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8" r:id="rId2"/>
    <p:sldId id="289" r:id="rId3"/>
    <p:sldId id="291" r:id="rId4"/>
    <p:sldId id="292" r:id="rId5"/>
    <p:sldId id="295" r:id="rId6"/>
    <p:sldId id="347" r:id="rId7"/>
    <p:sldId id="341" r:id="rId8"/>
    <p:sldId id="349" r:id="rId9"/>
    <p:sldId id="343" r:id="rId10"/>
    <p:sldId id="350" r:id="rId11"/>
    <p:sldId id="345" r:id="rId12"/>
    <p:sldId id="351" r:id="rId13"/>
    <p:sldId id="296" r:id="rId14"/>
    <p:sldId id="297" r:id="rId15"/>
    <p:sldId id="298" r:id="rId16"/>
    <p:sldId id="302" r:id="rId17"/>
    <p:sldId id="303" r:id="rId18"/>
    <p:sldId id="304" r:id="rId19"/>
    <p:sldId id="305" r:id="rId20"/>
    <p:sldId id="306" r:id="rId21"/>
    <p:sldId id="321" r:id="rId22"/>
    <p:sldId id="319" r:id="rId23"/>
    <p:sldId id="28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19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Website Hosting</a:t>
            </a:r>
          </a:p>
          <a:p>
            <a:pPr lvl="1"/>
            <a:r>
              <a:rPr lang="en-US" dirty="0" smtClean="0"/>
              <a:t>Web Design </a:t>
            </a:r>
          </a:p>
          <a:p>
            <a:pPr lvl="1"/>
            <a:r>
              <a:rPr lang="en-US" dirty="0" smtClean="0"/>
              <a:t>Enhancing the User Experience </a:t>
            </a:r>
          </a:p>
          <a:p>
            <a:pPr lvl="1"/>
            <a:r>
              <a:rPr lang="en-US" dirty="0" smtClean="0"/>
              <a:t>Protecting your e-Business</a:t>
            </a:r>
          </a:p>
          <a:p>
            <a:pPr lvl="1"/>
            <a:r>
              <a:rPr lang="en-US" dirty="0" smtClean="0"/>
              <a:t>Streaming Media</a:t>
            </a:r>
          </a:p>
          <a:p>
            <a:pPr lvl="1"/>
            <a:r>
              <a:rPr lang="en-US" dirty="0" smtClean="0"/>
              <a:t>Preparing for New Technologies </a:t>
            </a:r>
          </a:p>
          <a:p>
            <a:pPr lvl="1"/>
            <a:r>
              <a:rPr lang="en-US" dirty="0" smtClean="0"/>
              <a:t>e-Business Solutions</a:t>
            </a:r>
          </a:p>
          <a:p>
            <a:pPr lvl="2"/>
            <a:r>
              <a:rPr lang="en-US" dirty="0" smtClean="0"/>
              <a:t>End-to-End e-Business Solutions</a:t>
            </a:r>
          </a:p>
          <a:p>
            <a:pPr lvl="2"/>
            <a:r>
              <a:rPr lang="en-US" dirty="0" smtClean="0"/>
              <a:t>Other e-Business Solutions </a:t>
            </a:r>
          </a:p>
          <a:p>
            <a:pPr lvl="1"/>
            <a:r>
              <a:rPr lang="en-US" dirty="0" smtClean="0"/>
              <a:t>Maintaining &amp; Monitoring your Website</a:t>
            </a:r>
          </a:p>
          <a:p>
            <a:pPr lvl="1"/>
            <a:r>
              <a:rPr lang="en-US" dirty="0" smtClean="0"/>
              <a:t>e-Commerce Consulting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Strategic Management Approach</a:t>
            </a:r>
          </a:p>
          <a:p>
            <a:r>
              <a:rPr lang="en-US" dirty="0" smtClean="0"/>
              <a:t>Traditional and Modern Flow of Strategic Management</a:t>
            </a:r>
          </a:p>
          <a:p>
            <a:r>
              <a:rPr lang="en-US" dirty="0" smtClean="0"/>
              <a:t>Strategic Management and Objective Setting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Strategic Management Approach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 smtClean="0"/>
              <a:t>Three phases critical to the success of the process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Formulation</a:t>
            </a:r>
          </a:p>
          <a:p>
            <a:pPr lvl="2">
              <a:lnSpc>
                <a:spcPct val="90000"/>
              </a:lnSpc>
            </a:pPr>
            <a:r>
              <a:rPr lang="en-US" altLang="zh-CN" dirty="0" smtClean="0"/>
              <a:t>Developing the strategic plan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Implementation</a:t>
            </a:r>
          </a:p>
          <a:p>
            <a:pPr lvl="2">
              <a:lnSpc>
                <a:spcPct val="90000"/>
              </a:lnSpc>
            </a:pPr>
            <a:r>
              <a:rPr lang="en-US" altLang="zh-CN" dirty="0" smtClean="0"/>
              <a:t>Putting the formulated plan to work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Evaluation</a:t>
            </a:r>
          </a:p>
          <a:p>
            <a:pPr lvl="2">
              <a:lnSpc>
                <a:spcPct val="90000"/>
              </a:lnSpc>
            </a:pPr>
            <a:r>
              <a:rPr lang="en-US" altLang="zh-CN" dirty="0" smtClean="0"/>
              <a:t>Continuously evaluating and updating the strategic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Strategic Management Approach</a:t>
            </a:r>
            <a:endParaRPr 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u="sng" dirty="0"/>
              <a:t>Analysis</a:t>
            </a:r>
            <a:r>
              <a:rPr lang="en-US" dirty="0"/>
              <a:t> (External and Internal Environments)</a:t>
            </a:r>
          </a:p>
          <a:p>
            <a:pPr>
              <a:lnSpc>
                <a:spcPct val="90000"/>
              </a:lnSpc>
            </a:pPr>
            <a:r>
              <a:rPr lang="en-US" b="1" u="sng" dirty="0"/>
              <a:t>Decisions</a:t>
            </a:r>
            <a:r>
              <a:rPr lang="en-US" dirty="0"/>
              <a:t> (Formulating Strategy)</a:t>
            </a:r>
          </a:p>
          <a:p>
            <a:pPr>
              <a:lnSpc>
                <a:spcPct val="90000"/>
              </a:lnSpc>
            </a:pPr>
            <a:r>
              <a:rPr lang="en-US" b="1" u="sng" dirty="0"/>
              <a:t>Actions</a:t>
            </a:r>
            <a:r>
              <a:rPr lang="en-US" b="1" i="1" dirty="0"/>
              <a:t> </a:t>
            </a:r>
            <a:r>
              <a:rPr lang="en-US" dirty="0"/>
              <a:t>(Implementing Strategy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An organization undertakes in order to create and sustain competitive advantages and satisfy its multiple stakeholders.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Three Stage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895475" y="2239963"/>
            <a:ext cx="5276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/>
            <a:r>
              <a:rPr lang="en-US" sz="3600" i="1" dirty="0">
                <a:latin typeface="Tahoma" pitchFamily="34" charset="0"/>
              </a:rPr>
              <a:t>Strategy Formulation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819275" y="3763963"/>
            <a:ext cx="5276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/>
            <a:r>
              <a:rPr lang="en-US" sz="3600" i="1">
                <a:latin typeface="Tahoma" pitchFamily="34" charset="0"/>
              </a:rPr>
              <a:t>Strategy Implementation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895475" y="5364163"/>
            <a:ext cx="52768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/>
            <a:r>
              <a:rPr lang="en-US" sz="3600" i="1" dirty="0">
                <a:latin typeface="Tahoma" pitchFamily="34" charset="0"/>
              </a:rPr>
              <a:t>Strategy Evaluation</a:t>
            </a: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4343400" y="3048000"/>
            <a:ext cx="0" cy="6096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arrow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4343400" y="4648200"/>
            <a:ext cx="0" cy="60960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 type="none" w="sm" len="sm"/>
            <a:tailEnd type="arrow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/>
          <p:cNvSpPr>
            <a:spLocks/>
          </p:cNvSpPr>
          <p:nvPr/>
        </p:nvSpPr>
        <p:spPr bwMode="auto">
          <a:xfrm>
            <a:off x="382588" y="152400"/>
            <a:ext cx="3811587" cy="992188"/>
          </a:xfrm>
          <a:custGeom>
            <a:avLst/>
            <a:gdLst/>
            <a:ahLst/>
            <a:cxnLst>
              <a:cxn ang="0">
                <a:pos x="384" y="0"/>
              </a:cxn>
              <a:cxn ang="0">
                <a:pos x="346" y="1"/>
              </a:cxn>
              <a:cxn ang="0">
                <a:pos x="308" y="7"/>
              </a:cxn>
              <a:cxn ang="0">
                <a:pos x="270" y="14"/>
              </a:cxn>
              <a:cxn ang="0">
                <a:pos x="236" y="24"/>
              </a:cxn>
              <a:cxn ang="0">
                <a:pos x="203" y="38"/>
              </a:cxn>
              <a:cxn ang="0">
                <a:pos x="169" y="53"/>
              </a:cxn>
              <a:cxn ang="0">
                <a:pos x="139" y="71"/>
              </a:cxn>
              <a:cxn ang="0">
                <a:pos x="114" y="92"/>
              </a:cxn>
              <a:cxn ang="0">
                <a:pos x="89" y="114"/>
              </a:cxn>
              <a:cxn ang="0">
                <a:pos x="67" y="138"/>
              </a:cxn>
              <a:cxn ang="0">
                <a:pos x="46" y="164"/>
              </a:cxn>
              <a:cxn ang="0">
                <a:pos x="29" y="191"/>
              </a:cxn>
              <a:cxn ang="0">
                <a:pos x="17" y="220"/>
              </a:cxn>
              <a:cxn ang="0">
                <a:pos x="8" y="250"/>
              </a:cxn>
              <a:cxn ang="0">
                <a:pos x="0" y="312"/>
              </a:cxn>
              <a:cxn ang="0">
                <a:pos x="8" y="375"/>
              </a:cxn>
              <a:cxn ang="0">
                <a:pos x="17" y="405"/>
              </a:cxn>
              <a:cxn ang="0">
                <a:pos x="29" y="434"/>
              </a:cxn>
              <a:cxn ang="0">
                <a:pos x="46" y="461"/>
              </a:cxn>
              <a:cxn ang="0">
                <a:pos x="67" y="487"/>
              </a:cxn>
              <a:cxn ang="0">
                <a:pos x="89" y="511"/>
              </a:cxn>
              <a:cxn ang="0">
                <a:pos x="114" y="533"/>
              </a:cxn>
              <a:cxn ang="0">
                <a:pos x="139" y="552"/>
              </a:cxn>
              <a:cxn ang="0">
                <a:pos x="169" y="571"/>
              </a:cxn>
              <a:cxn ang="0">
                <a:pos x="203" y="586"/>
              </a:cxn>
              <a:cxn ang="0">
                <a:pos x="236" y="600"/>
              </a:cxn>
              <a:cxn ang="0">
                <a:pos x="270" y="610"/>
              </a:cxn>
              <a:cxn ang="0">
                <a:pos x="308" y="618"/>
              </a:cxn>
              <a:cxn ang="0">
                <a:pos x="346" y="623"/>
              </a:cxn>
              <a:cxn ang="0">
                <a:pos x="384" y="624"/>
              </a:cxn>
              <a:cxn ang="0">
                <a:pos x="2011" y="624"/>
              </a:cxn>
              <a:cxn ang="0">
                <a:pos x="2049" y="623"/>
              </a:cxn>
              <a:cxn ang="0">
                <a:pos x="2092" y="618"/>
              </a:cxn>
              <a:cxn ang="0">
                <a:pos x="2125" y="610"/>
              </a:cxn>
              <a:cxn ang="0">
                <a:pos x="2163" y="600"/>
              </a:cxn>
              <a:cxn ang="0">
                <a:pos x="2197" y="586"/>
              </a:cxn>
              <a:cxn ang="0">
                <a:pos x="2231" y="571"/>
              </a:cxn>
              <a:cxn ang="0">
                <a:pos x="2261" y="552"/>
              </a:cxn>
              <a:cxn ang="0">
                <a:pos x="2286" y="533"/>
              </a:cxn>
              <a:cxn ang="0">
                <a:pos x="2311" y="511"/>
              </a:cxn>
              <a:cxn ang="0">
                <a:pos x="2332" y="487"/>
              </a:cxn>
              <a:cxn ang="0">
                <a:pos x="2354" y="461"/>
              </a:cxn>
              <a:cxn ang="0">
                <a:pos x="2370" y="434"/>
              </a:cxn>
              <a:cxn ang="0">
                <a:pos x="2383" y="405"/>
              </a:cxn>
              <a:cxn ang="0">
                <a:pos x="2392" y="375"/>
              </a:cxn>
              <a:cxn ang="0">
                <a:pos x="2400" y="312"/>
              </a:cxn>
              <a:cxn ang="0">
                <a:pos x="2392" y="250"/>
              </a:cxn>
              <a:cxn ang="0">
                <a:pos x="2383" y="220"/>
              </a:cxn>
              <a:cxn ang="0">
                <a:pos x="2370" y="191"/>
              </a:cxn>
              <a:cxn ang="0">
                <a:pos x="2354" y="164"/>
              </a:cxn>
              <a:cxn ang="0">
                <a:pos x="2332" y="138"/>
              </a:cxn>
              <a:cxn ang="0">
                <a:pos x="2311" y="114"/>
              </a:cxn>
              <a:cxn ang="0">
                <a:pos x="2286" y="92"/>
              </a:cxn>
              <a:cxn ang="0">
                <a:pos x="2261" y="71"/>
              </a:cxn>
              <a:cxn ang="0">
                <a:pos x="2231" y="53"/>
              </a:cxn>
              <a:cxn ang="0">
                <a:pos x="2197" y="38"/>
              </a:cxn>
              <a:cxn ang="0">
                <a:pos x="2163" y="24"/>
              </a:cxn>
              <a:cxn ang="0">
                <a:pos x="2125" y="14"/>
              </a:cxn>
              <a:cxn ang="0">
                <a:pos x="2092" y="7"/>
              </a:cxn>
              <a:cxn ang="0">
                <a:pos x="2049" y="1"/>
              </a:cxn>
              <a:cxn ang="0">
                <a:pos x="2011" y="0"/>
              </a:cxn>
              <a:cxn ang="0">
                <a:pos x="384" y="0"/>
              </a:cxn>
            </a:cxnLst>
            <a:rect l="0" t="0" r="r" b="b"/>
            <a:pathLst>
              <a:path w="2401" h="625">
                <a:moveTo>
                  <a:pt x="384" y="0"/>
                </a:moveTo>
                <a:lnTo>
                  <a:pt x="346" y="1"/>
                </a:lnTo>
                <a:lnTo>
                  <a:pt x="308" y="7"/>
                </a:lnTo>
                <a:lnTo>
                  <a:pt x="270" y="14"/>
                </a:lnTo>
                <a:lnTo>
                  <a:pt x="236" y="24"/>
                </a:lnTo>
                <a:lnTo>
                  <a:pt x="203" y="38"/>
                </a:lnTo>
                <a:lnTo>
                  <a:pt x="169" y="53"/>
                </a:lnTo>
                <a:lnTo>
                  <a:pt x="139" y="71"/>
                </a:lnTo>
                <a:lnTo>
                  <a:pt x="114" y="92"/>
                </a:lnTo>
                <a:lnTo>
                  <a:pt x="89" y="114"/>
                </a:lnTo>
                <a:lnTo>
                  <a:pt x="67" y="138"/>
                </a:lnTo>
                <a:lnTo>
                  <a:pt x="46" y="164"/>
                </a:lnTo>
                <a:lnTo>
                  <a:pt x="29" y="191"/>
                </a:lnTo>
                <a:lnTo>
                  <a:pt x="17" y="220"/>
                </a:lnTo>
                <a:lnTo>
                  <a:pt x="8" y="250"/>
                </a:lnTo>
                <a:lnTo>
                  <a:pt x="0" y="312"/>
                </a:lnTo>
                <a:lnTo>
                  <a:pt x="8" y="375"/>
                </a:lnTo>
                <a:lnTo>
                  <a:pt x="17" y="405"/>
                </a:lnTo>
                <a:lnTo>
                  <a:pt x="29" y="434"/>
                </a:lnTo>
                <a:lnTo>
                  <a:pt x="46" y="461"/>
                </a:lnTo>
                <a:lnTo>
                  <a:pt x="67" y="487"/>
                </a:lnTo>
                <a:lnTo>
                  <a:pt x="89" y="511"/>
                </a:lnTo>
                <a:lnTo>
                  <a:pt x="114" y="533"/>
                </a:lnTo>
                <a:lnTo>
                  <a:pt x="139" y="552"/>
                </a:lnTo>
                <a:lnTo>
                  <a:pt x="169" y="571"/>
                </a:lnTo>
                <a:lnTo>
                  <a:pt x="203" y="586"/>
                </a:lnTo>
                <a:lnTo>
                  <a:pt x="236" y="600"/>
                </a:lnTo>
                <a:lnTo>
                  <a:pt x="270" y="610"/>
                </a:lnTo>
                <a:lnTo>
                  <a:pt x="308" y="618"/>
                </a:lnTo>
                <a:lnTo>
                  <a:pt x="346" y="623"/>
                </a:lnTo>
                <a:lnTo>
                  <a:pt x="384" y="624"/>
                </a:lnTo>
                <a:lnTo>
                  <a:pt x="2011" y="624"/>
                </a:lnTo>
                <a:lnTo>
                  <a:pt x="2049" y="623"/>
                </a:lnTo>
                <a:lnTo>
                  <a:pt x="2092" y="618"/>
                </a:lnTo>
                <a:lnTo>
                  <a:pt x="2125" y="610"/>
                </a:lnTo>
                <a:lnTo>
                  <a:pt x="2163" y="600"/>
                </a:lnTo>
                <a:lnTo>
                  <a:pt x="2197" y="586"/>
                </a:lnTo>
                <a:lnTo>
                  <a:pt x="2231" y="571"/>
                </a:lnTo>
                <a:lnTo>
                  <a:pt x="2261" y="552"/>
                </a:lnTo>
                <a:lnTo>
                  <a:pt x="2286" y="533"/>
                </a:lnTo>
                <a:lnTo>
                  <a:pt x="2311" y="511"/>
                </a:lnTo>
                <a:lnTo>
                  <a:pt x="2332" y="487"/>
                </a:lnTo>
                <a:lnTo>
                  <a:pt x="2354" y="461"/>
                </a:lnTo>
                <a:lnTo>
                  <a:pt x="2370" y="434"/>
                </a:lnTo>
                <a:lnTo>
                  <a:pt x="2383" y="405"/>
                </a:lnTo>
                <a:lnTo>
                  <a:pt x="2392" y="375"/>
                </a:lnTo>
                <a:lnTo>
                  <a:pt x="2400" y="312"/>
                </a:lnTo>
                <a:lnTo>
                  <a:pt x="2392" y="250"/>
                </a:lnTo>
                <a:lnTo>
                  <a:pt x="2383" y="220"/>
                </a:lnTo>
                <a:lnTo>
                  <a:pt x="2370" y="191"/>
                </a:lnTo>
                <a:lnTo>
                  <a:pt x="2354" y="164"/>
                </a:lnTo>
                <a:lnTo>
                  <a:pt x="2332" y="138"/>
                </a:lnTo>
                <a:lnTo>
                  <a:pt x="2311" y="114"/>
                </a:lnTo>
                <a:lnTo>
                  <a:pt x="2286" y="92"/>
                </a:lnTo>
                <a:lnTo>
                  <a:pt x="2261" y="71"/>
                </a:lnTo>
                <a:lnTo>
                  <a:pt x="2231" y="53"/>
                </a:lnTo>
                <a:lnTo>
                  <a:pt x="2197" y="38"/>
                </a:lnTo>
                <a:lnTo>
                  <a:pt x="2163" y="24"/>
                </a:lnTo>
                <a:lnTo>
                  <a:pt x="2125" y="14"/>
                </a:lnTo>
                <a:lnTo>
                  <a:pt x="2092" y="7"/>
                </a:lnTo>
                <a:lnTo>
                  <a:pt x="2049" y="1"/>
                </a:lnTo>
                <a:lnTo>
                  <a:pt x="2011" y="0"/>
                </a:lnTo>
                <a:lnTo>
                  <a:pt x="384" y="0"/>
                </a:lnTo>
              </a:path>
            </a:pathLst>
          </a:custGeom>
          <a:solidFill>
            <a:srgbClr val="DDDDDD"/>
          </a:solidFill>
          <a:ln w="9525" cap="rnd">
            <a:noFill/>
            <a:round/>
            <a:headEnd type="none" w="sm" len="sm"/>
            <a:tailEnd type="none" w="sm" len="sm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44525" y="330200"/>
            <a:ext cx="328295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800" b="1" i="1" dirty="0">
                <a:latin typeface="Arial" pitchFamily="34" charset="0"/>
              </a:rPr>
              <a:t>Strategy Formulation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886200" y="1219200"/>
            <a:ext cx="19256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Vision &amp; Mission</a:t>
            </a:r>
          </a:p>
        </p:txBody>
      </p:sp>
      <p:sp>
        <p:nvSpPr>
          <p:cNvPr id="10246" name="Freeform 6"/>
          <p:cNvSpPr>
            <a:spLocks/>
          </p:cNvSpPr>
          <p:nvPr/>
        </p:nvSpPr>
        <p:spPr bwMode="auto">
          <a:xfrm>
            <a:off x="2286000" y="1143000"/>
            <a:ext cx="1524000" cy="381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64"/>
              </a:cxn>
              <a:cxn ang="0">
                <a:pos x="576" y="264"/>
              </a:cxn>
            </a:cxnLst>
            <a:rect l="0" t="0" r="r" b="b"/>
            <a:pathLst>
              <a:path w="577" h="265">
                <a:moveTo>
                  <a:pt x="0" y="0"/>
                </a:moveTo>
                <a:lnTo>
                  <a:pt x="0" y="264"/>
                </a:lnTo>
                <a:lnTo>
                  <a:pt x="576" y="26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7" name="Freeform 7"/>
          <p:cNvSpPr>
            <a:spLocks/>
          </p:cNvSpPr>
          <p:nvPr/>
        </p:nvSpPr>
        <p:spPr bwMode="auto">
          <a:xfrm>
            <a:off x="2286000" y="1143000"/>
            <a:ext cx="3175" cy="2301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4"/>
              </a:cxn>
              <a:cxn ang="0">
                <a:pos x="1" y="144"/>
              </a:cxn>
              <a:cxn ang="0">
                <a:pos x="1" y="1"/>
              </a:cxn>
            </a:cxnLst>
            <a:rect l="0" t="0" r="r" b="b"/>
            <a:pathLst>
              <a:path w="2" h="145">
                <a:moveTo>
                  <a:pt x="0" y="0"/>
                </a:moveTo>
                <a:lnTo>
                  <a:pt x="0" y="144"/>
                </a:lnTo>
                <a:lnTo>
                  <a:pt x="1" y="144"/>
                </a:lnTo>
                <a:lnTo>
                  <a:pt x="1" y="1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8" name="Freeform 8"/>
          <p:cNvSpPr>
            <a:spLocks/>
          </p:cNvSpPr>
          <p:nvPr/>
        </p:nvSpPr>
        <p:spPr bwMode="auto">
          <a:xfrm>
            <a:off x="2286000" y="11430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9" name="Freeform 9"/>
          <p:cNvSpPr>
            <a:spLocks/>
          </p:cNvSpPr>
          <p:nvPr/>
        </p:nvSpPr>
        <p:spPr bwMode="auto">
          <a:xfrm>
            <a:off x="2286000" y="1143000"/>
            <a:ext cx="1524000" cy="381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76"/>
              </a:cxn>
              <a:cxn ang="0">
                <a:pos x="528" y="2376"/>
              </a:cxn>
            </a:cxnLst>
            <a:rect l="0" t="0" r="r" b="b"/>
            <a:pathLst>
              <a:path w="529" h="2377">
                <a:moveTo>
                  <a:pt x="0" y="0"/>
                </a:moveTo>
                <a:lnTo>
                  <a:pt x="0" y="2376"/>
                </a:lnTo>
                <a:lnTo>
                  <a:pt x="528" y="237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3919538" y="4622800"/>
            <a:ext cx="2060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    Alternative Strategies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3981450" y="3784600"/>
            <a:ext cx="2014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     Long-Term Objectives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3965575" y="2946400"/>
            <a:ext cx="1970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           Strengths &amp; Weaknesses</a:t>
            </a: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3981450" y="2108200"/>
            <a:ext cx="2014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        Opportunities &amp; Threats</a:t>
            </a:r>
          </a:p>
        </p:txBody>
      </p:sp>
      <p:sp>
        <p:nvSpPr>
          <p:cNvPr id="10258" name="Freeform 18"/>
          <p:cNvSpPr>
            <a:spLocks/>
          </p:cNvSpPr>
          <p:nvPr/>
        </p:nvSpPr>
        <p:spPr bwMode="auto">
          <a:xfrm>
            <a:off x="2286000" y="19812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59" name="Freeform 19"/>
          <p:cNvSpPr>
            <a:spLocks/>
          </p:cNvSpPr>
          <p:nvPr/>
        </p:nvSpPr>
        <p:spPr bwMode="auto">
          <a:xfrm>
            <a:off x="2286000" y="28194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0" name="Freeform 20"/>
          <p:cNvSpPr>
            <a:spLocks/>
          </p:cNvSpPr>
          <p:nvPr/>
        </p:nvSpPr>
        <p:spPr bwMode="auto">
          <a:xfrm>
            <a:off x="2286000" y="4572000"/>
            <a:ext cx="1524000" cy="1219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44"/>
              </a:cxn>
              <a:cxn ang="0">
                <a:pos x="528" y="744"/>
              </a:cxn>
            </a:cxnLst>
            <a:rect l="0" t="0" r="r" b="b"/>
            <a:pathLst>
              <a:path w="529" h="745">
                <a:moveTo>
                  <a:pt x="0" y="0"/>
                </a:moveTo>
                <a:lnTo>
                  <a:pt x="0" y="744"/>
                </a:lnTo>
                <a:lnTo>
                  <a:pt x="528" y="74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3810000" y="5486400"/>
            <a:ext cx="2060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 Strategy Selection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Strategy Formulation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3600" dirty="0" smtClean="0"/>
              <a:t>Issues include:</a:t>
            </a:r>
          </a:p>
          <a:p>
            <a:pPr lvl="1"/>
            <a:r>
              <a:rPr lang="en-US" sz="3200" dirty="0" smtClean="0"/>
              <a:t>What new businesses to enter</a:t>
            </a:r>
          </a:p>
          <a:p>
            <a:pPr lvl="1"/>
            <a:r>
              <a:rPr lang="en-US" sz="3200" dirty="0" smtClean="0"/>
              <a:t>What businesses to abandon</a:t>
            </a:r>
          </a:p>
          <a:p>
            <a:pPr lvl="1"/>
            <a:r>
              <a:rPr lang="en-US" sz="3200" dirty="0" smtClean="0"/>
              <a:t>How to allocate resources</a:t>
            </a:r>
          </a:p>
          <a:p>
            <a:pPr lvl="1"/>
            <a:r>
              <a:rPr lang="en-US" sz="3200" dirty="0" smtClean="0"/>
              <a:t>Expand operations or diversify</a:t>
            </a:r>
          </a:p>
          <a:p>
            <a:pPr lvl="1"/>
            <a:r>
              <a:rPr lang="en-US" sz="3200" dirty="0" smtClean="0"/>
              <a:t>Enter international markets</a:t>
            </a:r>
          </a:p>
          <a:p>
            <a:pPr lvl="1"/>
            <a:r>
              <a:rPr lang="en-US" sz="3200" dirty="0" smtClean="0"/>
              <a:t>Avoidance of hostile takeover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auto">
          <a:xfrm>
            <a:off x="228600" y="152400"/>
            <a:ext cx="4419600" cy="992188"/>
          </a:xfrm>
          <a:custGeom>
            <a:avLst/>
            <a:gdLst/>
            <a:ahLst/>
            <a:cxnLst>
              <a:cxn ang="0">
                <a:pos x="384" y="0"/>
              </a:cxn>
              <a:cxn ang="0">
                <a:pos x="346" y="1"/>
              </a:cxn>
              <a:cxn ang="0">
                <a:pos x="308" y="7"/>
              </a:cxn>
              <a:cxn ang="0">
                <a:pos x="270" y="14"/>
              </a:cxn>
              <a:cxn ang="0">
                <a:pos x="236" y="24"/>
              </a:cxn>
              <a:cxn ang="0">
                <a:pos x="203" y="38"/>
              </a:cxn>
              <a:cxn ang="0">
                <a:pos x="169" y="53"/>
              </a:cxn>
              <a:cxn ang="0">
                <a:pos x="139" y="71"/>
              </a:cxn>
              <a:cxn ang="0">
                <a:pos x="114" y="92"/>
              </a:cxn>
              <a:cxn ang="0">
                <a:pos x="89" y="114"/>
              </a:cxn>
              <a:cxn ang="0">
                <a:pos x="67" y="138"/>
              </a:cxn>
              <a:cxn ang="0">
                <a:pos x="46" y="164"/>
              </a:cxn>
              <a:cxn ang="0">
                <a:pos x="29" y="191"/>
              </a:cxn>
              <a:cxn ang="0">
                <a:pos x="17" y="220"/>
              </a:cxn>
              <a:cxn ang="0">
                <a:pos x="8" y="250"/>
              </a:cxn>
              <a:cxn ang="0">
                <a:pos x="0" y="312"/>
              </a:cxn>
              <a:cxn ang="0">
                <a:pos x="8" y="375"/>
              </a:cxn>
              <a:cxn ang="0">
                <a:pos x="17" y="405"/>
              </a:cxn>
              <a:cxn ang="0">
                <a:pos x="29" y="434"/>
              </a:cxn>
              <a:cxn ang="0">
                <a:pos x="46" y="461"/>
              </a:cxn>
              <a:cxn ang="0">
                <a:pos x="67" y="487"/>
              </a:cxn>
              <a:cxn ang="0">
                <a:pos x="89" y="511"/>
              </a:cxn>
              <a:cxn ang="0">
                <a:pos x="114" y="533"/>
              </a:cxn>
              <a:cxn ang="0">
                <a:pos x="139" y="552"/>
              </a:cxn>
              <a:cxn ang="0">
                <a:pos x="169" y="571"/>
              </a:cxn>
              <a:cxn ang="0">
                <a:pos x="203" y="586"/>
              </a:cxn>
              <a:cxn ang="0">
                <a:pos x="236" y="600"/>
              </a:cxn>
              <a:cxn ang="0">
                <a:pos x="270" y="610"/>
              </a:cxn>
              <a:cxn ang="0">
                <a:pos x="308" y="618"/>
              </a:cxn>
              <a:cxn ang="0">
                <a:pos x="346" y="623"/>
              </a:cxn>
              <a:cxn ang="0">
                <a:pos x="384" y="624"/>
              </a:cxn>
              <a:cxn ang="0">
                <a:pos x="2011" y="624"/>
              </a:cxn>
              <a:cxn ang="0">
                <a:pos x="2049" y="623"/>
              </a:cxn>
              <a:cxn ang="0">
                <a:pos x="2092" y="618"/>
              </a:cxn>
              <a:cxn ang="0">
                <a:pos x="2125" y="610"/>
              </a:cxn>
              <a:cxn ang="0">
                <a:pos x="2163" y="600"/>
              </a:cxn>
              <a:cxn ang="0">
                <a:pos x="2197" y="586"/>
              </a:cxn>
              <a:cxn ang="0">
                <a:pos x="2231" y="571"/>
              </a:cxn>
              <a:cxn ang="0">
                <a:pos x="2261" y="552"/>
              </a:cxn>
              <a:cxn ang="0">
                <a:pos x="2286" y="533"/>
              </a:cxn>
              <a:cxn ang="0">
                <a:pos x="2311" y="511"/>
              </a:cxn>
              <a:cxn ang="0">
                <a:pos x="2332" y="487"/>
              </a:cxn>
              <a:cxn ang="0">
                <a:pos x="2354" y="461"/>
              </a:cxn>
              <a:cxn ang="0">
                <a:pos x="2370" y="434"/>
              </a:cxn>
              <a:cxn ang="0">
                <a:pos x="2383" y="405"/>
              </a:cxn>
              <a:cxn ang="0">
                <a:pos x="2392" y="375"/>
              </a:cxn>
              <a:cxn ang="0">
                <a:pos x="2400" y="312"/>
              </a:cxn>
              <a:cxn ang="0">
                <a:pos x="2392" y="250"/>
              </a:cxn>
              <a:cxn ang="0">
                <a:pos x="2383" y="220"/>
              </a:cxn>
              <a:cxn ang="0">
                <a:pos x="2370" y="191"/>
              </a:cxn>
              <a:cxn ang="0">
                <a:pos x="2354" y="164"/>
              </a:cxn>
              <a:cxn ang="0">
                <a:pos x="2332" y="138"/>
              </a:cxn>
              <a:cxn ang="0">
                <a:pos x="2311" y="114"/>
              </a:cxn>
              <a:cxn ang="0">
                <a:pos x="2286" y="92"/>
              </a:cxn>
              <a:cxn ang="0">
                <a:pos x="2261" y="71"/>
              </a:cxn>
              <a:cxn ang="0">
                <a:pos x="2231" y="53"/>
              </a:cxn>
              <a:cxn ang="0">
                <a:pos x="2197" y="38"/>
              </a:cxn>
              <a:cxn ang="0">
                <a:pos x="2163" y="24"/>
              </a:cxn>
              <a:cxn ang="0">
                <a:pos x="2125" y="14"/>
              </a:cxn>
              <a:cxn ang="0">
                <a:pos x="2092" y="7"/>
              </a:cxn>
              <a:cxn ang="0">
                <a:pos x="2049" y="1"/>
              </a:cxn>
              <a:cxn ang="0">
                <a:pos x="2011" y="0"/>
              </a:cxn>
              <a:cxn ang="0">
                <a:pos x="384" y="0"/>
              </a:cxn>
            </a:cxnLst>
            <a:rect l="0" t="0" r="r" b="b"/>
            <a:pathLst>
              <a:path w="2401" h="625">
                <a:moveTo>
                  <a:pt x="384" y="0"/>
                </a:moveTo>
                <a:lnTo>
                  <a:pt x="346" y="1"/>
                </a:lnTo>
                <a:lnTo>
                  <a:pt x="308" y="7"/>
                </a:lnTo>
                <a:lnTo>
                  <a:pt x="270" y="14"/>
                </a:lnTo>
                <a:lnTo>
                  <a:pt x="236" y="24"/>
                </a:lnTo>
                <a:lnTo>
                  <a:pt x="203" y="38"/>
                </a:lnTo>
                <a:lnTo>
                  <a:pt x="169" y="53"/>
                </a:lnTo>
                <a:lnTo>
                  <a:pt x="139" y="71"/>
                </a:lnTo>
                <a:lnTo>
                  <a:pt x="114" y="92"/>
                </a:lnTo>
                <a:lnTo>
                  <a:pt x="89" y="114"/>
                </a:lnTo>
                <a:lnTo>
                  <a:pt x="67" y="138"/>
                </a:lnTo>
                <a:lnTo>
                  <a:pt x="46" y="164"/>
                </a:lnTo>
                <a:lnTo>
                  <a:pt x="29" y="191"/>
                </a:lnTo>
                <a:lnTo>
                  <a:pt x="17" y="220"/>
                </a:lnTo>
                <a:lnTo>
                  <a:pt x="8" y="250"/>
                </a:lnTo>
                <a:lnTo>
                  <a:pt x="0" y="312"/>
                </a:lnTo>
                <a:lnTo>
                  <a:pt x="8" y="375"/>
                </a:lnTo>
                <a:lnTo>
                  <a:pt x="17" y="405"/>
                </a:lnTo>
                <a:lnTo>
                  <a:pt x="29" y="434"/>
                </a:lnTo>
                <a:lnTo>
                  <a:pt x="46" y="461"/>
                </a:lnTo>
                <a:lnTo>
                  <a:pt x="67" y="487"/>
                </a:lnTo>
                <a:lnTo>
                  <a:pt x="89" y="511"/>
                </a:lnTo>
                <a:lnTo>
                  <a:pt x="114" y="533"/>
                </a:lnTo>
                <a:lnTo>
                  <a:pt x="139" y="552"/>
                </a:lnTo>
                <a:lnTo>
                  <a:pt x="169" y="571"/>
                </a:lnTo>
                <a:lnTo>
                  <a:pt x="203" y="586"/>
                </a:lnTo>
                <a:lnTo>
                  <a:pt x="236" y="600"/>
                </a:lnTo>
                <a:lnTo>
                  <a:pt x="270" y="610"/>
                </a:lnTo>
                <a:lnTo>
                  <a:pt x="308" y="618"/>
                </a:lnTo>
                <a:lnTo>
                  <a:pt x="346" y="623"/>
                </a:lnTo>
                <a:lnTo>
                  <a:pt x="384" y="624"/>
                </a:lnTo>
                <a:lnTo>
                  <a:pt x="2011" y="624"/>
                </a:lnTo>
                <a:lnTo>
                  <a:pt x="2049" y="623"/>
                </a:lnTo>
                <a:lnTo>
                  <a:pt x="2092" y="618"/>
                </a:lnTo>
                <a:lnTo>
                  <a:pt x="2125" y="610"/>
                </a:lnTo>
                <a:lnTo>
                  <a:pt x="2163" y="600"/>
                </a:lnTo>
                <a:lnTo>
                  <a:pt x="2197" y="586"/>
                </a:lnTo>
                <a:lnTo>
                  <a:pt x="2231" y="571"/>
                </a:lnTo>
                <a:lnTo>
                  <a:pt x="2261" y="552"/>
                </a:lnTo>
                <a:lnTo>
                  <a:pt x="2286" y="533"/>
                </a:lnTo>
                <a:lnTo>
                  <a:pt x="2311" y="511"/>
                </a:lnTo>
                <a:lnTo>
                  <a:pt x="2332" y="487"/>
                </a:lnTo>
                <a:lnTo>
                  <a:pt x="2354" y="461"/>
                </a:lnTo>
                <a:lnTo>
                  <a:pt x="2370" y="434"/>
                </a:lnTo>
                <a:lnTo>
                  <a:pt x="2383" y="405"/>
                </a:lnTo>
                <a:lnTo>
                  <a:pt x="2392" y="375"/>
                </a:lnTo>
                <a:lnTo>
                  <a:pt x="2400" y="312"/>
                </a:lnTo>
                <a:lnTo>
                  <a:pt x="2392" y="250"/>
                </a:lnTo>
                <a:lnTo>
                  <a:pt x="2383" y="220"/>
                </a:lnTo>
                <a:lnTo>
                  <a:pt x="2370" y="191"/>
                </a:lnTo>
                <a:lnTo>
                  <a:pt x="2354" y="164"/>
                </a:lnTo>
                <a:lnTo>
                  <a:pt x="2332" y="138"/>
                </a:lnTo>
                <a:lnTo>
                  <a:pt x="2311" y="114"/>
                </a:lnTo>
                <a:lnTo>
                  <a:pt x="2286" y="92"/>
                </a:lnTo>
                <a:lnTo>
                  <a:pt x="2261" y="71"/>
                </a:lnTo>
                <a:lnTo>
                  <a:pt x="2231" y="53"/>
                </a:lnTo>
                <a:lnTo>
                  <a:pt x="2197" y="38"/>
                </a:lnTo>
                <a:lnTo>
                  <a:pt x="2163" y="24"/>
                </a:lnTo>
                <a:lnTo>
                  <a:pt x="2125" y="14"/>
                </a:lnTo>
                <a:lnTo>
                  <a:pt x="2092" y="7"/>
                </a:lnTo>
                <a:lnTo>
                  <a:pt x="2049" y="1"/>
                </a:lnTo>
                <a:lnTo>
                  <a:pt x="2011" y="0"/>
                </a:lnTo>
                <a:lnTo>
                  <a:pt x="384" y="0"/>
                </a:lnTo>
              </a:path>
            </a:pathLst>
          </a:custGeom>
          <a:solidFill>
            <a:srgbClr val="DDDDDD"/>
          </a:solidFill>
          <a:ln w="9525" cap="rnd">
            <a:noFill/>
            <a:round/>
            <a:headEnd type="none" w="sm" len="sm"/>
            <a:tailEnd type="none" w="sm" len="sm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914400" y="381000"/>
            <a:ext cx="28606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800" b="1" i="1" dirty="0">
                <a:latin typeface="Arial" pitchFamily="34" charset="0"/>
              </a:rPr>
              <a:t>Strategy Implementation</a:t>
            </a:r>
          </a:p>
        </p:txBody>
      </p:sp>
      <p:sp>
        <p:nvSpPr>
          <p:cNvPr id="30726" name="Freeform 6"/>
          <p:cNvSpPr>
            <a:spLocks/>
          </p:cNvSpPr>
          <p:nvPr/>
        </p:nvSpPr>
        <p:spPr bwMode="auto">
          <a:xfrm>
            <a:off x="2286000" y="1143000"/>
            <a:ext cx="3175" cy="2301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4"/>
              </a:cxn>
              <a:cxn ang="0">
                <a:pos x="1" y="144"/>
              </a:cxn>
              <a:cxn ang="0">
                <a:pos x="1" y="1"/>
              </a:cxn>
            </a:cxnLst>
            <a:rect l="0" t="0" r="r" b="b"/>
            <a:pathLst>
              <a:path w="2" h="145">
                <a:moveTo>
                  <a:pt x="0" y="0"/>
                </a:moveTo>
                <a:lnTo>
                  <a:pt x="0" y="144"/>
                </a:lnTo>
                <a:lnTo>
                  <a:pt x="1" y="144"/>
                </a:lnTo>
                <a:lnTo>
                  <a:pt x="1" y="1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27" name="Freeform 7"/>
          <p:cNvSpPr>
            <a:spLocks/>
          </p:cNvSpPr>
          <p:nvPr/>
        </p:nvSpPr>
        <p:spPr bwMode="auto">
          <a:xfrm>
            <a:off x="2286000" y="11430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28" name="Freeform 8"/>
          <p:cNvSpPr>
            <a:spLocks/>
          </p:cNvSpPr>
          <p:nvPr/>
        </p:nvSpPr>
        <p:spPr bwMode="auto">
          <a:xfrm>
            <a:off x="2286000" y="1143000"/>
            <a:ext cx="1524000" cy="381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76"/>
              </a:cxn>
              <a:cxn ang="0">
                <a:pos x="528" y="2376"/>
              </a:cxn>
            </a:cxnLst>
            <a:rect l="0" t="0" r="r" b="b"/>
            <a:pathLst>
              <a:path w="529" h="2377">
                <a:moveTo>
                  <a:pt x="0" y="0"/>
                </a:moveTo>
                <a:lnTo>
                  <a:pt x="0" y="2376"/>
                </a:lnTo>
                <a:lnTo>
                  <a:pt x="528" y="237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3962400" y="3810000"/>
            <a:ext cx="2014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>
                <a:latin typeface="Arial" pitchFamily="34" charset="0"/>
              </a:rPr>
              <a:t>               </a:t>
            </a:r>
            <a:r>
              <a:rPr lang="en-US" b="1">
                <a:latin typeface="Arial" pitchFamily="34" charset="0"/>
              </a:rPr>
              <a:t>Employee Motivation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3886200" y="2946400"/>
            <a:ext cx="2049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r>
              <a:rPr lang="en-US" b="1">
                <a:latin typeface="Arial" pitchFamily="34" charset="0"/>
              </a:rPr>
              <a:t>Policies</a:t>
            </a: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3886200" y="2133600"/>
            <a:ext cx="233838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 dirty="0">
                <a:latin typeface="Arial" pitchFamily="34" charset="0"/>
              </a:rPr>
              <a:t>       </a:t>
            </a:r>
            <a:r>
              <a:rPr lang="en-US" b="1" dirty="0">
                <a:latin typeface="Arial" pitchFamily="34" charset="0"/>
              </a:rPr>
              <a:t>Annual Objectives</a:t>
            </a:r>
          </a:p>
        </p:txBody>
      </p:sp>
      <p:sp>
        <p:nvSpPr>
          <p:cNvPr id="30733" name="Freeform 13"/>
          <p:cNvSpPr>
            <a:spLocks/>
          </p:cNvSpPr>
          <p:nvPr/>
        </p:nvSpPr>
        <p:spPr bwMode="auto">
          <a:xfrm>
            <a:off x="2286000" y="19812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4" name="Freeform 14"/>
          <p:cNvSpPr>
            <a:spLocks/>
          </p:cNvSpPr>
          <p:nvPr/>
        </p:nvSpPr>
        <p:spPr bwMode="auto">
          <a:xfrm>
            <a:off x="2286000" y="28194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3733800" y="4724400"/>
            <a:ext cx="2971800" cy="533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latin typeface="Arial" pitchFamily="34" charset="0"/>
              </a:rPr>
              <a:t>     Resource Allocation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30" grpId="0"/>
      <p:bldP spid="30731" grpId="0"/>
      <p:bldP spid="30732" grpId="0"/>
      <p:bldP spid="307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Strategy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600" dirty="0" smtClean="0"/>
              <a:t>Action Stage of strategic management: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Most difficult stage 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Mobilizing employees and managers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Interpersonal skills are critical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Consensus on pursuing goals</a:t>
            </a:r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auto">
          <a:xfrm>
            <a:off x="228600" y="152400"/>
            <a:ext cx="4419600" cy="992188"/>
          </a:xfrm>
          <a:custGeom>
            <a:avLst/>
            <a:gdLst/>
            <a:ahLst/>
            <a:cxnLst>
              <a:cxn ang="0">
                <a:pos x="384" y="0"/>
              </a:cxn>
              <a:cxn ang="0">
                <a:pos x="346" y="1"/>
              </a:cxn>
              <a:cxn ang="0">
                <a:pos x="308" y="7"/>
              </a:cxn>
              <a:cxn ang="0">
                <a:pos x="270" y="14"/>
              </a:cxn>
              <a:cxn ang="0">
                <a:pos x="236" y="24"/>
              </a:cxn>
              <a:cxn ang="0">
                <a:pos x="203" y="38"/>
              </a:cxn>
              <a:cxn ang="0">
                <a:pos x="169" y="53"/>
              </a:cxn>
              <a:cxn ang="0">
                <a:pos x="139" y="71"/>
              </a:cxn>
              <a:cxn ang="0">
                <a:pos x="114" y="92"/>
              </a:cxn>
              <a:cxn ang="0">
                <a:pos x="89" y="114"/>
              </a:cxn>
              <a:cxn ang="0">
                <a:pos x="67" y="138"/>
              </a:cxn>
              <a:cxn ang="0">
                <a:pos x="46" y="164"/>
              </a:cxn>
              <a:cxn ang="0">
                <a:pos x="29" y="191"/>
              </a:cxn>
              <a:cxn ang="0">
                <a:pos x="17" y="220"/>
              </a:cxn>
              <a:cxn ang="0">
                <a:pos x="8" y="250"/>
              </a:cxn>
              <a:cxn ang="0">
                <a:pos x="0" y="312"/>
              </a:cxn>
              <a:cxn ang="0">
                <a:pos x="8" y="375"/>
              </a:cxn>
              <a:cxn ang="0">
                <a:pos x="17" y="405"/>
              </a:cxn>
              <a:cxn ang="0">
                <a:pos x="29" y="434"/>
              </a:cxn>
              <a:cxn ang="0">
                <a:pos x="46" y="461"/>
              </a:cxn>
              <a:cxn ang="0">
                <a:pos x="67" y="487"/>
              </a:cxn>
              <a:cxn ang="0">
                <a:pos x="89" y="511"/>
              </a:cxn>
              <a:cxn ang="0">
                <a:pos x="114" y="533"/>
              </a:cxn>
              <a:cxn ang="0">
                <a:pos x="139" y="552"/>
              </a:cxn>
              <a:cxn ang="0">
                <a:pos x="169" y="571"/>
              </a:cxn>
              <a:cxn ang="0">
                <a:pos x="203" y="586"/>
              </a:cxn>
              <a:cxn ang="0">
                <a:pos x="236" y="600"/>
              </a:cxn>
              <a:cxn ang="0">
                <a:pos x="270" y="610"/>
              </a:cxn>
              <a:cxn ang="0">
                <a:pos x="308" y="618"/>
              </a:cxn>
              <a:cxn ang="0">
                <a:pos x="346" y="623"/>
              </a:cxn>
              <a:cxn ang="0">
                <a:pos x="384" y="624"/>
              </a:cxn>
              <a:cxn ang="0">
                <a:pos x="2011" y="624"/>
              </a:cxn>
              <a:cxn ang="0">
                <a:pos x="2049" y="623"/>
              </a:cxn>
              <a:cxn ang="0">
                <a:pos x="2092" y="618"/>
              </a:cxn>
              <a:cxn ang="0">
                <a:pos x="2125" y="610"/>
              </a:cxn>
              <a:cxn ang="0">
                <a:pos x="2163" y="600"/>
              </a:cxn>
              <a:cxn ang="0">
                <a:pos x="2197" y="586"/>
              </a:cxn>
              <a:cxn ang="0">
                <a:pos x="2231" y="571"/>
              </a:cxn>
              <a:cxn ang="0">
                <a:pos x="2261" y="552"/>
              </a:cxn>
              <a:cxn ang="0">
                <a:pos x="2286" y="533"/>
              </a:cxn>
              <a:cxn ang="0">
                <a:pos x="2311" y="511"/>
              </a:cxn>
              <a:cxn ang="0">
                <a:pos x="2332" y="487"/>
              </a:cxn>
              <a:cxn ang="0">
                <a:pos x="2354" y="461"/>
              </a:cxn>
              <a:cxn ang="0">
                <a:pos x="2370" y="434"/>
              </a:cxn>
              <a:cxn ang="0">
                <a:pos x="2383" y="405"/>
              </a:cxn>
              <a:cxn ang="0">
                <a:pos x="2392" y="375"/>
              </a:cxn>
              <a:cxn ang="0">
                <a:pos x="2400" y="312"/>
              </a:cxn>
              <a:cxn ang="0">
                <a:pos x="2392" y="250"/>
              </a:cxn>
              <a:cxn ang="0">
                <a:pos x="2383" y="220"/>
              </a:cxn>
              <a:cxn ang="0">
                <a:pos x="2370" y="191"/>
              </a:cxn>
              <a:cxn ang="0">
                <a:pos x="2354" y="164"/>
              </a:cxn>
              <a:cxn ang="0">
                <a:pos x="2332" y="138"/>
              </a:cxn>
              <a:cxn ang="0">
                <a:pos x="2311" y="114"/>
              </a:cxn>
              <a:cxn ang="0">
                <a:pos x="2286" y="92"/>
              </a:cxn>
              <a:cxn ang="0">
                <a:pos x="2261" y="71"/>
              </a:cxn>
              <a:cxn ang="0">
                <a:pos x="2231" y="53"/>
              </a:cxn>
              <a:cxn ang="0">
                <a:pos x="2197" y="38"/>
              </a:cxn>
              <a:cxn ang="0">
                <a:pos x="2163" y="24"/>
              </a:cxn>
              <a:cxn ang="0">
                <a:pos x="2125" y="14"/>
              </a:cxn>
              <a:cxn ang="0">
                <a:pos x="2092" y="7"/>
              </a:cxn>
              <a:cxn ang="0">
                <a:pos x="2049" y="1"/>
              </a:cxn>
              <a:cxn ang="0">
                <a:pos x="2011" y="0"/>
              </a:cxn>
              <a:cxn ang="0">
                <a:pos x="384" y="0"/>
              </a:cxn>
            </a:cxnLst>
            <a:rect l="0" t="0" r="r" b="b"/>
            <a:pathLst>
              <a:path w="2401" h="625">
                <a:moveTo>
                  <a:pt x="384" y="0"/>
                </a:moveTo>
                <a:lnTo>
                  <a:pt x="346" y="1"/>
                </a:lnTo>
                <a:lnTo>
                  <a:pt x="308" y="7"/>
                </a:lnTo>
                <a:lnTo>
                  <a:pt x="270" y="14"/>
                </a:lnTo>
                <a:lnTo>
                  <a:pt x="236" y="24"/>
                </a:lnTo>
                <a:lnTo>
                  <a:pt x="203" y="38"/>
                </a:lnTo>
                <a:lnTo>
                  <a:pt x="169" y="53"/>
                </a:lnTo>
                <a:lnTo>
                  <a:pt x="139" y="71"/>
                </a:lnTo>
                <a:lnTo>
                  <a:pt x="114" y="92"/>
                </a:lnTo>
                <a:lnTo>
                  <a:pt x="89" y="114"/>
                </a:lnTo>
                <a:lnTo>
                  <a:pt x="67" y="138"/>
                </a:lnTo>
                <a:lnTo>
                  <a:pt x="46" y="164"/>
                </a:lnTo>
                <a:lnTo>
                  <a:pt x="29" y="191"/>
                </a:lnTo>
                <a:lnTo>
                  <a:pt x="17" y="220"/>
                </a:lnTo>
                <a:lnTo>
                  <a:pt x="8" y="250"/>
                </a:lnTo>
                <a:lnTo>
                  <a:pt x="0" y="312"/>
                </a:lnTo>
                <a:lnTo>
                  <a:pt x="8" y="375"/>
                </a:lnTo>
                <a:lnTo>
                  <a:pt x="17" y="405"/>
                </a:lnTo>
                <a:lnTo>
                  <a:pt x="29" y="434"/>
                </a:lnTo>
                <a:lnTo>
                  <a:pt x="46" y="461"/>
                </a:lnTo>
                <a:lnTo>
                  <a:pt x="67" y="487"/>
                </a:lnTo>
                <a:lnTo>
                  <a:pt x="89" y="511"/>
                </a:lnTo>
                <a:lnTo>
                  <a:pt x="114" y="533"/>
                </a:lnTo>
                <a:lnTo>
                  <a:pt x="139" y="552"/>
                </a:lnTo>
                <a:lnTo>
                  <a:pt x="169" y="571"/>
                </a:lnTo>
                <a:lnTo>
                  <a:pt x="203" y="586"/>
                </a:lnTo>
                <a:lnTo>
                  <a:pt x="236" y="600"/>
                </a:lnTo>
                <a:lnTo>
                  <a:pt x="270" y="610"/>
                </a:lnTo>
                <a:lnTo>
                  <a:pt x="308" y="618"/>
                </a:lnTo>
                <a:lnTo>
                  <a:pt x="346" y="623"/>
                </a:lnTo>
                <a:lnTo>
                  <a:pt x="384" y="624"/>
                </a:lnTo>
                <a:lnTo>
                  <a:pt x="2011" y="624"/>
                </a:lnTo>
                <a:lnTo>
                  <a:pt x="2049" y="623"/>
                </a:lnTo>
                <a:lnTo>
                  <a:pt x="2092" y="618"/>
                </a:lnTo>
                <a:lnTo>
                  <a:pt x="2125" y="610"/>
                </a:lnTo>
                <a:lnTo>
                  <a:pt x="2163" y="600"/>
                </a:lnTo>
                <a:lnTo>
                  <a:pt x="2197" y="586"/>
                </a:lnTo>
                <a:lnTo>
                  <a:pt x="2231" y="571"/>
                </a:lnTo>
                <a:lnTo>
                  <a:pt x="2261" y="552"/>
                </a:lnTo>
                <a:lnTo>
                  <a:pt x="2286" y="533"/>
                </a:lnTo>
                <a:lnTo>
                  <a:pt x="2311" y="511"/>
                </a:lnTo>
                <a:lnTo>
                  <a:pt x="2332" y="487"/>
                </a:lnTo>
                <a:lnTo>
                  <a:pt x="2354" y="461"/>
                </a:lnTo>
                <a:lnTo>
                  <a:pt x="2370" y="434"/>
                </a:lnTo>
                <a:lnTo>
                  <a:pt x="2383" y="405"/>
                </a:lnTo>
                <a:lnTo>
                  <a:pt x="2392" y="375"/>
                </a:lnTo>
                <a:lnTo>
                  <a:pt x="2400" y="312"/>
                </a:lnTo>
                <a:lnTo>
                  <a:pt x="2392" y="250"/>
                </a:lnTo>
                <a:lnTo>
                  <a:pt x="2383" y="220"/>
                </a:lnTo>
                <a:lnTo>
                  <a:pt x="2370" y="191"/>
                </a:lnTo>
                <a:lnTo>
                  <a:pt x="2354" y="164"/>
                </a:lnTo>
                <a:lnTo>
                  <a:pt x="2332" y="138"/>
                </a:lnTo>
                <a:lnTo>
                  <a:pt x="2311" y="114"/>
                </a:lnTo>
                <a:lnTo>
                  <a:pt x="2286" y="92"/>
                </a:lnTo>
                <a:lnTo>
                  <a:pt x="2261" y="71"/>
                </a:lnTo>
                <a:lnTo>
                  <a:pt x="2231" y="53"/>
                </a:lnTo>
                <a:lnTo>
                  <a:pt x="2197" y="38"/>
                </a:lnTo>
                <a:lnTo>
                  <a:pt x="2163" y="24"/>
                </a:lnTo>
                <a:lnTo>
                  <a:pt x="2125" y="14"/>
                </a:lnTo>
                <a:lnTo>
                  <a:pt x="2092" y="7"/>
                </a:lnTo>
                <a:lnTo>
                  <a:pt x="2049" y="1"/>
                </a:lnTo>
                <a:lnTo>
                  <a:pt x="2011" y="0"/>
                </a:lnTo>
                <a:lnTo>
                  <a:pt x="384" y="0"/>
                </a:lnTo>
              </a:path>
            </a:pathLst>
          </a:custGeom>
          <a:solidFill>
            <a:srgbClr val="DDDDDD"/>
          </a:solidFill>
          <a:ln w="9525" cap="rnd">
            <a:noFill/>
            <a:round/>
            <a:headEnd type="none" w="sm" len="sm"/>
            <a:tailEnd type="none" w="sm" len="sm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914400" y="381000"/>
            <a:ext cx="28606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800" b="1" i="1">
                <a:latin typeface="Arial" pitchFamily="34" charset="0"/>
              </a:rPr>
              <a:t>Strategy Evaluation</a:t>
            </a:r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2286000" y="1143000"/>
            <a:ext cx="3175" cy="2301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4"/>
              </a:cxn>
              <a:cxn ang="0">
                <a:pos x="1" y="144"/>
              </a:cxn>
              <a:cxn ang="0">
                <a:pos x="1" y="1"/>
              </a:cxn>
            </a:cxnLst>
            <a:rect l="0" t="0" r="r" b="b"/>
            <a:pathLst>
              <a:path w="2" h="145">
                <a:moveTo>
                  <a:pt x="0" y="0"/>
                </a:moveTo>
                <a:lnTo>
                  <a:pt x="0" y="144"/>
                </a:lnTo>
                <a:lnTo>
                  <a:pt x="1" y="144"/>
                </a:lnTo>
                <a:lnTo>
                  <a:pt x="1" y="1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>
            <a:off x="2286000" y="11430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4" name="Freeform 6"/>
          <p:cNvSpPr>
            <a:spLocks/>
          </p:cNvSpPr>
          <p:nvPr/>
        </p:nvSpPr>
        <p:spPr bwMode="auto">
          <a:xfrm>
            <a:off x="2286000" y="1143000"/>
            <a:ext cx="1524000" cy="381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76"/>
              </a:cxn>
              <a:cxn ang="0">
                <a:pos x="528" y="2376"/>
              </a:cxn>
            </a:cxnLst>
            <a:rect l="0" t="0" r="r" b="b"/>
            <a:pathLst>
              <a:path w="529" h="2377">
                <a:moveTo>
                  <a:pt x="0" y="0"/>
                </a:moveTo>
                <a:lnTo>
                  <a:pt x="0" y="2376"/>
                </a:lnTo>
                <a:lnTo>
                  <a:pt x="528" y="237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962400" y="3810000"/>
            <a:ext cx="2014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2000" b="1">
                <a:latin typeface="Arial" pitchFamily="34" charset="0"/>
              </a:rPr>
              <a:t>                           </a:t>
            </a:r>
            <a:r>
              <a:rPr lang="en-US" b="1">
                <a:latin typeface="Arial" pitchFamily="34" charset="0"/>
              </a:rPr>
              <a:t>Performance Measurement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3886200" y="2946400"/>
            <a:ext cx="2049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r>
              <a:rPr lang="en-US" b="1">
                <a:latin typeface="Arial" pitchFamily="34" charset="0"/>
              </a:rPr>
              <a:t>External Review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3886200" y="2133600"/>
            <a:ext cx="233838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r>
              <a:rPr lang="en-US" b="1">
                <a:latin typeface="Arial" pitchFamily="34" charset="0"/>
              </a:rPr>
              <a:t>Internal Review</a:t>
            </a:r>
          </a:p>
        </p:txBody>
      </p:sp>
      <p:sp>
        <p:nvSpPr>
          <p:cNvPr id="32778" name="Freeform 10"/>
          <p:cNvSpPr>
            <a:spLocks/>
          </p:cNvSpPr>
          <p:nvPr/>
        </p:nvSpPr>
        <p:spPr bwMode="auto">
          <a:xfrm>
            <a:off x="2286000" y="19812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79" name="Freeform 11"/>
          <p:cNvSpPr>
            <a:spLocks/>
          </p:cNvSpPr>
          <p:nvPr/>
        </p:nvSpPr>
        <p:spPr bwMode="auto">
          <a:xfrm>
            <a:off x="2286000" y="2819400"/>
            <a:ext cx="1524000" cy="1295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2"/>
              </a:cxn>
              <a:cxn ang="0">
                <a:pos x="576" y="792"/>
              </a:cxn>
            </a:cxnLst>
            <a:rect l="0" t="0" r="r" b="b"/>
            <a:pathLst>
              <a:path w="577" h="793">
                <a:moveTo>
                  <a:pt x="0" y="0"/>
                </a:moveTo>
                <a:lnTo>
                  <a:pt x="0" y="792"/>
                </a:lnTo>
                <a:lnTo>
                  <a:pt x="576" y="79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3733800" y="4724400"/>
            <a:ext cx="2971800" cy="533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>
                <a:latin typeface="Arial" pitchFamily="34" charset="0"/>
              </a:rPr>
              <a:t> Corrective Action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5" grpId="0"/>
      <p:bldP spid="32776" grpId="0"/>
      <p:bldP spid="32777" grpId="0"/>
      <p:bldP spid="327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Strategy Evaluation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Final stage of strategic management:</a:t>
            </a:r>
          </a:p>
          <a:p>
            <a:pPr lvl="1"/>
            <a:r>
              <a:rPr lang="en-US" dirty="0" smtClean="0"/>
              <a:t>All strategies subject to future modification </a:t>
            </a:r>
          </a:p>
          <a:p>
            <a:pPr lvl="1"/>
            <a:r>
              <a:rPr lang="en-US" dirty="0" smtClean="0"/>
              <a:t>Success today is no guarantee of success tomorrow</a:t>
            </a:r>
          </a:p>
          <a:p>
            <a:pPr lvl="1"/>
            <a:r>
              <a:rPr lang="en-US" dirty="0" smtClean="0"/>
              <a:t>Success creates new and different problems</a:t>
            </a:r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11275"/>
            <a:ext cx="8229600" cy="1143000"/>
          </a:xfrm>
        </p:spPr>
        <p:txBody>
          <a:bodyPr/>
          <a:lstStyle/>
          <a:p>
            <a:r>
              <a:rPr lang="en-US" dirty="0"/>
              <a:t>In short,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229600" cy="2544763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en-US" dirty="0"/>
              <a:t>Strategic Management is about how an organization adds value and competes in its environment.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>Strategic Management seeks to answer 6 key questions: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/>
              <a:t>What good or service do we really sell?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How will we produce our goods or deliver our services?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Who will buy our goods or services?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How will we finance the operation?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How much risk are we willing to take?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How will we implement our strategy?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>More Broadly, Three Big Strategic Questions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/>
              <a:t>Where are we now?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Where do we want to go?</a:t>
            </a:r>
          </a:p>
          <a:p>
            <a:pPr marL="990600" lvl="1" indent="-533400">
              <a:buFontTx/>
              <a:buChar char="•"/>
            </a:pPr>
            <a:r>
              <a:rPr lang="en-US" dirty="0"/>
              <a:t>Business(</a:t>
            </a:r>
            <a:r>
              <a:rPr lang="en-US" dirty="0" err="1"/>
              <a:t>es</a:t>
            </a:r>
            <a:r>
              <a:rPr lang="en-US" dirty="0"/>
              <a:t>) to be in and market positions to try and achieve?</a:t>
            </a:r>
          </a:p>
          <a:p>
            <a:pPr marL="990600" lvl="1" indent="-533400">
              <a:buFontTx/>
              <a:buChar char="•"/>
            </a:pPr>
            <a:r>
              <a:rPr lang="en-US" dirty="0"/>
              <a:t>Buyer needs and groups to serve?</a:t>
            </a:r>
          </a:p>
          <a:p>
            <a:pPr marL="990600" lvl="1" indent="-533400">
              <a:buFontTx/>
              <a:buChar char="•"/>
            </a:pPr>
            <a:r>
              <a:rPr lang="en-US" dirty="0"/>
              <a:t>Outcomes to achieve?</a:t>
            </a:r>
          </a:p>
          <a:p>
            <a:pPr marL="609600" indent="-609600">
              <a:buFontTx/>
              <a:buAutoNum type="arabicPeriod"/>
            </a:pPr>
            <a:r>
              <a:rPr lang="en-US" dirty="0"/>
              <a:t>How do we get there?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/>
              <a:t>Roles in Strategic </a:t>
            </a:r>
            <a:r>
              <a:rPr lang="en-US" b="1" dirty="0" smtClean="0"/>
              <a:t>Management or</a:t>
            </a:r>
            <a:r>
              <a:rPr lang="en-US" b="1" dirty="0"/>
              <a:t>, Who Makes Strategy?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r>
              <a:rPr lang="en-US" dirty="0"/>
              <a:t>Top Management—President, Senior Organization Executives</a:t>
            </a:r>
          </a:p>
          <a:p>
            <a:r>
              <a:rPr lang="en-US" dirty="0"/>
              <a:t>Board of Directors</a:t>
            </a:r>
          </a:p>
          <a:p>
            <a:r>
              <a:rPr lang="en-US" dirty="0"/>
              <a:t>Managers of Subsidiary Business Units</a:t>
            </a:r>
          </a:p>
          <a:p>
            <a:r>
              <a:rPr lang="en-US" dirty="0"/>
              <a:t>Functional Area Managers</a:t>
            </a:r>
          </a:p>
          <a:p>
            <a:r>
              <a:rPr lang="en-US" dirty="0"/>
              <a:t>Operating Managers</a:t>
            </a:r>
          </a:p>
          <a:p>
            <a:r>
              <a:rPr lang="en-US" dirty="0"/>
              <a:t>Empowered Employees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0668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/>
              <a:t>Traditional Flow of Strategic Management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6482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Top Management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Subsidiary          Functional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Management         Management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Operating Management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Employees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4495800" y="48768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H="1">
            <a:off x="3886200" y="2057400"/>
            <a:ext cx="685800" cy="60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4572000" y="2057400"/>
            <a:ext cx="685800" cy="60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429000" y="3810000"/>
            <a:ext cx="838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H="1">
            <a:off x="4800600" y="3733800"/>
            <a:ext cx="5334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924800" cy="7620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/>
              <a:t>Modern Flow of Strategic Management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5029200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Top Management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Subsidiary          Functional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Management         </a:t>
            </a:r>
            <a:r>
              <a:rPr lang="en-US" dirty="0" err="1"/>
              <a:t>Management</a:t>
            </a:r>
            <a:endParaRPr lang="en-US" dirty="0"/>
          </a:p>
          <a:p>
            <a:pPr algn="ctr">
              <a:lnSpc>
                <a:spcPct val="90000"/>
              </a:lnSpc>
              <a:buFontTx/>
              <a:buNone/>
            </a:pPr>
            <a:endParaRPr lang="en-US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Operating Management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Employees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dirty="0"/>
          </a:p>
          <a:p>
            <a:pPr algn="ctr">
              <a:lnSpc>
                <a:spcPct val="90000"/>
              </a:lnSpc>
              <a:buFontTx/>
              <a:buNone/>
            </a:pPr>
            <a:endParaRPr lang="en-US" dirty="0"/>
          </a:p>
        </p:txBody>
      </p:sp>
      <p:sp>
        <p:nvSpPr>
          <p:cNvPr id="13321" name="Freeform 9"/>
          <p:cNvSpPr>
            <a:spLocks/>
          </p:cNvSpPr>
          <p:nvPr/>
        </p:nvSpPr>
        <p:spPr bwMode="auto">
          <a:xfrm>
            <a:off x="1460500" y="1484313"/>
            <a:ext cx="1473200" cy="1401762"/>
          </a:xfrm>
          <a:custGeom>
            <a:avLst/>
            <a:gdLst/>
            <a:ahLst/>
            <a:cxnLst>
              <a:cxn ang="0">
                <a:pos x="187" y="883"/>
              </a:cxn>
              <a:cxn ang="0">
                <a:pos x="150" y="875"/>
              </a:cxn>
              <a:cxn ang="0">
                <a:pos x="127" y="845"/>
              </a:cxn>
              <a:cxn ang="0">
                <a:pos x="23" y="718"/>
              </a:cxn>
              <a:cxn ang="0">
                <a:pos x="15" y="479"/>
              </a:cxn>
              <a:cxn ang="0">
                <a:pos x="105" y="359"/>
              </a:cxn>
              <a:cxn ang="0">
                <a:pos x="150" y="299"/>
              </a:cxn>
              <a:cxn ang="0">
                <a:pos x="180" y="277"/>
              </a:cxn>
              <a:cxn ang="0">
                <a:pos x="217" y="224"/>
              </a:cxn>
              <a:cxn ang="0">
                <a:pos x="299" y="165"/>
              </a:cxn>
              <a:cxn ang="0">
                <a:pos x="397" y="82"/>
              </a:cxn>
              <a:cxn ang="0">
                <a:pos x="576" y="23"/>
              </a:cxn>
              <a:cxn ang="0">
                <a:pos x="651" y="0"/>
              </a:cxn>
              <a:cxn ang="0">
                <a:pos x="838" y="37"/>
              </a:cxn>
              <a:cxn ang="0">
                <a:pos x="905" y="75"/>
              </a:cxn>
              <a:cxn ang="0">
                <a:pos x="928" y="82"/>
              </a:cxn>
            </a:cxnLst>
            <a:rect l="0" t="0" r="r" b="b"/>
            <a:pathLst>
              <a:path w="928" h="883">
                <a:moveTo>
                  <a:pt x="187" y="883"/>
                </a:moveTo>
                <a:cubicBezTo>
                  <a:pt x="175" y="880"/>
                  <a:pt x="161" y="882"/>
                  <a:pt x="150" y="875"/>
                </a:cubicBezTo>
                <a:cubicBezTo>
                  <a:pt x="139" y="868"/>
                  <a:pt x="135" y="855"/>
                  <a:pt x="127" y="845"/>
                </a:cubicBezTo>
                <a:cubicBezTo>
                  <a:pt x="92" y="803"/>
                  <a:pt x="55" y="762"/>
                  <a:pt x="23" y="718"/>
                </a:cubicBezTo>
                <a:cubicBezTo>
                  <a:pt x="2" y="638"/>
                  <a:pt x="0" y="566"/>
                  <a:pt x="15" y="479"/>
                </a:cubicBezTo>
                <a:cubicBezTo>
                  <a:pt x="19" y="458"/>
                  <a:pt x="91" y="375"/>
                  <a:pt x="105" y="359"/>
                </a:cubicBezTo>
                <a:cubicBezTo>
                  <a:pt x="122" y="340"/>
                  <a:pt x="132" y="317"/>
                  <a:pt x="150" y="299"/>
                </a:cubicBezTo>
                <a:cubicBezTo>
                  <a:pt x="159" y="290"/>
                  <a:pt x="171" y="286"/>
                  <a:pt x="180" y="277"/>
                </a:cubicBezTo>
                <a:cubicBezTo>
                  <a:pt x="195" y="262"/>
                  <a:pt x="202" y="239"/>
                  <a:pt x="217" y="224"/>
                </a:cubicBezTo>
                <a:cubicBezTo>
                  <a:pt x="241" y="200"/>
                  <a:pt x="271" y="183"/>
                  <a:pt x="299" y="165"/>
                </a:cubicBezTo>
                <a:cubicBezTo>
                  <a:pt x="335" y="142"/>
                  <a:pt x="365" y="109"/>
                  <a:pt x="397" y="82"/>
                </a:cubicBezTo>
                <a:cubicBezTo>
                  <a:pt x="441" y="45"/>
                  <a:pt x="521" y="37"/>
                  <a:pt x="576" y="23"/>
                </a:cubicBezTo>
                <a:cubicBezTo>
                  <a:pt x="601" y="17"/>
                  <a:pt x="651" y="0"/>
                  <a:pt x="651" y="0"/>
                </a:cubicBezTo>
                <a:cubicBezTo>
                  <a:pt x="720" y="6"/>
                  <a:pt x="774" y="14"/>
                  <a:pt x="838" y="37"/>
                </a:cubicBezTo>
                <a:cubicBezTo>
                  <a:pt x="862" y="46"/>
                  <a:pt x="880" y="68"/>
                  <a:pt x="905" y="75"/>
                </a:cubicBezTo>
                <a:cubicBezTo>
                  <a:pt x="913" y="77"/>
                  <a:pt x="928" y="82"/>
                  <a:pt x="928" y="82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2" name="Freeform 10"/>
          <p:cNvSpPr>
            <a:spLocks/>
          </p:cNvSpPr>
          <p:nvPr/>
        </p:nvSpPr>
        <p:spPr bwMode="auto">
          <a:xfrm>
            <a:off x="1603375" y="1365250"/>
            <a:ext cx="1460500" cy="1409700"/>
          </a:xfrm>
          <a:custGeom>
            <a:avLst/>
            <a:gdLst/>
            <a:ahLst/>
            <a:cxnLst>
              <a:cxn ang="0">
                <a:pos x="202" y="883"/>
              </a:cxn>
              <a:cxn ang="0">
                <a:pos x="105" y="868"/>
              </a:cxn>
              <a:cxn ang="0">
                <a:pos x="0" y="688"/>
              </a:cxn>
              <a:cxn ang="0">
                <a:pos x="15" y="569"/>
              </a:cxn>
              <a:cxn ang="0">
                <a:pos x="179" y="314"/>
              </a:cxn>
              <a:cxn ang="0">
                <a:pos x="247" y="217"/>
              </a:cxn>
              <a:cxn ang="0">
                <a:pos x="366" y="135"/>
              </a:cxn>
              <a:cxn ang="0">
                <a:pos x="449" y="98"/>
              </a:cxn>
              <a:cxn ang="0">
                <a:pos x="621" y="0"/>
              </a:cxn>
              <a:cxn ang="0">
                <a:pos x="725" y="8"/>
              </a:cxn>
              <a:cxn ang="0">
                <a:pos x="770" y="45"/>
              </a:cxn>
              <a:cxn ang="0">
                <a:pos x="898" y="105"/>
              </a:cxn>
              <a:cxn ang="0">
                <a:pos x="905" y="127"/>
              </a:cxn>
              <a:cxn ang="0">
                <a:pos x="920" y="150"/>
              </a:cxn>
            </a:cxnLst>
            <a:rect l="0" t="0" r="r" b="b"/>
            <a:pathLst>
              <a:path w="920" h="888">
                <a:moveTo>
                  <a:pt x="202" y="883"/>
                </a:moveTo>
                <a:cubicBezTo>
                  <a:pt x="169" y="880"/>
                  <a:pt x="131" y="888"/>
                  <a:pt x="105" y="868"/>
                </a:cubicBezTo>
                <a:cubicBezTo>
                  <a:pt x="47" y="823"/>
                  <a:pt x="13" y="759"/>
                  <a:pt x="0" y="688"/>
                </a:cubicBezTo>
                <a:cubicBezTo>
                  <a:pt x="5" y="648"/>
                  <a:pt x="5" y="608"/>
                  <a:pt x="15" y="569"/>
                </a:cubicBezTo>
                <a:cubicBezTo>
                  <a:pt x="37" y="483"/>
                  <a:pt x="129" y="385"/>
                  <a:pt x="179" y="314"/>
                </a:cubicBezTo>
                <a:cubicBezTo>
                  <a:pt x="198" y="287"/>
                  <a:pt x="222" y="236"/>
                  <a:pt x="247" y="217"/>
                </a:cubicBezTo>
                <a:cubicBezTo>
                  <a:pt x="286" y="188"/>
                  <a:pt x="324" y="159"/>
                  <a:pt x="366" y="135"/>
                </a:cubicBezTo>
                <a:cubicBezTo>
                  <a:pt x="393" y="120"/>
                  <a:pt x="423" y="114"/>
                  <a:pt x="449" y="98"/>
                </a:cubicBezTo>
                <a:cubicBezTo>
                  <a:pt x="503" y="65"/>
                  <a:pt x="560" y="21"/>
                  <a:pt x="621" y="0"/>
                </a:cubicBezTo>
                <a:cubicBezTo>
                  <a:pt x="656" y="3"/>
                  <a:pt x="691" y="2"/>
                  <a:pt x="725" y="8"/>
                </a:cubicBezTo>
                <a:cubicBezTo>
                  <a:pt x="740" y="11"/>
                  <a:pt x="760" y="37"/>
                  <a:pt x="770" y="45"/>
                </a:cubicBezTo>
                <a:cubicBezTo>
                  <a:pt x="806" y="75"/>
                  <a:pt x="853" y="91"/>
                  <a:pt x="898" y="105"/>
                </a:cubicBezTo>
                <a:cubicBezTo>
                  <a:pt x="900" y="112"/>
                  <a:pt x="902" y="120"/>
                  <a:pt x="905" y="127"/>
                </a:cubicBezTo>
                <a:cubicBezTo>
                  <a:pt x="909" y="135"/>
                  <a:pt x="920" y="150"/>
                  <a:pt x="920" y="15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3" name="Freeform 11"/>
          <p:cNvSpPr>
            <a:spLocks/>
          </p:cNvSpPr>
          <p:nvPr/>
        </p:nvSpPr>
        <p:spPr bwMode="auto">
          <a:xfrm>
            <a:off x="6318250" y="1565275"/>
            <a:ext cx="1508125" cy="1522413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359" y="31"/>
              </a:cxn>
              <a:cxn ang="0">
                <a:pos x="471" y="54"/>
              </a:cxn>
              <a:cxn ang="0">
                <a:pos x="576" y="91"/>
              </a:cxn>
              <a:cxn ang="0">
                <a:pos x="860" y="308"/>
              </a:cxn>
              <a:cxn ang="0">
                <a:pos x="882" y="450"/>
              </a:cxn>
              <a:cxn ang="0">
                <a:pos x="920" y="495"/>
              </a:cxn>
              <a:cxn ang="0">
                <a:pos x="890" y="809"/>
              </a:cxn>
              <a:cxn ang="0">
                <a:pos x="808" y="877"/>
              </a:cxn>
              <a:cxn ang="0">
                <a:pos x="770" y="929"/>
              </a:cxn>
              <a:cxn ang="0">
                <a:pos x="621" y="959"/>
              </a:cxn>
            </a:cxnLst>
            <a:rect l="0" t="0" r="r" b="b"/>
            <a:pathLst>
              <a:path w="950" h="959">
                <a:moveTo>
                  <a:pt x="0" y="31"/>
                </a:moveTo>
                <a:cubicBezTo>
                  <a:pt x="134" y="0"/>
                  <a:pt x="45" y="18"/>
                  <a:pt x="359" y="31"/>
                </a:cubicBezTo>
                <a:cubicBezTo>
                  <a:pt x="397" y="33"/>
                  <a:pt x="471" y="54"/>
                  <a:pt x="471" y="54"/>
                </a:cubicBezTo>
                <a:cubicBezTo>
                  <a:pt x="506" y="68"/>
                  <a:pt x="540" y="80"/>
                  <a:pt x="576" y="91"/>
                </a:cubicBezTo>
                <a:cubicBezTo>
                  <a:pt x="676" y="155"/>
                  <a:pt x="804" y="196"/>
                  <a:pt x="860" y="308"/>
                </a:cubicBezTo>
                <a:cubicBezTo>
                  <a:pt x="862" y="334"/>
                  <a:pt x="860" y="417"/>
                  <a:pt x="882" y="450"/>
                </a:cubicBezTo>
                <a:cubicBezTo>
                  <a:pt x="893" y="466"/>
                  <a:pt x="909" y="479"/>
                  <a:pt x="920" y="495"/>
                </a:cubicBezTo>
                <a:cubicBezTo>
                  <a:pt x="947" y="585"/>
                  <a:pt x="950" y="725"/>
                  <a:pt x="890" y="809"/>
                </a:cubicBezTo>
                <a:cubicBezTo>
                  <a:pt x="869" y="839"/>
                  <a:pt x="833" y="852"/>
                  <a:pt x="808" y="877"/>
                </a:cubicBezTo>
                <a:cubicBezTo>
                  <a:pt x="793" y="892"/>
                  <a:pt x="788" y="917"/>
                  <a:pt x="770" y="929"/>
                </a:cubicBezTo>
                <a:cubicBezTo>
                  <a:pt x="735" y="951"/>
                  <a:pt x="657" y="959"/>
                  <a:pt x="621" y="959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4" name="Freeform 12"/>
          <p:cNvSpPr>
            <a:spLocks/>
          </p:cNvSpPr>
          <p:nvPr/>
        </p:nvSpPr>
        <p:spPr bwMode="auto">
          <a:xfrm>
            <a:off x="6199188" y="1541463"/>
            <a:ext cx="1935162" cy="1449387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247" y="16"/>
              </a:cxn>
              <a:cxn ang="0">
                <a:pos x="381" y="9"/>
              </a:cxn>
              <a:cxn ang="0">
                <a:pos x="456" y="31"/>
              </a:cxn>
              <a:cxn ang="0">
                <a:pos x="531" y="84"/>
              </a:cxn>
              <a:cxn ang="0">
                <a:pos x="613" y="129"/>
              </a:cxn>
              <a:cxn ang="0">
                <a:pos x="725" y="211"/>
              </a:cxn>
              <a:cxn ang="0">
                <a:pos x="883" y="188"/>
              </a:cxn>
              <a:cxn ang="0">
                <a:pos x="1002" y="218"/>
              </a:cxn>
              <a:cxn ang="0">
                <a:pos x="1070" y="256"/>
              </a:cxn>
              <a:cxn ang="0">
                <a:pos x="1182" y="361"/>
              </a:cxn>
              <a:cxn ang="0">
                <a:pos x="1219" y="443"/>
              </a:cxn>
              <a:cxn ang="0">
                <a:pos x="1159" y="727"/>
              </a:cxn>
              <a:cxn ang="0">
                <a:pos x="1047" y="824"/>
              </a:cxn>
              <a:cxn ang="0">
                <a:pos x="927" y="877"/>
              </a:cxn>
              <a:cxn ang="0">
                <a:pos x="770" y="892"/>
              </a:cxn>
              <a:cxn ang="0">
                <a:pos x="718" y="869"/>
              </a:cxn>
            </a:cxnLst>
            <a:rect l="0" t="0" r="r" b="b"/>
            <a:pathLst>
              <a:path w="1219" h="913">
                <a:moveTo>
                  <a:pt x="0" y="54"/>
                </a:moveTo>
                <a:cubicBezTo>
                  <a:pt x="84" y="39"/>
                  <a:pt x="161" y="24"/>
                  <a:pt x="247" y="16"/>
                </a:cubicBezTo>
                <a:cubicBezTo>
                  <a:pt x="299" y="0"/>
                  <a:pt x="323" y="3"/>
                  <a:pt x="381" y="9"/>
                </a:cubicBezTo>
                <a:cubicBezTo>
                  <a:pt x="406" y="17"/>
                  <a:pt x="430" y="25"/>
                  <a:pt x="456" y="31"/>
                </a:cubicBezTo>
                <a:cubicBezTo>
                  <a:pt x="481" y="48"/>
                  <a:pt x="505" y="68"/>
                  <a:pt x="531" y="84"/>
                </a:cubicBezTo>
                <a:cubicBezTo>
                  <a:pt x="563" y="103"/>
                  <a:pt x="587" y="107"/>
                  <a:pt x="613" y="129"/>
                </a:cubicBezTo>
                <a:cubicBezTo>
                  <a:pt x="645" y="156"/>
                  <a:pt x="685" y="197"/>
                  <a:pt x="725" y="211"/>
                </a:cubicBezTo>
                <a:cubicBezTo>
                  <a:pt x="783" y="205"/>
                  <a:pt x="827" y="196"/>
                  <a:pt x="883" y="188"/>
                </a:cubicBezTo>
                <a:cubicBezTo>
                  <a:pt x="950" y="195"/>
                  <a:pt x="954" y="193"/>
                  <a:pt x="1002" y="218"/>
                </a:cubicBezTo>
                <a:cubicBezTo>
                  <a:pt x="1025" y="230"/>
                  <a:pt x="1070" y="256"/>
                  <a:pt x="1070" y="256"/>
                </a:cubicBezTo>
                <a:cubicBezTo>
                  <a:pt x="1099" y="299"/>
                  <a:pt x="1156" y="321"/>
                  <a:pt x="1182" y="361"/>
                </a:cubicBezTo>
                <a:cubicBezTo>
                  <a:pt x="1208" y="400"/>
                  <a:pt x="1209" y="409"/>
                  <a:pt x="1219" y="443"/>
                </a:cubicBezTo>
                <a:cubicBezTo>
                  <a:pt x="1213" y="525"/>
                  <a:pt x="1208" y="655"/>
                  <a:pt x="1159" y="727"/>
                </a:cubicBezTo>
                <a:cubicBezTo>
                  <a:pt x="1142" y="784"/>
                  <a:pt x="1099" y="798"/>
                  <a:pt x="1047" y="824"/>
                </a:cubicBezTo>
                <a:cubicBezTo>
                  <a:pt x="1007" y="844"/>
                  <a:pt x="970" y="866"/>
                  <a:pt x="927" y="877"/>
                </a:cubicBezTo>
                <a:cubicBezTo>
                  <a:pt x="875" y="913"/>
                  <a:pt x="840" y="897"/>
                  <a:pt x="770" y="892"/>
                </a:cubicBezTo>
                <a:cubicBezTo>
                  <a:pt x="754" y="886"/>
                  <a:pt x="734" y="869"/>
                  <a:pt x="718" y="869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3325" name="AutoShape 13"/>
          <p:cNvCxnSpPr>
            <a:cxnSpLocks noChangeShapeType="1"/>
            <a:stCxn id="13324" idx="0"/>
            <a:endCxn id="13323" idx="9"/>
          </p:cNvCxnSpPr>
          <p:nvPr/>
        </p:nvCxnSpPr>
        <p:spPr bwMode="auto">
          <a:xfrm rot="10800000" flipH="1" flipV="1">
            <a:off x="6199188" y="1627188"/>
            <a:ext cx="1341437" cy="1412875"/>
          </a:xfrm>
          <a:prstGeom prst="curvedConnector4">
            <a:avLst>
              <a:gd name="adj1" fmla="val -17042"/>
              <a:gd name="adj2" fmla="val 119551"/>
            </a:avLst>
          </a:prstGeom>
          <a:noFill/>
          <a:ln w="9525">
            <a:noFill/>
            <a:round/>
            <a:headEnd type="triangle" w="med" len="med"/>
            <a:tailEnd type="triangle" w="med" len="med"/>
          </a:ln>
          <a:effectLst/>
        </p:spPr>
      </p:cxnSp>
      <p:sp>
        <p:nvSpPr>
          <p:cNvPr id="13326" name="Freeform 14"/>
          <p:cNvSpPr>
            <a:spLocks/>
          </p:cNvSpPr>
          <p:nvPr/>
        </p:nvSpPr>
        <p:spPr bwMode="auto">
          <a:xfrm>
            <a:off x="1755775" y="1517650"/>
            <a:ext cx="1460500" cy="1409700"/>
          </a:xfrm>
          <a:custGeom>
            <a:avLst/>
            <a:gdLst/>
            <a:ahLst/>
            <a:cxnLst>
              <a:cxn ang="0">
                <a:pos x="202" y="883"/>
              </a:cxn>
              <a:cxn ang="0">
                <a:pos x="105" y="868"/>
              </a:cxn>
              <a:cxn ang="0">
                <a:pos x="0" y="688"/>
              </a:cxn>
              <a:cxn ang="0">
                <a:pos x="15" y="569"/>
              </a:cxn>
              <a:cxn ang="0">
                <a:pos x="179" y="314"/>
              </a:cxn>
              <a:cxn ang="0">
                <a:pos x="247" y="217"/>
              </a:cxn>
              <a:cxn ang="0">
                <a:pos x="366" y="135"/>
              </a:cxn>
              <a:cxn ang="0">
                <a:pos x="449" y="98"/>
              </a:cxn>
              <a:cxn ang="0">
                <a:pos x="621" y="0"/>
              </a:cxn>
              <a:cxn ang="0">
                <a:pos x="725" y="8"/>
              </a:cxn>
              <a:cxn ang="0">
                <a:pos x="770" y="45"/>
              </a:cxn>
              <a:cxn ang="0">
                <a:pos x="898" y="105"/>
              </a:cxn>
              <a:cxn ang="0">
                <a:pos x="905" y="127"/>
              </a:cxn>
              <a:cxn ang="0">
                <a:pos x="920" y="150"/>
              </a:cxn>
            </a:cxnLst>
            <a:rect l="0" t="0" r="r" b="b"/>
            <a:pathLst>
              <a:path w="920" h="888">
                <a:moveTo>
                  <a:pt x="202" y="883"/>
                </a:moveTo>
                <a:cubicBezTo>
                  <a:pt x="169" y="880"/>
                  <a:pt x="131" y="888"/>
                  <a:pt x="105" y="868"/>
                </a:cubicBezTo>
                <a:cubicBezTo>
                  <a:pt x="47" y="823"/>
                  <a:pt x="13" y="759"/>
                  <a:pt x="0" y="688"/>
                </a:cubicBezTo>
                <a:cubicBezTo>
                  <a:pt x="5" y="648"/>
                  <a:pt x="5" y="608"/>
                  <a:pt x="15" y="569"/>
                </a:cubicBezTo>
                <a:cubicBezTo>
                  <a:pt x="37" y="483"/>
                  <a:pt x="129" y="385"/>
                  <a:pt x="179" y="314"/>
                </a:cubicBezTo>
                <a:cubicBezTo>
                  <a:pt x="198" y="287"/>
                  <a:pt x="222" y="236"/>
                  <a:pt x="247" y="217"/>
                </a:cubicBezTo>
                <a:cubicBezTo>
                  <a:pt x="286" y="188"/>
                  <a:pt x="324" y="159"/>
                  <a:pt x="366" y="135"/>
                </a:cubicBezTo>
                <a:cubicBezTo>
                  <a:pt x="393" y="120"/>
                  <a:pt x="423" y="114"/>
                  <a:pt x="449" y="98"/>
                </a:cubicBezTo>
                <a:cubicBezTo>
                  <a:pt x="503" y="65"/>
                  <a:pt x="560" y="21"/>
                  <a:pt x="621" y="0"/>
                </a:cubicBezTo>
                <a:cubicBezTo>
                  <a:pt x="656" y="3"/>
                  <a:pt x="691" y="2"/>
                  <a:pt x="725" y="8"/>
                </a:cubicBezTo>
                <a:cubicBezTo>
                  <a:pt x="740" y="11"/>
                  <a:pt x="760" y="37"/>
                  <a:pt x="770" y="45"/>
                </a:cubicBezTo>
                <a:cubicBezTo>
                  <a:pt x="806" y="75"/>
                  <a:pt x="853" y="91"/>
                  <a:pt x="898" y="105"/>
                </a:cubicBezTo>
                <a:cubicBezTo>
                  <a:pt x="900" y="112"/>
                  <a:pt x="902" y="120"/>
                  <a:pt x="905" y="127"/>
                </a:cubicBezTo>
                <a:cubicBezTo>
                  <a:pt x="909" y="135"/>
                  <a:pt x="920" y="150"/>
                  <a:pt x="920" y="15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7" name="Freeform 15"/>
          <p:cNvSpPr>
            <a:spLocks/>
          </p:cNvSpPr>
          <p:nvPr/>
        </p:nvSpPr>
        <p:spPr bwMode="auto">
          <a:xfrm>
            <a:off x="1908175" y="1670050"/>
            <a:ext cx="1460500" cy="1409700"/>
          </a:xfrm>
          <a:custGeom>
            <a:avLst/>
            <a:gdLst/>
            <a:ahLst/>
            <a:cxnLst>
              <a:cxn ang="0">
                <a:pos x="202" y="883"/>
              </a:cxn>
              <a:cxn ang="0">
                <a:pos x="105" y="868"/>
              </a:cxn>
              <a:cxn ang="0">
                <a:pos x="0" y="688"/>
              </a:cxn>
              <a:cxn ang="0">
                <a:pos x="15" y="569"/>
              </a:cxn>
              <a:cxn ang="0">
                <a:pos x="179" y="314"/>
              </a:cxn>
              <a:cxn ang="0">
                <a:pos x="247" y="217"/>
              </a:cxn>
              <a:cxn ang="0">
                <a:pos x="366" y="135"/>
              </a:cxn>
              <a:cxn ang="0">
                <a:pos x="449" y="98"/>
              </a:cxn>
              <a:cxn ang="0">
                <a:pos x="621" y="0"/>
              </a:cxn>
              <a:cxn ang="0">
                <a:pos x="725" y="8"/>
              </a:cxn>
              <a:cxn ang="0">
                <a:pos x="770" y="45"/>
              </a:cxn>
              <a:cxn ang="0">
                <a:pos x="898" y="105"/>
              </a:cxn>
              <a:cxn ang="0">
                <a:pos x="905" y="127"/>
              </a:cxn>
              <a:cxn ang="0">
                <a:pos x="920" y="150"/>
              </a:cxn>
            </a:cxnLst>
            <a:rect l="0" t="0" r="r" b="b"/>
            <a:pathLst>
              <a:path w="920" h="888">
                <a:moveTo>
                  <a:pt x="202" y="883"/>
                </a:moveTo>
                <a:cubicBezTo>
                  <a:pt x="169" y="880"/>
                  <a:pt x="131" y="888"/>
                  <a:pt x="105" y="868"/>
                </a:cubicBezTo>
                <a:cubicBezTo>
                  <a:pt x="47" y="823"/>
                  <a:pt x="13" y="759"/>
                  <a:pt x="0" y="688"/>
                </a:cubicBezTo>
                <a:cubicBezTo>
                  <a:pt x="5" y="648"/>
                  <a:pt x="5" y="608"/>
                  <a:pt x="15" y="569"/>
                </a:cubicBezTo>
                <a:cubicBezTo>
                  <a:pt x="37" y="483"/>
                  <a:pt x="129" y="385"/>
                  <a:pt x="179" y="314"/>
                </a:cubicBezTo>
                <a:cubicBezTo>
                  <a:pt x="198" y="287"/>
                  <a:pt x="222" y="236"/>
                  <a:pt x="247" y="217"/>
                </a:cubicBezTo>
                <a:cubicBezTo>
                  <a:pt x="286" y="188"/>
                  <a:pt x="324" y="159"/>
                  <a:pt x="366" y="135"/>
                </a:cubicBezTo>
                <a:cubicBezTo>
                  <a:pt x="393" y="120"/>
                  <a:pt x="423" y="114"/>
                  <a:pt x="449" y="98"/>
                </a:cubicBezTo>
                <a:cubicBezTo>
                  <a:pt x="503" y="65"/>
                  <a:pt x="560" y="21"/>
                  <a:pt x="621" y="0"/>
                </a:cubicBezTo>
                <a:cubicBezTo>
                  <a:pt x="656" y="3"/>
                  <a:pt x="691" y="2"/>
                  <a:pt x="725" y="8"/>
                </a:cubicBezTo>
                <a:cubicBezTo>
                  <a:pt x="740" y="11"/>
                  <a:pt x="760" y="37"/>
                  <a:pt x="770" y="45"/>
                </a:cubicBezTo>
                <a:cubicBezTo>
                  <a:pt x="806" y="75"/>
                  <a:pt x="853" y="91"/>
                  <a:pt x="898" y="105"/>
                </a:cubicBezTo>
                <a:cubicBezTo>
                  <a:pt x="900" y="112"/>
                  <a:pt x="902" y="120"/>
                  <a:pt x="905" y="127"/>
                </a:cubicBezTo>
                <a:cubicBezTo>
                  <a:pt x="909" y="135"/>
                  <a:pt x="920" y="150"/>
                  <a:pt x="920" y="15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 flipH="1">
            <a:off x="3886200" y="2162175"/>
            <a:ext cx="685800" cy="574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4572000" y="2162175"/>
            <a:ext cx="685800" cy="574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3429000" y="3733800"/>
            <a:ext cx="762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 flipH="1">
            <a:off x="4800600" y="3733800"/>
            <a:ext cx="685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4495800" y="48006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5" name="AutoShape 23"/>
          <p:cNvSpPr>
            <a:spLocks noChangeArrowheads="1"/>
          </p:cNvSpPr>
          <p:nvPr/>
        </p:nvSpPr>
        <p:spPr bwMode="auto">
          <a:xfrm>
            <a:off x="6172200" y="1371600"/>
            <a:ext cx="76200" cy="304800"/>
          </a:xfrm>
          <a:prstGeom prst="bracketPair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5715000" y="5105400"/>
            <a:ext cx="21336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5715000" y="5638800"/>
            <a:ext cx="213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 flipV="1">
            <a:off x="7848600" y="1828800"/>
            <a:ext cx="0" cy="381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 flipH="1">
            <a:off x="6096000" y="1371600"/>
            <a:ext cx="17526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 flipH="1">
            <a:off x="6172200" y="18288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>
            <a:off x="6705600" y="45720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4" name="Line 32"/>
          <p:cNvSpPr>
            <a:spLocks noChangeShapeType="1"/>
          </p:cNvSpPr>
          <p:nvPr/>
        </p:nvSpPr>
        <p:spPr bwMode="auto">
          <a:xfrm>
            <a:off x="7010400" y="30480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5" name="Line 33"/>
          <p:cNvSpPr>
            <a:spLocks noChangeShapeType="1"/>
          </p:cNvSpPr>
          <p:nvPr/>
        </p:nvSpPr>
        <p:spPr bwMode="auto">
          <a:xfrm flipH="1">
            <a:off x="1981200" y="5638800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46" name="Line 34"/>
          <p:cNvSpPr>
            <a:spLocks noChangeShapeType="1"/>
          </p:cNvSpPr>
          <p:nvPr/>
        </p:nvSpPr>
        <p:spPr bwMode="auto">
          <a:xfrm flipV="1">
            <a:off x="1981200" y="3733800"/>
            <a:ext cx="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1" dirty="0"/>
              <a:t>Why Modern Flow of Strategic Management?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3434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/>
              <a:t>Changes in and heightened competition driven by</a:t>
            </a:r>
          </a:p>
          <a:p>
            <a:pPr lvl="1"/>
            <a:r>
              <a:rPr lang="en-US" sz="2400" dirty="0"/>
              <a:t>Pressure for low cost products and services</a:t>
            </a:r>
          </a:p>
          <a:p>
            <a:pPr lvl="1"/>
            <a:r>
              <a:rPr lang="en-US" sz="2400" dirty="0"/>
              <a:t>Higher quality requirements</a:t>
            </a:r>
          </a:p>
          <a:p>
            <a:pPr lvl="1"/>
            <a:r>
              <a:rPr lang="en-US" sz="2400" dirty="0"/>
              <a:t>Globalization</a:t>
            </a:r>
          </a:p>
          <a:p>
            <a:pPr lvl="1"/>
            <a:r>
              <a:rPr lang="en-US" sz="2400" dirty="0"/>
              <a:t>Increasing rate of technological change and diffusion</a:t>
            </a:r>
          </a:p>
          <a:p>
            <a:pPr lvl="1"/>
            <a:r>
              <a:rPr lang="en-US" sz="2400" dirty="0"/>
              <a:t>Information technology</a:t>
            </a:r>
          </a:p>
          <a:p>
            <a:pPr lvl="1"/>
            <a:r>
              <a:rPr lang="en-US" sz="2400" dirty="0"/>
              <a:t>Knowledge as an organizational </a:t>
            </a:r>
            <a:r>
              <a:rPr lang="en-US" sz="2400" dirty="0" smtClean="0"/>
              <a:t>resource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Deliberate and Emergent Strategies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38200" y="1981200"/>
            <a:ext cx="1752600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Intended Strategy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886200" y="1981200"/>
            <a:ext cx="1752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Deliberate Strategy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858000" y="2133600"/>
            <a:ext cx="1371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6705600" y="1981200"/>
            <a:ext cx="1828800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Realized Strategy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2667000" y="2209800"/>
            <a:ext cx="1219200" cy="381000"/>
          </a:xfrm>
          <a:prstGeom prst="rightArrow">
            <a:avLst>
              <a:gd name="adj1" fmla="val 50000"/>
              <a:gd name="adj2" fmla="val 8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5638800" y="2209800"/>
            <a:ext cx="990600" cy="381000"/>
          </a:xfrm>
          <a:prstGeom prst="rightArrow">
            <a:avLst>
              <a:gd name="adj1" fmla="val 50000"/>
              <a:gd name="adj2" fmla="val 65000"/>
            </a:avLst>
          </a:prstGeom>
          <a:ln w="28575" cap="flat">
            <a:solidFill>
              <a:schemeClr val="tx1"/>
            </a:solidFill>
            <a:headEnd type="none" w="med" len="med"/>
            <a:tailEnd type="none" w="med" len="med"/>
          </a:ln>
        </p:spPr>
        <p:txBody>
          <a:bodyPr>
            <a:normAutofit fontScale="3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sz="2800" dirty="0"/>
          </a:p>
        </p:txBody>
      </p:sp>
      <p:sp>
        <p:nvSpPr>
          <p:cNvPr id="15377" name="AutoShape 17"/>
          <p:cNvSpPr>
            <a:spLocks noChangeArrowheads="1"/>
          </p:cNvSpPr>
          <p:nvPr/>
        </p:nvSpPr>
        <p:spPr bwMode="auto">
          <a:xfrm>
            <a:off x="6324600" y="3124200"/>
            <a:ext cx="1828800" cy="15240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AutoShape 18"/>
          <p:cNvSpPr>
            <a:spLocks noChangeArrowheads="1"/>
          </p:cNvSpPr>
          <p:nvPr/>
        </p:nvSpPr>
        <p:spPr bwMode="auto">
          <a:xfrm>
            <a:off x="6553200" y="2971800"/>
            <a:ext cx="1676400" cy="16764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AutoShape 19"/>
          <p:cNvSpPr>
            <a:spLocks noChangeArrowheads="1"/>
          </p:cNvSpPr>
          <p:nvPr/>
        </p:nvSpPr>
        <p:spPr bwMode="auto">
          <a:xfrm>
            <a:off x="6629400" y="3048000"/>
            <a:ext cx="1066800" cy="8382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800600" y="3429000"/>
            <a:ext cx="1752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Emergent Strategy</a:t>
            </a:r>
          </a:p>
        </p:txBody>
      </p:sp>
      <p:sp>
        <p:nvSpPr>
          <p:cNvPr id="15382" name="Text Box 22"/>
          <p:cNvSpPr txBox="1">
            <a:spLocks noChangeArrowheads="1"/>
          </p:cNvSpPr>
          <p:nvPr/>
        </p:nvSpPr>
        <p:spPr bwMode="auto">
          <a:xfrm>
            <a:off x="1981200" y="3962400"/>
            <a:ext cx="175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2514600" y="3810000"/>
            <a:ext cx="152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2133600" y="3581400"/>
            <a:ext cx="1905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Unrealized Strategy</a:t>
            </a:r>
          </a:p>
        </p:txBody>
      </p:sp>
      <p:sp>
        <p:nvSpPr>
          <p:cNvPr id="15385" name="AutoShape 25"/>
          <p:cNvSpPr>
            <a:spLocks noChangeArrowheads="1"/>
          </p:cNvSpPr>
          <p:nvPr/>
        </p:nvSpPr>
        <p:spPr bwMode="auto">
          <a:xfrm rot="5501492">
            <a:off x="2661443" y="2818607"/>
            <a:ext cx="760413" cy="7620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86" name="AutoShape 26"/>
          <p:cNvSpPr>
            <a:spLocks noChangeArrowheads="1"/>
          </p:cNvSpPr>
          <p:nvPr/>
        </p:nvSpPr>
        <p:spPr bwMode="auto">
          <a:xfrm rot="10800000">
            <a:off x="2667000" y="2590800"/>
            <a:ext cx="609600" cy="20574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Strategic management and objective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The mission statement: </a:t>
            </a:r>
            <a:r>
              <a:rPr lang="en-US" dirty="0" smtClean="0"/>
              <a:t>communicates the overriding purpose of the </a:t>
            </a:r>
            <a:r>
              <a:rPr lang="en-US" dirty="0" err="1" smtClean="0"/>
              <a:t>organisation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The vision: </a:t>
            </a:r>
            <a:r>
              <a:rPr lang="en-US" dirty="0" smtClean="0"/>
              <a:t>managers have to be able to communicate a vision of what the </a:t>
            </a:r>
            <a:r>
              <a:rPr lang="en-US" dirty="0" err="1" smtClean="0"/>
              <a:t>organisation</a:t>
            </a:r>
            <a:r>
              <a:rPr lang="en-US" dirty="0" smtClean="0"/>
              <a:t> is all about and where it wants to be in the future; it describes the aspirations of the </a:t>
            </a:r>
            <a:r>
              <a:rPr lang="en-US" dirty="0" err="1" smtClean="0"/>
              <a:t>organisation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Objectives: </a:t>
            </a:r>
            <a:r>
              <a:rPr lang="en-US" dirty="0" smtClean="0"/>
              <a:t>communicates the specific outcomes that need to be achieved such as sales, turnover, market share, rates of growth,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Strategic management and objective setting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wide range of issues will be analyzed in order to form judgments on how the e-business environment will evolve into the future.</a:t>
            </a:r>
          </a:p>
          <a:p>
            <a:pPr lvl="1"/>
            <a:r>
              <a:rPr lang="en-US" dirty="0" smtClean="0"/>
              <a:t>The market domination of a few globally recognized brands in providing products and services online;</a:t>
            </a:r>
          </a:p>
          <a:p>
            <a:pPr lvl="1"/>
            <a:r>
              <a:rPr lang="en-US" dirty="0" smtClean="0"/>
              <a:t>The rate of growth in demand for online products and services;</a:t>
            </a:r>
          </a:p>
          <a:p>
            <a:pPr lvl="1"/>
            <a:r>
              <a:rPr lang="en-US" dirty="0" smtClean="0"/>
              <a:t>The emergence of a dominant marketplace for e-business and e-commerce;</a:t>
            </a:r>
          </a:p>
          <a:p>
            <a:pPr lvl="1"/>
            <a:r>
              <a:rPr lang="en-US" dirty="0" smtClean="0"/>
              <a:t>The impact of increasing regulation in the online industry;</a:t>
            </a:r>
          </a:p>
          <a:p>
            <a:pPr lvl="1"/>
            <a:r>
              <a:rPr lang="en-US" dirty="0" smtClean="0"/>
              <a:t>The changes in the technological environment;</a:t>
            </a:r>
          </a:p>
          <a:p>
            <a:pPr lvl="1"/>
            <a:r>
              <a:rPr lang="en-US" dirty="0" smtClean="0"/>
              <a:t>New opportunities and threats in the e-business environment.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Strategic Management Approach</a:t>
            </a:r>
          </a:p>
          <a:p>
            <a:r>
              <a:rPr lang="en-US" dirty="0" smtClean="0"/>
              <a:t>Traditional and Modern Flow of Strategic Management</a:t>
            </a:r>
          </a:p>
          <a:p>
            <a:r>
              <a:rPr lang="en-US" dirty="0" smtClean="0"/>
              <a:t>Strategic Management and Objective Setting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703</Words>
  <Application>Microsoft Office PowerPoint</Application>
  <PresentationFormat>On-screen Show (4:3)</PresentationFormat>
  <Paragraphs>148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Lecture 19</vt:lpstr>
      <vt:lpstr>Recap – Lecture 18</vt:lpstr>
      <vt:lpstr>Contents to Cover Today</vt:lpstr>
      <vt:lpstr>Strategic Management Approach </vt:lpstr>
      <vt:lpstr>Strategic Management Approach</vt:lpstr>
      <vt:lpstr>Three Stage Process</vt:lpstr>
      <vt:lpstr>Slide 7</vt:lpstr>
      <vt:lpstr>Strategy Formulation </vt:lpstr>
      <vt:lpstr>Slide 9</vt:lpstr>
      <vt:lpstr>Strategy Implementation</vt:lpstr>
      <vt:lpstr>Slide 11</vt:lpstr>
      <vt:lpstr>Strategy Evaluation </vt:lpstr>
      <vt:lpstr>In short,</vt:lpstr>
      <vt:lpstr>Strategic Management seeks to answer 6 key questions:</vt:lpstr>
      <vt:lpstr>More Broadly, Three Big Strategic Questions</vt:lpstr>
      <vt:lpstr>Roles in Strategic Management or, Who Makes Strategy?</vt:lpstr>
      <vt:lpstr>Traditional Flow of Strategic Management</vt:lpstr>
      <vt:lpstr>Modern Flow of Strategic Management</vt:lpstr>
      <vt:lpstr>Why Modern Flow of Strategic Management?</vt:lpstr>
      <vt:lpstr>Deliberate and Emergent Strategies</vt:lpstr>
      <vt:lpstr>Strategic management and objective setting</vt:lpstr>
      <vt:lpstr>Strategic management and objective setting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32</cp:revision>
  <dcterms:created xsi:type="dcterms:W3CDTF">2013-07-21T20:31:02Z</dcterms:created>
  <dcterms:modified xsi:type="dcterms:W3CDTF">2013-07-27T07:24:59Z</dcterms:modified>
</cp:coreProperties>
</file>