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88" r:id="rId2"/>
    <p:sldId id="289" r:id="rId3"/>
    <p:sldId id="290" r:id="rId4"/>
    <p:sldId id="316" r:id="rId5"/>
    <p:sldId id="311" r:id="rId6"/>
    <p:sldId id="312" r:id="rId7"/>
    <p:sldId id="307" r:id="rId8"/>
    <p:sldId id="308" r:id="rId9"/>
    <p:sldId id="309" r:id="rId10"/>
    <p:sldId id="31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13" r:id="rId22"/>
    <p:sldId id="314" r:id="rId23"/>
    <p:sldId id="315" r:id="rId24"/>
    <p:sldId id="305" r:id="rId25"/>
    <p:sldId id="306" r:id="rId26"/>
    <p:sldId id="286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A03F8-DA41-4B51-85A1-8A3AC8325AF2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E64C1-86EA-4000-A0FF-184C686CDF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AF944-6285-413E-BC66-31F20086AF23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xodus.com/" TargetMode="External"/><Relationship Id="rId3" Type="http://schemas.openxmlformats.org/officeDocument/2006/relationships/hyperlink" Target="http://www.loudcloud.com/" TargetMode="External"/><Relationship Id="rId7" Type="http://schemas.openxmlformats.org/officeDocument/2006/relationships/hyperlink" Target="http://www.globalcrossing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hyperlink" Target="http://www.hostpro.com/" TargetMode="External"/><Relationship Id="rId11" Type="http://schemas.openxmlformats.org/officeDocument/2006/relationships/hyperlink" Target="http://www.valueweb.com/" TargetMode="External"/><Relationship Id="rId5" Type="http://schemas.openxmlformats.org/officeDocument/2006/relationships/hyperlink" Target="http://www.dedicatedhosting.com/" TargetMode="External"/><Relationship Id="rId10" Type="http://schemas.openxmlformats.org/officeDocument/2006/relationships/hyperlink" Target="http://www.digex.com/" TargetMode="External"/><Relationship Id="rId4" Type="http://schemas.openxmlformats.org/officeDocument/2006/relationships/hyperlink" Target="http://www.hostopia.com/" TargetMode="External"/><Relationship Id="rId9" Type="http://schemas.openxmlformats.org/officeDocument/2006/relationships/hyperlink" Target="http://www.digitalisland.com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irtualspin.com/" TargetMode="External"/><Relationship Id="rId3" Type="http://schemas.openxmlformats.org/officeDocument/2006/relationships/hyperlink" Target="http://www.freemerchant/" TargetMode="External"/><Relationship Id="rId7" Type="http://schemas.openxmlformats.org/officeDocument/2006/relationships/hyperlink" Target="http://www.commerceone.com/" TargetMode="External"/><Relationship Id="rId12" Type="http://schemas.openxmlformats.org/officeDocument/2006/relationships/hyperlink" Target="http://www.homestead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hyperlink" Target="http://www.tripod.com/" TargetMode="External"/><Relationship Id="rId11" Type="http://schemas.openxmlformats.org/officeDocument/2006/relationships/hyperlink" Target="http://www.websiteforfree.com/" TargetMode="External"/><Relationship Id="rId5" Type="http://schemas.openxmlformats.org/officeDocument/2006/relationships/hyperlink" Target="http://www.bigstep.com/" TargetMode="External"/><Relationship Id="rId10" Type="http://schemas.openxmlformats.org/officeDocument/2006/relationships/hyperlink" Target="http://www.bidland.com/" TargetMode="External"/><Relationship Id="rId4" Type="http://schemas.openxmlformats.org/officeDocument/2006/relationships/hyperlink" Target="store.Yahoo.com" TargetMode="External"/><Relationship Id="rId9" Type="http://schemas.openxmlformats.org/officeDocument/2006/relationships/hyperlink" Target="http://www.auctionbuilder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oking.com/" TargetMode="External"/><Relationship Id="rId7" Type="http://schemas.openxmlformats.org/officeDocument/2006/relationships/hyperlink" Target="http://www.ebay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hyperlink" Target="http://www.amazon.com/" TargetMode="External"/><Relationship Id="rId5" Type="http://schemas.openxmlformats.org/officeDocument/2006/relationships/hyperlink" Target="http://www.crayola.com/" TargetMode="External"/><Relationship Id="rId4" Type="http://schemas.openxmlformats.org/officeDocument/2006/relationships/hyperlink" Target="http://www.apple.com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find.com/" TargetMode="External"/><Relationship Id="rId7" Type="http://schemas.openxmlformats.org/officeDocument/2006/relationships/hyperlink" Target="http://www.myevents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hyperlink" Target="http://www.xippix.com/" TargetMode="External"/><Relationship Id="rId5" Type="http://schemas.openxmlformats.org/officeDocument/2006/relationships/hyperlink" Target="http://www.mgisoft.com/" TargetMode="External"/><Relationship Id="rId4" Type="http://schemas.openxmlformats.org/officeDocument/2006/relationships/hyperlink" Target="http://www.amazon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ghead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hyperlink" Target="http://www.secureassure.com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terland.com/" TargetMode="External"/><Relationship Id="rId13" Type="http://schemas.openxmlformats.org/officeDocument/2006/relationships/hyperlink" Target="http://www.proxicom.com/" TargetMode="External"/><Relationship Id="rId3" Type="http://schemas.openxmlformats.org/officeDocument/2006/relationships/hyperlink" Target="http://www.webvision.com/" TargetMode="External"/><Relationship Id="rId7" Type="http://schemas.openxmlformats.org/officeDocument/2006/relationships/hyperlink" Target="http://www.genuity.com/" TargetMode="External"/><Relationship Id="rId12" Type="http://schemas.openxmlformats.org/officeDocument/2006/relationships/hyperlink" Target="http://www.viant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hyperlink" Target="http://www.delleworks.com/" TargetMode="External"/><Relationship Id="rId11" Type="http://schemas.openxmlformats.org/officeDocument/2006/relationships/hyperlink" Target="http://www.scient.com/" TargetMode="External"/><Relationship Id="rId5" Type="http://schemas.openxmlformats.org/officeDocument/2006/relationships/hyperlink" Target="http://www.roidirect.com/" TargetMode="External"/><Relationship Id="rId10" Type="http://schemas.openxmlformats.org/officeDocument/2006/relationships/hyperlink" Target="http://www.sapient.com/" TargetMode="External"/><Relationship Id="rId4" Type="http://schemas.openxmlformats.org/officeDocument/2006/relationships/hyperlink" Target="http://www.bcentral.com/" TargetMode="External"/><Relationship Id="rId9" Type="http://schemas.openxmlformats.org/officeDocument/2006/relationships/hyperlink" Target="http://www.appnet.com/" TargetMode="External"/><Relationship Id="rId14" Type="http://schemas.openxmlformats.org/officeDocument/2006/relationships/hyperlink" Target="http://www.inforte.com/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llaire.com/products/spectra" TargetMode="External"/><Relationship Id="rId3" Type="http://schemas.openxmlformats.org/officeDocument/2006/relationships/hyperlink" Target="http://www.openair.com/" TargetMode="External"/><Relationship Id="rId7" Type="http://schemas.openxmlformats.org/officeDocument/2006/relationships/hyperlink" Target="http://www.biztone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hyperlink" Target="http://www.netledger.com/" TargetMode="External"/><Relationship Id="rId11" Type="http://schemas.openxmlformats.org/officeDocument/2006/relationships/hyperlink" Target="http://www.itknow&#173;ledge.com/reference/dir.contentmanagement.ecommerce1.html" TargetMode="External"/><Relationship Id="rId5" Type="http://schemas.openxmlformats.org/officeDocument/2006/relationships/hyperlink" Target="http://www.baport.com/" TargetMode="External"/><Relationship Id="rId10" Type="http://schemas.openxmlformats.org/officeDocument/2006/relationships/hyperlink" Target="http://www.infooffice.com/" TargetMode="External"/><Relationship Id="rId4" Type="http://schemas.openxmlformats.org/officeDocument/2006/relationships/hyperlink" Target="http://www.intacct.com/" TargetMode="External"/><Relationship Id="rId9" Type="http://schemas.openxmlformats.org/officeDocument/2006/relationships/hyperlink" Target="http://www.mediasurface.com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xpedior.com/" TargetMode="External"/><Relationship Id="rId3" Type="http://schemas.openxmlformats.org/officeDocument/2006/relationships/hyperlink" Target="http://www.ac.com/" TargetMode="External"/><Relationship Id="rId7" Type="http://schemas.openxmlformats.org/officeDocument/2006/relationships/hyperlink" Target="http://www.kintana.com/" TargetMode="External"/><Relationship Id="rId12" Type="http://schemas.openxmlformats.org/officeDocument/2006/relationships/hyperlink" Target="http://www.answerthink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hyperlink" Target="http://www.sun.com/service/sunps/jdc/intovw.html" TargetMode="External"/><Relationship Id="rId11" Type="http://schemas.openxmlformats.org/officeDocument/2006/relationships/hyperlink" Target="http://www.erunway.com/" TargetMode="External"/><Relationship Id="rId5" Type="http://schemas.openxmlformats.org/officeDocument/2006/relationships/hyperlink" Target="http://www.sap.com/" TargetMode="External"/><Relationship Id="rId10" Type="http://schemas.openxmlformats.org/officeDocument/2006/relationships/hyperlink" Target="http://www.us.deloitte.com/" TargetMode="External"/><Relationship Id="rId4" Type="http://schemas.openxmlformats.org/officeDocument/2006/relationships/hyperlink" Target="http://www.iplanet.com/" TargetMode="External"/><Relationship Id="rId9" Type="http://schemas.openxmlformats.org/officeDocument/2006/relationships/hyperlink" Target="http://www.ey.com/ebusiness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Lecture 18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4419600"/>
            <a:ext cx="7010400" cy="1752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Electronic Business </a:t>
            </a:r>
            <a:r>
              <a:rPr lang="en-US" sz="4000" b="1" dirty="0" smtClean="0"/>
              <a:t>(MGT-485)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Recap – Lecture 17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Building an e-Business: Design, Development and Management</a:t>
            </a:r>
          </a:p>
          <a:p>
            <a:pPr lvl="1"/>
            <a:r>
              <a:rPr lang="en-US" dirty="0" smtClean="0"/>
              <a:t>Introduction </a:t>
            </a:r>
          </a:p>
          <a:p>
            <a:pPr lvl="1"/>
            <a:r>
              <a:rPr lang="en-US" dirty="0" smtClean="0"/>
              <a:t>Getting Started</a:t>
            </a:r>
          </a:p>
          <a:p>
            <a:pPr lvl="1"/>
            <a:r>
              <a:rPr lang="en-US" dirty="0" smtClean="0"/>
              <a:t>Generating Business Ideas</a:t>
            </a:r>
          </a:p>
          <a:p>
            <a:pPr lvl="1"/>
            <a:r>
              <a:rPr lang="en-US" dirty="0" smtClean="0"/>
              <a:t>Business Plan Layout</a:t>
            </a:r>
          </a:p>
          <a:p>
            <a:pPr lvl="1"/>
            <a:r>
              <a:rPr lang="en-US" dirty="0" smtClean="0"/>
              <a:t>Growth of e-Business: Evaluating Risk</a:t>
            </a:r>
          </a:p>
          <a:p>
            <a:pPr lvl="1"/>
            <a:r>
              <a:rPr lang="en-US" dirty="0" smtClean="0"/>
              <a:t>Finding Funding and Going Public</a:t>
            </a:r>
          </a:p>
          <a:p>
            <a:pPr lvl="1"/>
            <a:r>
              <a:rPr lang="en-US" dirty="0" smtClean="0"/>
              <a:t>Putting your Plan into Action</a:t>
            </a:r>
          </a:p>
          <a:p>
            <a:pPr lvl="1"/>
            <a:r>
              <a:rPr lang="en-US" dirty="0" smtClean="0"/>
              <a:t>Choosing a Domain Name</a:t>
            </a:r>
          </a:p>
          <a:p>
            <a:pPr lvl="1"/>
            <a:r>
              <a:rPr lang="en-US" dirty="0" smtClean="0"/>
              <a:t>Supply Chain Management </a:t>
            </a:r>
          </a:p>
          <a:p>
            <a:pPr lvl="1"/>
            <a:r>
              <a:rPr lang="en-US" dirty="0" smtClean="0"/>
              <a:t>Website Hosting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Contents to Cover Today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Building an e-Business: Design, Development and Management</a:t>
            </a:r>
          </a:p>
          <a:p>
            <a:pPr lvl="1"/>
            <a:r>
              <a:rPr lang="en-US" dirty="0" smtClean="0"/>
              <a:t>Website Hosting</a:t>
            </a:r>
          </a:p>
          <a:p>
            <a:pPr lvl="1"/>
            <a:r>
              <a:rPr lang="en-US" dirty="0" smtClean="0"/>
              <a:t>Web Design </a:t>
            </a:r>
          </a:p>
          <a:p>
            <a:pPr lvl="1"/>
            <a:r>
              <a:rPr lang="en-US" dirty="0" smtClean="0"/>
              <a:t>Enhancing the User Experience </a:t>
            </a:r>
          </a:p>
          <a:p>
            <a:pPr lvl="1"/>
            <a:r>
              <a:rPr lang="en-US" dirty="0" smtClean="0"/>
              <a:t>Protecting your e-Business</a:t>
            </a:r>
          </a:p>
          <a:p>
            <a:pPr lvl="1"/>
            <a:r>
              <a:rPr lang="en-US" dirty="0" smtClean="0"/>
              <a:t>Streaming Media</a:t>
            </a:r>
          </a:p>
          <a:p>
            <a:pPr lvl="1"/>
            <a:r>
              <a:rPr lang="en-US" dirty="0" smtClean="0"/>
              <a:t>Preparing for New Technologies </a:t>
            </a:r>
          </a:p>
          <a:p>
            <a:pPr lvl="1"/>
            <a:r>
              <a:rPr lang="en-US" dirty="0" smtClean="0"/>
              <a:t>e-Business Solutions</a:t>
            </a:r>
          </a:p>
          <a:p>
            <a:pPr lvl="2"/>
            <a:r>
              <a:rPr lang="en-US" dirty="0" smtClean="0"/>
              <a:t>End-to-End e-Business Solutions</a:t>
            </a:r>
          </a:p>
          <a:p>
            <a:pPr lvl="2"/>
            <a:r>
              <a:rPr lang="en-US" dirty="0" smtClean="0"/>
              <a:t>Other e-Business Solutions </a:t>
            </a:r>
          </a:p>
          <a:p>
            <a:pPr lvl="1"/>
            <a:r>
              <a:rPr lang="en-US" dirty="0" smtClean="0"/>
              <a:t>Maintaining &amp; Monitoring your Website</a:t>
            </a:r>
          </a:p>
          <a:p>
            <a:pPr lvl="1"/>
            <a:r>
              <a:rPr lang="en-US" dirty="0" smtClean="0"/>
              <a:t>e-Commerce Consulting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Web-Site </a:t>
            </a:r>
            <a:r>
              <a:rPr lang="en-US" b="1" dirty="0"/>
              <a:t>Hosting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i="1" dirty="0"/>
              <a:t>Web host</a:t>
            </a:r>
          </a:p>
          <a:p>
            <a:pPr lvl="1"/>
            <a:r>
              <a:rPr lang="en-US" dirty="0">
                <a:cs typeface="Times New Roman" pitchFamily="18" charset="0"/>
              </a:rPr>
              <a:t>Provides products, services and support for companies, organizations and individuals to help them create and maintain Web sites </a:t>
            </a:r>
          </a:p>
          <a:p>
            <a:pPr lvl="1"/>
            <a:r>
              <a:rPr lang="en-US" dirty="0">
                <a:cs typeface="Times New Roman" pitchFamily="18" charset="0"/>
              </a:rPr>
              <a:t>Offers customers space on a Web server where they can build a Web site </a:t>
            </a:r>
          </a:p>
          <a:p>
            <a:r>
              <a:rPr lang="en-US" i="1" dirty="0">
                <a:cs typeface="Times New Roman" pitchFamily="18" charset="0"/>
              </a:rPr>
              <a:t>Dedicated server</a:t>
            </a:r>
          </a:p>
          <a:p>
            <a:pPr lvl="1"/>
            <a:r>
              <a:rPr lang="en-US" dirty="0">
                <a:latin typeface="Times" pitchFamily="18" charset="0"/>
                <a:cs typeface="Times New Roman" pitchFamily="18" charset="0"/>
              </a:rPr>
              <a:t>Assigned one specific purpose, ensuring that the function that the server was intended to manage is not interrupted by other responsibilities, offering consistent download times</a:t>
            </a:r>
            <a:r>
              <a:rPr lang="en-US" i="1" dirty="0">
                <a:latin typeface="Times" pitchFamily="18" charset="0"/>
                <a:cs typeface="Times New Roman" pitchFamily="18" charset="0"/>
              </a:rPr>
              <a:t> </a:t>
            </a:r>
            <a:endParaRPr lang="en-US" dirty="0">
              <a:latin typeface="Times" pitchFamily="18" charset="0"/>
              <a:cs typeface="Times New Roman" pitchFamily="18" charset="0"/>
            </a:endParaRPr>
          </a:p>
          <a:p>
            <a:r>
              <a:rPr lang="en-US" i="1" dirty="0" err="1">
                <a:latin typeface="Times" pitchFamily="18" charset="0"/>
                <a:cs typeface="Times New Roman" pitchFamily="18" charset="0"/>
              </a:rPr>
              <a:t>Colocation</a:t>
            </a:r>
            <a:endParaRPr lang="en-US" i="1" dirty="0">
              <a:latin typeface="Times" pitchFamily="18" charset="0"/>
              <a:cs typeface="Times New Roman" pitchFamily="18" charset="0"/>
            </a:endParaRPr>
          </a:p>
          <a:p>
            <a:pPr lvl="1"/>
            <a:r>
              <a:rPr lang="en-US" dirty="0">
                <a:latin typeface="Times" pitchFamily="18" charset="0"/>
                <a:cs typeface="Times New Roman" pitchFamily="18" charset="0"/>
              </a:rPr>
              <a:t>Includes a dedicated Internet connection and protection from power outages, fire and other disasters </a:t>
            </a:r>
          </a:p>
          <a:p>
            <a:pPr lvl="1"/>
            <a:endParaRPr lang="en-US" dirty="0">
              <a:latin typeface="Times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Web-Site </a:t>
            </a:r>
            <a:r>
              <a:rPr lang="en-US" b="1" dirty="0"/>
              <a:t>Hosting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Web-hosting services</a:t>
            </a:r>
          </a:p>
          <a:p>
            <a:pPr lvl="1"/>
            <a:r>
              <a:rPr lang="en-US" dirty="0" err="1">
                <a:hlinkClick r:id="rId3"/>
              </a:rPr>
              <a:t>Loudcloud</a:t>
            </a:r>
            <a:endParaRPr lang="en-US" dirty="0"/>
          </a:p>
          <a:p>
            <a:pPr lvl="1"/>
            <a:r>
              <a:rPr lang="en-US" dirty="0" err="1">
                <a:hlinkClick r:id="rId4"/>
              </a:rPr>
              <a:t>Hostopia</a:t>
            </a:r>
            <a:endParaRPr lang="en-US" dirty="0"/>
          </a:p>
          <a:p>
            <a:pPr lvl="1"/>
            <a:r>
              <a:rPr lang="en-US" b="1" dirty="0">
                <a:latin typeface="Courier New" pitchFamily="49" charset="0"/>
                <a:hlinkClick r:id="rId5"/>
              </a:rPr>
              <a:t>DedicatedHosting.com</a:t>
            </a:r>
            <a:endParaRPr lang="en-US" b="1" dirty="0">
              <a:latin typeface="Courier New" pitchFamily="49" charset="0"/>
            </a:endParaRPr>
          </a:p>
          <a:p>
            <a:pPr lvl="1"/>
            <a:r>
              <a:rPr lang="en-US" dirty="0" err="1">
                <a:hlinkClick r:id="rId6"/>
              </a:rPr>
              <a:t>HostPro</a:t>
            </a:r>
            <a:endParaRPr lang="en-US" dirty="0"/>
          </a:p>
          <a:p>
            <a:pPr lvl="1"/>
            <a:r>
              <a:rPr lang="en-US" dirty="0">
                <a:hlinkClick r:id="rId7"/>
              </a:rPr>
              <a:t>Global Crossing</a:t>
            </a:r>
            <a:endParaRPr lang="en-US" dirty="0"/>
          </a:p>
          <a:p>
            <a:pPr lvl="1"/>
            <a:r>
              <a:rPr lang="en-US" dirty="0">
                <a:hlinkClick r:id="rId8"/>
              </a:rPr>
              <a:t>Exodus</a:t>
            </a:r>
            <a:endParaRPr lang="en-US" dirty="0"/>
          </a:p>
          <a:p>
            <a:pPr lvl="1"/>
            <a:r>
              <a:rPr lang="en-US" dirty="0">
                <a:hlinkClick r:id="rId9"/>
              </a:rPr>
              <a:t>Digital Island</a:t>
            </a:r>
            <a:endParaRPr lang="en-US" dirty="0"/>
          </a:p>
          <a:p>
            <a:pPr lvl="1"/>
            <a:r>
              <a:rPr lang="en-US" dirty="0" err="1">
                <a:hlinkClick r:id="rId10"/>
              </a:rPr>
              <a:t>Digex</a:t>
            </a:r>
            <a:endParaRPr lang="en-US" dirty="0"/>
          </a:p>
          <a:p>
            <a:pPr lvl="1"/>
            <a:r>
              <a:rPr lang="en-US" dirty="0" err="1">
                <a:hlinkClick r:id="rId11"/>
              </a:rPr>
              <a:t>ValueWeb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Web-Site </a:t>
            </a:r>
            <a:r>
              <a:rPr lang="en-US" b="1" dirty="0"/>
              <a:t>Hosting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Turnkey solutions</a:t>
            </a:r>
          </a:p>
          <a:p>
            <a:pPr lvl="1"/>
            <a:r>
              <a:rPr lang="en-US" dirty="0" err="1">
                <a:hlinkClick r:id="rId3"/>
              </a:rPr>
              <a:t>Freemerchant</a:t>
            </a:r>
            <a:endParaRPr lang="en-US" dirty="0"/>
          </a:p>
          <a:p>
            <a:pPr lvl="1"/>
            <a:r>
              <a:rPr lang="en-US" dirty="0">
                <a:hlinkClick r:id="rId4" action="ppaction://hlinkfile"/>
              </a:rPr>
              <a:t>Yahoo! Store</a:t>
            </a:r>
            <a:endParaRPr lang="en-US" dirty="0"/>
          </a:p>
          <a:p>
            <a:pPr lvl="1"/>
            <a:r>
              <a:rPr lang="en-US" b="1" dirty="0">
                <a:latin typeface="Courier New" pitchFamily="49" charset="0"/>
                <a:hlinkClick r:id="rId5"/>
              </a:rPr>
              <a:t>BigStep.com</a:t>
            </a:r>
            <a:endParaRPr lang="en-US" b="1" dirty="0">
              <a:latin typeface="Courier New" pitchFamily="49" charset="0"/>
            </a:endParaRPr>
          </a:p>
          <a:p>
            <a:pPr lvl="1"/>
            <a:r>
              <a:rPr lang="en-US" b="1" dirty="0">
                <a:latin typeface="Courier New" pitchFamily="49" charset="0"/>
                <a:hlinkClick r:id="rId6"/>
              </a:rPr>
              <a:t>Tripod.com</a:t>
            </a:r>
            <a:endParaRPr lang="en-US" b="1" dirty="0">
              <a:latin typeface="Courier New" pitchFamily="49" charset="0"/>
            </a:endParaRPr>
          </a:p>
          <a:p>
            <a:pPr lvl="1"/>
            <a:r>
              <a:rPr lang="en-US" dirty="0">
                <a:hlinkClick r:id="rId7"/>
              </a:rPr>
              <a:t>Commerce One</a:t>
            </a:r>
            <a:endParaRPr lang="en-US" dirty="0"/>
          </a:p>
          <a:p>
            <a:pPr lvl="1"/>
            <a:r>
              <a:rPr lang="en-US" dirty="0">
                <a:hlinkClick r:id="rId8"/>
              </a:rPr>
              <a:t>Virtual Spin</a:t>
            </a:r>
            <a:endParaRPr lang="en-US" dirty="0"/>
          </a:p>
          <a:p>
            <a:pPr lvl="1"/>
            <a:r>
              <a:rPr lang="en-US" dirty="0" err="1">
                <a:hlinkClick r:id="rId9"/>
              </a:rPr>
              <a:t>AbleCommerce’s</a:t>
            </a:r>
            <a:r>
              <a:rPr lang="en-US" dirty="0">
                <a:hlinkClick r:id="rId9"/>
              </a:rPr>
              <a:t> </a:t>
            </a:r>
            <a:r>
              <a:rPr lang="en-US" dirty="0" err="1">
                <a:hlinkClick r:id="rId9"/>
              </a:rPr>
              <a:t>AuctionBuilder</a:t>
            </a:r>
            <a:endParaRPr lang="en-US" dirty="0"/>
          </a:p>
          <a:p>
            <a:pPr lvl="1"/>
            <a:r>
              <a:rPr lang="en-US" b="1" dirty="0">
                <a:latin typeface="Courier New" pitchFamily="49" charset="0"/>
                <a:hlinkClick r:id="rId10"/>
              </a:rPr>
              <a:t>Bidland.com</a:t>
            </a:r>
            <a:endParaRPr lang="en-US" b="1" dirty="0">
              <a:latin typeface="Courier New" pitchFamily="49" charset="0"/>
            </a:endParaRPr>
          </a:p>
          <a:p>
            <a:pPr lvl="1"/>
            <a:r>
              <a:rPr lang="en-US" b="1" dirty="0">
                <a:latin typeface="Courier New" pitchFamily="49" charset="0"/>
                <a:hlinkClick r:id="rId11"/>
              </a:rPr>
              <a:t>WebSiteForFree.com</a:t>
            </a:r>
            <a:endParaRPr lang="en-US" b="1" dirty="0">
              <a:latin typeface="Courier New" pitchFamily="49" charset="0"/>
            </a:endParaRPr>
          </a:p>
          <a:p>
            <a:pPr lvl="1"/>
            <a:r>
              <a:rPr lang="en-US" dirty="0">
                <a:hlinkClick r:id="rId12"/>
              </a:rPr>
              <a:t>Homestead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Web </a:t>
            </a:r>
            <a:r>
              <a:rPr lang="en-US" b="1" dirty="0"/>
              <a:t>Design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Web site should be easy to navigate</a:t>
            </a:r>
          </a:p>
          <a:p>
            <a:r>
              <a:rPr lang="en-US"/>
              <a:t>Content should be the foundation of the site and updated regularly</a:t>
            </a:r>
          </a:p>
          <a:p>
            <a:r>
              <a:rPr lang="en-US"/>
              <a:t>Design consistency</a:t>
            </a:r>
          </a:p>
          <a:p>
            <a:pPr lvl="1"/>
            <a:r>
              <a:rPr lang="en-US">
                <a:cs typeface="Times New Roman" pitchFamily="18" charset="0"/>
              </a:rPr>
              <a:t>Uniformity among the sections and pages</a:t>
            </a:r>
          </a:p>
          <a:p>
            <a:r>
              <a:rPr lang="en-US"/>
              <a:t>Examples of well-designed sites:</a:t>
            </a:r>
          </a:p>
          <a:p>
            <a:pPr lvl="1"/>
            <a:r>
              <a:rPr lang="en-US" b="1">
                <a:latin typeface="Courier New" pitchFamily="49" charset="0"/>
                <a:cs typeface="Times New Roman" pitchFamily="18" charset="0"/>
                <a:hlinkClick r:id="rId3"/>
              </a:rPr>
              <a:t>Cooking.com</a:t>
            </a:r>
            <a:endParaRPr lang="en-US" b="1">
              <a:latin typeface="Courier New" pitchFamily="49" charset="0"/>
              <a:cs typeface="Times New Roman" pitchFamily="18" charset="0"/>
            </a:endParaRPr>
          </a:p>
          <a:p>
            <a:pPr lvl="1"/>
            <a:r>
              <a:rPr lang="en-US">
                <a:latin typeface="Times" pitchFamily="18" charset="0"/>
                <a:cs typeface="Times New Roman" pitchFamily="18" charset="0"/>
                <a:hlinkClick r:id="rId4"/>
              </a:rPr>
              <a:t>Apple</a:t>
            </a:r>
            <a:endParaRPr lang="en-US">
              <a:latin typeface="Times" pitchFamily="18" charset="0"/>
              <a:cs typeface="Times New Roman" pitchFamily="18" charset="0"/>
            </a:endParaRPr>
          </a:p>
          <a:p>
            <a:pPr lvl="1"/>
            <a:r>
              <a:rPr lang="en-US">
                <a:latin typeface="Times" pitchFamily="18" charset="0"/>
                <a:cs typeface="Times New Roman" pitchFamily="18" charset="0"/>
                <a:hlinkClick r:id="rId5"/>
              </a:rPr>
              <a:t>Crayola</a:t>
            </a:r>
            <a:endParaRPr lang="en-US">
              <a:latin typeface="Times" pitchFamily="18" charset="0"/>
              <a:cs typeface="Times New Roman" pitchFamily="18" charset="0"/>
            </a:endParaRPr>
          </a:p>
          <a:p>
            <a:pPr lvl="1"/>
            <a:r>
              <a:rPr lang="en-US" b="1">
                <a:latin typeface="Courier New" pitchFamily="49" charset="0"/>
                <a:cs typeface="Times New Roman" pitchFamily="18" charset="0"/>
                <a:hlinkClick r:id="rId6"/>
              </a:rPr>
              <a:t>Amazon.com</a:t>
            </a:r>
            <a:endParaRPr lang="en-US" b="1">
              <a:latin typeface="Courier New" pitchFamily="49" charset="0"/>
              <a:cs typeface="Times New Roman" pitchFamily="18" charset="0"/>
            </a:endParaRPr>
          </a:p>
          <a:p>
            <a:pPr lvl="1"/>
            <a:r>
              <a:rPr lang="en-US">
                <a:latin typeface="Times" pitchFamily="18" charset="0"/>
                <a:cs typeface="Times New Roman" pitchFamily="18" charset="0"/>
                <a:hlinkClick r:id="rId7"/>
              </a:rPr>
              <a:t>eBay</a:t>
            </a:r>
            <a:endParaRPr lang="en-US">
              <a:latin typeface="Times" pitchFamily="18" charset="0"/>
              <a:cs typeface="Times New Roman" pitchFamily="18" charset="0"/>
            </a:endParaRPr>
          </a:p>
          <a:p>
            <a:endParaRPr lang="en-US">
              <a:latin typeface="Times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Web </a:t>
            </a:r>
            <a:r>
              <a:rPr lang="en-US" b="1" dirty="0"/>
              <a:t>Design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Strong branding</a:t>
            </a:r>
          </a:p>
          <a:p>
            <a:r>
              <a:rPr lang="en-US"/>
              <a:t>Easily located contact information</a:t>
            </a:r>
          </a:p>
          <a:p>
            <a:r>
              <a:rPr lang="en-US"/>
              <a:t>Consistent appearance of logos and color scheme</a:t>
            </a:r>
          </a:p>
          <a:p>
            <a:r>
              <a:rPr lang="en-US"/>
              <a:t>Easily located products and prices</a:t>
            </a:r>
          </a:p>
          <a:p>
            <a:r>
              <a:rPr lang="en-US" i="1"/>
              <a:t>Low-switching costs </a:t>
            </a:r>
          </a:p>
          <a:p>
            <a:pPr lvl="1"/>
            <a:r>
              <a:rPr lang="en-US">
                <a:cs typeface="Times New Roman" pitchFamily="18" charset="0"/>
              </a:rPr>
              <a:t>The costs of changing vendors</a:t>
            </a:r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Web </a:t>
            </a:r>
            <a:r>
              <a:rPr lang="en-US" b="1" dirty="0"/>
              <a:t>Design</a:t>
            </a:r>
          </a:p>
        </p:txBody>
      </p:sp>
      <p:pic>
        <p:nvPicPr>
          <p:cNvPr id="63491" name="Picture 3" descr="D:\EBECM Ancillary\PowerPoint\ebecm03png\03_0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171575"/>
            <a:ext cx="6797675" cy="5272044"/>
          </a:xfrm>
          <a:prstGeom prst="rect">
            <a:avLst/>
          </a:prstGeom>
          <a:noFill/>
        </p:spPr>
      </p:pic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762000" y="6412468"/>
            <a:ext cx="8077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b="1" dirty="0" err="1">
                <a:latin typeface="Courier New" pitchFamily="49" charset="0"/>
              </a:rPr>
              <a:t>WebSiteForFREE.com’s</a:t>
            </a:r>
            <a:r>
              <a:rPr lang="en-US" dirty="0"/>
              <a:t> site design. (Courtesy </a:t>
            </a:r>
            <a:r>
              <a:rPr lang="en-US" dirty="0" smtClean="0"/>
              <a:t>of </a:t>
            </a:r>
            <a:r>
              <a:rPr lang="en-US" b="1" dirty="0" smtClean="0">
                <a:latin typeface="Courier New" pitchFamily="49" charset="0"/>
              </a:rPr>
              <a:t>WebSiteForFREE.com</a:t>
            </a:r>
            <a:r>
              <a:rPr lang="en-US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Web </a:t>
            </a:r>
            <a:r>
              <a:rPr lang="en-US" b="1" dirty="0"/>
              <a:t>Design</a:t>
            </a:r>
          </a:p>
        </p:txBody>
      </p:sp>
      <p:pic>
        <p:nvPicPr>
          <p:cNvPr id="64515" name="Picture 3" descr="D:\EBECM Ancillary\PowerPoint\ebecm03png\03_0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936171"/>
            <a:ext cx="6705600" cy="5388429"/>
          </a:xfrm>
          <a:prstGeom prst="rect">
            <a:avLst/>
          </a:prstGeom>
          <a:noFill/>
        </p:spPr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533400" y="6336268"/>
            <a:ext cx="792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dirty="0"/>
              <a:t>Homestead site tour. (Courtesy of </a:t>
            </a:r>
            <a:r>
              <a:rPr lang="en-US" b="1" dirty="0" smtClean="0">
                <a:latin typeface="Courier New" pitchFamily="49" charset="0"/>
              </a:rPr>
              <a:t>Homestead.com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Enhancing </a:t>
            </a:r>
            <a:r>
              <a:rPr lang="en-US" b="1" dirty="0"/>
              <a:t>the User Experience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Adding a search engine</a:t>
            </a:r>
          </a:p>
          <a:p>
            <a:pPr lvl="1"/>
            <a:r>
              <a:rPr lang="en-US" dirty="0" err="1">
                <a:hlinkClick r:id="rId3"/>
              </a:rPr>
              <a:t>Freefind</a:t>
            </a:r>
            <a:endParaRPr lang="en-US" dirty="0"/>
          </a:p>
          <a:p>
            <a:r>
              <a:rPr lang="en-US" i="1" dirty="0"/>
              <a:t>Intelligent agents</a:t>
            </a:r>
          </a:p>
          <a:p>
            <a:pPr lvl="1"/>
            <a:r>
              <a:rPr lang="en-US" dirty="0">
                <a:cs typeface="Times New Roman" pitchFamily="18" charset="0"/>
              </a:rPr>
              <a:t>Software programs that communicate with end users and recognize the users’ preferences</a:t>
            </a:r>
            <a:r>
              <a:rPr lang="en-US" dirty="0"/>
              <a:t> (</a:t>
            </a:r>
            <a:r>
              <a:rPr lang="en-US" b="1" dirty="0">
                <a:latin typeface="Courier" pitchFamily="49" charset="0"/>
                <a:hlinkClick r:id="rId4"/>
              </a:rPr>
              <a:t>Amazon.com</a:t>
            </a:r>
            <a:r>
              <a:rPr lang="en-US" dirty="0"/>
              <a:t>)</a:t>
            </a:r>
          </a:p>
          <a:p>
            <a:r>
              <a:rPr lang="en-US" dirty="0"/>
              <a:t>Enhancing visual experience</a:t>
            </a:r>
          </a:p>
          <a:p>
            <a:pPr lvl="1"/>
            <a:r>
              <a:rPr lang="en-US" dirty="0">
                <a:cs typeface="Times New Roman" pitchFamily="18" charset="0"/>
                <a:hlinkClick r:id="rId5"/>
              </a:rPr>
              <a:t>ZOOM  Server software </a:t>
            </a:r>
            <a:endParaRPr lang="en-US" dirty="0">
              <a:cs typeface="Times New Roman" pitchFamily="18" charset="0"/>
            </a:endParaRPr>
          </a:p>
          <a:p>
            <a:pPr lvl="1"/>
            <a:r>
              <a:rPr lang="en-US" dirty="0" err="1">
                <a:cs typeface="Times New Roman" pitchFamily="18" charset="0"/>
                <a:hlinkClick r:id="rId6"/>
              </a:rPr>
              <a:t>ImagePump</a:t>
            </a:r>
            <a:endParaRPr lang="en-US" dirty="0">
              <a:cs typeface="Times New Roman" pitchFamily="18" charset="0"/>
            </a:endParaRPr>
          </a:p>
          <a:p>
            <a:r>
              <a:rPr lang="en-US" dirty="0"/>
              <a:t>Community-building tools</a:t>
            </a:r>
          </a:p>
          <a:p>
            <a:pPr lvl="1"/>
            <a:r>
              <a:rPr lang="en-US" b="1" dirty="0">
                <a:latin typeface="Courier New" pitchFamily="49" charset="0"/>
                <a:hlinkClick r:id="rId7"/>
              </a:rPr>
              <a:t>MyEvents.com</a:t>
            </a:r>
            <a:endParaRPr lang="en-US" b="1" dirty="0">
              <a:latin typeface="Courier New" pitchFamily="49" charset="0"/>
            </a:endParaRPr>
          </a:p>
          <a:p>
            <a:r>
              <a:rPr lang="en-US" dirty="0"/>
              <a:t>Frequently Asked Questions (FAQs)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Enhancing </a:t>
            </a:r>
            <a:r>
              <a:rPr lang="en-US" b="1" dirty="0"/>
              <a:t>the User Experience</a:t>
            </a:r>
          </a:p>
        </p:txBody>
      </p:sp>
      <p:pic>
        <p:nvPicPr>
          <p:cNvPr id="65539" name="Picture 3" descr="D:\EBECM Ancillary\PowerPoint\ebecm03png\03_0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949592"/>
            <a:ext cx="6400800" cy="5495060"/>
          </a:xfrm>
          <a:prstGeom prst="rect">
            <a:avLst/>
          </a:prstGeom>
          <a:noFill/>
        </p:spPr>
      </p:pic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2057400" y="6369050"/>
            <a:ext cx="4949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/>
              <a:t>ImagePump</a:t>
            </a:r>
            <a:r>
              <a:rPr lang="en-US" dirty="0"/>
              <a:t> Zoom Technology. (Courtesy of </a:t>
            </a:r>
            <a:r>
              <a:rPr lang="en-US" dirty="0" err="1"/>
              <a:t>Xippix</a:t>
            </a:r>
            <a:r>
              <a:rPr lang="en-US" dirty="0"/>
              <a:t>, Inc.)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Enhancing </a:t>
            </a:r>
            <a:r>
              <a:rPr lang="en-US" b="1" dirty="0"/>
              <a:t>the User Experience</a:t>
            </a:r>
          </a:p>
        </p:txBody>
      </p:sp>
      <p:pic>
        <p:nvPicPr>
          <p:cNvPr id="66563" name="Picture 3" descr="D:\EBECM Ancillary\PowerPoint\ebecm03png\03_0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066800"/>
            <a:ext cx="5623288" cy="5276716"/>
          </a:xfrm>
          <a:prstGeom prst="rect">
            <a:avLst/>
          </a:prstGeom>
          <a:noFill/>
        </p:spPr>
      </p:pic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1828800" y="6292850"/>
            <a:ext cx="5233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Enhanced view with the Magnifier. (Courtesy of </a:t>
            </a:r>
            <a:r>
              <a:rPr lang="en-US" dirty="0" err="1"/>
              <a:t>Xippix</a:t>
            </a:r>
            <a:r>
              <a:rPr lang="en-US" dirty="0"/>
              <a:t>, Inc.)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Enhancing </a:t>
            </a:r>
            <a:r>
              <a:rPr lang="en-US" b="1" dirty="0"/>
              <a:t>the User Experience</a:t>
            </a:r>
          </a:p>
        </p:txBody>
      </p:sp>
      <p:pic>
        <p:nvPicPr>
          <p:cNvPr id="67587" name="Picture 1027" descr="D:\EBECM Ancillary\PowerPoint\ebecm03png\03_0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914400"/>
            <a:ext cx="5237163" cy="5432995"/>
          </a:xfrm>
          <a:prstGeom prst="rect">
            <a:avLst/>
          </a:prstGeom>
          <a:noFill/>
        </p:spPr>
      </p:pic>
      <p:sp>
        <p:nvSpPr>
          <p:cNvPr id="67588" name="Text Box 1028"/>
          <p:cNvSpPr txBox="1">
            <a:spLocks noChangeArrowheads="1"/>
          </p:cNvSpPr>
          <p:nvPr/>
        </p:nvSpPr>
        <p:spPr bwMode="auto">
          <a:xfrm>
            <a:off x="1447800" y="6324600"/>
            <a:ext cx="51419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Courier New" pitchFamily="49" charset="0"/>
              </a:rPr>
              <a:t>MyEvents.com</a:t>
            </a:r>
            <a:r>
              <a:rPr lang="en-US" dirty="0"/>
              <a:t> calendar feature. (Courtesy of </a:t>
            </a:r>
            <a:r>
              <a:rPr lang="en-US" dirty="0" err="1"/>
              <a:t>MyEvents</a:t>
            </a:r>
            <a:r>
              <a:rPr lang="en-US" dirty="0"/>
              <a:t>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Enhancing </a:t>
            </a:r>
            <a:r>
              <a:rPr lang="en-US" b="1" dirty="0"/>
              <a:t>the User Experience</a:t>
            </a:r>
          </a:p>
        </p:txBody>
      </p:sp>
      <p:pic>
        <p:nvPicPr>
          <p:cNvPr id="68611" name="Picture 1027" descr="D:\EBECM Ancillary\PowerPoint\ebecm03png\03_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838199"/>
            <a:ext cx="5384800" cy="5585297"/>
          </a:xfrm>
          <a:prstGeom prst="rect">
            <a:avLst/>
          </a:prstGeom>
          <a:noFill/>
        </p:spPr>
      </p:pic>
      <p:sp>
        <p:nvSpPr>
          <p:cNvPr id="68612" name="Text Box 1028"/>
          <p:cNvSpPr txBox="1">
            <a:spLocks noChangeArrowheads="1"/>
          </p:cNvSpPr>
          <p:nvPr/>
        </p:nvSpPr>
        <p:spPr bwMode="auto">
          <a:xfrm>
            <a:off x="1600200" y="6445250"/>
            <a:ext cx="5170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Courier New" pitchFamily="49" charset="0"/>
              </a:rPr>
              <a:t>MyEvents.com</a:t>
            </a:r>
            <a:r>
              <a:rPr lang="en-US" dirty="0"/>
              <a:t> contacts feature. (Courtesy of My Events.)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Protecting </a:t>
            </a:r>
            <a:r>
              <a:rPr lang="en-US" b="1" dirty="0"/>
              <a:t>Your e-Business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Timely shipping and effective personalization</a:t>
            </a:r>
          </a:p>
          <a:p>
            <a:pPr>
              <a:lnSpc>
                <a:spcPct val="90000"/>
              </a:lnSpc>
            </a:pPr>
            <a:r>
              <a:rPr lang="en-US" dirty="0"/>
              <a:t>Protection from mistakes and misunderstandings</a:t>
            </a:r>
          </a:p>
          <a:p>
            <a:pPr lvl="1">
              <a:lnSpc>
                <a:spcPct val="90000"/>
              </a:lnSpc>
            </a:pPr>
            <a:r>
              <a:rPr lang="en-US" sz="2600" b="1" dirty="0">
                <a:latin typeface="Courier New" pitchFamily="49" charset="0"/>
                <a:hlinkClick r:id="rId3"/>
              </a:rPr>
              <a:t>Egghead.com</a:t>
            </a:r>
            <a:endParaRPr lang="en-US" sz="26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dirty="0"/>
              <a:t>Privacy policy</a:t>
            </a:r>
          </a:p>
          <a:p>
            <a:pPr lvl="1">
              <a:lnSpc>
                <a:spcPct val="90000"/>
              </a:lnSpc>
            </a:pPr>
            <a:r>
              <a:rPr lang="en-US" sz="2600" dirty="0">
                <a:cs typeface="Times New Roman" pitchFamily="18" charset="0"/>
                <a:hlinkClick r:id="rId4"/>
              </a:rPr>
              <a:t>Secure Assure</a:t>
            </a:r>
            <a:endParaRPr lang="en-US" sz="26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dirty="0"/>
              <a:t>Disclaimers </a:t>
            </a:r>
            <a:r>
              <a:rPr lang="en-US" dirty="0">
                <a:cs typeface="Times New Roman" pitchFamily="18" charset="0"/>
              </a:rPr>
              <a:t>should be easy to locate and information should be presented in a clear and concise manner 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Offer protection against:</a:t>
            </a:r>
          </a:p>
          <a:p>
            <a:pPr lvl="2">
              <a:lnSpc>
                <a:spcPct val="90000"/>
              </a:lnSpc>
            </a:pPr>
            <a:r>
              <a:rPr lang="en-US" sz="2400" dirty="0">
                <a:cs typeface="Times New Roman" pitchFamily="18" charset="0"/>
              </a:rPr>
              <a:t>Small spelling or editing errors</a:t>
            </a:r>
            <a:r>
              <a:rPr lang="en-US" sz="2400" dirty="0"/>
              <a:t> </a:t>
            </a:r>
          </a:p>
          <a:p>
            <a:pPr lvl="2">
              <a:lnSpc>
                <a:spcPct val="90000"/>
              </a:lnSpc>
            </a:pPr>
            <a:r>
              <a:rPr lang="en-US" sz="2400" dirty="0">
                <a:cs typeface="Times New Roman" pitchFamily="18" charset="0"/>
              </a:rPr>
              <a:t>Inaccurate statistics or product prices</a:t>
            </a:r>
          </a:p>
          <a:p>
            <a:pPr lvl="2">
              <a:lnSpc>
                <a:spcPct val="90000"/>
              </a:lnSpc>
            </a:pPr>
            <a:r>
              <a:rPr lang="en-US" sz="2400" dirty="0">
                <a:cs typeface="Times New Roman" pitchFamily="18" charset="0"/>
              </a:rPr>
              <a:t>Dated information and inaccurate links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Protecting </a:t>
            </a:r>
            <a:r>
              <a:rPr lang="en-US" b="1" dirty="0"/>
              <a:t>Your e-Business</a:t>
            </a:r>
          </a:p>
        </p:txBody>
      </p:sp>
      <p:pic>
        <p:nvPicPr>
          <p:cNvPr id="69635" name="Picture 3" descr="D:\EBECM Ancillary\PowerPoint\ebecm03png\03_0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828800"/>
            <a:ext cx="8117451" cy="4191000"/>
          </a:xfrm>
          <a:prstGeom prst="rect">
            <a:avLst/>
          </a:prstGeom>
          <a:noFill/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762000" y="6336268"/>
            <a:ext cx="7543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/>
              <a:t>Secure </a:t>
            </a:r>
            <a:r>
              <a:rPr lang="en-US" dirty="0" err="1"/>
              <a:t>Assure’s</a:t>
            </a:r>
            <a:r>
              <a:rPr lang="en-US" dirty="0"/>
              <a:t> example of a Privacy Profile™ (Courtesy </a:t>
            </a:r>
            <a:r>
              <a:rPr lang="en-US" dirty="0" smtClean="0"/>
              <a:t>of Secure </a:t>
            </a:r>
            <a:r>
              <a:rPr lang="en-US" dirty="0"/>
              <a:t>Assure, LLC.)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Streaming </a:t>
            </a:r>
            <a:r>
              <a:rPr lang="en-US" b="1" dirty="0"/>
              <a:t>Media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Times New Roman" pitchFamily="18" charset="0"/>
              </a:rPr>
              <a:t>While multimedia such as streaming video and audio can enhance content, not all users have the capabilities to download this kind of information </a:t>
            </a:r>
          </a:p>
          <a:p>
            <a:r>
              <a:rPr lang="en-US" dirty="0">
                <a:cs typeface="Times New Roman" pitchFamily="18" charset="0"/>
              </a:rPr>
              <a:t>Provide consumers with simpler Web pages </a:t>
            </a:r>
          </a:p>
          <a:p>
            <a:r>
              <a:rPr lang="en-US" dirty="0">
                <a:cs typeface="Times New Roman" pitchFamily="18" charset="0"/>
              </a:rPr>
              <a:t>Test your Web site’s effectiveness by running trial downloads of your site through a standard dial-up connection prior to launch </a:t>
            </a:r>
          </a:p>
          <a:p>
            <a:pPr>
              <a:buFontTx/>
              <a:buNone/>
            </a:pP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Preparing </a:t>
            </a:r>
            <a:r>
              <a:rPr lang="en-US" b="1" dirty="0"/>
              <a:t>for New Technologies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Keep up with new technology</a:t>
            </a:r>
          </a:p>
          <a:p>
            <a:r>
              <a:rPr lang="en-US"/>
              <a:t>Plan for new technologies during initial building stages</a:t>
            </a:r>
          </a:p>
          <a:p>
            <a:pPr lvl="1"/>
            <a:r>
              <a:rPr lang="en-US">
                <a:cs typeface="Times New Roman" pitchFamily="18" charset="0"/>
              </a:rPr>
              <a:t>Cell phone</a:t>
            </a:r>
          </a:p>
          <a:p>
            <a:pPr lvl="1"/>
            <a:r>
              <a:rPr lang="en-US">
                <a:cs typeface="Times New Roman" pitchFamily="18" charset="0"/>
              </a:rPr>
              <a:t>Pager </a:t>
            </a:r>
          </a:p>
          <a:p>
            <a:pPr lvl="1"/>
            <a:r>
              <a:rPr lang="en-US">
                <a:cs typeface="Times New Roman" pitchFamily="18" charset="0"/>
              </a:rPr>
              <a:t>Personal Digital Assistant</a:t>
            </a:r>
            <a:r>
              <a:rPr lang="en-US" b="1"/>
              <a:t> </a:t>
            </a:r>
            <a:r>
              <a:rPr lang="en-US"/>
              <a:t>(PDA)</a:t>
            </a:r>
          </a:p>
          <a:p>
            <a:r>
              <a:rPr lang="en-US">
                <a:cs typeface="Times New Roman" pitchFamily="18" charset="0"/>
              </a:rPr>
              <a:t>Employ new technologies to make your e-business accessible to mobile devices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e-Business </a:t>
            </a:r>
            <a:r>
              <a:rPr lang="en-US" b="1" dirty="0"/>
              <a:t>Solutions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Enable good managers and business owners to build, manage and maintain an e-business</a:t>
            </a:r>
          </a:p>
          <a:p>
            <a:r>
              <a:rPr lang="en-US">
                <a:cs typeface="Times New Roman" pitchFamily="18" charset="0"/>
              </a:rPr>
              <a:t>Web-site building services</a:t>
            </a:r>
          </a:p>
          <a:p>
            <a:r>
              <a:rPr lang="en-US">
                <a:cs typeface="Times New Roman" pitchFamily="18" charset="0"/>
              </a:rPr>
              <a:t>e-Consulting </a:t>
            </a:r>
          </a:p>
          <a:p>
            <a:r>
              <a:rPr lang="en-US">
                <a:cs typeface="Times New Roman" pitchFamily="18" charset="0"/>
              </a:rPr>
              <a:t>Marketing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e-Business Solutions:</a:t>
            </a:r>
            <a:br>
              <a:rPr lang="en-US" b="1" dirty="0" smtClean="0"/>
            </a:br>
            <a:r>
              <a:rPr lang="en-US" sz="3600" b="1" dirty="0" smtClean="0"/>
              <a:t>End-to-End e-Business Solutions</a:t>
            </a:r>
            <a:endParaRPr lang="en-US" b="1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 smtClean="0"/>
              <a:t>End-to-end solution provider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Offers services to build Web sites from conception to implementation</a:t>
            </a:r>
            <a:r>
              <a:rPr lang="en-US" dirty="0" smtClean="0"/>
              <a:t> </a:t>
            </a:r>
          </a:p>
          <a:p>
            <a:r>
              <a:rPr lang="en-US" dirty="0" smtClean="0"/>
              <a:t>Design, development and deployment services </a:t>
            </a:r>
          </a:p>
          <a:p>
            <a:r>
              <a:rPr lang="en-US" dirty="0" smtClean="0"/>
              <a:t>Payment capabilities</a:t>
            </a:r>
          </a:p>
          <a:p>
            <a:r>
              <a:rPr lang="en-US" dirty="0" smtClean="0"/>
              <a:t>Web-site monitoring services</a:t>
            </a:r>
          </a:p>
          <a:p>
            <a:r>
              <a:rPr lang="en-US" dirty="0" smtClean="0"/>
              <a:t>Back-end adaptation</a:t>
            </a:r>
          </a:p>
          <a:p>
            <a:r>
              <a:rPr lang="en-US" dirty="0" smtClean="0"/>
              <a:t>Fulfillment</a:t>
            </a:r>
          </a:p>
          <a:p>
            <a:r>
              <a:rPr lang="en-US" dirty="0" smtClean="0"/>
              <a:t>Data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e-Business Solutions:</a:t>
            </a:r>
            <a:br>
              <a:rPr lang="en-US" b="1" dirty="0" smtClean="0"/>
            </a:br>
            <a:r>
              <a:rPr lang="en-US" sz="3600" b="1" dirty="0" smtClean="0"/>
              <a:t>End-to-End e-Business Solutions</a:t>
            </a:r>
            <a:endParaRPr lang="en-US" b="1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End-to-end solution providers</a:t>
            </a:r>
          </a:p>
          <a:p>
            <a:pPr lvl="1">
              <a:lnSpc>
                <a:spcPct val="90000"/>
              </a:lnSpc>
            </a:pPr>
            <a:r>
              <a:rPr lang="en-US" dirty="0" err="1" smtClean="0">
                <a:hlinkClick r:id="rId3"/>
              </a:rPr>
              <a:t>Webvision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>
                <a:hlinkClick r:id="rId4"/>
              </a:rPr>
              <a:t>Microsoft’s bCentral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err="1" smtClean="0">
                <a:hlinkClick r:id="rId5"/>
              </a:rPr>
              <a:t>ROIDirect’s</a:t>
            </a:r>
            <a:r>
              <a:rPr lang="en-US" dirty="0" smtClean="0">
                <a:hlinkClick r:id="rId5"/>
              </a:rPr>
              <a:t> Ecommerce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>
                <a:hlinkClick r:id="rId6"/>
              </a:rPr>
              <a:t>Dell E Works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err="1" smtClean="0">
                <a:hlinkClick r:id="rId7"/>
              </a:rPr>
              <a:t>Genuity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err="1" smtClean="0">
                <a:hlinkClick r:id="rId8"/>
              </a:rPr>
              <a:t>Interland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err="1" smtClean="0">
                <a:hlinkClick r:id="rId9"/>
              </a:rPr>
              <a:t>Appnet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>
                <a:hlinkClick r:id="rId10"/>
              </a:rPr>
              <a:t>Sapient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err="1" smtClean="0">
                <a:hlinkClick r:id="rId11"/>
              </a:rPr>
              <a:t>Scient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err="1" smtClean="0">
                <a:hlinkClick r:id="rId12"/>
              </a:rPr>
              <a:t>Viant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err="1" smtClean="0">
                <a:hlinkClick r:id="rId13"/>
              </a:rPr>
              <a:t>Proxicom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err="1" smtClean="0">
                <a:hlinkClick r:id="rId14"/>
              </a:rPr>
              <a:t>Inforte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e-Business Solutions:</a:t>
            </a:r>
            <a:br>
              <a:rPr lang="en-US" b="1" dirty="0" smtClean="0"/>
            </a:br>
            <a:r>
              <a:rPr lang="en-US" sz="3600" b="1" dirty="0" smtClean="0"/>
              <a:t>Other e-Business Solutions</a:t>
            </a:r>
            <a:endParaRPr lang="en-US" b="1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Exist for </a:t>
            </a:r>
            <a:r>
              <a:rPr lang="en-US" dirty="0" smtClean="0">
                <a:cs typeface="Times New Roman" pitchFamily="18" charset="0"/>
              </a:rPr>
              <a:t>e-business development, operation and management</a:t>
            </a:r>
            <a:r>
              <a:rPr lang="en-US" dirty="0" smtClean="0"/>
              <a:t> </a:t>
            </a:r>
          </a:p>
          <a:p>
            <a:r>
              <a:rPr lang="en-US" dirty="0" smtClean="0"/>
              <a:t>Solution providers</a:t>
            </a:r>
          </a:p>
          <a:p>
            <a:pPr lvl="1"/>
            <a:r>
              <a:rPr lang="en-US" b="1" dirty="0" smtClean="0">
                <a:latin typeface="Courier New" pitchFamily="49" charset="0"/>
                <a:hlinkClick r:id="rId3"/>
              </a:rPr>
              <a:t>Openair.com</a:t>
            </a:r>
            <a:endParaRPr lang="en-US" b="1" dirty="0" smtClean="0">
              <a:latin typeface="Courier New" pitchFamily="49" charset="0"/>
            </a:endParaRPr>
          </a:p>
          <a:p>
            <a:pPr lvl="1"/>
            <a:r>
              <a:rPr lang="en-US" dirty="0" err="1" smtClean="0">
                <a:hlinkClick r:id="rId4"/>
              </a:rPr>
              <a:t>Intacct</a:t>
            </a:r>
            <a:endParaRPr lang="en-US" dirty="0" smtClean="0"/>
          </a:p>
          <a:p>
            <a:pPr lvl="1"/>
            <a:r>
              <a:rPr lang="en-US" dirty="0" err="1" smtClean="0">
                <a:hlinkClick r:id="rId5"/>
              </a:rPr>
              <a:t>BAport</a:t>
            </a:r>
            <a:r>
              <a:rPr lang="en-US" dirty="0" smtClean="0">
                <a:hlinkClick r:id="rId5"/>
              </a:rPr>
              <a:t> Accounting</a:t>
            </a:r>
            <a:endParaRPr lang="en-US" dirty="0" smtClean="0"/>
          </a:p>
          <a:p>
            <a:pPr lvl="1"/>
            <a:r>
              <a:rPr lang="en-US" dirty="0" err="1" smtClean="0">
                <a:cs typeface="Times New Roman" pitchFamily="18" charset="0"/>
                <a:hlinkClick r:id="rId6"/>
              </a:rPr>
              <a:t>Netledger</a:t>
            </a:r>
            <a:r>
              <a:rPr lang="en-US" dirty="0" smtClean="0">
                <a:cs typeface="Times New Roman" pitchFamily="18" charset="0"/>
              </a:rPr>
              <a:t>  </a:t>
            </a:r>
          </a:p>
          <a:p>
            <a:pPr lvl="1"/>
            <a:r>
              <a:rPr lang="en-US" dirty="0" err="1" smtClean="0">
                <a:cs typeface="Times New Roman" pitchFamily="18" charset="0"/>
                <a:hlinkClick r:id="rId7"/>
              </a:rPr>
              <a:t>BizTone</a:t>
            </a:r>
            <a:r>
              <a:rPr lang="en-US" dirty="0" smtClean="0">
                <a:cs typeface="Times New Roman" pitchFamily="18" charset="0"/>
                <a:hlinkClick r:id="rId7"/>
              </a:rPr>
              <a:t> Financials 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err="1" smtClean="0">
                <a:cs typeface="Times New Roman" pitchFamily="18" charset="0"/>
                <a:hlinkClick r:id="rId8"/>
              </a:rPr>
              <a:t>Allaire</a:t>
            </a:r>
            <a:r>
              <a:rPr lang="en-US" dirty="0" smtClean="0">
                <a:cs typeface="Times New Roman" pitchFamily="18" charset="0"/>
                <a:hlinkClick r:id="rId8"/>
              </a:rPr>
              <a:t> Spectra  </a:t>
            </a:r>
            <a:endParaRPr lang="en-US" dirty="0" smtClean="0">
              <a:cs typeface="Times New Roman" pitchFamily="18" charset="0"/>
            </a:endParaRPr>
          </a:p>
          <a:p>
            <a:pPr lvl="1"/>
            <a:r>
              <a:rPr lang="en-US" dirty="0" err="1" smtClean="0">
                <a:cs typeface="Times New Roman" pitchFamily="18" charset="0"/>
                <a:hlinkClick r:id="rId9"/>
              </a:rPr>
              <a:t>Mediasurface</a:t>
            </a:r>
            <a:r>
              <a:rPr lang="en-US" dirty="0" smtClean="0">
                <a:cs typeface="Times New Roman" pitchFamily="18" charset="0"/>
                <a:hlinkClick r:id="rId9"/>
              </a:rPr>
              <a:t> </a:t>
            </a:r>
            <a:r>
              <a:rPr lang="en-US" dirty="0" smtClean="0">
                <a:cs typeface="Times New Roman" pitchFamily="18" charset="0"/>
              </a:rPr>
              <a:t> </a:t>
            </a:r>
          </a:p>
          <a:p>
            <a:pPr lvl="1"/>
            <a:r>
              <a:rPr lang="en-US" dirty="0" err="1" smtClean="0">
                <a:cs typeface="Times New Roman" pitchFamily="18" charset="0"/>
                <a:hlinkClick r:id="rId10"/>
              </a:rPr>
              <a:t>InfoOffice</a:t>
            </a:r>
            <a:r>
              <a:rPr lang="en-US" dirty="0" smtClean="0">
                <a:cs typeface="Times New Roman" pitchFamily="18" charset="0"/>
              </a:rPr>
              <a:t>  </a:t>
            </a:r>
          </a:p>
          <a:p>
            <a:pPr lvl="1"/>
            <a:r>
              <a:rPr lang="en-US" b="1" dirty="0" err="1" smtClean="0">
                <a:latin typeface="Courier New" pitchFamily="49" charset="0"/>
                <a:cs typeface="Times New Roman" pitchFamily="18" charset="0"/>
                <a:hlinkClick r:id="rId11"/>
              </a:rPr>
              <a:t>ITKnowledge.com</a:t>
            </a:r>
            <a:r>
              <a:rPr lang="en-US" b="1" baseline="30000" dirty="0" err="1" smtClean="0">
                <a:latin typeface="Courier New" pitchFamily="49" charset="0"/>
                <a:cs typeface="Times New Roman" pitchFamily="18" charset="0"/>
                <a:hlinkClick r:id="rId11"/>
              </a:rPr>
              <a:t>SM</a:t>
            </a:r>
            <a:endParaRPr lang="en-US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76200"/>
            <a:ext cx="8839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Maintaining &amp; Monitoring </a:t>
            </a:r>
            <a:r>
              <a:rPr lang="en-US" b="1" dirty="0"/>
              <a:t>Your Web Site</a:t>
            </a:r>
          </a:p>
        </p:txBody>
      </p:sp>
      <p:pic>
        <p:nvPicPr>
          <p:cNvPr id="70659" name="Picture 3" descr="D:\EBECM Ancillary\PowerPoint\ebecm03png\03_1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2079" y="838200"/>
            <a:ext cx="7612321" cy="5516794"/>
          </a:xfrm>
          <a:prstGeom prst="rect">
            <a:avLst/>
          </a:prstGeom>
          <a:noFill/>
        </p:spPr>
      </p:pic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8959850" y="62484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2209800" y="6369050"/>
            <a:ext cx="45132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/>
              <a:t>Holistix’s</a:t>
            </a:r>
            <a:r>
              <a:rPr lang="en-US" dirty="0"/>
              <a:t> Web Manager. (Courtesy of </a:t>
            </a:r>
            <a:r>
              <a:rPr lang="en-US" dirty="0" err="1"/>
              <a:t>Holistix</a:t>
            </a:r>
            <a:r>
              <a:rPr lang="en-US" dirty="0"/>
              <a:t>, Inc.)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e-Commerce </a:t>
            </a:r>
            <a:r>
              <a:rPr lang="en-US" b="1" dirty="0"/>
              <a:t>Consulting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cs typeface="Times New Roman" pitchFamily="18" charset="0"/>
              </a:rPr>
              <a:t>Guide developing e-businesses</a:t>
            </a:r>
            <a:r>
              <a:rPr lang="en-US" dirty="0"/>
              <a:t> </a:t>
            </a:r>
          </a:p>
          <a:p>
            <a:r>
              <a:rPr lang="en-US" dirty="0"/>
              <a:t>Consulting services</a:t>
            </a:r>
          </a:p>
          <a:p>
            <a:pPr lvl="1"/>
            <a:r>
              <a:rPr lang="en-US" dirty="0">
                <a:hlinkClick r:id="rId3"/>
              </a:rPr>
              <a:t>Accenture</a:t>
            </a:r>
            <a:r>
              <a:rPr lang="en-US" dirty="0"/>
              <a:t> (formerly Andersen Consulting)</a:t>
            </a:r>
          </a:p>
          <a:p>
            <a:pPr lvl="1"/>
            <a:r>
              <a:rPr lang="en-US" dirty="0" err="1">
                <a:hlinkClick r:id="rId4"/>
              </a:rPr>
              <a:t>iPlanet</a:t>
            </a:r>
            <a:endParaRPr lang="en-US" dirty="0"/>
          </a:p>
          <a:p>
            <a:pPr lvl="1"/>
            <a:r>
              <a:rPr lang="en-US" dirty="0">
                <a:hlinkClick r:id="rId5"/>
              </a:rPr>
              <a:t>SAP</a:t>
            </a:r>
            <a:endParaRPr lang="en-US" dirty="0"/>
          </a:p>
          <a:p>
            <a:pPr lvl="1"/>
            <a:r>
              <a:rPr lang="en-US" dirty="0">
                <a:hlinkClick r:id="rId6"/>
              </a:rPr>
              <a:t>Sun Microsystems</a:t>
            </a:r>
            <a:endParaRPr lang="en-US" dirty="0"/>
          </a:p>
          <a:p>
            <a:pPr lvl="1"/>
            <a:r>
              <a:rPr lang="en-US" dirty="0" err="1">
                <a:hlinkClick r:id="rId7"/>
              </a:rPr>
              <a:t>Kintana</a:t>
            </a:r>
            <a:endParaRPr lang="en-US" dirty="0"/>
          </a:p>
          <a:p>
            <a:pPr lvl="1"/>
            <a:r>
              <a:rPr lang="en-US" dirty="0" err="1">
                <a:hlinkClick r:id="rId8"/>
              </a:rPr>
              <a:t>Xpedior</a:t>
            </a:r>
            <a:endParaRPr lang="en-US" dirty="0"/>
          </a:p>
          <a:p>
            <a:pPr lvl="1"/>
            <a:r>
              <a:rPr lang="en-US" dirty="0">
                <a:hlinkClick r:id="rId9"/>
              </a:rPr>
              <a:t>Ernst &amp; Young</a:t>
            </a:r>
            <a:endParaRPr lang="en-US" dirty="0"/>
          </a:p>
          <a:p>
            <a:pPr lvl="1"/>
            <a:r>
              <a:rPr lang="en-US" dirty="0">
                <a:hlinkClick r:id="rId10"/>
              </a:rPr>
              <a:t>Deloitte &amp; </a:t>
            </a:r>
            <a:r>
              <a:rPr lang="en-US" dirty="0" err="1">
                <a:hlinkClick r:id="rId10"/>
              </a:rPr>
              <a:t>Touche</a:t>
            </a:r>
            <a:endParaRPr lang="en-US" dirty="0"/>
          </a:p>
          <a:p>
            <a:pPr lvl="1"/>
            <a:r>
              <a:rPr lang="en-US" dirty="0" err="1">
                <a:hlinkClick r:id="rId11"/>
              </a:rPr>
              <a:t>eRunway</a:t>
            </a:r>
            <a:endParaRPr lang="en-US" dirty="0"/>
          </a:p>
          <a:p>
            <a:pPr lvl="1"/>
            <a:r>
              <a:rPr lang="en-US" dirty="0" err="1">
                <a:hlinkClick r:id="rId12"/>
              </a:rPr>
              <a:t>Answerthink</a:t>
            </a:r>
            <a:r>
              <a:rPr lang="en-US" dirty="0">
                <a:hlinkClick r:id="rId12"/>
              </a:rPr>
              <a:t> Consulting Group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Summary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Building an e-Business: Design, Development and Management</a:t>
            </a:r>
          </a:p>
          <a:p>
            <a:pPr lvl="1"/>
            <a:r>
              <a:rPr lang="en-US" dirty="0" smtClean="0"/>
              <a:t>Website Hosting</a:t>
            </a:r>
          </a:p>
          <a:p>
            <a:pPr lvl="1"/>
            <a:r>
              <a:rPr lang="en-US" dirty="0" smtClean="0"/>
              <a:t>Web Design </a:t>
            </a:r>
          </a:p>
          <a:p>
            <a:pPr lvl="1"/>
            <a:r>
              <a:rPr lang="en-US" dirty="0" smtClean="0"/>
              <a:t>Enhancing the User Experience </a:t>
            </a:r>
          </a:p>
          <a:p>
            <a:pPr lvl="1"/>
            <a:r>
              <a:rPr lang="en-US" dirty="0" smtClean="0"/>
              <a:t>Protecting your e-Business</a:t>
            </a:r>
          </a:p>
          <a:p>
            <a:pPr lvl="1"/>
            <a:r>
              <a:rPr lang="en-US" dirty="0" smtClean="0"/>
              <a:t>Streaming Media</a:t>
            </a:r>
          </a:p>
          <a:p>
            <a:pPr lvl="1"/>
            <a:r>
              <a:rPr lang="en-US" dirty="0" smtClean="0"/>
              <a:t>Preparing for New Technologies </a:t>
            </a:r>
          </a:p>
          <a:p>
            <a:pPr lvl="1"/>
            <a:r>
              <a:rPr lang="en-US" dirty="0" smtClean="0"/>
              <a:t>e-Business Solutions</a:t>
            </a:r>
          </a:p>
          <a:p>
            <a:pPr lvl="2"/>
            <a:r>
              <a:rPr lang="en-US" dirty="0" smtClean="0"/>
              <a:t>End-to-End e-Business Solutions</a:t>
            </a:r>
          </a:p>
          <a:p>
            <a:pPr lvl="2"/>
            <a:r>
              <a:rPr lang="en-US" dirty="0" smtClean="0"/>
              <a:t>Other e-Business Solutions </a:t>
            </a:r>
          </a:p>
          <a:p>
            <a:pPr lvl="1"/>
            <a:r>
              <a:rPr lang="en-US" dirty="0" smtClean="0"/>
              <a:t>Maintaining &amp; Monitoring your Website</a:t>
            </a:r>
          </a:p>
          <a:p>
            <a:pPr lvl="1"/>
            <a:r>
              <a:rPr lang="en-US" dirty="0" smtClean="0"/>
              <a:t>e-Commerce Consulting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755</Words>
  <Application>Microsoft Office PowerPoint</Application>
  <PresentationFormat>On-screen Show (4:3)</PresentationFormat>
  <Paragraphs>191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Lecture 18</vt:lpstr>
      <vt:lpstr>Recap – Lecture 17</vt:lpstr>
      <vt:lpstr>Contents to Cover Today</vt:lpstr>
      <vt:lpstr>Web-Site Hosting</vt:lpstr>
      <vt:lpstr>Web-Site Hosting</vt:lpstr>
      <vt:lpstr>Web-Site Hosting</vt:lpstr>
      <vt:lpstr>Web Design</vt:lpstr>
      <vt:lpstr>Web Design</vt:lpstr>
      <vt:lpstr>Web Design</vt:lpstr>
      <vt:lpstr>Web Design</vt:lpstr>
      <vt:lpstr>Enhancing the User Experience</vt:lpstr>
      <vt:lpstr>Enhancing the User Experience</vt:lpstr>
      <vt:lpstr>Enhancing the User Experience</vt:lpstr>
      <vt:lpstr>Enhancing the User Experience</vt:lpstr>
      <vt:lpstr>Enhancing the User Experience</vt:lpstr>
      <vt:lpstr>Protecting Your e-Business</vt:lpstr>
      <vt:lpstr>Protecting Your e-Business</vt:lpstr>
      <vt:lpstr>Streaming Media</vt:lpstr>
      <vt:lpstr>Preparing for New Technologies</vt:lpstr>
      <vt:lpstr>e-Business Solutions</vt:lpstr>
      <vt:lpstr>e-Business Solutions: End-to-End e-Business Solutions</vt:lpstr>
      <vt:lpstr>e-Business Solutions: End-to-End e-Business Solutions</vt:lpstr>
      <vt:lpstr>e-Business Solutions: Other e-Business Solutions</vt:lpstr>
      <vt:lpstr>Maintaining &amp; Monitoring Your Web Site</vt:lpstr>
      <vt:lpstr>e-Commerce Consulting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</dc:title>
  <dc:creator>Fahad</dc:creator>
  <cp:lastModifiedBy>NTS</cp:lastModifiedBy>
  <cp:revision>21</cp:revision>
  <dcterms:created xsi:type="dcterms:W3CDTF">2013-07-21T20:31:02Z</dcterms:created>
  <dcterms:modified xsi:type="dcterms:W3CDTF">2013-07-26T10:24:40Z</dcterms:modified>
</cp:coreProperties>
</file>