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88" r:id="rId2"/>
    <p:sldId id="289" r:id="rId3"/>
    <p:sldId id="290" r:id="rId4"/>
    <p:sldId id="291" r:id="rId5"/>
    <p:sldId id="292" r:id="rId6"/>
    <p:sldId id="293" r:id="rId7"/>
    <p:sldId id="294" r:id="rId8"/>
    <p:sldId id="295" r:id="rId9"/>
    <p:sldId id="296" r:id="rId10"/>
    <p:sldId id="297" r:id="rId11"/>
    <p:sldId id="298" r:id="rId12"/>
    <p:sldId id="299" r:id="rId13"/>
    <p:sldId id="300" r:id="rId14"/>
    <p:sldId id="301" r:id="rId15"/>
    <p:sldId id="302" r:id="rId16"/>
    <p:sldId id="303" r:id="rId17"/>
    <p:sldId id="304" r:id="rId18"/>
    <p:sldId id="305" r:id="rId19"/>
    <p:sldId id="306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555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5A03F8-DA41-4B51-85A1-8A3AC8325AF2}" type="datetimeFigureOut">
              <a:rPr lang="en-US" smtClean="0"/>
              <a:pPr/>
              <a:t>7/26/2013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5E64C1-86EA-4000-A0FF-184C686CDF4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AD5AA-5FC9-432C-A438-7BE1A0B046EB}" type="datetime1">
              <a:rPr lang="en-US" smtClean="0"/>
              <a:pPr/>
              <a:t>7/26/2013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645F5-68B2-4759-AE16-F6B01E5539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AFBBF-4654-46E2-811F-1A8600992425}" type="datetime1">
              <a:rPr lang="en-US" smtClean="0"/>
              <a:pPr/>
              <a:t>7/26/2013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645F5-68B2-4759-AE16-F6B01E5539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AF3381-F7D3-443B-92AD-D3484B9A0A09}" type="datetime1">
              <a:rPr lang="en-US" smtClean="0"/>
              <a:pPr/>
              <a:t>7/26/2013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645F5-68B2-4759-AE16-F6B01E5539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6254C-226F-40BD-8E14-812F17F9512A}" type="datetime1">
              <a:rPr lang="en-US" smtClean="0"/>
              <a:pPr/>
              <a:t>7/26/2013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645F5-68B2-4759-AE16-F6B01E5539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2B4F3-DB1E-41D4-871C-53A14D856C58}" type="datetime1">
              <a:rPr lang="en-US" smtClean="0"/>
              <a:pPr/>
              <a:t>7/26/2013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645F5-68B2-4759-AE16-F6B01E5539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9A572-91AF-40EC-BCEF-DD24EE4F7D48}" type="datetime1">
              <a:rPr lang="en-US" smtClean="0"/>
              <a:pPr/>
              <a:t>7/26/2013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645F5-68B2-4759-AE16-F6B01E5539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27721-CEA9-4024-B327-3201577AC166}" type="datetime1">
              <a:rPr lang="en-US" smtClean="0"/>
              <a:pPr/>
              <a:t>7/26/2013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645F5-68B2-4759-AE16-F6B01E5539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B51F1-B7A7-4A89-B17A-945B27C789DD}" type="datetime1">
              <a:rPr lang="en-US" smtClean="0"/>
              <a:pPr/>
              <a:t>7/26/2013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645F5-68B2-4759-AE16-F6B01E5539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BD2CD-B649-4AA3-9E43-1CF791A097FB}" type="datetime1">
              <a:rPr lang="en-US" smtClean="0"/>
              <a:pPr/>
              <a:t>7/26/2013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645F5-68B2-4759-AE16-F6B01E5539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2F5C3F-C1F3-44C4-BA8B-8E16A381CFA6}" type="datetime1">
              <a:rPr lang="en-US" smtClean="0"/>
              <a:pPr/>
              <a:t>7/26/2013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9645F5-68B2-4759-AE16-F6B01E5539A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ynrgistic.com/busplan/busplan.htm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5" Type="http://schemas.openxmlformats.org/officeDocument/2006/relationships/hyperlink" Target="http://www.adarus.com/html/demos.html" TargetMode="External"/><Relationship Id="rId4" Type="http://schemas.openxmlformats.org/officeDocument/2006/relationships/hyperlink" Target="http://www.businesstown.com/mindspring/planning/creating-developing.asp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ampsix.com/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hyperlink" Target="http://www.ehatchery.com/" TargetMode="External"/><Relationship Id="rId5" Type="http://schemas.openxmlformats.org/officeDocument/2006/relationships/hyperlink" Target="http://www.idealab.com/" TargetMode="External"/><Relationship Id="rId4" Type="http://schemas.openxmlformats.org/officeDocument/2006/relationships/hyperlink" Target="http://www.ecorporation.com/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2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etworksolutions.com/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5" Type="http://schemas.openxmlformats.org/officeDocument/2006/relationships/hyperlink" Target="http://www.domainit.com/" TargetMode="External"/><Relationship Id="rId4" Type="http://schemas.openxmlformats.org/officeDocument/2006/relationships/hyperlink" Target="http://www.register.com/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ell.com/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hangepoint.com/" TargetMode="External"/><Relationship Id="rId7" Type="http://schemas.openxmlformats.org/officeDocument/2006/relationships/hyperlink" Target="http://www.submitorder.com/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6" Type="http://schemas.openxmlformats.org/officeDocument/2006/relationships/hyperlink" Target="http://www.ebusinessevolved.com/get_there" TargetMode="External"/><Relationship Id="rId5" Type="http://schemas.openxmlformats.org/officeDocument/2006/relationships/hyperlink" Target="http://www.evolve.com/" TargetMode="External"/><Relationship Id="rId4" Type="http://schemas.openxmlformats.org/officeDocument/2006/relationships/hyperlink" Target="http://www.gocargo.com/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8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 idx="4294967295"/>
          </p:nvPr>
        </p:nvSpPr>
        <p:spPr>
          <a:xfrm>
            <a:off x="0" y="1752600"/>
            <a:ext cx="9144000" cy="2667000"/>
          </a:xfrm>
        </p:spPr>
        <p:txBody>
          <a:bodyPr>
            <a:normAutofit/>
          </a:bodyPr>
          <a:lstStyle/>
          <a:p>
            <a:r>
              <a:rPr lang="en-US" sz="6600" b="1" dirty="0" smtClean="0"/>
              <a:t>Lecture 17</a:t>
            </a:r>
            <a:endParaRPr lang="en-US" sz="6600" b="1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143000" y="4419600"/>
            <a:ext cx="7010400" cy="1752600"/>
          </a:xfrm>
        </p:spPr>
        <p:txBody>
          <a:bodyPr>
            <a:normAutofit/>
          </a:bodyPr>
          <a:lstStyle/>
          <a:p>
            <a:r>
              <a:rPr lang="en-US" sz="4400" b="1" dirty="0" smtClean="0"/>
              <a:t>Electronic Business </a:t>
            </a:r>
            <a:r>
              <a:rPr lang="en-US" sz="4000" b="1" dirty="0" smtClean="0"/>
              <a:t>(MGT-485)</a:t>
            </a:r>
            <a:endParaRPr lang="en-US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Recap – Lecture 16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2578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E-Customer Relationship Management </a:t>
            </a:r>
          </a:p>
          <a:p>
            <a:pPr lvl="1"/>
            <a:r>
              <a:rPr lang="en-US" dirty="0" smtClean="0"/>
              <a:t>Intelligent Agents</a:t>
            </a:r>
          </a:p>
          <a:p>
            <a:pPr lvl="1"/>
            <a:r>
              <a:rPr lang="en-US" dirty="0" smtClean="0"/>
              <a:t>Personalization versus privacy </a:t>
            </a:r>
          </a:p>
          <a:p>
            <a:pPr lvl="1"/>
            <a:r>
              <a:rPr lang="en-US" dirty="0" smtClean="0"/>
              <a:t>Contact centers </a:t>
            </a:r>
          </a:p>
          <a:p>
            <a:pPr lvl="1"/>
            <a:r>
              <a:rPr lang="en-US" dirty="0" smtClean="0"/>
              <a:t>FAQs</a:t>
            </a:r>
          </a:p>
          <a:p>
            <a:pPr lvl="1"/>
            <a:r>
              <a:rPr lang="en-US" dirty="0" smtClean="0"/>
              <a:t>E-mail </a:t>
            </a:r>
          </a:p>
          <a:p>
            <a:pPr lvl="1"/>
            <a:r>
              <a:rPr lang="en-US" dirty="0" smtClean="0"/>
              <a:t>Online text chatting</a:t>
            </a:r>
          </a:p>
          <a:p>
            <a:pPr lvl="1"/>
            <a:r>
              <a:rPr lang="en-US" dirty="0" smtClean="0"/>
              <a:t>Speech Synthesis and Recognition; Natural Language Processing</a:t>
            </a:r>
          </a:p>
          <a:p>
            <a:pPr lvl="1"/>
            <a:r>
              <a:rPr lang="en-US" dirty="0" smtClean="0"/>
              <a:t>Microsoft Agent Feature</a:t>
            </a:r>
          </a:p>
          <a:p>
            <a:pPr lvl="1"/>
            <a:r>
              <a:rPr lang="en-US" dirty="0" smtClean="0"/>
              <a:t>Voice communication </a:t>
            </a:r>
          </a:p>
          <a:p>
            <a:pPr lvl="1"/>
            <a:r>
              <a:rPr lang="en-US" dirty="0" smtClean="0"/>
              <a:t>Sales force automation </a:t>
            </a:r>
          </a:p>
          <a:p>
            <a:pPr lvl="1"/>
            <a:r>
              <a:rPr lang="en-US" dirty="0" smtClean="0"/>
              <a:t>B2B e-CRM</a:t>
            </a:r>
          </a:p>
          <a:p>
            <a:pPr lvl="1"/>
            <a:r>
              <a:rPr lang="en-US" dirty="0" smtClean="0"/>
              <a:t>Complete e-CRM solutions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Contents to Cover Today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Building an e-Business: Design, Development and Management</a:t>
            </a:r>
          </a:p>
          <a:p>
            <a:pPr lvl="1"/>
            <a:r>
              <a:rPr lang="en-US" dirty="0" smtClean="0"/>
              <a:t>Introduction </a:t>
            </a:r>
          </a:p>
          <a:p>
            <a:pPr lvl="1"/>
            <a:r>
              <a:rPr lang="en-US" dirty="0" smtClean="0"/>
              <a:t>Getting Started</a:t>
            </a:r>
          </a:p>
          <a:p>
            <a:pPr lvl="1"/>
            <a:r>
              <a:rPr lang="en-US" dirty="0" smtClean="0"/>
              <a:t>Generating Business Ideas</a:t>
            </a:r>
          </a:p>
          <a:p>
            <a:pPr lvl="1"/>
            <a:r>
              <a:rPr lang="en-US" dirty="0" smtClean="0"/>
              <a:t>Business Plan Layout</a:t>
            </a:r>
          </a:p>
          <a:p>
            <a:pPr lvl="1"/>
            <a:r>
              <a:rPr lang="en-US" dirty="0" smtClean="0"/>
              <a:t>Growth of e-Business: Evaluating Risk</a:t>
            </a:r>
          </a:p>
          <a:p>
            <a:pPr lvl="1"/>
            <a:r>
              <a:rPr lang="en-US" dirty="0" smtClean="0"/>
              <a:t>Finding Funding and Going Public</a:t>
            </a:r>
          </a:p>
          <a:p>
            <a:pPr lvl="1"/>
            <a:r>
              <a:rPr lang="en-US" dirty="0" smtClean="0"/>
              <a:t>Putting your Plan into Action</a:t>
            </a:r>
          </a:p>
          <a:p>
            <a:pPr lvl="1"/>
            <a:r>
              <a:rPr lang="en-US" dirty="0" smtClean="0"/>
              <a:t>Choosing a Domain Name</a:t>
            </a:r>
          </a:p>
          <a:p>
            <a:pPr lvl="1"/>
            <a:r>
              <a:rPr lang="en-US" dirty="0" smtClean="0"/>
              <a:t>Supply Chain Management </a:t>
            </a:r>
          </a:p>
          <a:p>
            <a:pPr lvl="1"/>
            <a:r>
              <a:rPr lang="en-US" dirty="0" smtClean="0"/>
              <a:t>Website Hosting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Introduction</a:t>
            </a:r>
            <a:endParaRPr lang="en-US" b="1" dirty="0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i="1"/>
              <a:t>Turnkey solution</a:t>
            </a:r>
          </a:p>
          <a:p>
            <a:pPr lvl="1"/>
            <a:r>
              <a:rPr lang="en-US"/>
              <a:t>A pre-packaged e-business</a:t>
            </a:r>
          </a:p>
          <a:p>
            <a:r>
              <a:rPr lang="en-US" i="1"/>
              <a:t>E-business templates</a:t>
            </a:r>
          </a:p>
          <a:p>
            <a:pPr lvl="1"/>
            <a:r>
              <a:rPr lang="en-US">
                <a:cs typeface="Times New Roman" pitchFamily="18" charset="0"/>
              </a:rPr>
              <a:t>Outline the basic structure, but allow the design to be determined by the owner</a:t>
            </a:r>
            <a:r>
              <a:rPr lang="en-US"/>
              <a:t> </a:t>
            </a:r>
          </a:p>
          <a:p>
            <a:r>
              <a:rPr lang="en-US" i="1"/>
              <a:t>Project outsourcing</a:t>
            </a:r>
          </a:p>
          <a:p>
            <a:pPr lvl="1"/>
            <a:r>
              <a:rPr lang="en-US"/>
              <a:t>Available to businesses with substantial funding, alleviates the need for businesses to complete projects in-house</a:t>
            </a:r>
          </a:p>
          <a:p>
            <a:r>
              <a:rPr lang="en-US" i="1"/>
              <a:t>Front-end system</a:t>
            </a:r>
          </a:p>
          <a:p>
            <a:pPr lvl="1"/>
            <a:r>
              <a:rPr lang="en-US">
                <a:cs typeface="Times New Roman" pitchFamily="18" charset="0"/>
              </a:rPr>
              <a:t>Portion of an e-business that is visible to consumers</a:t>
            </a:r>
          </a:p>
          <a:p>
            <a:r>
              <a:rPr lang="en-US" i="1"/>
              <a:t>Back-end system</a:t>
            </a:r>
          </a:p>
          <a:p>
            <a:pPr lvl="1"/>
            <a:r>
              <a:rPr lang="en-US">
                <a:cs typeface="Times New Roman" pitchFamily="18" charset="0"/>
              </a:rPr>
              <a:t>Database management, payment processing and logistics</a:t>
            </a:r>
            <a:r>
              <a:rPr lang="en-US"/>
              <a:t> </a:t>
            </a:r>
          </a:p>
          <a:p>
            <a:pPr lvl="1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Getting </a:t>
            </a:r>
            <a:r>
              <a:rPr lang="en-US" b="1" dirty="0"/>
              <a:t>Started</a:t>
            </a:r>
          </a:p>
        </p:txBody>
      </p:sp>
      <p:sp>
        <p:nvSpPr>
          <p:cNvPr id="31747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/>
              <a:t>Building, Managing and Maintaining</a:t>
            </a:r>
          </a:p>
          <a:p>
            <a:pPr lvl="1"/>
            <a:r>
              <a:rPr lang="en-US"/>
              <a:t>Advertising</a:t>
            </a:r>
          </a:p>
          <a:p>
            <a:pPr lvl="1"/>
            <a:r>
              <a:rPr lang="en-US"/>
              <a:t>Marketing</a:t>
            </a:r>
          </a:p>
          <a:p>
            <a:pPr lvl="1"/>
            <a:r>
              <a:rPr lang="en-US"/>
              <a:t>Customer relationship management</a:t>
            </a:r>
          </a:p>
          <a:p>
            <a:pPr lvl="1"/>
            <a:r>
              <a:rPr lang="en-US"/>
              <a:t>Content management</a:t>
            </a:r>
          </a:p>
          <a:p>
            <a:pPr lvl="1"/>
            <a:r>
              <a:rPr lang="en-US"/>
              <a:t>Accepting online payments</a:t>
            </a:r>
          </a:p>
          <a:p>
            <a:pPr lvl="1"/>
            <a:r>
              <a:rPr lang="en-US"/>
              <a:t>Recognizing cultural differences and legal parameters</a:t>
            </a:r>
          </a:p>
          <a:p>
            <a:pPr lvl="1"/>
            <a:r>
              <a:rPr lang="en-US"/>
              <a:t>Providing security features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Generating </a:t>
            </a:r>
            <a:r>
              <a:rPr lang="en-US" b="1" dirty="0"/>
              <a:t>Business Ideas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Products and services</a:t>
            </a:r>
          </a:p>
          <a:p>
            <a:pPr lvl="1"/>
            <a:r>
              <a:rPr lang="en-US"/>
              <a:t>Discover what exists</a:t>
            </a:r>
          </a:p>
          <a:p>
            <a:pPr lvl="1"/>
            <a:r>
              <a:rPr lang="en-US"/>
              <a:t>Decide how to improve it</a:t>
            </a:r>
          </a:p>
          <a:p>
            <a:r>
              <a:rPr lang="en-US"/>
              <a:t>Develop a business plan</a:t>
            </a:r>
          </a:p>
          <a:p>
            <a:pPr lvl="1"/>
            <a:r>
              <a:rPr lang="en-US">
                <a:cs typeface="Times New Roman" pitchFamily="18" charset="0"/>
              </a:rPr>
              <a:t>Enables you to envision your e-business on paper for evaluation purposes </a:t>
            </a:r>
          </a:p>
          <a:p>
            <a:pPr lvl="1"/>
            <a:r>
              <a:rPr lang="en-US">
                <a:cs typeface="Times New Roman" pitchFamily="18" charset="0"/>
              </a:rPr>
              <a:t>Serves as a presentation of your business’ objectives and long-term expectations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Business </a:t>
            </a:r>
            <a:r>
              <a:rPr lang="en-US" b="1" dirty="0"/>
              <a:t>Plan Layout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/>
              <a:t>Business plan layout</a:t>
            </a:r>
          </a:p>
          <a:p>
            <a:pPr lvl="1"/>
            <a:r>
              <a:rPr lang="en-US">
                <a:cs typeface="Times New Roman" pitchFamily="18" charset="0"/>
              </a:rPr>
              <a:t>Introduce your readers to the layout, what you will discuss and when you will discuss it</a:t>
            </a:r>
            <a:r>
              <a:rPr lang="en-US"/>
              <a:t> </a:t>
            </a:r>
          </a:p>
          <a:p>
            <a:pPr lvl="1"/>
            <a:r>
              <a:rPr lang="en-US">
                <a:cs typeface="Times New Roman" pitchFamily="18" charset="0"/>
              </a:rPr>
              <a:t>Provide an overview of the business premise including the primary issues</a:t>
            </a:r>
            <a:r>
              <a:rPr lang="en-US"/>
              <a:t> </a:t>
            </a:r>
          </a:p>
          <a:p>
            <a:pPr lvl="1"/>
            <a:r>
              <a:rPr lang="en-US">
                <a:cs typeface="Times New Roman" pitchFamily="18" charset="0"/>
              </a:rPr>
              <a:t>Headings and sub-headings should categorize the content</a:t>
            </a:r>
            <a:endParaRPr lang="en-US"/>
          </a:p>
          <a:p>
            <a:pPr lvl="1"/>
            <a:r>
              <a:rPr lang="en-US">
                <a:cs typeface="Times New Roman" pitchFamily="18" charset="0"/>
              </a:rPr>
              <a:t>Focus on what makes the e-business unique</a:t>
            </a:r>
          </a:p>
          <a:p>
            <a:r>
              <a:rPr lang="en-US"/>
              <a:t>Business plan services and software</a:t>
            </a:r>
          </a:p>
          <a:p>
            <a:pPr lvl="1"/>
            <a:r>
              <a:rPr lang="en-US" b="1">
                <a:latin typeface="Courier New" pitchFamily="49" charset="0"/>
                <a:cs typeface="Times New Roman" pitchFamily="18" charset="0"/>
                <a:hlinkClick r:id="rId3"/>
              </a:rPr>
              <a:t>www.synrgistic.com/busplan/busplan.htm</a:t>
            </a:r>
            <a:endParaRPr lang="en-US">
              <a:latin typeface="Courier New" pitchFamily="49" charset="0"/>
              <a:cs typeface="Times New Roman" pitchFamily="18" charset="0"/>
            </a:endParaRPr>
          </a:p>
          <a:p>
            <a:pPr lvl="1"/>
            <a:r>
              <a:rPr lang="en-US">
                <a:cs typeface="Times New Roman" pitchFamily="18" charset="0"/>
                <a:hlinkClick r:id="rId4"/>
              </a:rPr>
              <a:t>Mindspring Biz</a:t>
            </a:r>
            <a:r>
              <a:rPr lang="en-US" i="1">
                <a:cs typeface="Times New Roman" pitchFamily="18" charset="0"/>
                <a:hlinkClick r:id="rId4"/>
              </a:rPr>
              <a:t> </a:t>
            </a:r>
            <a:endParaRPr lang="en-US" i="1">
              <a:cs typeface="Times New Roman" pitchFamily="18" charset="0"/>
            </a:endParaRPr>
          </a:p>
          <a:p>
            <a:pPr lvl="1"/>
            <a:r>
              <a:rPr lang="en-US" b="1">
                <a:latin typeface="Courier New" pitchFamily="49" charset="0"/>
                <a:cs typeface="Times New Roman" pitchFamily="18" charset="0"/>
                <a:hlinkClick r:id="rId5"/>
              </a:rPr>
              <a:t>www.adarus.com/html/demos.html</a:t>
            </a:r>
            <a:r>
              <a:rPr lang="en-US">
                <a:latin typeface="Courier New" pitchFamily="49" charset="0"/>
                <a:cs typeface="Times New Roman" pitchFamily="18" charset="0"/>
                <a:hlinkClick r:id="rId5"/>
              </a:rPr>
              <a:t> </a:t>
            </a:r>
            <a:endParaRPr lang="en-US">
              <a:latin typeface="Courier New" pitchFamily="49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Business </a:t>
            </a:r>
            <a:r>
              <a:rPr lang="en-US" b="1" dirty="0"/>
              <a:t>Plan Layout</a:t>
            </a:r>
          </a:p>
        </p:txBody>
      </p:sp>
      <p:sp>
        <p:nvSpPr>
          <p:cNvPr id="71683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/>
              <a:t>Primary Purpose</a:t>
            </a:r>
          </a:p>
          <a:p>
            <a:pPr lvl="1"/>
            <a:r>
              <a:rPr lang="en-US"/>
              <a:t>Define the purposes of your business </a:t>
            </a:r>
          </a:p>
          <a:p>
            <a:pPr lvl="1"/>
            <a:r>
              <a:rPr lang="en-US"/>
              <a:t>What do you intend to sell</a:t>
            </a:r>
          </a:p>
          <a:p>
            <a:pPr lvl="1"/>
            <a:r>
              <a:rPr lang="en-US"/>
              <a:t>What services will you provide</a:t>
            </a:r>
          </a:p>
          <a:p>
            <a:r>
              <a:rPr lang="en-US"/>
              <a:t>Strategy</a:t>
            </a:r>
          </a:p>
          <a:p>
            <a:pPr lvl="1"/>
            <a:r>
              <a:rPr lang="en-US"/>
              <a:t>Describe how your product or service fits in the market</a:t>
            </a:r>
          </a:p>
          <a:p>
            <a:pPr lvl="1"/>
            <a:r>
              <a:rPr lang="en-US"/>
              <a:t>How is it different from existing products and services</a:t>
            </a:r>
          </a:p>
          <a:p>
            <a:pPr lvl="1"/>
            <a:r>
              <a:rPr lang="en-US"/>
              <a:t>How will it be profitable</a:t>
            </a:r>
          </a:p>
          <a:p>
            <a:r>
              <a:rPr lang="en-US"/>
              <a:t>Business model</a:t>
            </a:r>
          </a:p>
          <a:p>
            <a:pPr lvl="1"/>
            <a:r>
              <a:rPr lang="en-US"/>
              <a:t>What model will you implement</a:t>
            </a:r>
          </a:p>
          <a:p>
            <a:pPr lvl="1"/>
            <a:r>
              <a:rPr lang="en-US"/>
              <a:t>How will you conduct transactions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Business </a:t>
            </a:r>
            <a:r>
              <a:rPr lang="en-US" b="1" dirty="0"/>
              <a:t>Plan Layout</a:t>
            </a:r>
          </a:p>
        </p:txBody>
      </p:sp>
      <p:sp>
        <p:nvSpPr>
          <p:cNvPr id="72707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lnSpc>
                <a:spcPct val="90000"/>
              </a:lnSpc>
            </a:pPr>
            <a:r>
              <a:rPr lang="en-US"/>
              <a:t>Support</a:t>
            </a:r>
          </a:p>
          <a:p>
            <a:pPr lvl="1">
              <a:lnSpc>
                <a:spcPct val="90000"/>
              </a:lnSpc>
            </a:pPr>
            <a:r>
              <a:rPr lang="en-US"/>
              <a:t>Provide evidence that supports the idea of your business</a:t>
            </a:r>
          </a:p>
          <a:p>
            <a:pPr lvl="1">
              <a:lnSpc>
                <a:spcPct val="90000"/>
              </a:lnSpc>
            </a:pPr>
            <a:r>
              <a:rPr lang="en-US"/>
              <a:t>How will you justify these as support to the idea</a:t>
            </a:r>
          </a:p>
          <a:p>
            <a:pPr lvl="1">
              <a:lnSpc>
                <a:spcPct val="90000"/>
              </a:lnSpc>
            </a:pPr>
            <a:r>
              <a:rPr lang="en-US"/>
              <a:t>Have you conducted research</a:t>
            </a:r>
          </a:p>
          <a:p>
            <a:pPr lvl="1">
              <a:lnSpc>
                <a:spcPct val="90000"/>
              </a:lnSpc>
            </a:pPr>
            <a:r>
              <a:rPr lang="en-US"/>
              <a:t>Who are your customers</a:t>
            </a:r>
          </a:p>
          <a:p>
            <a:pPr lvl="1">
              <a:lnSpc>
                <a:spcPct val="90000"/>
              </a:lnSpc>
            </a:pPr>
            <a:r>
              <a:rPr lang="en-US"/>
              <a:t>Who is on your management team and what are their credentials</a:t>
            </a:r>
          </a:p>
          <a:p>
            <a:pPr lvl="1">
              <a:lnSpc>
                <a:spcPct val="90000"/>
              </a:lnSpc>
            </a:pPr>
            <a:r>
              <a:rPr lang="en-US"/>
              <a:t>How will you generate revenue</a:t>
            </a:r>
          </a:p>
          <a:p>
            <a:pPr lvl="1">
              <a:lnSpc>
                <a:spcPct val="90000"/>
              </a:lnSpc>
            </a:pPr>
            <a:r>
              <a:rPr lang="en-US"/>
              <a:t>What are your expenses</a:t>
            </a:r>
          </a:p>
          <a:p>
            <a:pPr>
              <a:lnSpc>
                <a:spcPct val="90000"/>
              </a:lnSpc>
            </a:pPr>
            <a:r>
              <a:rPr lang="en-US"/>
              <a:t>Process</a:t>
            </a:r>
          </a:p>
          <a:p>
            <a:pPr lvl="1">
              <a:lnSpc>
                <a:spcPct val="90000"/>
              </a:lnSpc>
            </a:pPr>
            <a:r>
              <a:rPr lang="en-US"/>
              <a:t>List the steps necessary to build your e-business</a:t>
            </a:r>
          </a:p>
          <a:p>
            <a:pPr lvl="1">
              <a:lnSpc>
                <a:spcPct val="90000"/>
              </a:lnSpc>
            </a:pPr>
            <a:r>
              <a:rPr lang="en-US"/>
              <a:t>Does more research need to be conducted</a:t>
            </a:r>
          </a:p>
          <a:p>
            <a:pPr lvl="1">
              <a:lnSpc>
                <a:spcPct val="90000"/>
              </a:lnSpc>
            </a:pPr>
            <a:r>
              <a:rPr lang="en-US"/>
              <a:t>Inform investors of how money will be allocated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b="1" dirty="0" smtClean="0"/>
              <a:t>Growth </a:t>
            </a:r>
            <a:r>
              <a:rPr lang="en-US" b="1" dirty="0"/>
              <a:t>of e-Business: Evaluating Risk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>
                <a:cs typeface="Times New Roman" pitchFamily="18" charset="0"/>
              </a:rPr>
              <a:t>Many Internet companies have experienced rapid growth</a:t>
            </a:r>
            <a:r>
              <a:rPr lang="en-US"/>
              <a:t> </a:t>
            </a:r>
          </a:p>
          <a:p>
            <a:r>
              <a:rPr lang="en-US">
                <a:cs typeface="Times New Roman" pitchFamily="18" charset="0"/>
              </a:rPr>
              <a:t>Many others have struggled to get off the ground, find funding and make a profit</a:t>
            </a:r>
          </a:p>
          <a:p>
            <a:r>
              <a:rPr lang="en-US">
                <a:cs typeface="Times New Roman" pitchFamily="18" charset="0"/>
              </a:rPr>
              <a:t>Technological advancements usually lead to growth in industry </a:t>
            </a:r>
          </a:p>
          <a:p>
            <a:r>
              <a:rPr lang="en-US">
                <a:cs typeface="Times New Roman" pitchFamily="18" charset="0"/>
              </a:rPr>
              <a:t>The Internet has produced new industries and altered and enhanced existing industries</a:t>
            </a:r>
          </a:p>
          <a:p>
            <a:r>
              <a:rPr lang="en-US">
                <a:cs typeface="Times New Roman" pitchFamily="18" charset="0"/>
              </a:rPr>
              <a:t>E-businesses that target a specific market first must be aware of the changing technologies and their costs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b="1" dirty="0" smtClean="0"/>
              <a:t>Finding </a:t>
            </a:r>
            <a:r>
              <a:rPr lang="en-US" b="1" dirty="0"/>
              <a:t>Funding and Going Public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>
                <a:cs typeface="Times New Roman" pitchFamily="18" charset="0"/>
              </a:rPr>
              <a:t>Building an e-business can be expensive and risky</a:t>
            </a:r>
            <a:endParaRPr lang="en-US"/>
          </a:p>
          <a:p>
            <a:r>
              <a:rPr lang="en-US">
                <a:cs typeface="Times New Roman" pitchFamily="18" charset="0"/>
              </a:rPr>
              <a:t>Competition is intense</a:t>
            </a:r>
            <a:r>
              <a:rPr lang="en-US"/>
              <a:t> </a:t>
            </a:r>
          </a:p>
          <a:p>
            <a:r>
              <a:rPr lang="en-US">
                <a:cs typeface="Times New Roman" pitchFamily="18" charset="0"/>
              </a:rPr>
              <a:t>Determining a market niche and reaching a target audience often require significant financial backing</a:t>
            </a:r>
          </a:p>
          <a:p>
            <a:r>
              <a:rPr lang="en-US" i="1">
                <a:cs typeface="Times New Roman" pitchFamily="18" charset="0"/>
              </a:rPr>
              <a:t>Internet incubator</a:t>
            </a:r>
          </a:p>
          <a:p>
            <a:pPr lvl="1"/>
            <a:r>
              <a:rPr lang="en-US">
                <a:cs typeface="Times New Roman" pitchFamily="18" charset="0"/>
              </a:rPr>
              <a:t>A company that specializes in the development of Internet businesses</a:t>
            </a:r>
          </a:p>
          <a:p>
            <a:pPr lvl="1"/>
            <a:r>
              <a:rPr lang="en-US">
                <a:cs typeface="Times New Roman" pitchFamily="18" charset="0"/>
              </a:rPr>
              <a:t>Often will serve as the financiers, as well as work with the development team</a:t>
            </a:r>
            <a:endParaRPr lang="en-US"/>
          </a:p>
          <a:p>
            <a:pPr lvl="1"/>
            <a:r>
              <a:rPr lang="en-US">
                <a:cs typeface="Times New Roman" pitchFamily="18" charset="0"/>
              </a:rPr>
              <a:t>Often receive a stake in the developing e-business</a:t>
            </a:r>
            <a:r>
              <a:rPr lang="en-US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b="1" dirty="0" smtClean="0"/>
              <a:t>Finding </a:t>
            </a:r>
            <a:r>
              <a:rPr lang="en-US" b="1" dirty="0"/>
              <a:t>Funding and Going Public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Internet incubators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hlinkClick r:id="rId3"/>
              </a:rPr>
              <a:t>Camp Six</a:t>
            </a:r>
            <a:endParaRPr lang="en-US" sz="2000" dirty="0"/>
          </a:p>
          <a:p>
            <a:pPr lvl="1">
              <a:lnSpc>
                <a:spcPct val="90000"/>
              </a:lnSpc>
            </a:pPr>
            <a:r>
              <a:rPr lang="en-US" sz="2000" dirty="0" err="1">
                <a:hlinkClick r:id="rId4"/>
              </a:rPr>
              <a:t>eCorporation</a:t>
            </a:r>
            <a:endParaRPr lang="en-US" sz="2000" dirty="0"/>
          </a:p>
          <a:p>
            <a:pPr lvl="1">
              <a:lnSpc>
                <a:spcPct val="90000"/>
              </a:lnSpc>
            </a:pPr>
            <a:r>
              <a:rPr lang="en-US" sz="2000" dirty="0" err="1">
                <a:hlinkClick r:id="rId5"/>
              </a:rPr>
              <a:t>Idealab</a:t>
            </a:r>
            <a:endParaRPr lang="en-US" sz="2000" dirty="0"/>
          </a:p>
          <a:p>
            <a:pPr lvl="1">
              <a:lnSpc>
                <a:spcPct val="90000"/>
              </a:lnSpc>
            </a:pPr>
            <a:r>
              <a:rPr lang="en-US" sz="2000" dirty="0" err="1">
                <a:hlinkClick r:id="rId6"/>
              </a:rPr>
              <a:t>eHatchery</a:t>
            </a:r>
            <a:endParaRPr lang="en-US" sz="2000" dirty="0"/>
          </a:p>
          <a:p>
            <a:pPr>
              <a:lnSpc>
                <a:spcPct val="90000"/>
              </a:lnSpc>
            </a:pPr>
            <a:r>
              <a:rPr lang="en-US" sz="2400" i="1" dirty="0"/>
              <a:t>Venture capitalists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cs typeface="Times New Roman" pitchFamily="18" charset="0"/>
              </a:rPr>
              <a:t>Individuals or groups that generate the financial support of a growing enterprise, usually in exchange for ownership in the company</a:t>
            </a:r>
            <a:r>
              <a:rPr lang="en-US" sz="2000" dirty="0"/>
              <a:t> 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Angel investors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cs typeface="Times New Roman" pitchFamily="18" charset="0"/>
              </a:rPr>
              <a:t>Wealthy investors with business experience</a:t>
            </a:r>
          </a:p>
          <a:p>
            <a:pPr>
              <a:lnSpc>
                <a:spcPct val="90000"/>
              </a:lnSpc>
            </a:pPr>
            <a:r>
              <a:rPr lang="en-US" sz="2400" dirty="0">
                <a:cs typeface="Times New Roman" pitchFamily="18" charset="0"/>
              </a:rPr>
              <a:t>Many e-businesses look to make an </a:t>
            </a:r>
            <a:r>
              <a:rPr lang="en-US" sz="2400" i="1" dirty="0">
                <a:cs typeface="Times New Roman" pitchFamily="18" charset="0"/>
              </a:rPr>
              <a:t>Initial Public Offering</a:t>
            </a:r>
            <a:r>
              <a:rPr lang="en-US" sz="2400" dirty="0">
                <a:cs typeface="Times New Roman" pitchFamily="18" charset="0"/>
              </a:rPr>
              <a:t> (IPO)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cs typeface="Times New Roman" pitchFamily="18" charset="0"/>
              </a:rPr>
              <a:t>Money generated from public investors can be used to grow the company and establish it at the forefront of its market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b="1" dirty="0" smtClean="0"/>
              <a:t>Finding </a:t>
            </a:r>
            <a:r>
              <a:rPr lang="en-US" b="1" dirty="0"/>
              <a:t>Funding and Going Public</a:t>
            </a:r>
          </a:p>
        </p:txBody>
      </p:sp>
      <p:pic>
        <p:nvPicPr>
          <p:cNvPr id="61443" name="Picture 3" descr="D:\EBECM Ancillary\PowerPoint\ebecm03png\03_0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00200" y="1143000"/>
            <a:ext cx="5867400" cy="5037138"/>
          </a:xfrm>
          <a:prstGeom prst="rect">
            <a:avLst/>
          </a:prstGeom>
          <a:noFill/>
        </p:spPr>
      </p:pic>
      <p:sp>
        <p:nvSpPr>
          <p:cNvPr id="61444" name="Text Box 4"/>
          <p:cNvSpPr txBox="1">
            <a:spLocks noChangeArrowheads="1"/>
          </p:cNvSpPr>
          <p:nvPr/>
        </p:nvSpPr>
        <p:spPr bwMode="auto">
          <a:xfrm>
            <a:off x="1524000" y="6172200"/>
            <a:ext cx="59483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Rare Medium’s Incubation Methodology. (Courtesy of Rare Medium.)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Putting </a:t>
            </a:r>
            <a:r>
              <a:rPr lang="en-US" b="1" dirty="0"/>
              <a:t>Your Plan Into Action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/>
              <a:t>After generating ideas, building a business plan and finding funding, prepare to:</a:t>
            </a:r>
          </a:p>
          <a:p>
            <a:pPr lvl="1"/>
            <a:r>
              <a:rPr lang="en-US">
                <a:cs typeface="Times New Roman" pitchFamily="18" charset="0"/>
              </a:rPr>
              <a:t>Manage distribution</a:t>
            </a:r>
          </a:p>
          <a:p>
            <a:pPr lvl="1"/>
            <a:r>
              <a:rPr lang="en-US">
                <a:cs typeface="Times New Roman" pitchFamily="18" charset="0"/>
              </a:rPr>
              <a:t>Manage shipping</a:t>
            </a:r>
          </a:p>
          <a:p>
            <a:pPr lvl="1"/>
            <a:r>
              <a:rPr lang="en-US">
                <a:cs typeface="Times New Roman" pitchFamily="18" charset="0"/>
              </a:rPr>
              <a:t>Enhance the user experience through Web design</a:t>
            </a:r>
          </a:p>
          <a:p>
            <a:pPr lvl="1"/>
            <a:r>
              <a:rPr lang="en-US">
                <a:cs typeface="Times New Roman" pitchFamily="18" charset="0"/>
              </a:rPr>
              <a:t>Prepare for new technologies</a:t>
            </a:r>
            <a:r>
              <a:rPr lang="en-US"/>
              <a:t> </a:t>
            </a:r>
          </a:p>
          <a:p>
            <a:pPr lvl="1"/>
            <a:r>
              <a:rPr lang="en-US"/>
              <a:t>Purchase supporting hardware and software</a:t>
            </a:r>
          </a:p>
          <a:p>
            <a:pPr lvl="1"/>
            <a:r>
              <a:rPr lang="en-US"/>
              <a:t>Accept online payment</a:t>
            </a:r>
          </a:p>
          <a:p>
            <a:pPr lvl="1"/>
            <a:r>
              <a:rPr lang="en-US">
                <a:cs typeface="Times New Roman" pitchFamily="18" charset="0"/>
              </a:rPr>
              <a:t>Market your Web site </a:t>
            </a:r>
          </a:p>
          <a:p>
            <a:pPr lvl="1"/>
            <a:r>
              <a:rPr lang="en-US">
                <a:cs typeface="Times New Roman" pitchFamily="18" charset="0"/>
              </a:rPr>
              <a:t>Manage your consumers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Choosing </a:t>
            </a:r>
            <a:r>
              <a:rPr lang="en-US" b="1" dirty="0"/>
              <a:t>a Domain Name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90000"/>
              </a:lnSpc>
            </a:pPr>
            <a:r>
              <a:rPr lang="en-US" i="1" dirty="0"/>
              <a:t>Domain name</a:t>
            </a:r>
          </a:p>
          <a:p>
            <a:pPr lvl="1">
              <a:lnSpc>
                <a:spcPct val="90000"/>
              </a:lnSpc>
            </a:pPr>
            <a:r>
              <a:rPr lang="en-US" dirty="0">
                <a:cs typeface="Times New Roman" pitchFamily="18" charset="0"/>
              </a:rPr>
              <a:t>The name used in the URL for a Web site</a:t>
            </a:r>
          </a:p>
          <a:p>
            <a:pPr lvl="1">
              <a:lnSpc>
                <a:spcPct val="90000"/>
              </a:lnSpc>
            </a:pPr>
            <a:r>
              <a:rPr lang="en-US" dirty="0">
                <a:cs typeface="Times New Roman" pitchFamily="18" charset="0"/>
              </a:rPr>
              <a:t>Choose a concise name that people will be able to recognize and type easily </a:t>
            </a:r>
          </a:p>
          <a:p>
            <a:pPr lvl="1">
              <a:lnSpc>
                <a:spcPct val="90000"/>
              </a:lnSpc>
            </a:pPr>
            <a:r>
              <a:rPr lang="en-US" dirty="0">
                <a:cs typeface="Times New Roman" pitchFamily="18" charset="0"/>
              </a:rPr>
              <a:t>Consider how a domain name will be interpreted in many different languages and cultures </a:t>
            </a:r>
          </a:p>
          <a:p>
            <a:pPr>
              <a:lnSpc>
                <a:spcPct val="90000"/>
              </a:lnSpc>
            </a:pPr>
            <a:r>
              <a:rPr lang="en-US" i="1" dirty="0">
                <a:cs typeface="Times New Roman" pitchFamily="18" charset="0"/>
              </a:rPr>
              <a:t>Fully qualified host name</a:t>
            </a:r>
          </a:p>
          <a:p>
            <a:pPr lvl="1">
              <a:lnSpc>
                <a:spcPct val="90000"/>
              </a:lnSpc>
            </a:pPr>
            <a:r>
              <a:rPr lang="en-US" dirty="0">
                <a:cs typeface="Times New Roman" pitchFamily="18" charset="0"/>
              </a:rPr>
              <a:t>The host name, the domain name and the top-level domain (TLD)</a:t>
            </a:r>
          </a:p>
          <a:p>
            <a:pPr lvl="1">
              <a:lnSpc>
                <a:spcPct val="90000"/>
              </a:lnSpc>
            </a:pPr>
            <a:r>
              <a:rPr lang="en-US" dirty="0">
                <a:cs typeface="Times New Roman" pitchFamily="18" charset="0"/>
              </a:rPr>
              <a:t>Most Web servers use </a:t>
            </a:r>
            <a:r>
              <a:rPr lang="en-US" b="1" dirty="0">
                <a:latin typeface="Courier" pitchFamily="49" charset="0"/>
                <a:cs typeface="Times New Roman" pitchFamily="18" charset="0"/>
              </a:rPr>
              <a:t>www</a:t>
            </a:r>
            <a:r>
              <a:rPr lang="en-US" dirty="0">
                <a:cs typeface="Times New Roman" pitchFamily="18" charset="0"/>
              </a:rPr>
              <a:t> as the host name</a:t>
            </a:r>
          </a:p>
          <a:p>
            <a:pPr lvl="1">
              <a:lnSpc>
                <a:spcPct val="90000"/>
              </a:lnSpc>
            </a:pPr>
            <a:r>
              <a:rPr lang="en-US" dirty="0">
                <a:cs typeface="Times New Roman" pitchFamily="18" charset="0"/>
              </a:rPr>
              <a:t>A domain name is often the name of the company that owns a site or a word or phrase that otherwise describes the site</a:t>
            </a:r>
          </a:p>
          <a:p>
            <a:pPr lvl="1">
              <a:lnSpc>
                <a:spcPct val="90000"/>
              </a:lnSpc>
            </a:pPr>
            <a:r>
              <a:rPr lang="en-US" dirty="0">
                <a:cs typeface="Times New Roman" pitchFamily="18" charset="0"/>
              </a:rPr>
              <a:t>The TLD usually describes the type of organization that owns the domain name </a:t>
            </a:r>
            <a:r>
              <a:rPr lang="en-US" dirty="0">
                <a:latin typeface="Courier" pitchFamily="49" charset="0"/>
                <a:cs typeface="Times New Roman" pitchFamily="18" charset="0"/>
              </a:rPr>
              <a:t>(</a:t>
            </a:r>
            <a:r>
              <a:rPr lang="en-US" b="1" dirty="0">
                <a:latin typeface="Courier" pitchFamily="49" charset="0"/>
                <a:cs typeface="Times New Roman" pitchFamily="18" charset="0"/>
              </a:rPr>
              <a:t>.com</a:t>
            </a:r>
            <a:r>
              <a:rPr lang="en-US" dirty="0">
                <a:latin typeface="Times" pitchFamily="18" charset="0"/>
                <a:cs typeface="Times New Roman" pitchFamily="18" charset="0"/>
              </a:rPr>
              <a:t>, </a:t>
            </a:r>
            <a:r>
              <a:rPr lang="en-US" b="1" dirty="0">
                <a:latin typeface="Courier" pitchFamily="49" charset="0"/>
                <a:cs typeface="Times New Roman" pitchFamily="18" charset="0"/>
              </a:rPr>
              <a:t>.org</a:t>
            </a:r>
            <a:r>
              <a:rPr lang="en-US" dirty="0">
                <a:latin typeface="Times" pitchFamily="18" charset="0"/>
                <a:cs typeface="Times New Roman" pitchFamily="18" charset="0"/>
              </a:rPr>
              <a:t>, </a:t>
            </a:r>
            <a:r>
              <a:rPr lang="en-US" b="1" dirty="0">
                <a:latin typeface="Courier" pitchFamily="49" charset="0"/>
                <a:cs typeface="Times New Roman" pitchFamily="18" charset="0"/>
              </a:rPr>
              <a:t>.</a:t>
            </a:r>
            <a:r>
              <a:rPr lang="en-US" b="1" dirty="0" err="1">
                <a:latin typeface="Courier" pitchFamily="49" charset="0"/>
                <a:cs typeface="Times New Roman" pitchFamily="18" charset="0"/>
              </a:rPr>
              <a:t>gov</a:t>
            </a:r>
            <a:r>
              <a:rPr lang="en-US" dirty="0">
                <a:cs typeface="Times New Roman" pitchFamily="18" charset="0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Choosing </a:t>
            </a:r>
            <a:r>
              <a:rPr lang="en-US" b="1" dirty="0"/>
              <a:t>a Domain Name</a:t>
            </a:r>
          </a:p>
        </p:txBody>
      </p:sp>
      <p:sp>
        <p:nvSpPr>
          <p:cNvPr id="40965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en-US" dirty="0"/>
              <a:t>Available domain names with the dot-com </a:t>
            </a:r>
            <a:r>
              <a:rPr lang="en-US" b="1" dirty="0"/>
              <a:t>(</a:t>
            </a:r>
            <a:r>
              <a:rPr lang="en-US" b="1" dirty="0">
                <a:latin typeface="Courier New" pitchFamily="49" charset="0"/>
              </a:rPr>
              <a:t>.com</a:t>
            </a:r>
            <a:r>
              <a:rPr lang="en-US" dirty="0"/>
              <a:t>) extension are becoming rare </a:t>
            </a:r>
          </a:p>
          <a:p>
            <a:pPr>
              <a:lnSpc>
                <a:spcPct val="90000"/>
              </a:lnSpc>
            </a:pPr>
            <a:r>
              <a:rPr lang="en-US" dirty="0"/>
              <a:t>ICANN is considering the possibility of introducing new suffixes, such as </a:t>
            </a:r>
            <a:r>
              <a:rPr lang="en-US" b="1" dirty="0">
                <a:latin typeface="Courier New" pitchFamily="49" charset="0"/>
              </a:rPr>
              <a:t>.movie</a:t>
            </a:r>
            <a:r>
              <a:rPr lang="en-US" dirty="0"/>
              <a:t>, </a:t>
            </a:r>
            <a:r>
              <a:rPr lang="en-US" b="1" dirty="0">
                <a:latin typeface="Courier New" pitchFamily="49" charset="0"/>
              </a:rPr>
              <a:t>.inc</a:t>
            </a:r>
            <a:r>
              <a:rPr lang="en-US" dirty="0"/>
              <a:t>, </a:t>
            </a:r>
            <a:r>
              <a:rPr lang="en-US" b="1" dirty="0">
                <a:latin typeface="Courier New" pitchFamily="49" charset="0"/>
              </a:rPr>
              <a:t>.info</a:t>
            </a:r>
            <a:r>
              <a:rPr lang="en-US" dirty="0"/>
              <a:t> and </a:t>
            </a:r>
            <a:r>
              <a:rPr lang="en-US" b="1" dirty="0">
                <a:latin typeface="Courier New" pitchFamily="49" charset="0"/>
              </a:rPr>
              <a:t>.web</a:t>
            </a:r>
            <a:r>
              <a:rPr lang="en-US" dirty="0"/>
              <a:t> </a:t>
            </a:r>
          </a:p>
          <a:p>
            <a:pPr>
              <a:lnSpc>
                <a:spcPct val="90000"/>
              </a:lnSpc>
            </a:pPr>
            <a:r>
              <a:rPr lang="en-US" dirty="0"/>
              <a:t>Registering a domain name</a:t>
            </a:r>
          </a:p>
          <a:p>
            <a:pPr lvl="1">
              <a:lnSpc>
                <a:spcPct val="90000"/>
              </a:lnSpc>
            </a:pPr>
            <a:r>
              <a:rPr lang="en-US" dirty="0">
                <a:hlinkClick r:id="rId3"/>
              </a:rPr>
              <a:t>Network Solutions</a:t>
            </a:r>
            <a:r>
              <a:rPr lang="en-US" dirty="0"/>
              <a:t>, </a:t>
            </a:r>
            <a:r>
              <a:rPr lang="en-US" dirty="0">
                <a:hlinkClick r:id="rId4"/>
              </a:rPr>
              <a:t>Register.com</a:t>
            </a:r>
            <a:r>
              <a:rPr lang="en-US" dirty="0"/>
              <a:t>, </a:t>
            </a:r>
            <a:r>
              <a:rPr lang="en-US" dirty="0">
                <a:hlinkClick r:id="rId5"/>
              </a:rPr>
              <a:t>Domainit.com</a:t>
            </a:r>
            <a:endParaRPr lang="en-US" dirty="0"/>
          </a:p>
          <a:p>
            <a:pPr>
              <a:lnSpc>
                <a:spcPct val="90000"/>
              </a:lnSpc>
            </a:pPr>
            <a:r>
              <a:rPr lang="en-US" dirty="0"/>
              <a:t>Cost to register a domain name depends on extension </a:t>
            </a:r>
          </a:p>
          <a:p>
            <a:pPr>
              <a:lnSpc>
                <a:spcPct val="90000"/>
              </a:lnSpc>
            </a:pPr>
            <a:r>
              <a:rPr lang="en-US" dirty="0"/>
              <a:t>Usually, ownership of a domain name requires a one-time registration fee followed by recurring annual fees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Supply-Chain </a:t>
            </a:r>
            <a:r>
              <a:rPr lang="en-US" b="1" dirty="0"/>
              <a:t>Management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800600"/>
          </a:xfrm>
        </p:spPr>
        <p:txBody>
          <a:bodyPr>
            <a:normAutofit fontScale="92500" lnSpcReduction="10000"/>
          </a:bodyPr>
          <a:lstStyle/>
          <a:p>
            <a:r>
              <a:rPr lang="en-US" i="1" dirty="0"/>
              <a:t>Fulfillment</a:t>
            </a:r>
          </a:p>
          <a:p>
            <a:pPr lvl="1"/>
            <a:r>
              <a:rPr lang="en-US" dirty="0">
                <a:cs typeface="Times New Roman" pitchFamily="18" charset="0"/>
              </a:rPr>
              <a:t>Warehouse storage, shipping, inventory management and return procedures</a:t>
            </a:r>
          </a:p>
          <a:p>
            <a:r>
              <a:rPr lang="en-US" i="1" dirty="0">
                <a:cs typeface="Times New Roman" pitchFamily="18" charset="0"/>
              </a:rPr>
              <a:t>Manufacturer</a:t>
            </a:r>
            <a:r>
              <a:rPr lang="en-US" dirty="0">
                <a:cs typeface="Times New Roman" pitchFamily="18" charset="0"/>
              </a:rPr>
              <a:t> </a:t>
            </a:r>
          </a:p>
          <a:p>
            <a:pPr lvl="1"/>
            <a:r>
              <a:rPr lang="en-US" dirty="0">
                <a:cs typeface="Times New Roman" pitchFamily="18" charset="0"/>
              </a:rPr>
              <a:t>The direct producer of the product </a:t>
            </a:r>
          </a:p>
          <a:p>
            <a:r>
              <a:rPr lang="en-US" i="1" dirty="0">
                <a:cs typeface="Times New Roman" pitchFamily="18" charset="0"/>
              </a:rPr>
              <a:t>Distributor</a:t>
            </a:r>
          </a:p>
          <a:p>
            <a:pPr lvl="1"/>
            <a:r>
              <a:rPr lang="en-US" dirty="0">
                <a:cs typeface="Times New Roman" pitchFamily="18" charset="0"/>
              </a:rPr>
              <a:t>The supplier who acts as a middleman to manufacturers and vendors, often reducing the price of an item by buying in bulk</a:t>
            </a:r>
          </a:p>
          <a:p>
            <a:r>
              <a:rPr lang="en-US" dirty="0">
                <a:cs typeface="Times New Roman" pitchFamily="18" charset="0"/>
              </a:rPr>
              <a:t>Allows businesses with Web-enabled supply chains to accept made-to-order requests (</a:t>
            </a:r>
            <a:r>
              <a:rPr lang="en-US" dirty="0">
                <a:cs typeface="Times New Roman" pitchFamily="18" charset="0"/>
                <a:hlinkClick r:id="rId3"/>
              </a:rPr>
              <a:t>Dell</a:t>
            </a:r>
            <a:r>
              <a:rPr lang="en-US" dirty="0">
                <a:cs typeface="Times New Roman" pitchFamily="18" charset="0"/>
              </a:rPr>
              <a:t>)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Supply-Chain </a:t>
            </a:r>
            <a:r>
              <a:rPr lang="en-US" b="1" dirty="0"/>
              <a:t>Management</a:t>
            </a:r>
          </a:p>
        </p:txBody>
      </p:sp>
      <p:sp>
        <p:nvSpPr>
          <p:cNvPr id="43013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92500"/>
          </a:bodyPr>
          <a:lstStyle/>
          <a:p>
            <a:r>
              <a:rPr lang="en-US" dirty="0"/>
              <a:t>Increased efficiency </a:t>
            </a:r>
          </a:p>
          <a:p>
            <a:pPr lvl="1"/>
            <a:r>
              <a:rPr lang="en-US" dirty="0"/>
              <a:t>Web merchant can serve customers better by knowing the status of each order </a:t>
            </a:r>
          </a:p>
          <a:p>
            <a:pPr lvl="1"/>
            <a:r>
              <a:rPr lang="en-US" dirty="0"/>
              <a:t>Web-based fulfillment mechanisms will demonstrate if the product is available, if it has left the warehouse or if it has been delivered and who signed for it</a:t>
            </a:r>
          </a:p>
          <a:p>
            <a:pPr lvl="1"/>
            <a:r>
              <a:rPr lang="en-US" dirty="0"/>
              <a:t>Wireless Internet access allows fulfillment status to be checked from any location at any time</a:t>
            </a:r>
          </a:p>
          <a:p>
            <a:r>
              <a:rPr lang="en-US" dirty="0"/>
              <a:t>Supply-chain management services and software</a:t>
            </a:r>
          </a:p>
          <a:p>
            <a:pPr lvl="1"/>
            <a:r>
              <a:rPr lang="en-US" dirty="0" err="1">
                <a:hlinkClick r:id="rId3"/>
              </a:rPr>
              <a:t>ChangePoint</a:t>
            </a:r>
            <a:r>
              <a:rPr lang="en-US" dirty="0"/>
              <a:t>, </a:t>
            </a:r>
            <a:r>
              <a:rPr lang="en-US" dirty="0">
                <a:hlinkClick r:id="rId4"/>
              </a:rPr>
              <a:t>GoCargo.com</a:t>
            </a:r>
            <a:r>
              <a:rPr lang="en-US" dirty="0"/>
              <a:t>, </a:t>
            </a:r>
            <a:r>
              <a:rPr lang="en-US" dirty="0">
                <a:hlinkClick r:id="rId5"/>
              </a:rPr>
              <a:t>Evolve</a:t>
            </a:r>
            <a:r>
              <a:rPr lang="en-US" dirty="0"/>
              <a:t>, </a:t>
            </a:r>
            <a:r>
              <a:rPr lang="en-US" dirty="0">
                <a:hlinkClick r:id="rId6"/>
              </a:rPr>
              <a:t>Atlas Commerce</a:t>
            </a:r>
            <a:r>
              <a:rPr lang="en-US" dirty="0"/>
              <a:t>, </a:t>
            </a:r>
            <a:r>
              <a:rPr lang="en-US" dirty="0">
                <a:hlinkClick r:id="rId7"/>
              </a:rPr>
              <a:t>SubmitOrder.com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algn="l"/>
            <a:r>
              <a:rPr lang="en-US" b="1" dirty="0" smtClean="0"/>
              <a:t>Supply-Chain </a:t>
            </a:r>
            <a:r>
              <a:rPr lang="en-US" b="1" dirty="0"/>
              <a:t>Management</a:t>
            </a:r>
          </a:p>
        </p:txBody>
      </p:sp>
      <p:pic>
        <p:nvPicPr>
          <p:cNvPr id="62467" name="Picture 3" descr="D:\EBECM Ancillary\PowerPoint\ebecm03png\03_0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00200" y="914400"/>
            <a:ext cx="5978525" cy="5265738"/>
          </a:xfrm>
          <a:prstGeom prst="rect">
            <a:avLst/>
          </a:prstGeom>
          <a:noFill/>
        </p:spPr>
      </p:pic>
      <p:sp>
        <p:nvSpPr>
          <p:cNvPr id="62468" name="Text Box 4"/>
          <p:cNvSpPr txBox="1">
            <a:spLocks noChangeArrowheads="1"/>
          </p:cNvSpPr>
          <p:nvPr/>
        </p:nvSpPr>
        <p:spPr bwMode="auto">
          <a:xfrm>
            <a:off x="1981200" y="6172200"/>
            <a:ext cx="51816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>
                <a:latin typeface="Courier New" pitchFamily="49" charset="0"/>
              </a:rPr>
              <a:t>GoCargo.com</a:t>
            </a:r>
            <a:r>
              <a:rPr lang="en-US"/>
              <a:t> </a:t>
            </a:r>
            <a:r>
              <a:rPr lang="en-US">
                <a:latin typeface="Times" pitchFamily="18" charset="0"/>
              </a:rPr>
              <a:t>shipping bid. (Courtesy of</a:t>
            </a:r>
            <a:r>
              <a:rPr lang="en-US"/>
              <a:t> </a:t>
            </a:r>
            <a:r>
              <a:rPr lang="en-US" b="1">
                <a:latin typeface="Courier New" pitchFamily="49" charset="0"/>
              </a:rPr>
              <a:t>GoCargo.com</a:t>
            </a:r>
            <a:r>
              <a:rPr lang="en-US"/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</TotalTime>
  <Words>1021</Words>
  <Application>Microsoft Office PowerPoint</Application>
  <PresentationFormat>On-screen Show (4:3)</PresentationFormat>
  <Paragraphs>162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Lecture 17</vt:lpstr>
      <vt:lpstr>Recap – Lecture 16</vt:lpstr>
      <vt:lpstr>Contents to Cover Today</vt:lpstr>
      <vt:lpstr>Introduction</vt:lpstr>
      <vt:lpstr>Getting Started</vt:lpstr>
      <vt:lpstr>Generating Business Ideas</vt:lpstr>
      <vt:lpstr>Business Plan Layout</vt:lpstr>
      <vt:lpstr>Business Plan Layout</vt:lpstr>
      <vt:lpstr>Business Plan Layout</vt:lpstr>
      <vt:lpstr>Growth of e-Business: Evaluating Risk</vt:lpstr>
      <vt:lpstr>Finding Funding and Going Public</vt:lpstr>
      <vt:lpstr>Finding Funding and Going Public</vt:lpstr>
      <vt:lpstr>Finding Funding and Going Public</vt:lpstr>
      <vt:lpstr>Putting Your Plan Into Action</vt:lpstr>
      <vt:lpstr>Choosing a Domain Name</vt:lpstr>
      <vt:lpstr>Choosing a Domain Name</vt:lpstr>
      <vt:lpstr>Supply-Chain Management</vt:lpstr>
      <vt:lpstr>Supply-Chain Management</vt:lpstr>
      <vt:lpstr>Supply-Chain Management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12</dc:title>
  <dc:creator>Fahad</dc:creator>
  <cp:lastModifiedBy>NTS</cp:lastModifiedBy>
  <cp:revision>18</cp:revision>
  <dcterms:created xsi:type="dcterms:W3CDTF">2013-07-21T20:31:02Z</dcterms:created>
  <dcterms:modified xsi:type="dcterms:W3CDTF">2013-07-26T08:20:52Z</dcterms:modified>
</cp:coreProperties>
</file>