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8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300" r:id="rId13"/>
    <p:sldId id="303" r:id="rId14"/>
    <p:sldId id="304" r:id="rId15"/>
    <p:sldId id="305" r:id="rId16"/>
    <p:sldId id="306" r:id="rId17"/>
    <p:sldId id="308" r:id="rId18"/>
    <p:sldId id="309" r:id="rId19"/>
    <p:sldId id="310" r:id="rId20"/>
    <p:sldId id="28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A03F8-DA41-4B51-85A1-8A3AC8325AF2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E64C1-86EA-4000-A0FF-184C686CDF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rsonalization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ream.com/stream.nsf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hyperlink" Target="http://www.teletech.com/" TargetMode="External"/><Relationship Id="rId4" Type="http://schemas.openxmlformats.org/officeDocument/2006/relationships/hyperlink" Target="http://www.sitel.com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ghtware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hyperlink" Target="http://www.delanotech.com/" TargetMode="External"/><Relationship Id="rId5" Type="http://schemas.openxmlformats.org/officeDocument/2006/relationships/hyperlink" Target="http://www.servicesoft.com/" TargetMode="External"/><Relationship Id="rId4" Type="http://schemas.openxmlformats.org/officeDocument/2006/relationships/hyperlink" Target="http://www.rightnowtech.com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time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hyperlink" Target="http://www.liveperson.com/" TargetMode="External"/><Relationship Id="rId4" Type="http://schemas.openxmlformats.org/officeDocument/2006/relationships/hyperlink" Target="http://www.clickichat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kjeeves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hyperlink" Target="http://www.artificiallife.com/" TargetMode="External"/><Relationship Id="rId4" Type="http://schemas.openxmlformats.org/officeDocument/2006/relationships/hyperlink" Target="http://www.ai-ijs.si/eliza/eliza.html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sdn.microsoft.com/workshop/imedia/agent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arme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hyperlink" Target="http://www.itxc.com/webtalknow" TargetMode="External"/><Relationship Id="rId5" Type="http://schemas.openxmlformats.org/officeDocument/2006/relationships/hyperlink" Target="http://www.webcallback.com/" TargetMode="External"/><Relationship Id="rId4" Type="http://schemas.openxmlformats.org/officeDocument/2006/relationships/hyperlink" Target="http://www.realcall.com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lesforce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hyperlink" Target="http://www.clarify.com/" TargetMode="External"/><Relationship Id="rId5" Type="http://schemas.openxmlformats.org/officeDocument/2006/relationships/hyperlink" Target="http://www.saleslogix.com/" TargetMode="External"/><Relationship Id="rId4" Type="http://schemas.openxmlformats.org/officeDocument/2006/relationships/hyperlink" Target="http://www.sales.com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rtuflex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hyperlink" Target="http://www.partnerware.com/" TargetMode="External"/><Relationship Id="rId4" Type="http://schemas.openxmlformats.org/officeDocument/2006/relationships/hyperlink" Target="http://www.allegis.com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piphany.com/" TargetMode="External"/><Relationship Id="rId7" Type="http://schemas.openxmlformats.org/officeDocument/2006/relationships/hyperlink" Target="http://www.oracle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hyperlink" Target="http://www.kana.com/" TargetMode="External"/><Relationship Id="rId5" Type="http://schemas.openxmlformats.org/officeDocument/2006/relationships/hyperlink" Target="http://www.siebel.com/" TargetMode="External"/><Relationship Id="rId4" Type="http://schemas.openxmlformats.org/officeDocument/2006/relationships/hyperlink" Target="http://www.egain.com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Lecture 16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4419600"/>
            <a:ext cx="7010400" cy="17526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Electronic Business </a:t>
            </a:r>
            <a:r>
              <a:rPr lang="en-US" sz="4000" b="1" dirty="0" smtClean="0"/>
              <a:t>(MGT-485)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Recap – </a:t>
            </a:r>
            <a:r>
              <a:rPr lang="en-US" b="1" smtClean="0"/>
              <a:t>Lecture 15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B2B Marketing on the Web</a:t>
            </a:r>
          </a:p>
          <a:p>
            <a:r>
              <a:rPr lang="en-US" dirty="0" smtClean="0"/>
              <a:t>Search Engines</a:t>
            </a:r>
          </a:p>
          <a:p>
            <a:r>
              <a:rPr lang="en-US" dirty="0" smtClean="0"/>
              <a:t>META Tags</a:t>
            </a:r>
          </a:p>
          <a:p>
            <a:r>
              <a:rPr lang="en-US" dirty="0" smtClean="0"/>
              <a:t> Search Engine Registration</a:t>
            </a:r>
          </a:p>
          <a:p>
            <a:r>
              <a:rPr lang="en-US" dirty="0" smtClean="0"/>
              <a:t>E-Customer Relationship Management</a:t>
            </a:r>
          </a:p>
          <a:p>
            <a:pPr lvl="1"/>
            <a:r>
              <a:rPr lang="en-US" dirty="0" smtClean="0"/>
              <a:t>Tracking and Analyzing Data</a:t>
            </a:r>
          </a:p>
          <a:p>
            <a:pPr lvl="1"/>
            <a:r>
              <a:rPr lang="en-US" dirty="0" smtClean="0"/>
              <a:t>Data Mining</a:t>
            </a:r>
          </a:p>
          <a:p>
            <a:pPr lvl="1"/>
            <a:r>
              <a:rPr lang="en-US" dirty="0" smtClean="0"/>
              <a:t>Customer Registration </a:t>
            </a:r>
          </a:p>
          <a:p>
            <a:pPr lvl="1"/>
            <a:r>
              <a:rPr lang="en-US" dirty="0" smtClean="0"/>
              <a:t>Cookies </a:t>
            </a:r>
          </a:p>
          <a:p>
            <a:pPr lvl="1"/>
            <a:r>
              <a:rPr lang="en-US" dirty="0" smtClean="0"/>
              <a:t>Personalization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Contents to Cover Today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E-Customer Relationship Management </a:t>
            </a:r>
          </a:p>
          <a:p>
            <a:pPr lvl="1"/>
            <a:r>
              <a:rPr lang="en-US" dirty="0" smtClean="0"/>
              <a:t>Intelligent Agents</a:t>
            </a:r>
          </a:p>
          <a:p>
            <a:pPr lvl="1"/>
            <a:r>
              <a:rPr lang="en-US" dirty="0" smtClean="0"/>
              <a:t>Personalization versus privacy </a:t>
            </a:r>
          </a:p>
          <a:p>
            <a:pPr lvl="1"/>
            <a:r>
              <a:rPr lang="en-US" dirty="0" smtClean="0"/>
              <a:t>Contact centers </a:t>
            </a:r>
          </a:p>
          <a:p>
            <a:pPr lvl="1"/>
            <a:r>
              <a:rPr lang="en-US" dirty="0" smtClean="0"/>
              <a:t>FAQs</a:t>
            </a:r>
          </a:p>
          <a:p>
            <a:pPr lvl="1"/>
            <a:r>
              <a:rPr lang="en-US" dirty="0" smtClean="0"/>
              <a:t>E-mail </a:t>
            </a:r>
          </a:p>
          <a:p>
            <a:pPr lvl="1"/>
            <a:r>
              <a:rPr lang="en-US" dirty="0" smtClean="0"/>
              <a:t>Online text chatting</a:t>
            </a:r>
          </a:p>
          <a:p>
            <a:pPr lvl="1"/>
            <a:r>
              <a:rPr lang="en-US" dirty="0" smtClean="0"/>
              <a:t>Speech Synthesis and Recognition; Natural Language Processing</a:t>
            </a:r>
          </a:p>
          <a:p>
            <a:pPr lvl="1"/>
            <a:r>
              <a:rPr lang="en-US" dirty="0" smtClean="0"/>
              <a:t>Microsoft Agent Feature</a:t>
            </a:r>
          </a:p>
          <a:p>
            <a:pPr lvl="1"/>
            <a:r>
              <a:rPr lang="en-US" dirty="0" smtClean="0"/>
              <a:t>Voice communication </a:t>
            </a:r>
          </a:p>
          <a:p>
            <a:pPr lvl="1"/>
            <a:r>
              <a:rPr lang="en-US" dirty="0" smtClean="0"/>
              <a:t>Sales force automation </a:t>
            </a:r>
          </a:p>
          <a:p>
            <a:pPr lvl="1"/>
            <a:r>
              <a:rPr lang="en-US" dirty="0" smtClean="0"/>
              <a:t>B2B e-CRM</a:t>
            </a:r>
          </a:p>
          <a:p>
            <a:pPr lvl="1"/>
            <a:r>
              <a:rPr lang="en-US" dirty="0" smtClean="0"/>
              <a:t>Complete e-CRM solutions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Intelligent </a:t>
            </a:r>
            <a:r>
              <a:rPr lang="en-US" b="1" dirty="0"/>
              <a:t>Agents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/>
              <a:t>Intelligent agent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A program that can be used on the Web to assist a user in the completion of a specified task, including searching for information and automating tasks</a:t>
            </a:r>
          </a:p>
          <a:p>
            <a:r>
              <a:rPr lang="en-US" dirty="0"/>
              <a:t>Can be used as personalization mechanisms by providing content related to the user’s interests</a:t>
            </a:r>
          </a:p>
          <a:p>
            <a:r>
              <a:rPr lang="en-US" dirty="0"/>
              <a:t>Can observe Web-surfing habits and purchasing behavior to recommend new products to buy or sites to visit</a:t>
            </a:r>
          </a:p>
          <a:p>
            <a:r>
              <a:rPr lang="en-US" dirty="0"/>
              <a:t>Can help e-businesses offer a level of customer service similar to person-to-person interaction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Personalization </a:t>
            </a:r>
            <a:r>
              <a:rPr lang="en-US" b="1" dirty="0"/>
              <a:t>vs. Privacy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Some people feel personalization represents invasion of privacy and others may not be aware that data is being collected and personalization is occurring at a site</a:t>
            </a:r>
          </a:p>
          <a:p>
            <a:r>
              <a:rPr lang="en-US" dirty="0"/>
              <a:t>Marketers must be discrete about the way they use personal information gained from data research </a:t>
            </a:r>
          </a:p>
          <a:p>
            <a:r>
              <a:rPr lang="en-US" i="1" dirty="0">
                <a:hlinkClick r:id="rId2"/>
              </a:rPr>
              <a:t>Personalization Consortium</a:t>
            </a:r>
            <a:endParaRPr lang="en-US" i="1" dirty="0"/>
          </a:p>
          <a:p>
            <a:pPr lvl="1"/>
            <a:r>
              <a:rPr lang="en-US" dirty="0"/>
              <a:t>An alliance of major Web sites attempting to accommodate those individuals who prefer to have their Web experiences tailored</a:t>
            </a:r>
          </a:p>
          <a:p>
            <a:pPr lvl="1"/>
            <a:r>
              <a:rPr lang="en-US" dirty="0"/>
              <a:t>Released a study suggesting that most users actually prefer to have their information stored and actions tracked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Contact </a:t>
            </a:r>
            <a:r>
              <a:rPr lang="en-US" b="1" dirty="0"/>
              <a:t>Centers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i="1" dirty="0"/>
              <a:t>Traditional call centers</a:t>
            </a:r>
            <a:r>
              <a:rPr lang="en-US" dirty="0"/>
              <a:t> house customer-service representatives who can be reached by an 800 number</a:t>
            </a:r>
          </a:p>
          <a:p>
            <a:r>
              <a:rPr lang="en-US" i="1" dirty="0"/>
              <a:t>Call center</a:t>
            </a:r>
            <a:r>
              <a:rPr lang="en-US" dirty="0"/>
              <a:t>, </a:t>
            </a:r>
            <a:r>
              <a:rPr lang="en-US" i="1" dirty="0"/>
              <a:t>e-contact center</a:t>
            </a:r>
            <a:r>
              <a:rPr lang="en-US" dirty="0"/>
              <a:t> or </a:t>
            </a:r>
            <a:r>
              <a:rPr lang="en-US" i="1" dirty="0"/>
              <a:t>multimedia contact center</a:t>
            </a:r>
          </a:p>
          <a:p>
            <a:pPr lvl="1"/>
            <a:r>
              <a:rPr lang="en-US" dirty="0"/>
              <a:t>Purpose is the same—to provide a personal customer service experience that is individualized to each customer’s needs and questions</a:t>
            </a:r>
          </a:p>
          <a:p>
            <a:pPr lvl="1"/>
            <a:r>
              <a:rPr lang="en-US" dirty="0"/>
              <a:t>Allow customers with Internet access to contact customer service representatives through e-mail, online text chatting or real-time voice communications</a:t>
            </a:r>
          </a:p>
          <a:p>
            <a:r>
              <a:rPr lang="en-US" dirty="0"/>
              <a:t>Integration of all customer service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Contact </a:t>
            </a:r>
            <a:r>
              <a:rPr lang="en-US" b="1" dirty="0"/>
              <a:t>Centers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6868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Change the culture of customer service representatives</a:t>
            </a:r>
          </a:p>
          <a:p>
            <a:pPr lvl="1"/>
            <a:r>
              <a:rPr lang="en-US" dirty="0"/>
              <a:t>More technically knowledgeable to handle all forms of contact</a:t>
            </a:r>
          </a:p>
          <a:p>
            <a:pPr lvl="1"/>
            <a:r>
              <a:rPr lang="en-US" dirty="0"/>
              <a:t>Provide a highly personalized experience that satisfies customers</a:t>
            </a:r>
          </a:p>
          <a:p>
            <a:r>
              <a:rPr lang="en-US" dirty="0"/>
              <a:t>New forms of contact can decrease costs</a:t>
            </a:r>
          </a:p>
          <a:p>
            <a:r>
              <a:rPr lang="en-US" dirty="0">
                <a:cs typeface="Times New Roman" pitchFamily="18" charset="0"/>
              </a:rPr>
              <a:t>Outsource contact center services</a:t>
            </a:r>
          </a:p>
          <a:p>
            <a:pPr lvl="1"/>
            <a:r>
              <a:rPr lang="en-US" dirty="0">
                <a:cs typeface="Times New Roman" pitchFamily="18" charset="0"/>
              </a:rPr>
              <a:t>May be appropriate if a company cannot afford to implement a contact center due to the costs of equipment, office space, service representatives and technical support.</a:t>
            </a:r>
          </a:p>
          <a:p>
            <a:pPr lvl="1"/>
            <a:r>
              <a:rPr lang="en-US" dirty="0">
                <a:cs typeface="Times New Roman" pitchFamily="18" charset="0"/>
                <a:hlinkClick r:id="rId3"/>
              </a:rPr>
              <a:t>Stream International, Inc.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  <a:hlinkClick r:id="rId4"/>
              </a:rPr>
              <a:t>Sitel</a:t>
            </a:r>
            <a:r>
              <a:rPr lang="en-US" dirty="0">
                <a:cs typeface="Times New Roman" pitchFamily="18" charset="0"/>
                <a:hlinkClick r:id="rId4"/>
              </a:rPr>
              <a:t>  Corporation </a:t>
            </a:r>
            <a:r>
              <a:rPr lang="en-US" dirty="0">
                <a:cs typeface="Times New Roman" pitchFamily="18" charset="0"/>
              </a:rPr>
              <a:t>and </a:t>
            </a:r>
            <a:r>
              <a:rPr lang="en-US" dirty="0">
                <a:cs typeface="Times New Roman" pitchFamily="18" charset="0"/>
                <a:hlinkClick r:id="rId5"/>
              </a:rPr>
              <a:t>TeleTech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Frequently </a:t>
            </a:r>
            <a:r>
              <a:rPr lang="en-US" b="1" dirty="0"/>
              <a:t>Asked Questions (FAQs)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A </a:t>
            </a:r>
            <a:r>
              <a:rPr lang="en-US" i="1" dirty="0"/>
              <a:t>Frequently Asked Questions (FAQ)</a:t>
            </a:r>
            <a:r>
              <a:rPr lang="en-US" dirty="0"/>
              <a:t> section on the site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Will help customers find answers to some of their questions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Frees up time for CSRs to handle questions that can not be answered without human interaction</a:t>
            </a:r>
          </a:p>
          <a:p>
            <a:pPr>
              <a:lnSpc>
                <a:spcPct val="90000"/>
              </a:lnSpc>
            </a:pPr>
            <a:r>
              <a:rPr lang="en-US" dirty="0"/>
              <a:t>Self-service FAQ software and Web FAQ software </a:t>
            </a:r>
          </a:p>
          <a:p>
            <a:pPr>
              <a:lnSpc>
                <a:spcPct val="90000"/>
              </a:lnSpc>
            </a:pPr>
            <a:r>
              <a:rPr lang="en-US" dirty="0"/>
              <a:t>Place phone numbers and e-mail addresses nearby FAQ</a:t>
            </a:r>
          </a:p>
          <a:p>
            <a:pPr>
              <a:lnSpc>
                <a:spcPct val="90000"/>
              </a:lnSpc>
            </a:pPr>
            <a:r>
              <a:rPr lang="en-US" dirty="0"/>
              <a:t>Include a search engine on your site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Allowing users to type in a word or phrase to find information on your site relevant to their particular question</a:t>
            </a:r>
            <a:r>
              <a:rPr lang="en-US" dirty="0">
                <a:cs typeface="Times New Roman" pitchFamily="18" charset="0"/>
              </a:rPr>
              <a:t>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e-Mail</a:t>
            </a:r>
            <a:endParaRPr lang="en-US" b="1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E-mail can provide a less expensive customer service solution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Customers can use e-mail to ask questions or comment on your company’s services or products</a:t>
            </a:r>
          </a:p>
          <a:p>
            <a:pPr>
              <a:lnSpc>
                <a:spcPct val="90000"/>
              </a:lnSpc>
            </a:pPr>
            <a:r>
              <a:rPr lang="en-US" dirty="0"/>
              <a:t>Only appropriate if you have resources to handle demands </a:t>
            </a:r>
          </a:p>
          <a:p>
            <a:pPr>
              <a:lnSpc>
                <a:spcPct val="90000"/>
              </a:lnSpc>
            </a:pPr>
            <a:r>
              <a:rPr lang="en-US" dirty="0"/>
              <a:t>Customers may be not be willing to wait long for an e-mail reply</a:t>
            </a:r>
          </a:p>
          <a:p>
            <a:pPr>
              <a:lnSpc>
                <a:spcPct val="90000"/>
              </a:lnSpc>
            </a:pPr>
            <a:r>
              <a:rPr lang="en-US" dirty="0"/>
              <a:t>Ideally, a response to a customer’s e-mail inquiry should be completed within forty-eight hours</a:t>
            </a:r>
          </a:p>
          <a:p>
            <a:pPr>
              <a:lnSpc>
                <a:spcPct val="90000"/>
              </a:lnSpc>
            </a:pPr>
            <a:r>
              <a:rPr lang="en-US" dirty="0" err="1">
                <a:hlinkClick r:id="rId3"/>
              </a:rPr>
              <a:t>Brightware</a:t>
            </a:r>
            <a:r>
              <a:rPr lang="en-US" dirty="0"/>
              <a:t>  </a:t>
            </a:r>
            <a:r>
              <a:rPr lang="en-US" dirty="0" err="1">
                <a:hlinkClick r:id="rId4"/>
              </a:rPr>
              <a:t>RightNow</a:t>
            </a:r>
            <a:r>
              <a:rPr lang="en-US" dirty="0">
                <a:hlinkClick r:id="rId4"/>
              </a:rPr>
              <a:t>  Technologies </a:t>
            </a:r>
            <a:r>
              <a:rPr lang="en-US" dirty="0"/>
              <a:t>, </a:t>
            </a:r>
            <a:r>
              <a:rPr lang="en-US" dirty="0" err="1">
                <a:hlinkClick r:id="rId5"/>
              </a:rPr>
              <a:t>Servicesoft</a:t>
            </a:r>
            <a:r>
              <a:rPr lang="en-US" dirty="0"/>
              <a:t>  and </a:t>
            </a:r>
            <a:r>
              <a:rPr lang="en-US" dirty="0">
                <a:hlinkClick r:id="rId6"/>
              </a:rPr>
              <a:t>Delano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Online </a:t>
            </a:r>
            <a:r>
              <a:rPr lang="en-US" b="1" dirty="0"/>
              <a:t>Text Chatting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i="1" dirty="0"/>
              <a:t>Online text chatting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Provides a real-time form of communication between customers and service representatives</a:t>
            </a:r>
          </a:p>
          <a:p>
            <a:r>
              <a:rPr lang="en-US" dirty="0"/>
              <a:t>Service representatives may be able to handle more than one text chat at a time</a:t>
            </a:r>
          </a:p>
          <a:p>
            <a:r>
              <a:rPr lang="en-US" dirty="0"/>
              <a:t>Customers can continue to view the Web site as they chat with a service representative</a:t>
            </a:r>
          </a:p>
          <a:p>
            <a:pPr lvl="1"/>
            <a:r>
              <a:rPr lang="en-US" dirty="0"/>
              <a:t>Allows the service representative to see what the customers are looking at as they pose their questions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Online </a:t>
            </a:r>
            <a:r>
              <a:rPr lang="en-US" b="1" dirty="0"/>
              <a:t>Text Chatting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077200" cy="4724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“Instantaneous”</a:t>
            </a:r>
          </a:p>
          <a:p>
            <a:pPr lvl="1"/>
            <a:r>
              <a:rPr lang="en-US" dirty="0"/>
              <a:t>If representatives are busy with many chat sessions, customer may experience delay in responses </a:t>
            </a:r>
          </a:p>
          <a:p>
            <a:r>
              <a:rPr lang="en-US" dirty="0"/>
              <a:t>Can lose the dynamics of human communication </a:t>
            </a:r>
          </a:p>
          <a:p>
            <a:r>
              <a:rPr lang="en-US" dirty="0"/>
              <a:t>the meaning of a message may be misinterpreted</a:t>
            </a:r>
          </a:p>
          <a:p>
            <a:r>
              <a:rPr lang="en-US" dirty="0" err="1">
                <a:hlinkClick r:id="rId3"/>
              </a:rPr>
              <a:t>FaceTime</a:t>
            </a:r>
            <a:r>
              <a:rPr lang="en-US" dirty="0">
                <a:hlinkClick r:id="rId3"/>
              </a:rPr>
              <a:t> Communications</a:t>
            </a:r>
            <a:r>
              <a:rPr lang="en-US" dirty="0"/>
              <a:t>, </a:t>
            </a:r>
            <a:r>
              <a:rPr lang="en-US" dirty="0" err="1">
                <a:hlinkClick r:id="rId4"/>
              </a:rPr>
              <a:t>CLICKiCHAT</a:t>
            </a:r>
            <a:r>
              <a:rPr lang="en-US" dirty="0"/>
              <a:t> and </a:t>
            </a:r>
            <a:r>
              <a:rPr lang="en-US" dirty="0" err="1">
                <a:hlinkClick r:id="rId5"/>
              </a:rPr>
              <a:t>LivePersonSM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839200" cy="12192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Speech </a:t>
            </a:r>
            <a:r>
              <a:rPr lang="en-US" b="1" dirty="0"/>
              <a:t>Synthesis and Recognition; Natural Language Processing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en-US" i="1" dirty="0"/>
              <a:t>Speech synthesis</a:t>
            </a:r>
            <a:r>
              <a:rPr lang="en-US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 process of having a computer convert text to voice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Mechanical-sounding voices have some human intonations and costs of these services are relatively low</a:t>
            </a:r>
          </a:p>
          <a:p>
            <a:pPr>
              <a:lnSpc>
                <a:spcPct val="90000"/>
              </a:lnSpc>
            </a:pPr>
            <a:r>
              <a:rPr lang="en-US" i="1" dirty="0"/>
              <a:t>Speech recognition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When a computer listens to speech and is able to convert what is being said into text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Different pronunciations, accents, intonations and languages can create difficulties</a:t>
            </a:r>
          </a:p>
          <a:p>
            <a:pPr>
              <a:lnSpc>
                <a:spcPct val="90000"/>
              </a:lnSpc>
            </a:pPr>
            <a:r>
              <a:rPr lang="en-US" i="1" dirty="0"/>
              <a:t>Natural language processing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Attempts to understand text and respond with a proper answer 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hlinkClick r:id="rId3"/>
              </a:rPr>
              <a:t>Ask </a:t>
            </a:r>
            <a:r>
              <a:rPr lang="en-US" dirty="0" err="1">
                <a:hlinkClick r:id="rId3"/>
              </a:rPr>
              <a:t>Jeeves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Eliza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Artificial Life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839200" cy="13716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Speech </a:t>
            </a:r>
            <a:r>
              <a:rPr lang="en-US" b="1" dirty="0"/>
              <a:t>Synthesis and Recognition; Natural Language Processing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20000"/>
          </a:bodyPr>
          <a:lstStyle/>
          <a:p>
            <a:r>
              <a:rPr lang="en-US" i="1" dirty="0" smtClean="0"/>
              <a:t>Continuous </a:t>
            </a:r>
            <a:r>
              <a:rPr lang="en-US" i="1" dirty="0"/>
              <a:t>speech recognition (CSR)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When a natural language comment or question is posed to a computer over a phone or directly from a person, the audio must first be converted to text through CSR</a:t>
            </a:r>
          </a:p>
          <a:p>
            <a:pPr lvl="1"/>
            <a:r>
              <a:rPr lang="en-US" dirty="0"/>
              <a:t>Allows a person to speak fluently and quickly to a computer without losing the accuracy of the translation into text</a:t>
            </a:r>
          </a:p>
          <a:p>
            <a:r>
              <a:rPr lang="en-US" dirty="0"/>
              <a:t>Will impact the future of CRM applications</a:t>
            </a:r>
          </a:p>
          <a:p>
            <a:r>
              <a:rPr lang="en-US" dirty="0"/>
              <a:t>Will provide more accurate automated answers to customers’ inquiries, cutting customer service costs as the technology advances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Microsoft </a:t>
            </a:r>
            <a:r>
              <a:rPr lang="en-US" b="1" dirty="0"/>
              <a:t>Agent Feature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Technology for adding interactive animated characters in a Windows application or World Wide Web page</a:t>
            </a:r>
          </a:p>
          <a:p>
            <a:pPr lvl="1"/>
            <a:r>
              <a:rPr lang="en-US" dirty="0"/>
              <a:t>Four characters: </a:t>
            </a:r>
            <a:r>
              <a:rPr lang="en-US" i="1" dirty="0" err="1"/>
              <a:t>Peedy</a:t>
            </a:r>
            <a:r>
              <a:rPr lang="en-US" i="1" dirty="0"/>
              <a:t> the Parrot, Genie, Merlin, Robby the Robot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Allow users to interact with the application using natural human-communication techniques </a:t>
            </a:r>
          </a:p>
          <a:p>
            <a:pPr lvl="1"/>
            <a:r>
              <a:rPr lang="en-US" dirty="0"/>
              <a:t>Accepts both mouse and keyboard interactions, speaks and also supports speech recognition </a:t>
            </a:r>
          </a:p>
          <a:p>
            <a:pPr lvl="2"/>
            <a:r>
              <a:rPr lang="en-US" dirty="0"/>
              <a:t>If a compatible text-to-speech engine is installed</a:t>
            </a:r>
          </a:p>
          <a:p>
            <a:pPr lvl="1"/>
            <a:r>
              <a:rPr lang="en-US" dirty="0"/>
              <a:t>Create your own characters with </a:t>
            </a:r>
            <a:r>
              <a:rPr lang="en-US" i="1" dirty="0"/>
              <a:t>Microsoft Agent Character Editor</a:t>
            </a:r>
            <a:r>
              <a:rPr lang="en-US" dirty="0"/>
              <a:t> and the </a:t>
            </a:r>
            <a:r>
              <a:rPr lang="en-US" i="1" dirty="0"/>
              <a:t>Microsoft Linguistic Sound Editing tool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Both free for download from the </a:t>
            </a:r>
            <a:r>
              <a:rPr lang="en-US" dirty="0">
                <a:hlinkClick r:id="rId3" action="ppaction://hlinkfile"/>
              </a:rPr>
              <a:t>Microsoft Agent Web site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Voice </a:t>
            </a:r>
            <a:r>
              <a:rPr lang="en-US" b="1" dirty="0"/>
              <a:t>Communications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Internet provides another channel for human-to-human voice communication</a:t>
            </a:r>
          </a:p>
          <a:p>
            <a:r>
              <a:rPr lang="en-US" i="1" dirty="0"/>
              <a:t>Voice over Internet Protocol (VoIP)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VoIP products and applications allow people to communicate with speech over the Internet</a:t>
            </a:r>
          </a:p>
          <a:p>
            <a:r>
              <a:rPr lang="en-US" i="1" dirty="0"/>
              <a:t>Internet telephony</a:t>
            </a:r>
            <a:r>
              <a:rPr lang="en-US" dirty="0"/>
              <a:t> allows people to make phone calls over the Internet </a:t>
            </a:r>
          </a:p>
          <a:p>
            <a:pPr lvl="1"/>
            <a:r>
              <a:rPr lang="en-US" dirty="0"/>
              <a:t>Quality of transmission yet to match regular telephone </a:t>
            </a:r>
          </a:p>
          <a:p>
            <a:pPr lvl="1"/>
            <a:r>
              <a:rPr lang="en-US" dirty="0"/>
              <a:t>Many companies are using PC-to-phone communication because it is of higher quality than </a:t>
            </a:r>
            <a:r>
              <a:rPr lang="en-US" i="1" dirty="0"/>
              <a:t>PC-to-PC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A person speaks from a computer to another person who responds through another computer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Voice </a:t>
            </a:r>
            <a:r>
              <a:rPr lang="en-US" b="1" dirty="0"/>
              <a:t>Communications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cs typeface="Times New Roman" pitchFamily="18" charset="0"/>
              </a:rPr>
              <a:t> </a:t>
            </a:r>
            <a:r>
              <a:rPr lang="en-US" i="1" dirty="0"/>
              <a:t>PC-to-phone (computer-to-phone) voice communication</a:t>
            </a:r>
          </a:p>
          <a:p>
            <a:pPr lvl="1"/>
            <a:r>
              <a:rPr lang="en-US" dirty="0"/>
              <a:t>Allows a visitor to a Web site to continue browsing while talking to a customer-service representative over the Internet</a:t>
            </a:r>
          </a:p>
          <a:p>
            <a:pPr lvl="1"/>
            <a:r>
              <a:rPr lang="en-US" dirty="0"/>
              <a:t>Allows dial-up Internet users who have only one phone line to chat with a CSR without having to disconnect from the Internet</a:t>
            </a:r>
          </a:p>
          <a:p>
            <a:pPr lvl="1"/>
            <a:r>
              <a:rPr lang="en-US" dirty="0" err="1">
                <a:hlinkClick r:id="rId3"/>
              </a:rPr>
              <a:t>HearMe</a:t>
            </a:r>
            <a:r>
              <a:rPr lang="en-US" dirty="0"/>
              <a:t>, </a:t>
            </a:r>
            <a:r>
              <a:rPr lang="en-US" i="1" dirty="0" err="1">
                <a:cs typeface="Times New Roman" pitchFamily="18" charset="0"/>
                <a:hlinkClick r:id="rId4"/>
              </a:rPr>
              <a:t>RealCall</a:t>
            </a:r>
            <a:r>
              <a:rPr lang="en-US" i="1" dirty="0">
                <a:cs typeface="Times New Roman" pitchFamily="18" charset="0"/>
              </a:rPr>
              <a:t>, </a:t>
            </a:r>
            <a:r>
              <a:rPr lang="en-US" dirty="0">
                <a:cs typeface="Times New Roman" pitchFamily="18" charset="0"/>
                <a:hlinkClick r:id="rId5"/>
              </a:rPr>
              <a:t>Web Call Back </a:t>
            </a:r>
            <a:r>
              <a:rPr lang="en-US" dirty="0">
                <a:cs typeface="Times New Roman" pitchFamily="18" charset="0"/>
              </a:rPr>
              <a:t>and </a:t>
            </a:r>
            <a:r>
              <a:rPr lang="en-US" dirty="0">
                <a:cs typeface="Times New Roman" pitchFamily="18" charset="0"/>
                <a:hlinkClick r:id="rId6"/>
              </a:rPr>
              <a:t>ITXC</a:t>
            </a:r>
            <a:endParaRPr lang="en-US" dirty="0"/>
          </a:p>
          <a:p>
            <a:r>
              <a:rPr lang="en-US" i="1" dirty="0">
                <a:cs typeface="Times New Roman" pitchFamily="18" charset="0"/>
              </a:rPr>
              <a:t>Wizard</a:t>
            </a:r>
          </a:p>
          <a:p>
            <a:pPr lvl="1"/>
            <a:r>
              <a:rPr lang="en-US" dirty="0">
                <a:cs typeface="Times New Roman" pitchFamily="18" charset="0"/>
              </a:rPr>
              <a:t>Software program that walks you through the steps needed to complete a task on your computer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Sales-Force </a:t>
            </a:r>
            <a:r>
              <a:rPr lang="en-US" b="1" dirty="0"/>
              <a:t>Automation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5029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i="1" dirty="0"/>
              <a:t>Sales-force automation</a:t>
            </a:r>
            <a:r>
              <a:rPr lang="en-US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Assists companies in the sales process, including maintaining and discovering leads, managing contacts and other sales-force activities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Can lighten the administrative load on the sales force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Important information about products and customers can be accessed in real time, allowing salespeople to keep current on company and client information</a:t>
            </a:r>
          </a:p>
          <a:p>
            <a:pPr>
              <a:lnSpc>
                <a:spcPct val="90000"/>
              </a:lnSpc>
            </a:pPr>
            <a:r>
              <a:rPr lang="en-US" dirty="0"/>
              <a:t>Customers may want human contact at some point throughout the purchasing process, especially with higher-priced items </a:t>
            </a:r>
          </a:p>
          <a:p>
            <a:pPr>
              <a:lnSpc>
                <a:spcPct val="90000"/>
              </a:lnSpc>
            </a:pPr>
            <a:r>
              <a:rPr lang="en-US" dirty="0">
                <a:hlinkClick r:id="rId3"/>
              </a:rPr>
              <a:t>Salesforce.com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Sales.com</a:t>
            </a:r>
            <a:r>
              <a:rPr lang="en-US" dirty="0"/>
              <a:t> </a:t>
            </a:r>
            <a:r>
              <a:rPr lang="en-US" dirty="0">
                <a:hlinkClick r:id="rId5"/>
              </a:rPr>
              <a:t>Sales </a:t>
            </a:r>
            <a:r>
              <a:rPr lang="en-US" dirty="0" err="1">
                <a:hlinkClick r:id="rId5"/>
              </a:rPr>
              <a:t>Logix</a:t>
            </a:r>
            <a:r>
              <a:rPr lang="en-US" dirty="0"/>
              <a:t> and </a:t>
            </a:r>
            <a:r>
              <a:rPr lang="en-US" dirty="0">
                <a:hlinkClick r:id="rId6"/>
              </a:rPr>
              <a:t>Clarify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Business-to-Business </a:t>
            </a:r>
            <a:r>
              <a:rPr lang="en-US" b="1" dirty="0"/>
              <a:t>e-CRM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sz="2400" dirty="0"/>
              <a:t>Key to (B2B) e-commerce</a:t>
            </a:r>
            <a:r>
              <a:rPr lang="en-US" sz="2400" i="1" dirty="0"/>
              <a:t> </a:t>
            </a:r>
            <a:r>
              <a:rPr lang="en-US" sz="2400" dirty="0"/>
              <a:t>is effective (CRM) </a:t>
            </a:r>
          </a:p>
          <a:p>
            <a:r>
              <a:rPr lang="en-US" sz="2400" dirty="0"/>
              <a:t>When selling to another business, you may be selling to someone who is not the direct user of your product</a:t>
            </a:r>
          </a:p>
          <a:p>
            <a:pPr lvl="1"/>
            <a:r>
              <a:rPr lang="en-US" sz="2000" dirty="0"/>
              <a:t>Ask your contact to speak with the end users</a:t>
            </a:r>
          </a:p>
          <a:p>
            <a:r>
              <a:rPr lang="en-US" sz="2400" dirty="0"/>
              <a:t>Developing good </a:t>
            </a:r>
            <a:r>
              <a:rPr lang="en-US" sz="2400" i="1" dirty="0"/>
              <a:t>partner relationship management (PRM</a:t>
            </a:r>
            <a:r>
              <a:rPr lang="en-US" sz="2400" dirty="0"/>
              <a:t>) includes increasing efficiency in operations and processes between a business and its partners</a:t>
            </a:r>
          </a:p>
          <a:p>
            <a:pPr lvl="1"/>
            <a:r>
              <a:rPr lang="en-US" sz="2000" dirty="0"/>
              <a:t>Partners can include resellers, distributors and businesses that improve your product or service</a:t>
            </a:r>
          </a:p>
          <a:p>
            <a:pPr lvl="1"/>
            <a:r>
              <a:rPr lang="en-US" sz="2000" dirty="0"/>
              <a:t>Integrating systems to combine selling, buying and marketing operations of partners will streamline processes and provide technical conformity</a:t>
            </a:r>
          </a:p>
          <a:p>
            <a:pPr lvl="1"/>
            <a:r>
              <a:rPr lang="en-US" sz="2000" dirty="0" err="1">
                <a:hlinkClick r:id="rId3"/>
              </a:rPr>
              <a:t>ChannelWave</a:t>
            </a:r>
            <a:r>
              <a:rPr lang="en-US" sz="2000" dirty="0">
                <a:hlinkClick r:id="rId3"/>
              </a:rPr>
              <a:t> Software, Inc.</a:t>
            </a:r>
            <a:r>
              <a:rPr lang="en-US" sz="2000" dirty="0"/>
              <a:t>,</a:t>
            </a:r>
            <a:r>
              <a:rPr lang="en-US" sz="2000" dirty="0">
                <a:latin typeface="Times" pitchFamily="18" charset="0"/>
              </a:rPr>
              <a:t> </a:t>
            </a:r>
            <a:r>
              <a:rPr lang="en-US" sz="2000" dirty="0">
                <a:hlinkClick r:id="rId4"/>
              </a:rPr>
              <a:t>Allegis</a:t>
            </a:r>
            <a:r>
              <a:rPr lang="en-US" sz="2000" dirty="0"/>
              <a:t>  and </a:t>
            </a:r>
            <a:r>
              <a:rPr lang="en-US" sz="2000" dirty="0" err="1">
                <a:hlinkClick r:id="rId5"/>
              </a:rPr>
              <a:t>Partnerware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Complete </a:t>
            </a:r>
            <a:r>
              <a:rPr lang="en-US" b="1" dirty="0"/>
              <a:t>e-CRM Solutions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686800" cy="4953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Solutions, software or services that use and integrate all the tools of CRM provide a single view of a customer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Costs include the price of the software or service itself, the integration into the current system, the maintenance of the system and employing the service representatives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Solutions will continue to become more efficient</a:t>
            </a:r>
          </a:p>
          <a:p>
            <a:pPr>
              <a:lnSpc>
                <a:spcPct val="90000"/>
              </a:lnSpc>
            </a:pPr>
            <a:r>
              <a:rPr lang="en-US" dirty="0" err="1">
                <a:hlinkClick r:id="rId3"/>
              </a:rPr>
              <a:t>E.piphany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err="1">
                <a:hlinkClick r:id="rId4"/>
              </a:rPr>
              <a:t>eGain</a:t>
            </a:r>
            <a:r>
              <a:rPr lang="en-US" dirty="0"/>
              <a:t> </a:t>
            </a:r>
          </a:p>
          <a:p>
            <a:pPr>
              <a:lnSpc>
                <a:spcPct val="90000"/>
              </a:lnSpc>
            </a:pPr>
            <a:r>
              <a:rPr lang="en-US" dirty="0">
                <a:hlinkClick r:id="rId5"/>
              </a:rPr>
              <a:t>Siebel  Systems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>
                <a:hlinkClick r:id="rId6"/>
              </a:rPr>
              <a:t>Kana Communications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>
                <a:hlinkClick r:id="rId7"/>
              </a:rPr>
              <a:t>Oracle Systems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Summary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E-Customer Relationship Management </a:t>
            </a:r>
          </a:p>
          <a:p>
            <a:pPr lvl="1"/>
            <a:r>
              <a:rPr lang="en-US" dirty="0" smtClean="0"/>
              <a:t>Intelligent Agents</a:t>
            </a:r>
          </a:p>
          <a:p>
            <a:pPr lvl="1"/>
            <a:r>
              <a:rPr lang="en-US" dirty="0" smtClean="0"/>
              <a:t>Personalization versus privacy </a:t>
            </a:r>
          </a:p>
          <a:p>
            <a:pPr lvl="1"/>
            <a:r>
              <a:rPr lang="en-US" dirty="0" smtClean="0"/>
              <a:t>Contact centers </a:t>
            </a:r>
          </a:p>
          <a:p>
            <a:pPr lvl="1"/>
            <a:r>
              <a:rPr lang="en-US" dirty="0" smtClean="0"/>
              <a:t>FAQs</a:t>
            </a:r>
          </a:p>
          <a:p>
            <a:pPr lvl="1"/>
            <a:r>
              <a:rPr lang="en-US" dirty="0" smtClean="0"/>
              <a:t>E-mail </a:t>
            </a:r>
          </a:p>
          <a:p>
            <a:pPr lvl="1"/>
            <a:r>
              <a:rPr lang="en-US" dirty="0" smtClean="0"/>
              <a:t>Online text chatting</a:t>
            </a:r>
          </a:p>
          <a:p>
            <a:pPr lvl="1"/>
            <a:r>
              <a:rPr lang="en-US" dirty="0" smtClean="0"/>
              <a:t>Speech Synthesis and Recognition; Natural Language Processing</a:t>
            </a:r>
          </a:p>
          <a:p>
            <a:pPr lvl="1"/>
            <a:r>
              <a:rPr lang="en-US" dirty="0" smtClean="0"/>
              <a:t>Microsoft Agent Feature</a:t>
            </a:r>
          </a:p>
          <a:p>
            <a:pPr lvl="1"/>
            <a:r>
              <a:rPr lang="en-US" dirty="0" smtClean="0"/>
              <a:t>Voice communication </a:t>
            </a:r>
          </a:p>
          <a:p>
            <a:pPr lvl="1"/>
            <a:r>
              <a:rPr lang="en-US" dirty="0" smtClean="0"/>
              <a:t>Sales force automation </a:t>
            </a:r>
          </a:p>
          <a:p>
            <a:pPr lvl="1"/>
            <a:r>
              <a:rPr lang="en-US" dirty="0" smtClean="0"/>
              <a:t>B2B e-CRM</a:t>
            </a:r>
          </a:p>
          <a:p>
            <a:pPr lvl="1"/>
            <a:r>
              <a:rPr lang="en-US" dirty="0" smtClean="0"/>
              <a:t>Complete e-CRM solutions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1272</Words>
  <Application>Microsoft Office PowerPoint</Application>
  <PresentationFormat>On-screen Show (4:3)</PresentationFormat>
  <Paragraphs>157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Lecture 16</vt:lpstr>
      <vt:lpstr>Recap – Lecture 15</vt:lpstr>
      <vt:lpstr>Contents to Cover Today</vt:lpstr>
      <vt:lpstr>Intelligent Agents</vt:lpstr>
      <vt:lpstr>Personalization vs. Privacy</vt:lpstr>
      <vt:lpstr>Contact Centers</vt:lpstr>
      <vt:lpstr>Contact Centers</vt:lpstr>
      <vt:lpstr>Frequently Asked Questions (FAQs)</vt:lpstr>
      <vt:lpstr>e-Mail</vt:lpstr>
      <vt:lpstr>Online Text Chatting</vt:lpstr>
      <vt:lpstr>Online Text Chatting</vt:lpstr>
      <vt:lpstr>Speech Synthesis and Recognition; Natural Language Processing</vt:lpstr>
      <vt:lpstr>Speech Synthesis and Recognition; Natural Language Processing</vt:lpstr>
      <vt:lpstr>Microsoft Agent Feature</vt:lpstr>
      <vt:lpstr>Voice Communications</vt:lpstr>
      <vt:lpstr>Voice Communications</vt:lpstr>
      <vt:lpstr>Sales-Force Automation</vt:lpstr>
      <vt:lpstr>Business-to-Business e-CRM</vt:lpstr>
      <vt:lpstr>Complete e-CRM Solutions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</dc:title>
  <dc:creator>Fahad</dc:creator>
  <cp:lastModifiedBy>NTS</cp:lastModifiedBy>
  <cp:revision>16</cp:revision>
  <dcterms:created xsi:type="dcterms:W3CDTF">2013-07-21T20:31:02Z</dcterms:created>
  <dcterms:modified xsi:type="dcterms:W3CDTF">2013-07-26T06:48:55Z</dcterms:modified>
</cp:coreProperties>
</file>