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8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331" r:id="rId10"/>
    <p:sldId id="298" r:id="rId11"/>
    <p:sldId id="299" r:id="rId12"/>
    <p:sldId id="300" r:id="rId13"/>
    <p:sldId id="332" r:id="rId14"/>
    <p:sldId id="333" r:id="rId15"/>
    <p:sldId id="334" r:id="rId16"/>
    <p:sldId id="336" r:id="rId17"/>
    <p:sldId id="306" r:id="rId18"/>
    <p:sldId id="307" r:id="rId19"/>
    <p:sldId id="308" r:id="rId20"/>
    <p:sldId id="309" r:id="rId21"/>
    <p:sldId id="310" r:id="rId22"/>
    <p:sldId id="28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A03F8-DA41-4B51-85A1-8A3AC8325AF2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E64C1-86EA-4000-A0FF-184C686CDF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truction.com/" TargetMode="External"/><Relationship Id="rId7" Type="http://schemas.openxmlformats.org/officeDocument/2006/relationships/hyperlink" Target="http://www.ariba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hyperlink" Target="http://www.concur.com/" TargetMode="External"/><Relationship Id="rId5" Type="http://schemas.openxmlformats.org/officeDocument/2006/relationships/hyperlink" Target="http://www.connectinc.com/" TargetMode="External"/><Relationship Id="rId4" Type="http://schemas.openxmlformats.org/officeDocument/2006/relationships/hyperlink" Target="http://www.worldwideretailexchange.com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sk.com/" TargetMode="External"/><Relationship Id="rId3" Type="http://schemas.openxmlformats.org/officeDocument/2006/relationships/hyperlink" Target="http://www.altavista.com/" TargetMode="External"/><Relationship Id="rId7" Type="http://schemas.openxmlformats.org/officeDocument/2006/relationships/hyperlink" Target="http://www.google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hyperlink" Target="http://www.excite.com/" TargetMode="External"/><Relationship Id="rId5" Type="http://schemas.openxmlformats.org/officeDocument/2006/relationships/hyperlink" Target="http://www.lycos.com/" TargetMode="External"/><Relationship Id="rId10" Type="http://schemas.openxmlformats.org/officeDocument/2006/relationships/hyperlink" Target="http://www.framesearch.net/" TargetMode="External"/><Relationship Id="rId4" Type="http://schemas.openxmlformats.org/officeDocument/2006/relationships/hyperlink" Target="http://www.yahoo.com/" TargetMode="External"/><Relationship Id="rId9" Type="http://schemas.openxmlformats.org/officeDocument/2006/relationships/hyperlink" Target="http://www.metacrawler.com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btrends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ncmarksman.com/" TargetMode="External"/><Relationship Id="rId7" Type="http://schemas.openxmlformats.org/officeDocument/2006/relationships/hyperlink" Target="http://www.smartdrill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hyperlink" Target="http://www.datainstincts.com/" TargetMode="External"/><Relationship Id="rId5" Type="http://schemas.openxmlformats.org/officeDocument/2006/relationships/hyperlink" Target="http://www.appliedmetrix.com/" TargetMode="External"/><Relationship Id="rId4" Type="http://schemas.openxmlformats.org/officeDocument/2006/relationships/hyperlink" Target="http://www.datadistilleries.com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laire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hyperlink" Target="http://www.personify.com/" TargetMode="External"/><Relationship Id="rId5" Type="http://schemas.openxmlformats.org/officeDocument/2006/relationships/hyperlink" Target="http://www.netgen.com/" TargetMode="External"/><Relationship Id="rId4" Type="http://schemas.openxmlformats.org/officeDocument/2006/relationships/hyperlink" Target="http://www.blazesoft.com/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/>
              <a:t>Lecture 15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4419600"/>
            <a:ext cx="7010400" cy="175260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Electronic Business </a:t>
            </a:r>
            <a:r>
              <a:rPr lang="en-US" sz="4000" b="1" dirty="0" smtClean="0"/>
              <a:t>(MGT-485)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Recap – </a:t>
            </a:r>
            <a:r>
              <a:rPr lang="en-US" b="1" smtClean="0"/>
              <a:t>Lecture 14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E-business Advertising</a:t>
            </a:r>
          </a:p>
          <a:p>
            <a:pPr lvl="1"/>
            <a:r>
              <a:rPr lang="en-US" dirty="0" smtClean="0"/>
              <a:t>Banner Advertising</a:t>
            </a:r>
          </a:p>
          <a:p>
            <a:pPr lvl="1"/>
            <a:r>
              <a:rPr lang="en-US" dirty="0" err="1" smtClean="0"/>
              <a:t>ValueClick</a:t>
            </a:r>
            <a:r>
              <a:rPr lang="en-US" dirty="0" smtClean="0"/>
              <a:t> Feature</a:t>
            </a:r>
          </a:p>
          <a:p>
            <a:r>
              <a:rPr lang="en-US" dirty="0" smtClean="0"/>
              <a:t>Media Rich Advertising</a:t>
            </a:r>
          </a:p>
          <a:p>
            <a:r>
              <a:rPr lang="en-US" dirty="0" smtClean="0"/>
              <a:t>Wireless Advertising</a:t>
            </a:r>
          </a:p>
          <a:p>
            <a:r>
              <a:rPr lang="en-US" dirty="0" smtClean="0"/>
              <a:t>E-Business Public Relations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Contents to Cover Today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B2B Marketing on the Web</a:t>
            </a:r>
          </a:p>
          <a:p>
            <a:r>
              <a:rPr lang="en-US" dirty="0" smtClean="0"/>
              <a:t>Search Engines</a:t>
            </a:r>
          </a:p>
          <a:p>
            <a:r>
              <a:rPr lang="en-US" dirty="0" smtClean="0"/>
              <a:t>META Tags</a:t>
            </a:r>
          </a:p>
          <a:p>
            <a:r>
              <a:rPr lang="en-US" dirty="0" smtClean="0"/>
              <a:t> Search Engine Registration</a:t>
            </a:r>
          </a:p>
          <a:p>
            <a:r>
              <a:rPr lang="en-US" dirty="0" smtClean="0"/>
              <a:t>E-Customer Relationship Management</a:t>
            </a:r>
          </a:p>
          <a:p>
            <a:pPr lvl="1"/>
            <a:r>
              <a:rPr lang="en-US" dirty="0" smtClean="0"/>
              <a:t>Tracking and Analyzing Data</a:t>
            </a:r>
          </a:p>
          <a:p>
            <a:pPr lvl="1"/>
            <a:r>
              <a:rPr lang="en-US" dirty="0" smtClean="0"/>
              <a:t>Data Mining</a:t>
            </a:r>
          </a:p>
          <a:p>
            <a:pPr lvl="1"/>
            <a:r>
              <a:rPr lang="en-US" dirty="0" smtClean="0"/>
              <a:t>Customer Registration </a:t>
            </a:r>
          </a:p>
          <a:p>
            <a:pPr lvl="1"/>
            <a:r>
              <a:rPr lang="en-US" dirty="0" smtClean="0"/>
              <a:t>Cookies </a:t>
            </a:r>
          </a:p>
          <a:p>
            <a:pPr lvl="1"/>
            <a:r>
              <a:rPr lang="en-US" dirty="0" smtClean="0"/>
              <a:t>Personalization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Business-to-Business </a:t>
            </a:r>
            <a:r>
              <a:rPr lang="en-US" b="1" dirty="0"/>
              <a:t>(B2B) Marketing on the Web</a:t>
            </a:r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82000" cy="49530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(B2B) marketing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Consider distributors, resellers, retailers and partners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Selling to someone who is not the direct user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Usually more than one person involved in purchasing process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Businesses making large purchases depend on suppliers and expect reliability and delivery of quality products and services on time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Personalization</a:t>
            </a:r>
          </a:p>
          <a:p>
            <a:pPr>
              <a:lnSpc>
                <a:spcPct val="90000"/>
              </a:lnSpc>
            </a:pPr>
            <a:r>
              <a:rPr lang="en-US" dirty="0"/>
              <a:t>Intranets and extranets</a:t>
            </a:r>
          </a:p>
          <a:p>
            <a:pPr>
              <a:lnSpc>
                <a:spcPct val="90000"/>
              </a:lnSpc>
            </a:pPr>
            <a:r>
              <a:rPr lang="en-US" dirty="0"/>
              <a:t>Industry marketplaces </a:t>
            </a:r>
          </a:p>
          <a:p>
            <a:pPr lvl="1">
              <a:lnSpc>
                <a:spcPct val="90000"/>
              </a:lnSpc>
            </a:pPr>
            <a:r>
              <a:rPr lang="en-US" dirty="0">
                <a:hlinkClick r:id="rId3"/>
              </a:rPr>
              <a:t>Construction.com</a:t>
            </a:r>
            <a:r>
              <a:rPr lang="en-US" dirty="0"/>
              <a:t>,  </a:t>
            </a:r>
            <a:r>
              <a:rPr lang="en-US" dirty="0">
                <a:hlinkClick r:id="rId4"/>
              </a:rPr>
              <a:t>Worldwideretailexchange.com 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>
                <a:hlinkClick r:id="rId5"/>
              </a:rPr>
              <a:t>Connect Inc</a:t>
            </a:r>
            <a:r>
              <a:rPr lang="en-US" dirty="0"/>
              <a:t>, </a:t>
            </a:r>
            <a:r>
              <a:rPr lang="en-US" dirty="0">
                <a:hlinkClick r:id="rId6"/>
              </a:rPr>
              <a:t>Concur Technologies</a:t>
            </a:r>
            <a:r>
              <a:rPr lang="en-US" dirty="0"/>
              <a:t> and </a:t>
            </a:r>
            <a:r>
              <a:rPr lang="en-US" dirty="0" err="1">
                <a:hlinkClick r:id="rId7"/>
              </a:rPr>
              <a:t>Ariba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Search </a:t>
            </a:r>
            <a:r>
              <a:rPr lang="en-US" b="1" dirty="0"/>
              <a:t>Engines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cs typeface="Times New Roman" pitchFamily="18" charset="0"/>
              </a:rPr>
              <a:t>Search-engine ranking important to bring consumers to a site</a:t>
            </a:r>
          </a:p>
          <a:p>
            <a:pPr lvl="1"/>
            <a:r>
              <a:rPr lang="en-US" dirty="0">
                <a:cs typeface="Times New Roman" pitchFamily="18" charset="0"/>
              </a:rPr>
              <a:t>Method used by search engines to rank your Web site will determine how "high" your site appears in search results</a:t>
            </a:r>
          </a:p>
          <a:p>
            <a:r>
              <a:rPr lang="en-US" dirty="0">
                <a:cs typeface="Times New Roman" pitchFamily="18" charset="0"/>
              </a:rPr>
              <a:t>Make sure all Web pages have been published on the Web and linked correctly</a:t>
            </a:r>
          </a:p>
          <a:p>
            <a:r>
              <a:rPr lang="en-US" dirty="0">
                <a:cs typeface="Times New Roman" pitchFamily="18" charset="0"/>
              </a:rPr>
              <a:t>By registering with search engines a company will increase traffic to its site</a:t>
            </a:r>
            <a:r>
              <a:rPr lang="en-US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META </a:t>
            </a:r>
            <a:r>
              <a:rPr lang="en-US" b="1" dirty="0"/>
              <a:t>Tags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META tag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An HTML tag that contains information about a Web page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Does not change how Web page is displayed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Can contain description of page, keywords and title of page</a:t>
            </a:r>
          </a:p>
          <a:p>
            <a:r>
              <a:rPr lang="en-US" dirty="0">
                <a:cs typeface="Times New Roman" pitchFamily="18" charset="0"/>
              </a:rPr>
              <a:t>Most search engines rank your site by sending out a spider to inspect the site</a:t>
            </a:r>
          </a:p>
          <a:p>
            <a:pPr lvl="1"/>
            <a:r>
              <a:rPr lang="en-US" dirty="0">
                <a:cs typeface="Times New Roman" pitchFamily="18" charset="0"/>
              </a:rPr>
              <a:t>The spider reads the META tags, determines the relevance of the Web page’s information and keywords and ranks the site according to that visit’s findings</a:t>
            </a:r>
          </a:p>
          <a:p>
            <a:r>
              <a:rPr lang="en-US" dirty="0">
                <a:cs typeface="Times New Roman" pitchFamily="18" charset="0"/>
              </a:rPr>
              <a:t>Examine competitors’ sites to see what META tags they are using</a:t>
            </a:r>
          </a:p>
          <a:p>
            <a:r>
              <a:rPr lang="en-US" dirty="0">
                <a:cs typeface="Times New Roman" pitchFamily="18" charset="0"/>
              </a:rPr>
              <a:t>Top ten results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Search-Engine </a:t>
            </a:r>
            <a:r>
              <a:rPr lang="en-US" b="1" dirty="0"/>
              <a:t>Registration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Submit keywords and a description of business </a:t>
            </a:r>
          </a:p>
          <a:p>
            <a:pPr algn="just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Search engine will add information to its database</a:t>
            </a:r>
          </a:p>
          <a:p>
            <a:pPr algn="just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Registering will increase the possibility that a site will make an appearance in search-engine results</a:t>
            </a:r>
          </a:p>
          <a:p>
            <a:pPr algn="just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Many search engines do not charge a fee for registering </a:t>
            </a:r>
          </a:p>
          <a:p>
            <a:pPr lvl="1" algn="just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Times" pitchFamily="18" charset="0"/>
                <a:cs typeface="Times New Roman" pitchFamily="18" charset="0"/>
                <a:hlinkClick r:id="rId3"/>
              </a:rPr>
              <a:t>AltaVista</a:t>
            </a:r>
            <a:r>
              <a:rPr lang="en-US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, </a:t>
            </a:r>
            <a:r>
              <a:rPr lang="en-US">
                <a:solidFill>
                  <a:srgbClr val="000000"/>
                </a:solidFill>
                <a:latin typeface="Times" pitchFamily="18" charset="0"/>
                <a:cs typeface="Times New Roman" pitchFamily="18" charset="0"/>
                <a:hlinkClick r:id="rId4"/>
              </a:rPr>
              <a:t>Yahoo!</a:t>
            </a:r>
            <a:r>
              <a:rPr lang="en-US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, </a:t>
            </a:r>
            <a:r>
              <a:rPr lang="en-US">
                <a:solidFill>
                  <a:srgbClr val="000000"/>
                </a:solidFill>
                <a:latin typeface="Times" pitchFamily="18" charset="0"/>
                <a:cs typeface="Times New Roman" pitchFamily="18" charset="0"/>
                <a:hlinkClick r:id="rId5"/>
              </a:rPr>
              <a:t>Lycos</a:t>
            </a:r>
            <a:r>
              <a:rPr lang="en-US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, </a:t>
            </a:r>
            <a:r>
              <a:rPr lang="en-US">
                <a:solidFill>
                  <a:srgbClr val="000000"/>
                </a:solidFill>
                <a:latin typeface="Times" pitchFamily="18" charset="0"/>
                <a:cs typeface="Times New Roman" pitchFamily="18" charset="0"/>
                <a:hlinkClick r:id="rId6"/>
              </a:rPr>
              <a:t>Excite</a:t>
            </a:r>
            <a:r>
              <a:rPr lang="en-US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, </a:t>
            </a:r>
            <a:r>
              <a:rPr lang="en-US">
                <a:solidFill>
                  <a:srgbClr val="000000"/>
                </a:solidFill>
                <a:latin typeface="Times" pitchFamily="18" charset="0"/>
                <a:cs typeface="Times New Roman" pitchFamily="18" charset="0"/>
                <a:hlinkClick r:id="rId7"/>
              </a:rPr>
              <a:t>Google</a:t>
            </a:r>
            <a:r>
              <a:rPr lang="en-US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 and </a:t>
            </a:r>
            <a:r>
              <a:rPr lang="en-US">
                <a:solidFill>
                  <a:srgbClr val="000000"/>
                </a:solidFill>
                <a:latin typeface="Times" pitchFamily="18" charset="0"/>
                <a:cs typeface="Times New Roman" pitchFamily="18" charset="0"/>
                <a:hlinkClick r:id="rId8"/>
              </a:rPr>
              <a:t>Ask Jeeves</a:t>
            </a:r>
            <a:r>
              <a:rPr lang="en-US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 </a:t>
            </a:r>
          </a:p>
          <a:p>
            <a:pPr lvl="2" algn="just"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Ask Jeeves uses </a:t>
            </a:r>
            <a:r>
              <a:rPr lang="en-US" i="1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natural-language technology</a:t>
            </a:r>
            <a:r>
              <a:rPr lang="en-US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 that allows people to enter their search subjects in the form of questions</a:t>
            </a:r>
          </a:p>
          <a:p>
            <a:pPr algn="just">
              <a:lnSpc>
                <a:spcPct val="90000"/>
              </a:lnSpc>
            </a:pPr>
            <a:r>
              <a:rPr lang="en-US" i="1">
                <a:cs typeface="Times New Roman" pitchFamily="18" charset="0"/>
              </a:rPr>
              <a:t>Metasearch engines</a:t>
            </a:r>
            <a:r>
              <a:rPr lang="en-US">
                <a:cs typeface="Times New Roman" pitchFamily="18" charset="0"/>
              </a:rPr>
              <a:t> </a:t>
            </a:r>
          </a:p>
          <a:p>
            <a:pPr lvl="1" algn="just">
              <a:lnSpc>
                <a:spcPct val="90000"/>
              </a:lnSpc>
            </a:pPr>
            <a:r>
              <a:rPr lang="en-US">
                <a:cs typeface="Times New Roman" pitchFamily="18" charset="0"/>
              </a:rPr>
              <a:t>Aggregate results from a variety of search engines</a:t>
            </a:r>
          </a:p>
          <a:p>
            <a:pPr lvl="1" algn="just">
              <a:lnSpc>
                <a:spcPct val="90000"/>
              </a:lnSpc>
            </a:pPr>
            <a:r>
              <a:rPr lang="en-US">
                <a:cs typeface="Times New Roman" pitchFamily="18" charset="0"/>
                <a:hlinkClick r:id="rId9"/>
              </a:rPr>
              <a:t>Metacrawler</a:t>
            </a:r>
            <a:r>
              <a:rPr lang="en-US">
                <a:cs typeface="Times New Roman" pitchFamily="18" charset="0"/>
              </a:rPr>
              <a:t>  and </a:t>
            </a:r>
            <a:r>
              <a:rPr lang="en-US" b="1">
                <a:latin typeface="Courier" pitchFamily="49" charset="0"/>
                <a:cs typeface="Times New Roman" pitchFamily="18" charset="0"/>
                <a:hlinkClick r:id="rId10"/>
              </a:rPr>
              <a:t>FrameSearch.net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Search-Engine </a:t>
            </a:r>
            <a:r>
              <a:rPr lang="en-US" b="1" dirty="0"/>
              <a:t>Registration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048001"/>
            <a:ext cx="8229600" cy="16002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buNone/>
            </a:pPr>
            <a:r>
              <a:rPr lang="en-US" sz="2800" dirty="0" smtClean="0"/>
              <a:t>http://www.wordsinarow.com/wheretogo.html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E-Customer Relationship Management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 smtClean="0"/>
              <a:t>Customer relationship management (CRM)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Focuses on providing and maintaining quality service for customers, by effectively communicating and delivering products, services, information and solutions to address customer problems, wants and needs</a:t>
            </a:r>
          </a:p>
          <a:p>
            <a:pPr lvl="1"/>
            <a:r>
              <a:rPr lang="en-US" dirty="0" smtClean="0"/>
              <a:t>Can include:</a:t>
            </a:r>
          </a:p>
          <a:p>
            <a:pPr lvl="2"/>
            <a:r>
              <a:rPr lang="en-US" i="1" dirty="0" smtClean="0"/>
              <a:t>Call handling</a:t>
            </a:r>
            <a:r>
              <a:rPr lang="en-US" dirty="0" smtClean="0"/>
              <a:t> (the maintenance of outbound and inbound calls from customers and service representatives)</a:t>
            </a:r>
          </a:p>
          <a:p>
            <a:pPr lvl="2"/>
            <a:r>
              <a:rPr lang="en-US" i="1" dirty="0" smtClean="0"/>
              <a:t>Sales tracking</a:t>
            </a:r>
            <a:r>
              <a:rPr lang="en-US" dirty="0" smtClean="0"/>
              <a:t> (the tracking and recording of all sales made) </a:t>
            </a:r>
          </a:p>
          <a:p>
            <a:pPr lvl="2"/>
            <a:r>
              <a:rPr lang="en-US" i="1" dirty="0" smtClean="0"/>
              <a:t>Transaction support</a:t>
            </a:r>
            <a:r>
              <a:rPr lang="en-US" dirty="0" smtClean="0"/>
              <a:t> (the technology and personnel used for conducting business transactions)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Introduction</a:t>
            </a:r>
            <a:endParaRPr lang="en-US" b="1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52578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 err="1"/>
              <a:t>eCRM</a:t>
            </a:r>
            <a:r>
              <a:rPr lang="en-US" dirty="0"/>
              <a:t> is the application of CRM to an e-business’ strategy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Includes the personalization and customization of customers’ experiences and interactions with the e-business</a:t>
            </a:r>
          </a:p>
          <a:p>
            <a:pPr>
              <a:lnSpc>
                <a:spcPct val="90000"/>
              </a:lnSpc>
            </a:pPr>
            <a:r>
              <a:rPr lang="en-US" dirty="0"/>
              <a:t>Relationship between merchant and customers is distant</a:t>
            </a:r>
          </a:p>
          <a:p>
            <a:pPr>
              <a:lnSpc>
                <a:spcPct val="90000"/>
              </a:lnSpc>
            </a:pPr>
            <a:r>
              <a:rPr lang="en-US" dirty="0"/>
              <a:t>Less expensive to keep customers than to acquire new ones</a:t>
            </a:r>
          </a:p>
          <a:p>
            <a:pPr>
              <a:lnSpc>
                <a:spcPct val="90000"/>
              </a:lnSpc>
            </a:pPr>
            <a:r>
              <a:rPr lang="en-US" dirty="0"/>
              <a:t>Repeat customers have higher </a:t>
            </a:r>
            <a:r>
              <a:rPr lang="en-US" i="1" dirty="0"/>
              <a:t>lifetime value</a:t>
            </a:r>
            <a:r>
              <a:rPr lang="en-US" dirty="0"/>
              <a:t> than one-time buyers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 customer’s </a:t>
            </a:r>
            <a:r>
              <a:rPr lang="en-US" i="1" dirty="0"/>
              <a:t>lifetime value</a:t>
            </a:r>
            <a:r>
              <a:rPr lang="en-US" dirty="0"/>
              <a:t> is the expected amount of profit derived from a customer over a designated length of time </a:t>
            </a:r>
          </a:p>
          <a:p>
            <a:pPr>
              <a:lnSpc>
                <a:spcPct val="90000"/>
              </a:lnSpc>
            </a:pPr>
            <a:r>
              <a:rPr lang="en-US" dirty="0"/>
              <a:t>Evaluate the potential to profit from a customer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Tracking </a:t>
            </a:r>
            <a:r>
              <a:rPr lang="en-US" b="1" dirty="0"/>
              <a:t>and Analyzing Data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Employ </a:t>
            </a:r>
            <a:r>
              <a:rPr lang="en-US" i="1" dirty="0"/>
              <a:t>tracking devices</a:t>
            </a:r>
          </a:p>
          <a:p>
            <a:pPr lvl="1"/>
            <a:r>
              <a:rPr lang="en-US" dirty="0"/>
              <a:t>Personalize each visitor’s experience</a:t>
            </a:r>
          </a:p>
          <a:p>
            <a:pPr lvl="1"/>
            <a:r>
              <a:rPr lang="en-US" dirty="0"/>
              <a:t>Find trends in customer use </a:t>
            </a:r>
          </a:p>
          <a:p>
            <a:pPr lvl="1"/>
            <a:r>
              <a:rPr lang="en-US" dirty="0"/>
              <a:t>Measure the effectiveness of a Web site over time</a:t>
            </a:r>
          </a:p>
          <a:p>
            <a:pPr lvl="1"/>
            <a:r>
              <a:rPr lang="en-US" i="1" dirty="0"/>
              <a:t>ID cards</a:t>
            </a:r>
          </a:p>
          <a:p>
            <a:pPr lvl="2"/>
            <a:r>
              <a:rPr lang="en-US" dirty="0"/>
              <a:t>An ID card enables information to be sent to your computer from a Web site such as the numerical address of your PC on the Internet, your browser and your operating system</a:t>
            </a:r>
          </a:p>
          <a:p>
            <a:pPr lvl="1"/>
            <a:r>
              <a:rPr lang="en-US" i="1" dirty="0"/>
              <a:t>Click-through banner advertisements</a:t>
            </a:r>
          </a:p>
          <a:p>
            <a:pPr lvl="2"/>
            <a:r>
              <a:rPr lang="en-US" dirty="0"/>
              <a:t>Click-through advertisements enable visitors to view a service or product by clicking the advertisement</a:t>
            </a:r>
          </a:p>
          <a:p>
            <a:pPr lvl="2"/>
            <a:r>
              <a:rPr lang="en-US" dirty="0"/>
              <a:t>Advertisers can learn what sites generate sales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Tracking </a:t>
            </a:r>
            <a:r>
              <a:rPr lang="en-US" b="1" dirty="0"/>
              <a:t>and Analyzing Data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/>
          </a:bodyPr>
          <a:lstStyle/>
          <a:p>
            <a:pPr lvl="1"/>
            <a:r>
              <a:rPr lang="en-US" i="1" dirty="0"/>
              <a:t>Web Bugs</a:t>
            </a:r>
            <a:r>
              <a:rPr lang="en-US" dirty="0"/>
              <a:t>, or </a:t>
            </a:r>
            <a:r>
              <a:rPr lang="en-US" i="1" dirty="0"/>
              <a:t>clear GIFs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A type of image file embedded in an image on the screen</a:t>
            </a:r>
          </a:p>
          <a:p>
            <a:pPr lvl="2"/>
            <a:r>
              <a:rPr lang="en-US" dirty="0"/>
              <a:t>Site owners allow companies, especially advertising companies, to hide these information-collecting programs on various parts of their sites</a:t>
            </a:r>
          </a:p>
          <a:p>
            <a:pPr lvl="2"/>
            <a:r>
              <a:rPr lang="en-US" dirty="0"/>
              <a:t>Every time a user requests a page with a Web bug on it, the Web bug sends a request to the Web bug’s company’s server, which then tracks where the user goes on the Web. </a:t>
            </a:r>
          </a:p>
          <a:p>
            <a:pPr lvl="1"/>
            <a:r>
              <a:rPr lang="en-US" dirty="0"/>
              <a:t>Log-file analysis</a:t>
            </a:r>
          </a:p>
          <a:p>
            <a:pPr lvl="1"/>
            <a:r>
              <a:rPr lang="en-US" dirty="0"/>
              <a:t>Data mining</a:t>
            </a:r>
          </a:p>
          <a:p>
            <a:pPr lvl="1"/>
            <a:r>
              <a:rPr lang="en-US" dirty="0"/>
              <a:t>Customer registration </a:t>
            </a:r>
          </a:p>
          <a:p>
            <a:pPr lvl="1"/>
            <a:r>
              <a:rPr lang="en-US" dirty="0"/>
              <a:t>Cookies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Tracking </a:t>
            </a:r>
            <a:r>
              <a:rPr lang="en-US" b="1" dirty="0"/>
              <a:t>and Analyzing </a:t>
            </a:r>
            <a:r>
              <a:rPr lang="en-US" b="1" dirty="0" smtClean="0"/>
              <a:t>Data</a:t>
            </a:r>
            <a:br>
              <a:rPr lang="en-US" b="1" dirty="0" smtClean="0"/>
            </a:br>
            <a:r>
              <a:rPr lang="en-US" sz="4000" dirty="0" smtClean="0"/>
              <a:t>Log-File Analysis</a:t>
            </a:r>
            <a:endParaRPr lang="en-US" b="1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When visiting a site, you are submitting a request for information from the site’s server and  the request is recorded in a log file</a:t>
            </a:r>
          </a:p>
          <a:p>
            <a:pPr lvl="1"/>
            <a:r>
              <a:rPr lang="en-US" i="1" dirty="0" smtClean="0"/>
              <a:t>Log files</a:t>
            </a:r>
            <a:r>
              <a:rPr lang="en-US" dirty="0" smtClean="0"/>
              <a:t> consist of data generated by site visits, including each visitor’s location, IP address, time of visit, frequency of visits and other information </a:t>
            </a:r>
          </a:p>
          <a:p>
            <a:pPr lvl="1"/>
            <a:r>
              <a:rPr lang="en-US" i="1" dirty="0" smtClean="0"/>
              <a:t>Log-file analysis</a:t>
            </a:r>
            <a:r>
              <a:rPr lang="en-US" dirty="0" smtClean="0"/>
              <a:t> organizes and summarizes the information contained in the log files</a:t>
            </a:r>
          </a:p>
          <a:p>
            <a:pPr lvl="2"/>
            <a:r>
              <a:rPr lang="en-US" dirty="0" smtClean="0"/>
              <a:t>Can be used to determine the number of unique visitors </a:t>
            </a:r>
          </a:p>
          <a:p>
            <a:pPr lvl="2"/>
            <a:r>
              <a:rPr lang="en-US" dirty="0" smtClean="0"/>
              <a:t>Can show the Web-site traffic effects of changing a Web site or advertising campaign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Tracking </a:t>
            </a:r>
            <a:r>
              <a:rPr lang="en-US" b="1" dirty="0"/>
              <a:t>and Analyzing </a:t>
            </a:r>
            <a:r>
              <a:rPr lang="en-US" b="1" dirty="0" smtClean="0"/>
              <a:t>Data</a:t>
            </a:r>
            <a:br>
              <a:rPr lang="en-US" b="1" dirty="0" smtClean="0"/>
            </a:br>
            <a:r>
              <a:rPr lang="en-US" sz="3600" dirty="0" err="1" smtClean="0"/>
              <a:t>WebTrends</a:t>
            </a:r>
            <a:r>
              <a:rPr lang="en-US" sz="3600" dirty="0" smtClean="0"/>
              <a:t> Feature</a:t>
            </a:r>
            <a:endParaRPr lang="en-US" b="1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077200" cy="4876800"/>
          </a:xfrm>
        </p:spPr>
        <p:txBody>
          <a:bodyPr>
            <a:normAutofit/>
          </a:bodyPr>
          <a:lstStyle/>
          <a:p>
            <a:r>
              <a:rPr lang="en-US" sz="2400" dirty="0" err="1" smtClean="0">
                <a:hlinkClick r:id="rId3"/>
              </a:rPr>
              <a:t>WebTrends</a:t>
            </a:r>
            <a:r>
              <a:rPr lang="en-US" sz="2400" dirty="0" smtClean="0"/>
              <a:t> provides solutions for tracking visitors </a:t>
            </a:r>
          </a:p>
          <a:p>
            <a:pPr lvl="1"/>
            <a:r>
              <a:rPr lang="en-US" sz="2400" dirty="0" smtClean="0"/>
              <a:t>User specifies source of log files, types of reports and location where data is stored</a:t>
            </a:r>
          </a:p>
          <a:p>
            <a:pPr lvl="1"/>
            <a:r>
              <a:rPr lang="en-US" sz="2400" dirty="0" smtClean="0"/>
              <a:t>The analysis is conducted automatically </a:t>
            </a:r>
          </a:p>
          <a:p>
            <a:r>
              <a:rPr lang="en-US" sz="2400" dirty="0" smtClean="0"/>
              <a:t>Collected information can be used to evaluate e-commerce methods, customer service and Web-site design</a:t>
            </a:r>
          </a:p>
          <a:p>
            <a:r>
              <a:rPr lang="en-US" sz="2400" dirty="0" smtClean="0"/>
              <a:t>Graphical interpretation of the log files can be presented</a:t>
            </a:r>
          </a:p>
          <a:p>
            <a:r>
              <a:rPr lang="en-US" sz="2400" dirty="0" smtClean="0"/>
              <a:t>Can view demographic and geographic data, technical analysis of a Web site’s effectiveness and </a:t>
            </a:r>
            <a:r>
              <a:rPr lang="en-US" sz="2400" i="1" dirty="0" smtClean="0"/>
              <a:t>top-referring sites</a:t>
            </a:r>
            <a:r>
              <a:rPr lang="en-US" sz="2400" dirty="0" smtClean="0"/>
              <a:t>—sites that most frequently refer visitors to your site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Tracking </a:t>
            </a:r>
            <a:r>
              <a:rPr lang="en-US" b="1" dirty="0"/>
              <a:t>and Analyzing </a:t>
            </a:r>
            <a:r>
              <a:rPr lang="en-US" b="1" dirty="0" smtClean="0"/>
              <a:t>Data</a:t>
            </a:r>
            <a:br>
              <a:rPr lang="en-US" b="1" dirty="0" smtClean="0"/>
            </a:br>
            <a:r>
              <a:rPr lang="en-US" sz="3600" dirty="0" err="1" smtClean="0"/>
              <a:t>WebTrends</a:t>
            </a:r>
            <a:r>
              <a:rPr lang="en-US" sz="3600" dirty="0" smtClean="0"/>
              <a:t> Feature</a:t>
            </a:r>
            <a:endParaRPr lang="en-US" b="1" dirty="0"/>
          </a:p>
        </p:txBody>
      </p:sp>
      <p:pic>
        <p:nvPicPr>
          <p:cNvPr id="7" name="Picture 3" descr="C:\ANCILLARY\PowerPoint\EBECMCh_10PNGImages\10_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219200"/>
            <a:ext cx="6507163" cy="4991100"/>
          </a:xfrm>
          <a:prstGeom prst="rect">
            <a:avLst/>
          </a:prstGeom>
          <a:noFill/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0" y="6200775"/>
            <a:ext cx="89916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2" eaLnBrk="1" hangingPunct="1">
              <a:spcBef>
                <a:spcPct val="20000"/>
              </a:spcBef>
              <a:spcAft>
                <a:spcPts val="900"/>
              </a:spcAft>
            </a:pPr>
            <a:r>
              <a:rPr lang="en-US" dirty="0" err="1">
                <a:latin typeface="Times" pitchFamily="18" charset="0"/>
              </a:rPr>
              <a:t>WebTrends</a:t>
            </a:r>
            <a:r>
              <a:rPr lang="en-US" dirty="0">
                <a:latin typeface="Times" pitchFamily="18" charset="0"/>
              </a:rPr>
              <a:t> home page. (Courtesy of © 2000 </a:t>
            </a:r>
            <a:r>
              <a:rPr lang="en-US" dirty="0" err="1">
                <a:latin typeface="Times" pitchFamily="18" charset="0"/>
              </a:rPr>
              <a:t>WebTrends</a:t>
            </a:r>
            <a:r>
              <a:rPr lang="en-US" dirty="0">
                <a:latin typeface="Times" pitchFamily="18" charset="0"/>
              </a:rPr>
              <a:t> Corporation. All rights reserved. </a:t>
            </a:r>
            <a:r>
              <a:rPr lang="en-US" dirty="0" err="1">
                <a:latin typeface="Times" pitchFamily="18" charset="0"/>
              </a:rPr>
              <a:t>WebTrends</a:t>
            </a:r>
            <a:r>
              <a:rPr lang="en-US" dirty="0">
                <a:latin typeface="Times" pitchFamily="18" charset="0"/>
              </a:rPr>
              <a:t> is a registered trademark of </a:t>
            </a:r>
            <a:r>
              <a:rPr lang="en-US" dirty="0" err="1">
                <a:latin typeface="Times" pitchFamily="18" charset="0"/>
              </a:rPr>
              <a:t>WebTrends</a:t>
            </a:r>
            <a:r>
              <a:rPr lang="en-US" dirty="0">
                <a:latin typeface="Times" pitchFamily="18" charset="0"/>
              </a:rPr>
              <a:t> Corporation.)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Data Mining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50292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Uses algorithms and statistical tools to find patterns in data gathered from customer visits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Costly and time consuming to go through large amounts of data manually 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Use data-mining to analyze trends within their companies or in the marketplace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Uncovered patterns can improve CRM and marketing campaigns 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Discover a need for new or improved services or products by studying the patterns of customers’ purchases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cs typeface="Times New Roman" pitchFamily="18" charset="0"/>
              </a:rPr>
              <a:t>Data mining software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cs typeface="Times New Roman" pitchFamily="18" charset="0"/>
                <a:hlinkClick r:id="rId3"/>
              </a:rPr>
              <a:t>HNC Software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smtClean="0">
                <a:cs typeface="Times New Roman" pitchFamily="18" charset="0"/>
                <a:hlinkClick r:id="rId4"/>
              </a:rPr>
              <a:t>Data Distilleries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smtClean="0">
                <a:cs typeface="Times New Roman" pitchFamily="18" charset="0"/>
                <a:hlinkClick r:id="rId5"/>
              </a:rPr>
              <a:t>Applied </a:t>
            </a:r>
            <a:r>
              <a:rPr lang="en-US" dirty="0" err="1" smtClean="0">
                <a:cs typeface="Times New Roman" pitchFamily="18" charset="0"/>
                <a:hlinkClick r:id="rId5"/>
              </a:rPr>
              <a:t>Metrix</a:t>
            </a:r>
            <a:r>
              <a:rPr lang="en-US" dirty="0" smtClean="0">
                <a:cs typeface="Times New Roman" pitchFamily="18" charset="0"/>
              </a:rPr>
              <a:t> </a:t>
            </a:r>
            <a:r>
              <a:rPr lang="en-US" dirty="0" smtClean="0">
                <a:cs typeface="Times New Roman" pitchFamily="18" charset="0"/>
                <a:hlinkClick r:id="rId6"/>
              </a:rPr>
              <a:t>Data Instincts</a:t>
            </a:r>
            <a:r>
              <a:rPr lang="en-US" dirty="0" smtClean="0">
                <a:cs typeface="Times New Roman" pitchFamily="18" charset="0"/>
              </a:rPr>
              <a:t> and </a:t>
            </a:r>
            <a:r>
              <a:rPr lang="en-US" dirty="0" err="1" smtClean="0">
                <a:cs typeface="Times New Roman" pitchFamily="18" charset="0"/>
                <a:hlinkClick r:id="rId7"/>
              </a:rPr>
              <a:t>SmartDrill</a:t>
            </a:r>
            <a:endParaRPr lang="en-US" dirty="0" smtClean="0"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Customer </a:t>
            </a:r>
            <a:r>
              <a:rPr lang="en-US" b="1" dirty="0"/>
              <a:t>Registration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i="1" dirty="0"/>
              <a:t>Customer registration</a:t>
            </a:r>
          </a:p>
          <a:p>
            <a:pPr lvl="1"/>
            <a:r>
              <a:rPr lang="en-US" dirty="0"/>
              <a:t>Requiring visitors to fill out a form with personal information that is then used to create a profile</a:t>
            </a:r>
          </a:p>
          <a:p>
            <a:pPr lvl="1"/>
            <a:r>
              <a:rPr lang="en-US" dirty="0"/>
              <a:t>Recommended when it will provide a benefit to the customer</a:t>
            </a:r>
          </a:p>
          <a:p>
            <a:pPr lvl="1"/>
            <a:r>
              <a:rPr lang="en-US" dirty="0"/>
              <a:t>When customers log on using usernames and  passwords, their actions can be tracked and stored in a database</a:t>
            </a:r>
          </a:p>
          <a:p>
            <a:pPr algn="just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Require only minimum information</a:t>
            </a:r>
          </a:p>
          <a:p>
            <a:pPr algn="just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Give customers an incentive to register</a:t>
            </a:r>
          </a:p>
          <a:p>
            <a:pPr lvl="1" algn="just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Free-trial run or a free demonstration to familiarize the user</a:t>
            </a:r>
          </a:p>
          <a:p>
            <a:pPr algn="just"/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After customer registration, send an e-mail including customer usernames</a:t>
            </a:r>
            <a:r>
              <a:rPr lang="en-US" dirty="0"/>
              <a:t> and welcoming them to your Web site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Cookies</a:t>
            </a:r>
            <a:endParaRPr lang="en-US" b="1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820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/>
              <a:t>Cookie</a:t>
            </a:r>
          </a:p>
          <a:p>
            <a:pPr lvl="1"/>
            <a:r>
              <a:rPr lang="en-US" dirty="0"/>
              <a:t>A text file stored by a Web site on an individual’s personal computer that allows a site to track the actions of a </a:t>
            </a:r>
          </a:p>
          <a:p>
            <a:pPr lvl="1"/>
            <a:r>
              <a:rPr lang="en-US" dirty="0"/>
              <a:t>Information collected is intended to be an anonymous account of log-on times, the length of stay at the site, purchases made on the site, the site previously visited and the site visited next</a:t>
            </a:r>
          </a:p>
          <a:p>
            <a:pPr lvl="1"/>
            <a:r>
              <a:rPr lang="en-US" dirty="0"/>
              <a:t>Does not interact with other information stored on the system</a:t>
            </a:r>
          </a:p>
          <a:p>
            <a:pPr lvl="1"/>
            <a:r>
              <a:rPr lang="en-US" dirty="0"/>
              <a:t>Can only be read by the host that sets them on a person’s computer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Cookies</a:t>
            </a:r>
            <a:endParaRPr lang="en-US" b="1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Benefits</a:t>
            </a:r>
          </a:p>
          <a:p>
            <a:pPr lvl="1"/>
            <a:r>
              <a:rPr lang="en-US" dirty="0"/>
              <a:t>Record passwords for returning visitors</a:t>
            </a:r>
          </a:p>
          <a:p>
            <a:pPr lvl="1"/>
            <a:r>
              <a:rPr lang="en-US" dirty="0"/>
              <a:t>Keep track of shopping-cart materials </a:t>
            </a:r>
          </a:p>
          <a:p>
            <a:pPr lvl="1"/>
            <a:r>
              <a:rPr lang="en-US" dirty="0"/>
              <a:t>Register preferences</a:t>
            </a:r>
          </a:p>
          <a:p>
            <a:pPr lvl="1"/>
            <a:r>
              <a:rPr lang="en-US" dirty="0"/>
              <a:t>Assist companies in address target markets with greater accuracy</a:t>
            </a:r>
          </a:p>
          <a:p>
            <a:r>
              <a:rPr lang="en-US" dirty="0"/>
              <a:t>Negatives</a:t>
            </a:r>
          </a:p>
          <a:p>
            <a:pPr lvl="1"/>
            <a:r>
              <a:rPr lang="en-US" dirty="0"/>
              <a:t>Customer privacy</a:t>
            </a:r>
          </a:p>
          <a:p>
            <a:pPr lvl="1"/>
            <a:r>
              <a:rPr lang="en-US" dirty="0">
                <a:cs typeface="Times New Roman" pitchFamily="18" charset="0"/>
              </a:rPr>
              <a:t>Can be misleading to site that places cookie on a computer</a:t>
            </a:r>
          </a:p>
          <a:p>
            <a:pPr lvl="2"/>
            <a:r>
              <a:rPr lang="en-US" dirty="0">
                <a:cs typeface="Times New Roman" pitchFamily="18" charset="0"/>
              </a:rPr>
              <a:t>Different people may use the same computer to surf the Web, and the cookie will not be able to differentiate the users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Personalization</a:t>
            </a:r>
            <a:endParaRPr lang="en-US" b="1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/>
              <a:t>Personalization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Uses information from tracking, mining and data analysis to customize a person’s interactions with </a:t>
            </a:r>
            <a:r>
              <a:rPr lang="en-US" dirty="0" err="1" smtClean="0"/>
              <a:t>ba</a:t>
            </a:r>
            <a:r>
              <a:rPr lang="en-US" dirty="0" smtClean="0"/>
              <a:t> </a:t>
            </a:r>
            <a:r>
              <a:rPr lang="en-US" dirty="0"/>
              <a:t>company’s products, services, Web site and employees</a:t>
            </a:r>
          </a:p>
          <a:p>
            <a:pPr lvl="2"/>
            <a:r>
              <a:rPr lang="en-US" dirty="0" err="1">
                <a:latin typeface="Times" pitchFamily="18" charset="0"/>
                <a:cs typeface="Times New Roman" pitchFamily="18" charset="0"/>
                <a:hlinkClick r:id="rId3"/>
              </a:rPr>
              <a:t>Allaire</a:t>
            </a:r>
            <a:r>
              <a:rPr lang="en-US" dirty="0">
                <a:cs typeface="Times New Roman" pitchFamily="18" charset="0"/>
              </a:rPr>
              <a:t>, </a:t>
            </a:r>
            <a:r>
              <a:rPr lang="en-US" dirty="0">
                <a:cs typeface="Times New Roman" pitchFamily="18" charset="0"/>
                <a:hlinkClick r:id="rId4"/>
              </a:rPr>
              <a:t>Blaze Software</a:t>
            </a:r>
            <a:r>
              <a:rPr lang="en-US" dirty="0">
                <a:cs typeface="Times New Roman" pitchFamily="18" charset="0"/>
              </a:rPr>
              <a:t>, </a:t>
            </a:r>
            <a:r>
              <a:rPr lang="en-US" dirty="0" err="1">
                <a:cs typeface="Times New Roman" pitchFamily="18" charset="0"/>
                <a:hlinkClick r:id="rId5"/>
              </a:rPr>
              <a:t>NetGenesis</a:t>
            </a:r>
            <a:r>
              <a:rPr lang="en-US" dirty="0">
                <a:cs typeface="Times New Roman" pitchFamily="18" charset="0"/>
              </a:rPr>
              <a:t> and </a:t>
            </a:r>
            <a:r>
              <a:rPr lang="en-US" dirty="0">
                <a:cs typeface="Times New Roman" pitchFamily="18" charset="0"/>
                <a:hlinkClick r:id="rId6"/>
              </a:rPr>
              <a:t>Personify</a:t>
            </a:r>
            <a:endParaRPr lang="en-US" dirty="0"/>
          </a:p>
          <a:p>
            <a:r>
              <a:rPr lang="en-US" dirty="0"/>
              <a:t>Establish </a:t>
            </a:r>
            <a:r>
              <a:rPr lang="en-US" dirty="0" smtClean="0"/>
              <a:t>relationships </a:t>
            </a:r>
            <a:r>
              <a:rPr lang="en-US" dirty="0"/>
              <a:t>that improve each time visitors return to site </a:t>
            </a:r>
          </a:p>
          <a:p>
            <a:r>
              <a:rPr lang="en-US" dirty="0"/>
              <a:t>Customers may enjoy individual attention and become more loyal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Personalization</a:t>
            </a:r>
            <a:endParaRPr lang="en-US" b="1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Collaborative filtering</a:t>
            </a:r>
          </a:p>
          <a:p>
            <a:pPr lvl="1"/>
            <a:r>
              <a:rPr lang="en-US"/>
              <a:t>Compares ratings of a present user’s interests and decisions with those of past users to offer content relative to the present user’s interests </a:t>
            </a:r>
          </a:p>
          <a:p>
            <a:r>
              <a:rPr lang="en-US" i="1"/>
              <a:t>Rules-based personalization</a:t>
            </a:r>
            <a:r>
              <a:rPr lang="en-US" i="1">
                <a:solidFill>
                  <a:srgbClr val="00FF00"/>
                </a:solidFill>
              </a:rPr>
              <a:t> </a:t>
            </a:r>
          </a:p>
          <a:p>
            <a:pPr lvl="1"/>
            <a:r>
              <a:rPr lang="en-US"/>
              <a:t>The delivery of personalized content based on the subjection of a user’s profile to set rules or assumptions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Summary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B2B Marketing on the Web</a:t>
            </a:r>
          </a:p>
          <a:p>
            <a:r>
              <a:rPr lang="en-US" dirty="0" smtClean="0"/>
              <a:t>Search Engines</a:t>
            </a:r>
          </a:p>
          <a:p>
            <a:r>
              <a:rPr lang="en-US" dirty="0" smtClean="0"/>
              <a:t>META Tags</a:t>
            </a:r>
          </a:p>
          <a:p>
            <a:r>
              <a:rPr lang="en-US" dirty="0" smtClean="0"/>
              <a:t> Search Engine Registration</a:t>
            </a:r>
          </a:p>
          <a:p>
            <a:r>
              <a:rPr lang="en-US" dirty="0" smtClean="0"/>
              <a:t>E-Customer Relationship Management</a:t>
            </a:r>
          </a:p>
          <a:p>
            <a:pPr lvl="1"/>
            <a:r>
              <a:rPr lang="en-US" dirty="0" smtClean="0"/>
              <a:t>Tracking and Analyzing Data</a:t>
            </a:r>
          </a:p>
          <a:p>
            <a:pPr lvl="1"/>
            <a:r>
              <a:rPr lang="en-US" dirty="0" smtClean="0"/>
              <a:t>Data Mining</a:t>
            </a:r>
          </a:p>
          <a:p>
            <a:pPr lvl="1"/>
            <a:r>
              <a:rPr lang="en-US" dirty="0" smtClean="0"/>
              <a:t>Customer Registration </a:t>
            </a:r>
          </a:p>
          <a:p>
            <a:pPr lvl="1"/>
            <a:r>
              <a:rPr lang="en-US" dirty="0" smtClean="0"/>
              <a:t>Cookies </a:t>
            </a:r>
          </a:p>
          <a:p>
            <a:pPr lvl="1"/>
            <a:r>
              <a:rPr lang="en-US" dirty="0" smtClean="0"/>
              <a:t>Personalization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1342</Words>
  <Application>Microsoft Office PowerPoint</Application>
  <PresentationFormat>On-screen Show (4:3)</PresentationFormat>
  <Paragraphs>161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Lecture 15</vt:lpstr>
      <vt:lpstr>Recap – Lecture 14</vt:lpstr>
      <vt:lpstr>Contents to Cover Today</vt:lpstr>
      <vt:lpstr>Business-to-Business (B2B) Marketing on the Web</vt:lpstr>
      <vt:lpstr>Search Engines</vt:lpstr>
      <vt:lpstr>META Tags</vt:lpstr>
      <vt:lpstr>Search-Engine Registration</vt:lpstr>
      <vt:lpstr>Search-Engine Registration</vt:lpstr>
      <vt:lpstr>E-Customer Relationship Management</vt:lpstr>
      <vt:lpstr>Introduction</vt:lpstr>
      <vt:lpstr>Tracking and Analyzing Data</vt:lpstr>
      <vt:lpstr>Tracking and Analyzing Data</vt:lpstr>
      <vt:lpstr>Tracking and Analyzing Data Log-File Analysis</vt:lpstr>
      <vt:lpstr>Tracking and Analyzing Data WebTrends Feature</vt:lpstr>
      <vt:lpstr>Tracking and Analyzing Data WebTrends Feature</vt:lpstr>
      <vt:lpstr>Data Mining</vt:lpstr>
      <vt:lpstr>Customer Registration</vt:lpstr>
      <vt:lpstr>Cookies</vt:lpstr>
      <vt:lpstr>Cookies</vt:lpstr>
      <vt:lpstr>Personalization</vt:lpstr>
      <vt:lpstr>Personalization</vt:lpstr>
      <vt:lpstr>Summary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</dc:title>
  <dc:creator>Fahad</dc:creator>
  <cp:lastModifiedBy>NTS</cp:lastModifiedBy>
  <cp:revision>15</cp:revision>
  <dcterms:created xsi:type="dcterms:W3CDTF">2013-07-21T20:31:02Z</dcterms:created>
  <dcterms:modified xsi:type="dcterms:W3CDTF">2013-07-25T09:26:53Z</dcterms:modified>
</cp:coreProperties>
</file>