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8" r:id="rId2"/>
    <p:sldId id="289" r:id="rId3"/>
    <p:sldId id="290" r:id="rId4"/>
    <p:sldId id="313" r:id="rId5"/>
    <p:sldId id="291" r:id="rId6"/>
    <p:sldId id="292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5" r:id="rId18"/>
    <p:sldId id="306" r:id="rId19"/>
    <p:sldId id="28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A03F8-DA41-4B51-85A1-8A3AC8325AF2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E64C1-86EA-4000-A0FF-184C686CDF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critic.com/content/monster.com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bility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hyperlink" Target="http://www.bannertips.com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lueclick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hyperlink" Target="http://www.linkexchange.com/" TargetMode="External"/><Relationship Id="rId5" Type="http://schemas.openxmlformats.org/officeDocument/2006/relationships/hyperlink" Target="http://www.adsmart.net/" TargetMode="External"/><Relationship Id="rId4" Type="http://schemas.openxmlformats.org/officeDocument/2006/relationships/hyperlink" Target="http://www.doubleclick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lueclick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cromedia.com/" TargetMode="External"/><Relationship Id="rId3" Type="http://schemas.openxmlformats.org/officeDocument/2006/relationships/hyperlink" Target="http://www.resource.com/" TargetMode="External"/><Relationship Id="rId7" Type="http://schemas.openxmlformats.org/officeDocument/2006/relationships/hyperlink" Target="http://www.streamingmedia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hyperlink" Target="http://www.cyber-logics.com/" TargetMode="External"/><Relationship Id="rId5" Type="http://schemas.openxmlformats.org/officeDocument/2006/relationships/hyperlink" Target="http://www.navisite.com/" TargetMode="External"/><Relationship Id="rId4" Type="http://schemas.openxmlformats.org/officeDocument/2006/relationships/hyperlink" Target="http://www.cleardigital.com/" TargetMode="External"/><Relationship Id="rId9" Type="http://schemas.openxmlformats.org/officeDocument/2006/relationships/hyperlink" Target="http://www.victoriassecret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rst.com/" TargetMode="External"/><Relationship Id="rId7" Type="http://schemas.openxmlformats.org/officeDocument/2006/relationships/hyperlink" Target="http://www.lot21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hyperlink" Target="http://www.h2odesign.com/" TargetMode="External"/><Relationship Id="rId5" Type="http://schemas.openxmlformats.org/officeDocument/2006/relationships/hyperlink" Target="http://www.mtv.com/" TargetMode="External"/><Relationship Id="rId4" Type="http://schemas.openxmlformats.org/officeDocument/2006/relationships/hyperlink" Target="http://www.nike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pondtv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web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hyperlink" Target="http://www.businesswire.com/" TargetMode="External"/><Relationship Id="rId5" Type="http://schemas.openxmlformats.org/officeDocument/2006/relationships/hyperlink" Target="http://www.prnewswire.com/" TargetMode="External"/><Relationship Id="rId4" Type="http://schemas.openxmlformats.org/officeDocument/2006/relationships/hyperlink" Target="http://www.mediamaponline.com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14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Lecture 13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e-Marketing</a:t>
            </a:r>
          </a:p>
          <a:p>
            <a:r>
              <a:rPr lang="en-US" dirty="0" smtClean="0"/>
              <a:t>Branding</a:t>
            </a:r>
          </a:p>
          <a:p>
            <a:r>
              <a:rPr lang="en-US" dirty="0" smtClean="0"/>
              <a:t>Internet Marketing Research</a:t>
            </a:r>
          </a:p>
          <a:p>
            <a:r>
              <a:rPr lang="en-US" dirty="0" smtClean="0"/>
              <a:t>E-mail Marketing</a:t>
            </a:r>
          </a:p>
          <a:p>
            <a:r>
              <a:rPr lang="en-US" dirty="0" smtClean="0"/>
              <a:t>Promotions</a:t>
            </a:r>
          </a:p>
          <a:p>
            <a:r>
              <a:rPr lang="en-US" dirty="0" smtClean="0"/>
              <a:t>E-business Advertising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E-business Advertising</a:t>
            </a:r>
          </a:p>
          <a:p>
            <a:pPr lvl="1"/>
            <a:r>
              <a:rPr lang="en-US" dirty="0" smtClean="0"/>
              <a:t>Banner Advertising</a:t>
            </a:r>
          </a:p>
          <a:p>
            <a:pPr lvl="1"/>
            <a:r>
              <a:rPr lang="en-US" dirty="0" err="1" smtClean="0"/>
              <a:t>ValueClick</a:t>
            </a:r>
            <a:r>
              <a:rPr lang="en-US" dirty="0" smtClean="0"/>
              <a:t> Feature</a:t>
            </a:r>
          </a:p>
          <a:p>
            <a:r>
              <a:rPr lang="en-US" dirty="0" smtClean="0"/>
              <a:t>Media Rich Advertising</a:t>
            </a:r>
          </a:p>
          <a:p>
            <a:r>
              <a:rPr lang="en-US" smtClean="0"/>
              <a:t>E-Business </a:t>
            </a:r>
            <a:r>
              <a:rPr lang="en-US" dirty="0" smtClean="0"/>
              <a:t>Public 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E-business </a:t>
            </a:r>
            <a:r>
              <a:rPr lang="en-US" b="1" dirty="0"/>
              <a:t>Advertising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458200" cy="52578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Traditional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Television, movies, newspapers and magazines  </a:t>
            </a: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Prime-time television slots most expensive times to air commercials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(</a:t>
            </a:r>
            <a:r>
              <a:rPr lang="en-US" b="1" dirty="0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  <a:hlinkClick r:id="rId3"/>
              </a:rPr>
              <a:t>monster.com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3"/>
              </a:rPr>
              <a:t> advertisement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)</a:t>
            </a: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Establish and continually strengthen </a:t>
            </a:r>
            <a:r>
              <a:rPr lang="en-US" i="1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branding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</a:t>
            </a:r>
          </a:p>
          <a:p>
            <a:pPr lvl="1" algn="just">
              <a:lnSpc>
                <a:spcPct val="90000"/>
              </a:lnSpc>
            </a:pPr>
            <a:r>
              <a:rPr lang="en-US" i="1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Brand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is a symbol or name that distinguishes a company and its products or services from its competitors and should be unique, recognizable and easy to remember </a:t>
            </a: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Publicize URL on direct mailings and business cards</a:t>
            </a: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Online advertising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Place links on other sites, register with search engines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Banner </a:t>
            </a:r>
            <a:r>
              <a:rPr lang="en-US" b="1" dirty="0"/>
              <a:t>Advertising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/>
          </a:bodyPr>
          <a:lstStyle/>
          <a:p>
            <a:pPr algn="just"/>
            <a:r>
              <a:rPr lang="en-US" i="1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Banner ads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Located on Web pages, act like small billboards, usually contain graphics and an advertising message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Benefits include:</a:t>
            </a:r>
          </a:p>
          <a:p>
            <a:pPr lvl="2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Increased brand recognition, exposure and possible revenue</a:t>
            </a:r>
          </a:p>
          <a:p>
            <a:pPr lvl="1" algn="just"/>
            <a:r>
              <a:rPr lang="en-US" i="1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Side panel ads 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or </a:t>
            </a:r>
            <a:r>
              <a:rPr lang="en-US" i="1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skyscraper banners</a:t>
            </a:r>
          </a:p>
          <a:p>
            <a:pPr lvl="2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Advertisements that lie vertically on Web sites </a:t>
            </a:r>
          </a:p>
          <a:p>
            <a:pPr lvl="1" algn="just"/>
            <a:r>
              <a:rPr lang="en-US" dirty="0"/>
              <a:t>Banner advertisements are losing their effectiveness</a:t>
            </a:r>
          </a:p>
          <a:p>
            <a:pPr lvl="2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Industry has calculated click-through rates at around .5 percent 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Place logo on banners, enhancing brand recognition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/>
              <a:t>Banner </a:t>
            </a:r>
            <a:r>
              <a:rPr lang="en-US" b="1" dirty="0"/>
              <a:t>Advertising</a:t>
            </a:r>
          </a:p>
        </p:txBody>
      </p:sp>
      <p:pic>
        <p:nvPicPr>
          <p:cNvPr id="49155" name="Picture 3" descr="C:\ANCILLARY\PowerPoint\EBECMCh_08PNGImages\08_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90600"/>
            <a:ext cx="6156134" cy="4953000"/>
          </a:xfrm>
          <a:prstGeom prst="rect">
            <a:avLst/>
          </a:prstGeom>
          <a:noFill/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4267200" y="6477000"/>
            <a:ext cx="464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762000" y="5943600"/>
            <a:ext cx="5638800" cy="76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2" algn="ctr">
              <a:spcAft>
                <a:spcPts val="900"/>
              </a:spcAft>
            </a:pPr>
            <a:r>
              <a:rPr lang="en-US" dirty="0">
                <a:latin typeface="Times" pitchFamily="18" charset="0"/>
              </a:rPr>
              <a:t>Banner Advertisements. </a:t>
            </a:r>
            <a:endParaRPr lang="en-US" dirty="0" smtClean="0">
              <a:latin typeface="Times" pitchFamily="18" charset="0"/>
            </a:endParaRPr>
          </a:p>
          <a:p>
            <a:pPr lvl="2" algn="ctr">
              <a:spcAft>
                <a:spcPts val="900"/>
              </a:spcAft>
            </a:pPr>
            <a:r>
              <a:rPr lang="en-US" dirty="0" smtClean="0">
                <a:latin typeface="Times" pitchFamily="18" charset="0"/>
              </a:rPr>
              <a:t>(</a:t>
            </a:r>
            <a:r>
              <a:rPr lang="en-US" dirty="0">
                <a:latin typeface="Times" pitchFamily="18" charset="0"/>
              </a:rPr>
              <a:t>Courtesy </a:t>
            </a:r>
            <a:r>
              <a:rPr lang="en-US" dirty="0" smtClean="0">
                <a:latin typeface="Times" pitchFamily="18" charset="0"/>
              </a:rPr>
              <a:t>of </a:t>
            </a:r>
            <a:r>
              <a:rPr lang="en-US" b="1" dirty="0" smtClean="0">
                <a:latin typeface="Courier New" pitchFamily="49" charset="0"/>
              </a:rPr>
              <a:t>GaryCohn.com</a:t>
            </a:r>
            <a:r>
              <a:rPr lang="en-US" dirty="0" smtClean="0">
                <a:latin typeface="Times" pitchFamily="18" charset="0"/>
              </a:rPr>
              <a:t> </a:t>
            </a:r>
            <a:r>
              <a:rPr lang="en-US" dirty="0">
                <a:latin typeface="Times" pitchFamily="18" charset="0"/>
              </a:rPr>
              <a:t>Marketing.)</a:t>
            </a:r>
          </a:p>
        </p:txBody>
      </p:sp>
      <p:pic>
        <p:nvPicPr>
          <p:cNvPr id="6" name="Picture 1027" descr="C:\ANCILLARY\PowerPoint\EBECMCh_08PNGImages\08_0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990600"/>
            <a:ext cx="1277331" cy="5029200"/>
          </a:xfrm>
          <a:prstGeom prst="rect">
            <a:avLst/>
          </a:prstGeom>
          <a:noFill/>
        </p:spPr>
      </p:pic>
      <p:sp>
        <p:nvSpPr>
          <p:cNvPr id="7" name="Text Box 1028"/>
          <p:cNvSpPr txBox="1">
            <a:spLocks noChangeArrowheads="1"/>
          </p:cNvSpPr>
          <p:nvPr/>
        </p:nvSpPr>
        <p:spPr bwMode="auto">
          <a:xfrm>
            <a:off x="5791200" y="5943600"/>
            <a:ext cx="3429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2" algn="ctr">
              <a:spcAft>
                <a:spcPts val="900"/>
              </a:spcAft>
            </a:pPr>
            <a:r>
              <a:rPr lang="en-US" dirty="0">
                <a:latin typeface="Times" pitchFamily="18" charset="0"/>
              </a:rPr>
              <a:t>Example of a panel </a:t>
            </a:r>
            <a:r>
              <a:rPr lang="en-US" dirty="0" err="1">
                <a:latin typeface="Times" pitchFamily="18" charset="0"/>
              </a:rPr>
              <a:t>ad.</a:t>
            </a:r>
            <a:r>
              <a:rPr lang="en-US" dirty="0">
                <a:latin typeface="Times" pitchFamily="18" charset="0"/>
              </a:rPr>
              <a:t> (Courtesy of Venture Capital Online, Inc.)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Banner </a:t>
            </a:r>
            <a:r>
              <a:rPr lang="en-US" b="1" dirty="0"/>
              <a:t>Advertising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Inventive color schemes and movement</a:t>
            </a:r>
          </a:p>
          <a:p>
            <a:pPr lvl="1"/>
            <a:r>
              <a:rPr lang="en-US" dirty="0"/>
              <a:t>Flashing, scrolling text, pop-up boxes and color changes </a:t>
            </a:r>
          </a:p>
          <a:p>
            <a:pPr lvl="2"/>
            <a:r>
              <a:rPr lang="en-US" dirty="0"/>
              <a:t>Pop-up box is a window containing an advertisement that appears separate from the screen the user is viewing, pops up randomly or as a result of user actions 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(can have a negative effect due to their intrusive nature)</a:t>
            </a:r>
            <a:endParaRPr lang="en-US" dirty="0"/>
          </a:p>
          <a:p>
            <a:r>
              <a:rPr lang="en-US" dirty="0"/>
              <a:t>Determine the best position on sites for a banner</a:t>
            </a:r>
          </a:p>
          <a:p>
            <a:pPr lvl="1"/>
            <a:r>
              <a:rPr lang="en-US" dirty="0"/>
              <a:t>Web sites cluttered with ads annoy visitors</a:t>
            </a:r>
          </a:p>
          <a:p>
            <a:r>
              <a:rPr lang="en-US" dirty="0"/>
              <a:t>Space can be more expensive during high traffic </a:t>
            </a:r>
          </a:p>
          <a:p>
            <a:r>
              <a:rPr lang="en-US" dirty="0"/>
              <a:t>Exchanging banners with another site </a:t>
            </a:r>
          </a:p>
          <a:p>
            <a:r>
              <a:rPr lang="en-US" dirty="0" err="1">
                <a:hlinkClick r:id="rId3"/>
              </a:rPr>
              <a:t>Adbility</a:t>
            </a:r>
            <a:r>
              <a:rPr lang="en-US" dirty="0"/>
              <a:t> and </a:t>
            </a:r>
            <a:r>
              <a:rPr lang="en-US" dirty="0" err="1">
                <a:hlinkClick r:id="rId4"/>
              </a:rPr>
              <a:t>BannerTips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Buying </a:t>
            </a:r>
            <a:r>
              <a:rPr lang="en-US" b="1" dirty="0"/>
              <a:t>and Selling Banner Advertising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Buy advertising space on sites that receive a large number of hits and target a similar market 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Selling ad space provides additional income 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Monthly charges for online advertising rarely used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CPM (cost per thousand)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A designated fee for every one thousand people who view the site on which your advertisement is located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Buying </a:t>
            </a:r>
            <a:r>
              <a:rPr lang="en-US" b="1" dirty="0"/>
              <a:t>and Selling Banner Advertising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Unique visitors versus total number of hits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Visiting any site registers one unique visit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Hits are recorded for each object that is downloaded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To determine the value of a Web site for advertising purposes, use the number of unique visitors, not total hits </a:t>
            </a:r>
          </a:p>
          <a:p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Advertising payment options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Pay-per-click: you pay the host according to the number of </a:t>
            </a:r>
            <a:r>
              <a:rPr lang="en-US" dirty="0" smtClean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click-through 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to your site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Pay-per-lead: you pay the host for every lead generated from the advertisement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Pay-per-sale: you pay the host for every sale resulting from a click-through </a:t>
            </a:r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Buying </a:t>
            </a:r>
            <a:r>
              <a:rPr lang="en-US" b="1" dirty="0"/>
              <a:t>and Selling Banner Advertising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52578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Selling advertising space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Provide appropriate contact information on your Web site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Register with organizations that will sell your space for you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These companies typically charge a percentage of the revenue you receive from the advertisements placed on your site</a:t>
            </a:r>
          </a:p>
          <a:p>
            <a:pPr lvl="2"/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3"/>
              </a:rPr>
              <a:t>ValueClick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4"/>
              </a:rPr>
              <a:t>DoubleClick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5"/>
              </a:rPr>
              <a:t>AdSmart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and </a:t>
            </a:r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6"/>
              </a:rPr>
              <a:t>LinkExchange</a:t>
            </a:r>
            <a:endParaRPr lang="en-US" i="1" dirty="0">
              <a:solidFill>
                <a:srgbClr val="000000"/>
              </a:solidFill>
              <a:latin typeface="AvantGarde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ValueClick</a:t>
            </a:r>
            <a:r>
              <a:rPr lang="en-US" b="1" dirty="0" smtClean="0"/>
              <a:t> </a:t>
            </a:r>
            <a:r>
              <a:rPr lang="en-US" b="1" dirty="0"/>
              <a:t>Feature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3"/>
              </a:rPr>
              <a:t>ValueClick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acts as a broker for people who want to buy and sell advertising space</a:t>
            </a:r>
          </a:p>
          <a:p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Gives you the option of targeting specific markets</a:t>
            </a:r>
          </a:p>
          <a:p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To buy advertising through </a:t>
            </a:r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ValueClick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Design a banner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Contact a representative of </a:t>
            </a:r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ValueClick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to determine what program best fits your advertising needs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Pre-pay for the service based on the number of visitors you want to receive, a minimum fee is required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l"/>
            <a:r>
              <a:rPr lang="en-US" b="1" dirty="0" err="1" smtClean="0"/>
              <a:t>ValueClick</a:t>
            </a:r>
            <a:r>
              <a:rPr lang="en-US" b="1" dirty="0" smtClean="0"/>
              <a:t> </a:t>
            </a:r>
            <a:r>
              <a:rPr lang="en-US" b="1" dirty="0"/>
              <a:t>Feature</a:t>
            </a:r>
          </a:p>
        </p:txBody>
      </p:sp>
      <p:pic>
        <p:nvPicPr>
          <p:cNvPr id="51204" name="Picture 4" descr="C:\ANCILLARY\PowerPoint\EBECMCh_08PNGImages\08_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914400"/>
            <a:ext cx="6248400" cy="5452565"/>
          </a:xfrm>
          <a:prstGeom prst="rect">
            <a:avLst/>
          </a:prstGeom>
          <a:noFill/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1447800" y="6336268"/>
            <a:ext cx="624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2">
              <a:spcAft>
                <a:spcPts val="900"/>
              </a:spcAft>
            </a:pPr>
            <a:r>
              <a:rPr lang="en-US" dirty="0" err="1">
                <a:latin typeface="Times" pitchFamily="18" charset="0"/>
              </a:rPr>
              <a:t>ValueClick’s</a:t>
            </a:r>
            <a:r>
              <a:rPr lang="en-US" dirty="0">
                <a:latin typeface="Times" pitchFamily="18" charset="0"/>
              </a:rPr>
              <a:t> home page. (Courtesy of </a:t>
            </a:r>
            <a:r>
              <a:rPr lang="en-US" dirty="0" err="1">
                <a:latin typeface="Times" pitchFamily="18" charset="0"/>
              </a:rPr>
              <a:t>ValueClick</a:t>
            </a:r>
            <a:r>
              <a:rPr lang="en-US" dirty="0">
                <a:latin typeface="Times" pitchFamily="18" charset="0"/>
              </a:rPr>
              <a:t>, Inc.)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ValueClick</a:t>
            </a:r>
            <a:r>
              <a:rPr lang="en-US" b="1" dirty="0" smtClean="0"/>
              <a:t> </a:t>
            </a:r>
            <a:r>
              <a:rPr lang="en-US" b="1" dirty="0"/>
              <a:t>Feature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Offers many segmented markets for advertising</a:t>
            </a:r>
          </a:p>
          <a:p>
            <a:pPr lvl="1"/>
            <a:r>
              <a:rPr lang="en-US" dirty="0"/>
              <a:t>Segmented markets are people or companies that are grouped together based on similar characteristics </a:t>
            </a:r>
          </a:p>
          <a:p>
            <a:r>
              <a:rPr lang="en-US" dirty="0"/>
              <a:t>Earnings depend on number of click-</a:t>
            </a:r>
            <a:r>
              <a:rPr lang="en-US" dirty="0" err="1"/>
              <a:t>throughs</a:t>
            </a:r>
            <a:r>
              <a:rPr lang="en-US" dirty="0"/>
              <a:t> resulting from the advertisements</a:t>
            </a:r>
          </a:p>
          <a:p>
            <a:r>
              <a:rPr lang="en-US" dirty="0"/>
              <a:t>Pays host monthly if revenues are greater than certain amount</a:t>
            </a:r>
          </a:p>
          <a:p>
            <a:r>
              <a:rPr lang="en-US" dirty="0"/>
              <a:t>Offers four options for publishing advertisements on your site</a:t>
            </a:r>
          </a:p>
          <a:p>
            <a:pPr lvl="1"/>
            <a:r>
              <a:rPr lang="en-US" dirty="0" err="1"/>
              <a:t>ValueClick</a:t>
            </a:r>
            <a:r>
              <a:rPr lang="en-US" dirty="0"/>
              <a:t> Affiliate, Premium, </a:t>
            </a:r>
            <a:r>
              <a:rPr lang="en-US" dirty="0" err="1"/>
              <a:t>AdVantage</a:t>
            </a:r>
            <a:r>
              <a:rPr lang="en-US" dirty="0"/>
              <a:t> and </a:t>
            </a:r>
            <a:r>
              <a:rPr lang="en-US" dirty="0" err="1"/>
              <a:t>AdVantage</a:t>
            </a:r>
            <a:r>
              <a:rPr lang="en-US" dirty="0"/>
              <a:t> Plus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Media-Rich </a:t>
            </a:r>
            <a:r>
              <a:rPr lang="en-US" b="1" dirty="0"/>
              <a:t>Advertising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Webcasting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Involves using streaming media to broadcast an event over the Web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Streaming video simulates television, streaming delivers a flow of data in real time. 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3"/>
              </a:rPr>
              <a:t>Resource Marketing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4"/>
              </a:rPr>
              <a:t>Clear Digital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5"/>
              </a:rPr>
              <a:t>Navisite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6"/>
              </a:rPr>
              <a:t>Cyber-Logics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 b="1" dirty="0">
                <a:solidFill>
                  <a:srgbClr val="000000"/>
                </a:solidFill>
                <a:latin typeface="Courier" pitchFamily="49" charset="0"/>
                <a:cs typeface="Times New Roman" pitchFamily="18" charset="0"/>
                <a:hlinkClick r:id="rId7"/>
              </a:rPr>
              <a:t>www.streamingmedia.com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and 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8"/>
              </a:rPr>
              <a:t>Macromedia</a:t>
            </a:r>
            <a:endParaRPr lang="en-US" dirty="0">
              <a:solidFill>
                <a:srgbClr val="000000"/>
              </a:solidFill>
              <a:latin typeface="Times" pitchFamily="18" charset="0"/>
              <a:cs typeface="Times New Roman" pitchFamily="18" charset="0"/>
            </a:endParaRP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Many people have relatively slow Internet access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The slower the connection, the more disconnected the video appears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9"/>
              </a:rPr>
              <a:t>Victoria’s Secret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Webcast most popular ever held on </a:t>
            </a:r>
            <a:r>
              <a:rPr lang="en-US" dirty="0" smtClean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Web</a:t>
            </a:r>
            <a:endParaRPr lang="en-US" dirty="0">
              <a:solidFill>
                <a:srgbClr val="000000"/>
              </a:solidFill>
              <a:latin typeface="Times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Media-Rich </a:t>
            </a:r>
            <a:r>
              <a:rPr lang="en-US" b="1" dirty="0"/>
              <a:t>Advertising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Bursting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There is a substantial build up of content at the receiving end, causing a video to appear smoother</a:t>
            </a:r>
          </a:p>
          <a:p>
            <a:pPr lvl="2" algn="just"/>
            <a:r>
              <a:rPr lang="en-US" b="1" dirty="0">
                <a:solidFill>
                  <a:srgbClr val="000000"/>
                </a:solidFill>
                <a:latin typeface="Courier" pitchFamily="49" charset="0"/>
                <a:cs typeface="Times New Roman" pitchFamily="18" charset="0"/>
                <a:hlinkClick r:id="rId3"/>
              </a:rPr>
              <a:t>Burst.com</a:t>
            </a:r>
            <a:endParaRPr lang="en-US" dirty="0">
              <a:solidFill>
                <a:srgbClr val="000000"/>
              </a:solidFill>
              <a:latin typeface="Times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cs typeface="Times New Roman" pitchFamily="18" charset="0"/>
              </a:rPr>
              <a:t>Cross-media advertising or hybrid advertising</a:t>
            </a:r>
            <a:endParaRPr lang="en-US" dirty="0">
              <a:solidFill>
                <a:srgbClr val="000000"/>
              </a:solidFill>
              <a:latin typeface="Times" pitchFamily="18" charset="0"/>
              <a:cs typeface="Times New Roman" pitchFamily="18" charset="0"/>
            </a:endParaRP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Involves using a combination of rich media (such as audio, video, images and animations) and traditional advertising forms (such as print, television and radio advertisements) to execute an advertising campaign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Involve consumers in the advertising process </a:t>
            </a:r>
          </a:p>
          <a:p>
            <a:pPr lvl="2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4"/>
              </a:rPr>
              <a:t>Nike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</a:t>
            </a:r>
          </a:p>
          <a:p>
            <a:pPr lvl="2" algn="just"/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WebRIOT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a game show on 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5"/>
              </a:rPr>
              <a:t>MTV</a:t>
            </a:r>
            <a:endParaRPr lang="en-US" dirty="0">
              <a:solidFill>
                <a:srgbClr val="000000"/>
              </a:solidFill>
              <a:latin typeface="Times" pitchFamily="18" charset="0"/>
              <a:cs typeface="Times New Roman" pitchFamily="18" charset="0"/>
            </a:endParaRPr>
          </a:p>
          <a:p>
            <a:pPr lvl="2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6"/>
              </a:rPr>
              <a:t>H2O Design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and 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7"/>
              </a:rPr>
              <a:t>Lot21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Media-Rich </a:t>
            </a:r>
            <a:r>
              <a:rPr lang="en-US" b="1" dirty="0"/>
              <a:t>Advertising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dirty="0"/>
              <a:t>Interactive television advertising </a:t>
            </a:r>
          </a:p>
          <a:p>
            <a:pPr lvl="1"/>
            <a:r>
              <a:rPr lang="en-US" dirty="0"/>
              <a:t>Allows people viewing television to interact with what they are seeing on the screen</a:t>
            </a:r>
          </a:p>
          <a:p>
            <a:pPr lvl="1"/>
            <a:r>
              <a:rPr lang="en-US" dirty="0"/>
              <a:t>Consumers have the ability to choose to learn more about an offer, make a purchase or even request that customer service representatives contact them</a:t>
            </a:r>
          </a:p>
          <a:p>
            <a:pPr lvl="1"/>
            <a:r>
              <a:rPr lang="en-US" dirty="0" err="1">
                <a:hlinkClick r:id="rId3"/>
              </a:rPr>
              <a:t>RespondTV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e-Business </a:t>
            </a:r>
            <a:r>
              <a:rPr lang="en-US" b="1" dirty="0"/>
              <a:t>Public Relations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50292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Public relations (PR)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Keeps customers and company current on latest information about products, services and internal and external issues such as company promotions and consumer reactions</a:t>
            </a:r>
          </a:p>
          <a:p>
            <a:pPr>
              <a:lnSpc>
                <a:spcPct val="90000"/>
              </a:lnSpc>
            </a:pPr>
            <a:r>
              <a:rPr lang="en-US" dirty="0"/>
              <a:t>Methods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Chat sessions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Bulletin board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Special events or functions on Web site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Trade shows and exhibitions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Press releases (can be delivered over Web, </a:t>
            </a:r>
            <a:r>
              <a:rPr lang="en-US" dirty="0">
                <a:hlinkClick r:id="rId3"/>
              </a:rPr>
              <a:t>PR Web</a:t>
            </a:r>
            <a:r>
              <a:rPr lang="en-US" dirty="0"/>
              <a:t>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Printing and distribution, </a:t>
            </a:r>
            <a:r>
              <a:rPr lang="en-US" dirty="0" err="1">
                <a:hlinkClick r:id="rId4"/>
              </a:rPr>
              <a:t>MediaMap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/>
              <a:t>Add link that connects to all press releases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Video clips</a:t>
            </a:r>
          </a:p>
          <a:p>
            <a:pPr lvl="2">
              <a:lnSpc>
                <a:spcPct val="90000"/>
              </a:lnSpc>
            </a:pPr>
            <a:r>
              <a:rPr lang="en-US" dirty="0">
                <a:hlinkClick r:id="rId5"/>
              </a:rPr>
              <a:t>PR Newswire</a:t>
            </a:r>
            <a:r>
              <a:rPr lang="en-US" dirty="0"/>
              <a:t> and </a:t>
            </a:r>
            <a:r>
              <a:rPr lang="en-US" dirty="0">
                <a:hlinkClick r:id="rId6"/>
              </a:rPr>
              <a:t>Business Wire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e-Business </a:t>
            </a:r>
            <a:r>
              <a:rPr lang="en-US" b="1" dirty="0"/>
              <a:t>Public Relations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Crisis management</a:t>
            </a:r>
          </a:p>
          <a:p>
            <a:pPr lvl="1"/>
            <a:r>
              <a:rPr lang="en-US" dirty="0"/>
              <a:t>Another responsibility of PR, is conducted in response to problems the company is having</a:t>
            </a:r>
          </a:p>
          <a:p>
            <a:pPr lvl="1"/>
            <a:r>
              <a:rPr lang="en-US" dirty="0" err="1"/>
              <a:t>Bridgestore</a:t>
            </a:r>
            <a:r>
              <a:rPr lang="en-US" dirty="0"/>
              <a:t>/Firestone, Inc.</a:t>
            </a:r>
          </a:p>
          <a:p>
            <a:r>
              <a:rPr lang="en-US" dirty="0"/>
              <a:t>Outsourcing public relations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E-business Advertising</a:t>
            </a:r>
          </a:p>
          <a:p>
            <a:pPr lvl="1"/>
            <a:r>
              <a:rPr lang="en-US" dirty="0" smtClean="0"/>
              <a:t>Banner Advertising</a:t>
            </a:r>
          </a:p>
          <a:p>
            <a:pPr lvl="1"/>
            <a:r>
              <a:rPr lang="en-US" dirty="0" err="1" smtClean="0"/>
              <a:t>ValueClick</a:t>
            </a:r>
            <a:r>
              <a:rPr lang="en-US" dirty="0" smtClean="0"/>
              <a:t> Feature</a:t>
            </a:r>
          </a:p>
          <a:p>
            <a:r>
              <a:rPr lang="en-US" dirty="0" smtClean="0"/>
              <a:t>Media Rich Advertising</a:t>
            </a:r>
          </a:p>
          <a:p>
            <a:r>
              <a:rPr lang="en-US" dirty="0" smtClean="0"/>
              <a:t>Wireless Advertising</a:t>
            </a:r>
          </a:p>
          <a:p>
            <a:r>
              <a:rPr lang="en-US" dirty="0" smtClean="0"/>
              <a:t>E-Business Public 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966</Words>
  <Application>Microsoft Office PowerPoint</Application>
  <PresentationFormat>On-screen Show (4:3)</PresentationFormat>
  <Paragraphs>133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Lecture 14</vt:lpstr>
      <vt:lpstr>Recap – Lecture 13</vt:lpstr>
      <vt:lpstr>Contents to Cover Today</vt:lpstr>
      <vt:lpstr>E-business Advertising</vt:lpstr>
      <vt:lpstr>Banner Advertising</vt:lpstr>
      <vt:lpstr>Banner Advertising</vt:lpstr>
      <vt:lpstr>Banner Advertising</vt:lpstr>
      <vt:lpstr>Buying and Selling Banner Advertising</vt:lpstr>
      <vt:lpstr>Buying and Selling Banner Advertising</vt:lpstr>
      <vt:lpstr>Buying and Selling Banner Advertising</vt:lpstr>
      <vt:lpstr>ValueClick Feature</vt:lpstr>
      <vt:lpstr>ValueClick Feature</vt:lpstr>
      <vt:lpstr>ValueClick Feature</vt:lpstr>
      <vt:lpstr>Media-Rich Advertising</vt:lpstr>
      <vt:lpstr>Media-Rich Advertising</vt:lpstr>
      <vt:lpstr>Media-Rich Advertising</vt:lpstr>
      <vt:lpstr>e-Business Public Relations</vt:lpstr>
      <vt:lpstr>e-Business Public Relations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Fahad</dc:creator>
  <cp:lastModifiedBy>NTS</cp:lastModifiedBy>
  <cp:revision>15</cp:revision>
  <dcterms:created xsi:type="dcterms:W3CDTF">2013-07-21T20:31:02Z</dcterms:created>
  <dcterms:modified xsi:type="dcterms:W3CDTF">2013-07-25T08:03:00Z</dcterms:modified>
</cp:coreProperties>
</file>