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8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28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A03F8-DA41-4B51-85A1-8A3AC8325AF2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E64C1-86EA-4000-A0FF-184C686CDF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AF944-6285-413E-BC66-31F20086AF23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645F5-68B2-4759-AE16-F6B01E5539A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watch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hyperlink" Target="http://www.netcurrents.com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rveysite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hyperlink" Target="http://www.quicktake.com/" TargetMode="External"/><Relationship Id="rId5" Type="http://schemas.openxmlformats.org/officeDocument/2006/relationships/hyperlink" Target="http://www.goglobal.com/" TargetMode="External"/><Relationship Id="rId4" Type="http://schemas.openxmlformats.org/officeDocument/2006/relationships/hyperlink" Target="http://www.insightexpress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rester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hyperlink" Target="http://www.mediametrix.com/" TargetMode="External"/><Relationship Id="rId5" Type="http://schemas.openxmlformats.org/officeDocument/2006/relationships/hyperlink" Target="http://www.jup.com/" TargetMode="External"/><Relationship Id="rId4" Type="http://schemas.openxmlformats.org/officeDocument/2006/relationships/hyperlink" Target="http://www.adknowledge.com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247media.com/" TargetMode="External"/><Relationship Id="rId3" Type="http://schemas.openxmlformats.org/officeDocument/2006/relationships/hyperlink" Target="http://www.logos.it/" TargetMode="External"/><Relationship Id="rId7" Type="http://schemas.openxmlformats.org/officeDocument/2006/relationships/hyperlink" Target="http://www.ilux.com/" TargetMode="External"/><Relationship Id="rId12" Type="http://schemas.openxmlformats.org/officeDocument/2006/relationships/hyperlink" Target="http://www.mediaring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hyperlink" Target="http://www.digitalimpact.com/" TargetMode="External"/><Relationship Id="rId11" Type="http://schemas.openxmlformats.org/officeDocument/2006/relationships/hyperlink" Target="http://www.inchorus.com/" TargetMode="External"/><Relationship Id="rId5" Type="http://schemas.openxmlformats.org/officeDocument/2006/relationships/hyperlink" Target="http://www.messagemedia.com/" TargetMode="External"/><Relationship Id="rId10" Type="http://schemas.openxmlformats.org/officeDocument/2006/relationships/hyperlink" Target="http://www.mindarrow.com/" TargetMode="External"/><Relationship Id="rId4" Type="http://schemas.openxmlformats.org/officeDocument/2006/relationships/hyperlink" Target="http://www.altavista.com/" TargetMode="External"/><Relationship Id="rId9" Type="http://schemas.openxmlformats.org/officeDocument/2006/relationships/hyperlink" Target="http://www.econtacts.com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stmasterdirect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hyperlink" Target="http://www.xactmail.com/" TargetMode="External"/><Relationship Id="rId4" Type="http://schemas.openxmlformats.org/officeDocument/2006/relationships/hyperlink" Target="http://www.yesmail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bsmm.com/" TargetMode="External"/><Relationship Id="rId2" Type="http://schemas.openxmlformats.org/officeDocument/2006/relationships/hyperlink" Target="http://www.eletter.com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anders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hyperlink" Target="http://www.mypoints.com/" TargetMode="External"/><Relationship Id="rId5" Type="http://schemas.openxmlformats.org/officeDocument/2006/relationships/hyperlink" Target="http://www.netcentives.com/" TargetMode="External"/><Relationship Id="rId4" Type="http://schemas.openxmlformats.org/officeDocument/2006/relationships/hyperlink" Target="http://www.iswag.com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romotionworld.com/tutorial/000.html" TargetMode="External"/><Relationship Id="rId3" Type="http://schemas.openxmlformats.org/officeDocument/2006/relationships/hyperlink" Target="http://www.coolsavings.com/" TargetMode="External"/><Relationship Id="rId7" Type="http://schemas.openxmlformats.org/officeDocument/2006/relationships/hyperlink" Target="http://www.freeshop.com/" TargetMode="External"/><Relationship Id="rId2" Type="http://schemas.openxmlformats.org/officeDocument/2006/relationships/hyperlink" Target="http://www.directcoupon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ree2try.com/" TargetMode="External"/><Relationship Id="rId5" Type="http://schemas.openxmlformats.org/officeDocument/2006/relationships/hyperlink" Target="http://www.free.com/" TargetMode="External"/><Relationship Id="rId4" Type="http://schemas.openxmlformats.org/officeDocument/2006/relationships/hyperlink" Target="http://www.valuepage.com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critic.com/content/monster.com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13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 – Lecture 12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Tools Available to Achieve Site Security</a:t>
            </a:r>
          </a:p>
          <a:p>
            <a:r>
              <a:rPr lang="en-US" dirty="0" smtClean="0"/>
              <a:t>Encryption </a:t>
            </a:r>
          </a:p>
          <a:p>
            <a:pPr lvl="1"/>
            <a:r>
              <a:rPr lang="en-US" dirty="0" smtClean="0"/>
              <a:t>Symmetric key encryption </a:t>
            </a:r>
          </a:p>
          <a:p>
            <a:pPr lvl="1"/>
            <a:r>
              <a:rPr lang="en-US" dirty="0" smtClean="0"/>
              <a:t>Public key encryption </a:t>
            </a:r>
          </a:p>
          <a:p>
            <a:pPr lvl="1"/>
            <a:r>
              <a:rPr lang="en-US" dirty="0" smtClean="0"/>
              <a:t>Digital Envelopes </a:t>
            </a:r>
          </a:p>
          <a:p>
            <a:pPr lvl="1"/>
            <a:r>
              <a:rPr lang="en-US" dirty="0" smtClean="0"/>
              <a:t>Digital Certificates and Public Key Infrastructure (PKI)</a:t>
            </a:r>
          </a:p>
          <a:p>
            <a:r>
              <a:rPr lang="en-US" dirty="0" smtClean="0"/>
              <a:t>Securing Channels of Communication </a:t>
            </a:r>
          </a:p>
          <a:p>
            <a:r>
              <a:rPr lang="en-US" dirty="0" smtClean="0"/>
              <a:t>Protecting Networks</a:t>
            </a:r>
          </a:p>
          <a:p>
            <a:r>
              <a:rPr lang="en-US" dirty="0" smtClean="0"/>
              <a:t>Protecting Servers and Clients</a:t>
            </a:r>
          </a:p>
          <a:p>
            <a:r>
              <a:rPr lang="en-US" dirty="0" smtClean="0"/>
              <a:t>Management Policies, Business Procedures, and Public Laws</a:t>
            </a:r>
          </a:p>
          <a:p>
            <a:r>
              <a:rPr lang="en-US" dirty="0" smtClean="0"/>
              <a:t>Developing an E-commerce Security Plan</a:t>
            </a:r>
          </a:p>
          <a:p>
            <a:r>
              <a:rPr lang="en-US" dirty="0" smtClean="0"/>
              <a:t>How an Online Credit Transaction Works?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Contents to Cover Today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e-Marketing</a:t>
            </a:r>
          </a:p>
          <a:p>
            <a:r>
              <a:rPr lang="en-US" dirty="0" smtClean="0"/>
              <a:t>Branding</a:t>
            </a:r>
          </a:p>
          <a:p>
            <a:r>
              <a:rPr lang="en-US" dirty="0" smtClean="0"/>
              <a:t>Internet Marketing Research</a:t>
            </a:r>
          </a:p>
          <a:p>
            <a:r>
              <a:rPr lang="en-US" dirty="0" smtClean="0"/>
              <a:t>E-mail Marketing</a:t>
            </a:r>
          </a:p>
          <a:p>
            <a:r>
              <a:rPr lang="en-US" dirty="0" smtClean="0"/>
              <a:t>Promotions</a:t>
            </a:r>
          </a:p>
          <a:p>
            <a:r>
              <a:rPr lang="en-US" dirty="0" smtClean="0"/>
              <a:t>E-business Advertising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77200" cy="5029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Internet </a:t>
            </a:r>
            <a:r>
              <a:rPr lang="en-US" sz="2400" dirty="0"/>
              <a:t>marketing campaign components </a:t>
            </a:r>
          </a:p>
          <a:p>
            <a:pPr lvl="1"/>
            <a:r>
              <a:rPr lang="en-US" sz="2000" dirty="0"/>
              <a:t>Marketing research, advertising, promotions, public relations, search-engine registration</a:t>
            </a:r>
          </a:p>
          <a:p>
            <a:r>
              <a:rPr lang="en-US" sz="2400" dirty="0"/>
              <a:t>Web-site traffic generation </a:t>
            </a:r>
          </a:p>
          <a:p>
            <a:r>
              <a:rPr lang="en-US" sz="2400" dirty="0"/>
              <a:t>Keeping user profiles</a:t>
            </a:r>
          </a:p>
          <a:p>
            <a:r>
              <a:rPr lang="en-US" sz="2400" dirty="0"/>
              <a:t>Recording visits</a:t>
            </a:r>
          </a:p>
          <a:p>
            <a:r>
              <a:rPr lang="en-US" sz="2400" dirty="0"/>
              <a:t>Analyzing promotional and advertising results </a:t>
            </a:r>
          </a:p>
          <a:p>
            <a:r>
              <a:rPr lang="en-US" sz="2400" dirty="0"/>
              <a:t>Target market is the group of people toward whom it is most profitable to aim your marketing </a:t>
            </a:r>
          </a:p>
          <a:p>
            <a:r>
              <a:rPr lang="en-US" sz="2400" dirty="0"/>
              <a:t>Use Internet marketing with traditional marketing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Branding</a:t>
            </a:r>
            <a:endParaRPr lang="en-US" b="1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Brand </a:t>
            </a:r>
          </a:p>
          <a:p>
            <a:pPr lvl="1"/>
            <a:r>
              <a:rPr lang="en-US" dirty="0"/>
              <a:t>Typically defined as a name, logo or symbol that helps one identify a company’s products or services</a:t>
            </a:r>
          </a:p>
          <a:p>
            <a:pPr lvl="1"/>
            <a:r>
              <a:rPr lang="en-US" dirty="0"/>
              <a:t>Customers’ experience can be considered part of its brand</a:t>
            </a:r>
          </a:p>
          <a:p>
            <a:r>
              <a:rPr lang="en-US" dirty="0"/>
              <a:t>Brand equity </a:t>
            </a:r>
          </a:p>
          <a:p>
            <a:pPr lvl="1"/>
            <a:r>
              <a:rPr lang="en-US" dirty="0"/>
              <a:t>Includes the value of tangible and intangible items, such as a brand and its monetary value over time, customer perceptions and customer loyalty to a company and its products or services</a:t>
            </a:r>
          </a:p>
          <a:p>
            <a:r>
              <a:rPr lang="en-US" dirty="0"/>
              <a:t>Internet-only businesses must develop a brand that customers trust and value</a:t>
            </a:r>
          </a:p>
          <a:p>
            <a:r>
              <a:rPr lang="en-US" dirty="0"/>
              <a:t>Brand uniformity will increase brand recognition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Branding</a:t>
            </a:r>
            <a:endParaRPr lang="en-US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cs typeface="Times New Roman" pitchFamily="18" charset="0"/>
              </a:rPr>
              <a:t>The Internet makes it difficult to protect a brand from misuse</a:t>
            </a:r>
          </a:p>
          <a:p>
            <a:pPr lvl="1"/>
            <a:r>
              <a:rPr lang="en-US" dirty="0">
                <a:cs typeface="Times New Roman" pitchFamily="18" charset="0"/>
              </a:rPr>
              <a:t>Rumors and customer dissatisfaction can spread quickly</a:t>
            </a:r>
          </a:p>
          <a:p>
            <a:pPr lvl="1"/>
            <a:r>
              <a:rPr lang="en-US" dirty="0">
                <a:cs typeface="Times New Roman" pitchFamily="18" charset="0"/>
              </a:rPr>
              <a:t>It is not difficult for people to use other companies’ logos on their sites or products illegally</a:t>
            </a:r>
          </a:p>
          <a:p>
            <a:r>
              <a:rPr lang="en-US" dirty="0">
                <a:cs typeface="Times New Roman" pitchFamily="18" charset="0"/>
              </a:rPr>
              <a:t>Companies can attempt to protect their brands </a:t>
            </a:r>
          </a:p>
          <a:p>
            <a:pPr lvl="1"/>
            <a:r>
              <a:rPr lang="en-US" dirty="0">
                <a:cs typeface="Times New Roman" pitchFamily="18" charset="0"/>
              </a:rPr>
              <a:t>Hiring people to surf the Web and look for news, rumors and other instances of brand abuse</a:t>
            </a:r>
          </a:p>
          <a:p>
            <a:pPr lvl="1"/>
            <a:r>
              <a:rPr lang="en-US" dirty="0">
                <a:cs typeface="Times New Roman" pitchFamily="18" charset="0"/>
              </a:rPr>
              <a:t>Brand monitoring activities can be outsourced to companies such as </a:t>
            </a:r>
            <a:r>
              <a:rPr lang="en-US" dirty="0" err="1">
                <a:cs typeface="Times New Roman" pitchFamily="18" charset="0"/>
                <a:hlinkClick r:id="rId3"/>
              </a:rPr>
              <a:t>eWatch</a:t>
            </a:r>
            <a:r>
              <a:rPr lang="en-US" dirty="0">
                <a:cs typeface="Times New Roman" pitchFamily="18" charset="0"/>
              </a:rPr>
              <a:t> and </a:t>
            </a:r>
            <a:r>
              <a:rPr lang="en-US" dirty="0" err="1">
                <a:cs typeface="Times New Roman" pitchFamily="18" charset="0"/>
                <a:hlinkClick r:id="rId4"/>
              </a:rPr>
              <a:t>NetCurrents</a:t>
            </a:r>
            <a:endParaRPr lang="en-US" dirty="0"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Internet </a:t>
            </a:r>
            <a:r>
              <a:rPr lang="en-US" b="1" dirty="0"/>
              <a:t>Marketing Research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en-US" i="1" dirty="0"/>
              <a:t>Marketing mix</a:t>
            </a:r>
            <a:r>
              <a:rPr lang="en-US" dirty="0"/>
              <a:t> includes (4Ps):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Product or service details and development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Effective pricing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Promotion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Distribution</a:t>
            </a:r>
          </a:p>
          <a:p>
            <a:pPr>
              <a:lnSpc>
                <a:spcPct val="90000"/>
              </a:lnSpc>
            </a:pPr>
            <a:r>
              <a:rPr lang="en-US" dirty="0"/>
              <a:t>Traditional marketing research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Consists of focus groups, interviews, paper and telephone surveys, questionnaires and </a:t>
            </a:r>
            <a:r>
              <a:rPr lang="en-US" i="1" dirty="0"/>
              <a:t>secondary research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Findings based on previously collected data</a:t>
            </a:r>
          </a:p>
          <a:p>
            <a:pPr>
              <a:lnSpc>
                <a:spcPct val="90000"/>
              </a:lnSpc>
            </a:pPr>
            <a:r>
              <a:rPr lang="en-US" dirty="0"/>
              <a:t>Online marketing research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Faster option for finding and analyzing industry, customer and competitor information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Provides relaxed and anonymous setting to hold focus-group discussions and distribute questionnaires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Internet </a:t>
            </a:r>
            <a:r>
              <a:rPr lang="en-US" b="1" dirty="0"/>
              <a:t>Marketing Research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Demographics </a:t>
            </a:r>
          </a:p>
          <a:p>
            <a:pPr lvl="1"/>
            <a:r>
              <a:rPr lang="en-US" dirty="0"/>
              <a:t>Statistics on human population, including age, sex, marital status and income </a:t>
            </a:r>
          </a:p>
          <a:p>
            <a:r>
              <a:rPr lang="en-US" dirty="0"/>
              <a:t>Psychographics</a:t>
            </a:r>
          </a:p>
          <a:p>
            <a:pPr lvl="1"/>
            <a:r>
              <a:rPr lang="en-US" dirty="0"/>
              <a:t>Can include family lifestyle, cultural differences and values</a:t>
            </a:r>
            <a:r>
              <a:rPr lang="en-US" dirty="0">
                <a:cs typeface="Times New Roman" pitchFamily="18" charset="0"/>
              </a:rPr>
              <a:t> </a:t>
            </a:r>
          </a:p>
          <a:p>
            <a:r>
              <a:rPr lang="en-US" dirty="0"/>
              <a:t>Segmentation</a:t>
            </a:r>
          </a:p>
          <a:p>
            <a:pPr lvl="1"/>
            <a:r>
              <a:rPr lang="en-US" dirty="0"/>
              <a:t>Can be based on age, income, gender, culture and common needs and wants</a:t>
            </a:r>
          </a:p>
          <a:p>
            <a:r>
              <a:rPr lang="en-US" dirty="0"/>
              <a:t>Traditional focus groups can allow customers to touch, smell and experience products or services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Internet </a:t>
            </a:r>
            <a:r>
              <a:rPr lang="en-US" b="1" dirty="0"/>
              <a:t>Marketing Research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Online focus groups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Conducted to allow current or potential consumers to present their opinions about products, services or ideas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Comfortable setting for participants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Leader of the focus group cannot interpret a participant’s body language as a form of communication</a:t>
            </a:r>
          </a:p>
          <a:p>
            <a:pPr lvl="1">
              <a:lnSpc>
                <a:spcPct val="90000"/>
              </a:lnSpc>
            </a:pPr>
            <a:r>
              <a:rPr lang="en-US" dirty="0" err="1">
                <a:hlinkClick r:id="rId3"/>
              </a:rPr>
              <a:t>SurveySite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Online surveys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Conducted from Web site or through e-mail</a:t>
            </a:r>
          </a:p>
          <a:p>
            <a:pPr lvl="1">
              <a:lnSpc>
                <a:spcPct val="90000"/>
              </a:lnSpc>
            </a:pPr>
            <a:r>
              <a:rPr lang="en-US" b="1" dirty="0">
                <a:latin typeface="Courier" pitchFamily="49" charset="0"/>
                <a:hlinkClick r:id="rId4"/>
              </a:rPr>
              <a:t>InsightExpress.com</a:t>
            </a:r>
            <a:r>
              <a:rPr lang="en-US" b="1" dirty="0">
                <a:latin typeface="Courier" pitchFamily="49" charset="0"/>
              </a:rPr>
              <a:t>,</a:t>
            </a:r>
            <a:r>
              <a:rPr lang="en-US" dirty="0"/>
              <a:t> </a:t>
            </a:r>
            <a:r>
              <a:rPr lang="en-US" dirty="0" err="1">
                <a:hlinkClick r:id="rId5"/>
              </a:rPr>
              <a:t>GoGlobal</a:t>
            </a:r>
            <a:r>
              <a:rPr lang="en-US" dirty="0">
                <a:hlinkClick r:id="rId5"/>
              </a:rPr>
              <a:t> Technologies</a:t>
            </a:r>
            <a:r>
              <a:rPr lang="en-US" dirty="0"/>
              <a:t> and </a:t>
            </a:r>
            <a:r>
              <a:rPr lang="en-US" b="1" dirty="0" err="1">
                <a:latin typeface="Courier" pitchFamily="49" charset="0"/>
                <a:hlinkClick r:id="rId6"/>
              </a:rPr>
              <a:t>QuickTake</a:t>
            </a:r>
            <a:r>
              <a:rPr lang="en-US" b="1" dirty="0">
                <a:latin typeface="Courier" pitchFamily="49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Test your site and marketing campaign on a smaller scale with focus groups and trials</a:t>
            </a:r>
          </a:p>
          <a:p>
            <a:pPr>
              <a:lnSpc>
                <a:spcPct val="90000"/>
              </a:lnSpc>
            </a:pPr>
            <a:r>
              <a:rPr lang="en-US" dirty="0"/>
              <a:t>Data collected from a company’s Web site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Internet </a:t>
            </a:r>
            <a:r>
              <a:rPr lang="en-US" b="1" dirty="0"/>
              <a:t>Marketing Research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Evaluate campaign results</a:t>
            </a:r>
          </a:p>
          <a:p>
            <a:r>
              <a:rPr lang="en-US" dirty="0"/>
              <a:t>Measure costs and benefits of campaign </a:t>
            </a:r>
          </a:p>
          <a:p>
            <a:pPr lvl="1"/>
            <a:r>
              <a:rPr lang="en-US" dirty="0"/>
              <a:t>Helps with development of a budget for marketing activities</a:t>
            </a:r>
          </a:p>
          <a:p>
            <a:pPr lvl="1"/>
            <a:r>
              <a:rPr lang="en-US" dirty="0"/>
              <a:t>Identify growing and most profitable segments </a:t>
            </a:r>
          </a:p>
          <a:p>
            <a:r>
              <a:rPr lang="en-US" dirty="0"/>
              <a:t>Marketing-research firms </a:t>
            </a:r>
          </a:p>
          <a:p>
            <a:pPr lvl="1"/>
            <a:r>
              <a:rPr lang="en-US" dirty="0">
                <a:hlinkClick r:id="rId3"/>
              </a:rPr>
              <a:t>Forrester Research</a:t>
            </a:r>
            <a:r>
              <a:rPr lang="en-US" dirty="0"/>
              <a:t>, </a:t>
            </a:r>
            <a:r>
              <a:rPr lang="en-US" dirty="0" err="1">
                <a:hlinkClick r:id="rId4"/>
              </a:rPr>
              <a:t>Adknowledge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Jupiter Communications </a:t>
            </a:r>
            <a:r>
              <a:rPr lang="en-US" dirty="0"/>
              <a:t> and </a:t>
            </a:r>
            <a:r>
              <a:rPr lang="en-US" dirty="0">
                <a:hlinkClick r:id="rId6"/>
              </a:rPr>
              <a:t>Media </a:t>
            </a:r>
            <a:r>
              <a:rPr lang="en-US" dirty="0" err="1">
                <a:hlinkClick r:id="rId6"/>
              </a:rPr>
              <a:t>Metrix</a:t>
            </a:r>
            <a:endParaRPr lang="en-US" dirty="0"/>
          </a:p>
          <a:p>
            <a:r>
              <a:rPr lang="en-US" dirty="0"/>
              <a:t>Freeware and shareware </a:t>
            </a:r>
          </a:p>
          <a:p>
            <a:pPr lvl="1"/>
            <a:r>
              <a:rPr lang="en-US" dirty="0"/>
              <a:t>Both are no cost software distribution; however, shareware is distributed with the expectation of donations in return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Internet </a:t>
            </a:r>
            <a:r>
              <a:rPr lang="en-US" b="1" dirty="0"/>
              <a:t>Marketing Research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534400" cy="5257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Pricing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Some products priced to reflect competition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High pricing to influence perception of high-value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Can use prices to </a:t>
            </a:r>
            <a:r>
              <a:rPr lang="en-US" i="1" dirty="0"/>
              <a:t>position</a:t>
            </a:r>
            <a:r>
              <a:rPr lang="en-US" dirty="0"/>
              <a:t> products and services on the Internet</a:t>
            </a:r>
          </a:p>
          <a:p>
            <a:pPr lvl="2">
              <a:lnSpc>
                <a:spcPct val="90000"/>
              </a:lnSpc>
            </a:pPr>
            <a:r>
              <a:rPr lang="en-US" i="1" dirty="0"/>
              <a:t>Positioning</a:t>
            </a:r>
            <a:r>
              <a:rPr lang="en-US" dirty="0"/>
              <a:t> includes affecting consumers’ overall views of a company and its products and services as compared to the way those customers view competitors’ products or services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Positioning strategies can be based on price, quality, use and competitors’ positions in the market</a:t>
            </a:r>
          </a:p>
          <a:p>
            <a:pPr>
              <a:lnSpc>
                <a:spcPct val="90000"/>
              </a:lnSpc>
            </a:pPr>
            <a:r>
              <a:rPr lang="en-US" dirty="0"/>
              <a:t>Distribution cost and time contributes to success or failure </a:t>
            </a:r>
          </a:p>
          <a:p>
            <a:pPr>
              <a:lnSpc>
                <a:spcPct val="90000"/>
              </a:lnSpc>
            </a:pPr>
            <a:r>
              <a:rPr lang="en-US" dirty="0"/>
              <a:t>Fulfillment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Execute orders correctly and ship products promptly 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E-mail </a:t>
            </a:r>
            <a:r>
              <a:rPr lang="en-US" b="1" dirty="0"/>
              <a:t>Marketing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Fast, cheap, far-reaching</a:t>
            </a:r>
          </a:p>
          <a:p>
            <a:r>
              <a:rPr lang="en-US" dirty="0"/>
              <a:t>Define the reach</a:t>
            </a:r>
          </a:p>
          <a:p>
            <a:pPr lvl="1"/>
            <a:r>
              <a:rPr lang="en-US" dirty="0"/>
              <a:t>The span of people you would like to target, including geographic locations and demographic profiles</a:t>
            </a:r>
          </a:p>
          <a:p>
            <a:r>
              <a:rPr lang="en-US" dirty="0"/>
              <a:t>Determine the level of personalization</a:t>
            </a:r>
          </a:p>
          <a:p>
            <a:pPr lvl="1"/>
            <a:r>
              <a:rPr lang="en-US" dirty="0"/>
              <a:t>Personalized direct e-mail targets consumers with specific information and offers by using customer names, offering the right products at the right time and sending promotions</a:t>
            </a:r>
          </a:p>
          <a:p>
            <a:r>
              <a:rPr lang="en-US" dirty="0"/>
              <a:t>Response rate</a:t>
            </a:r>
          </a:p>
          <a:p>
            <a:pPr lvl="1"/>
            <a:r>
              <a:rPr lang="en-US" dirty="0"/>
              <a:t>Shows campaign success or failure by measuring the percentage of responses generated from the target market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E-mail </a:t>
            </a:r>
            <a:r>
              <a:rPr lang="en-US" b="1" dirty="0"/>
              <a:t>Marketing</a:t>
            </a: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sz="2400" dirty="0"/>
              <a:t>Global businesses send translated e-mails</a:t>
            </a:r>
          </a:p>
          <a:p>
            <a:pPr lvl="1"/>
            <a:r>
              <a:rPr lang="en-US" sz="2000" dirty="0">
                <a:hlinkClick r:id="rId3"/>
              </a:rPr>
              <a:t>Logos</a:t>
            </a:r>
            <a:r>
              <a:rPr lang="en-US" sz="2000" dirty="0"/>
              <a:t> and </a:t>
            </a:r>
            <a:r>
              <a:rPr lang="en-US" sz="2000" dirty="0">
                <a:hlinkClick r:id="rId4"/>
              </a:rPr>
              <a:t>AltaVista</a:t>
            </a:r>
            <a:r>
              <a:rPr lang="en-US" sz="2000" dirty="0"/>
              <a:t> </a:t>
            </a:r>
          </a:p>
          <a:p>
            <a:r>
              <a:rPr lang="en-US" sz="2400" dirty="0"/>
              <a:t>Outsourcing</a:t>
            </a:r>
          </a:p>
          <a:p>
            <a:pPr lvl="1"/>
            <a:r>
              <a:rPr lang="en-US" sz="2000" dirty="0"/>
              <a:t>Parts of a company’s operations are performed by other companies </a:t>
            </a:r>
          </a:p>
          <a:p>
            <a:pPr lvl="1"/>
            <a:r>
              <a:rPr lang="en-US" sz="2000" dirty="0"/>
              <a:t>Used when unmanageable e-mail volume and inadequate staff or technical support</a:t>
            </a:r>
          </a:p>
          <a:p>
            <a:pPr lvl="1"/>
            <a:r>
              <a:rPr lang="en-US" sz="2000" dirty="0" err="1">
                <a:hlinkClick r:id="rId5"/>
              </a:rPr>
              <a:t>Messagemedia</a:t>
            </a:r>
            <a:r>
              <a:rPr lang="en-US" sz="2000" dirty="0"/>
              <a:t>, </a:t>
            </a:r>
            <a:r>
              <a:rPr lang="en-US" sz="2000" dirty="0">
                <a:hlinkClick r:id="rId6"/>
              </a:rPr>
              <a:t>Digital Impact</a:t>
            </a:r>
            <a:r>
              <a:rPr lang="en-US" sz="2000" dirty="0"/>
              <a:t>, </a:t>
            </a:r>
            <a:r>
              <a:rPr lang="en-US" sz="2000" dirty="0" err="1">
                <a:hlinkClick r:id="rId7"/>
              </a:rPr>
              <a:t>iLux</a:t>
            </a:r>
            <a:r>
              <a:rPr lang="en-US" sz="2000" dirty="0"/>
              <a:t>, </a:t>
            </a:r>
            <a:r>
              <a:rPr lang="en-US" sz="2000" dirty="0">
                <a:hlinkClick r:id="rId8"/>
              </a:rPr>
              <a:t>24/7 Media </a:t>
            </a:r>
            <a:r>
              <a:rPr lang="en-US" sz="2000" dirty="0"/>
              <a:t>and </a:t>
            </a:r>
            <a:r>
              <a:rPr lang="en-US" sz="2000" dirty="0">
                <a:hlinkClick r:id="rId9"/>
              </a:rPr>
              <a:t>e-Contacts</a:t>
            </a:r>
            <a:endParaRPr lang="en-US" sz="2000" dirty="0"/>
          </a:p>
          <a:p>
            <a:r>
              <a:rPr lang="en-US" sz="2400" dirty="0"/>
              <a:t>Audio, video and graphics </a:t>
            </a:r>
          </a:p>
          <a:p>
            <a:pPr lvl="1"/>
            <a:r>
              <a:rPr lang="en-US" sz="2000" dirty="0" err="1">
                <a:hlinkClick r:id="rId10"/>
              </a:rPr>
              <a:t>MindArrow</a:t>
            </a:r>
            <a:r>
              <a:rPr lang="en-US" sz="2000" dirty="0"/>
              <a:t>, </a:t>
            </a:r>
            <a:r>
              <a:rPr lang="en-US" sz="2000" dirty="0" err="1">
                <a:hlinkClick r:id="rId11"/>
              </a:rPr>
              <a:t>inChorus</a:t>
            </a:r>
            <a:r>
              <a:rPr lang="en-US" sz="2000" dirty="0"/>
              <a:t> and </a:t>
            </a:r>
            <a:r>
              <a:rPr lang="en-US" sz="2000" dirty="0">
                <a:hlinkClick r:id="rId12"/>
              </a:rPr>
              <a:t>MediaRing.com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Customize based on receivers’ preferences and their readers’</a:t>
            </a:r>
          </a:p>
          <a:p>
            <a:r>
              <a:rPr lang="en-US" sz="2500" dirty="0"/>
              <a:t>A </a:t>
            </a:r>
            <a:r>
              <a:rPr lang="en-US" sz="2400" dirty="0"/>
              <a:t>plug-in is a small application designed to extend the capabilities of another product, such as a Web browser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E-mail </a:t>
            </a:r>
            <a:r>
              <a:rPr lang="en-US" b="1" dirty="0"/>
              <a:t>Marketing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Improve customer service</a:t>
            </a:r>
          </a:p>
          <a:p>
            <a:pPr lvl="1"/>
            <a:r>
              <a:rPr lang="en-US" dirty="0"/>
              <a:t>Add an e-mail link to Web site </a:t>
            </a:r>
          </a:p>
          <a:p>
            <a:pPr lvl="1"/>
            <a:r>
              <a:rPr lang="en-US" dirty="0"/>
              <a:t>E-mail systems set up so that incoming e-mails will be sorted automatically and directed to the appropriate people </a:t>
            </a:r>
          </a:p>
          <a:p>
            <a:pPr lvl="1"/>
            <a:r>
              <a:rPr lang="en-US" dirty="0"/>
              <a:t>Track location of orders, inform customers of when to expect delivery and possible delays and providing information such as the carrier’s name</a:t>
            </a:r>
          </a:p>
          <a:p>
            <a:r>
              <a:rPr lang="en-US" i="1" dirty="0"/>
              <a:t>Permission-based marketing</a:t>
            </a:r>
          </a:p>
          <a:p>
            <a:pPr lvl="1"/>
            <a:r>
              <a:rPr lang="en-US" dirty="0"/>
              <a:t>A company can market its products and services to people who have granted permission </a:t>
            </a:r>
          </a:p>
          <a:p>
            <a:pPr lvl="1"/>
            <a:r>
              <a:rPr lang="en-US" i="1" dirty="0"/>
              <a:t>Internet mailing lists </a:t>
            </a:r>
            <a:r>
              <a:rPr lang="en-US" dirty="0"/>
              <a:t>include contact information for people who have expressed interest in receiving information on certain topics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E-mail </a:t>
            </a:r>
            <a:r>
              <a:rPr lang="en-US" b="1" dirty="0"/>
              <a:t>Marketing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lnSpcReduction="10000"/>
          </a:bodyPr>
          <a:lstStyle/>
          <a:p>
            <a:pPr lvl="1"/>
            <a:r>
              <a:rPr lang="en-US" i="1" dirty="0"/>
              <a:t>Opt-in e-mails</a:t>
            </a:r>
            <a:r>
              <a:rPr lang="en-US" dirty="0"/>
              <a:t> are sent to people who "opt-in" to receive offers, information and promotions by e-mail </a:t>
            </a:r>
          </a:p>
          <a:p>
            <a:pPr lvl="2"/>
            <a:r>
              <a:rPr lang="en-US" dirty="0">
                <a:hlinkClick r:id="rId3"/>
              </a:rPr>
              <a:t>PostMasterDirect.com</a:t>
            </a:r>
            <a:r>
              <a:rPr lang="en-US" dirty="0"/>
              <a:t> will send your e-mail campaign to those on a list who have expressed interest in your business category</a:t>
            </a:r>
          </a:p>
          <a:p>
            <a:pPr lvl="2"/>
            <a:r>
              <a:rPr lang="en-US" dirty="0">
                <a:hlinkClick r:id="rId4"/>
              </a:rPr>
              <a:t>Yesmail.com </a:t>
            </a:r>
            <a:r>
              <a:rPr lang="en-US" dirty="0"/>
              <a:t>and </a:t>
            </a:r>
            <a:r>
              <a:rPr lang="en-US" dirty="0">
                <a:hlinkClick r:id="rId5"/>
              </a:rPr>
              <a:t>Xactmail.com</a:t>
            </a:r>
            <a:r>
              <a:rPr lang="en-US" dirty="0"/>
              <a:t> create lists of people who have opted-in to receive information about a certain subject </a:t>
            </a:r>
          </a:p>
          <a:p>
            <a:r>
              <a:rPr lang="en-US" i="1" dirty="0"/>
              <a:t>Spamming</a:t>
            </a:r>
          </a:p>
          <a:p>
            <a:pPr lvl="1"/>
            <a:r>
              <a:rPr lang="en-US" dirty="0"/>
              <a:t>Mass e-mailing to customers who have not expressed interest</a:t>
            </a:r>
          </a:p>
          <a:p>
            <a:pPr lvl="1"/>
            <a:r>
              <a:rPr lang="en-US" dirty="0"/>
              <a:t>Can give your company a poor reputation 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E-mail </a:t>
            </a:r>
            <a:r>
              <a:rPr lang="en-US" b="1" dirty="0"/>
              <a:t>Marketing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610600" cy="54864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Traditional direct marketing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Includes sending information by mail and using telemarketers to contact prospective customers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Used in conjunction with e-mailing to reach largest audience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Direct mailing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often more expensive, more difficult to analyze and has lower response rate than direct e-mailing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Direct mail specialists: </a:t>
            </a:r>
            <a:r>
              <a:rPr lang="en-US" dirty="0" err="1">
                <a:hlinkClick r:id="rId2"/>
              </a:rPr>
              <a:t>Eletter</a:t>
            </a:r>
            <a:r>
              <a:rPr lang="en-US" dirty="0"/>
              <a:t> and </a:t>
            </a:r>
            <a:r>
              <a:rPr lang="en-US" dirty="0">
                <a:hlinkClick r:id="rId3"/>
              </a:rPr>
              <a:t>MBS/Multimode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E-mail can arrive if recipients are busy or away, receivers can read e-mails at their convenience</a:t>
            </a:r>
          </a:p>
          <a:p>
            <a:pPr>
              <a:lnSpc>
                <a:spcPct val="90000"/>
              </a:lnSpc>
            </a:pPr>
            <a:r>
              <a:rPr lang="en-US" dirty="0"/>
              <a:t>Telemarketing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Can be more expensive than e-mailing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Offers benefit of being interactive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People likely to answer phone whereas can ignore  e-mail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Promotions</a:t>
            </a:r>
            <a:endParaRPr lang="en-US" b="1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447800"/>
            <a:ext cx="8534400" cy="5257800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Online and offline e-business promotions </a:t>
            </a:r>
          </a:p>
          <a:p>
            <a:pPr lvl="1"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Attract visitors to sites and may influence purchasing</a:t>
            </a:r>
          </a:p>
          <a:p>
            <a:pPr lvl="1"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Be sure customers are loyal to company, not reward program</a:t>
            </a:r>
          </a:p>
          <a:p>
            <a:pPr lvl="1"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Give away items that display company logo</a:t>
            </a:r>
          </a:p>
          <a:p>
            <a:pPr lvl="2" algn="just">
              <a:lnSpc>
                <a:spcPct val="90000"/>
              </a:lnSpc>
            </a:pPr>
            <a:r>
              <a:rPr lang="en-US" b="1" dirty="0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  <a:hlinkClick r:id="rId3"/>
              </a:rPr>
              <a:t>Branders.com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, </a:t>
            </a:r>
            <a:r>
              <a:rPr lang="en-US" b="1" dirty="0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  <a:hlinkClick r:id="rId4"/>
              </a:rPr>
              <a:t>iSwag.com</a:t>
            </a:r>
            <a:endParaRPr lang="en-US" b="1" dirty="0">
              <a:solidFill>
                <a:srgbClr val="000000"/>
              </a:solidFill>
              <a:latin typeface="Courier New" pitchFamily="49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Frequent-flyer miles </a:t>
            </a:r>
          </a:p>
          <a:p>
            <a:pPr lvl="1"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Offered to consumers for making online purchases</a:t>
            </a:r>
          </a:p>
          <a:p>
            <a:pPr lvl="1"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Increase brand loyalty, offers a reason return visits</a:t>
            </a:r>
          </a:p>
          <a:p>
            <a:pPr lvl="1" algn="just">
              <a:lnSpc>
                <a:spcPct val="90000"/>
              </a:lnSpc>
            </a:pPr>
            <a:r>
              <a:rPr lang="en-US" dirty="0" err="1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5"/>
              </a:rPr>
              <a:t>ClickRewards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allows customers to accumulate </a:t>
            </a:r>
            <a:r>
              <a:rPr lang="en-US" dirty="0" err="1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ClickMiles</a:t>
            </a:r>
            <a:endParaRPr lang="en-US" dirty="0">
              <a:solidFill>
                <a:srgbClr val="000000"/>
              </a:solidFill>
              <a:latin typeface="Times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Points-based promotion</a:t>
            </a:r>
          </a:p>
          <a:p>
            <a:pPr lvl="1"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Customer performs a </a:t>
            </a:r>
            <a:r>
              <a:rPr lang="en-US" dirty="0" err="1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prespecified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action and receives points to be redeemed for products, services, rebates, discounts, etc.</a:t>
            </a:r>
          </a:p>
          <a:p>
            <a:pPr lvl="2" algn="just">
              <a:lnSpc>
                <a:spcPct val="90000"/>
              </a:lnSpc>
            </a:pPr>
            <a:r>
              <a:rPr lang="en-US" dirty="0" err="1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6"/>
              </a:rPr>
              <a:t>MyPoints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Promotions</a:t>
            </a:r>
            <a:endParaRPr lang="en-US" b="1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Offer discounts when purchases are made online</a:t>
            </a:r>
          </a:p>
          <a:p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Offer free trials</a:t>
            </a:r>
          </a:p>
          <a:p>
            <a:r>
              <a:rPr lang="en-US" dirty="0">
                <a:cs typeface="Times New Roman" pitchFamily="18" charset="0"/>
              </a:rPr>
              <a:t>Online coupons for online shopping</a:t>
            </a:r>
          </a:p>
          <a:p>
            <a:pPr lvl="1"/>
            <a:r>
              <a:rPr lang="en-US" dirty="0">
                <a:cs typeface="Times New Roman" pitchFamily="18" charset="0"/>
              </a:rPr>
              <a:t>Place coupons on sites to bring visitors to your site</a:t>
            </a:r>
          </a:p>
          <a:p>
            <a:pPr lvl="1"/>
            <a:r>
              <a:rPr lang="en-US" dirty="0">
                <a:cs typeface="Times New Roman" pitchFamily="18" charset="0"/>
              </a:rPr>
              <a:t>Sites that advertise coupons include </a:t>
            </a:r>
            <a:r>
              <a:rPr lang="en-US" dirty="0" err="1">
                <a:cs typeface="Times New Roman" pitchFamily="18" charset="0"/>
                <a:hlinkClick r:id="rId2"/>
              </a:rPr>
              <a:t>DirectCoupons</a:t>
            </a:r>
            <a:r>
              <a:rPr lang="en-US" dirty="0">
                <a:cs typeface="Times New Roman" pitchFamily="18" charset="0"/>
              </a:rPr>
              <a:t>, </a:t>
            </a:r>
            <a:r>
              <a:rPr lang="en-US" b="1" dirty="0">
                <a:latin typeface="Courier New" pitchFamily="49" charset="0"/>
                <a:cs typeface="Times New Roman" pitchFamily="18" charset="0"/>
                <a:hlinkClick r:id="rId3"/>
              </a:rPr>
              <a:t>Coolsavings.com</a:t>
            </a:r>
            <a:r>
              <a:rPr lang="en-US" b="1" dirty="0">
                <a:latin typeface="Times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" pitchFamily="18" charset="0"/>
                <a:cs typeface="Times New Roman" pitchFamily="18" charset="0"/>
              </a:rPr>
              <a:t>and</a:t>
            </a:r>
            <a:r>
              <a:rPr lang="en-US" b="1" dirty="0">
                <a:latin typeface="Times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Courier" pitchFamily="49" charset="0"/>
                <a:cs typeface="Times New Roman" pitchFamily="18" charset="0"/>
                <a:hlinkClick r:id="rId4"/>
              </a:rPr>
              <a:t>valupage.com</a:t>
            </a:r>
            <a:r>
              <a:rPr lang="en-US" dirty="0">
                <a:cs typeface="Times New Roman" pitchFamily="18" charset="0"/>
              </a:rPr>
              <a:t> </a:t>
            </a:r>
          </a:p>
          <a:p>
            <a:pPr lvl="1"/>
            <a:r>
              <a:rPr lang="en-US" dirty="0">
                <a:cs typeface="Times New Roman" pitchFamily="18" charset="0"/>
              </a:rPr>
              <a:t>Offer free promotional items: </a:t>
            </a:r>
            <a:r>
              <a:rPr lang="en-US" b="1" dirty="0">
                <a:latin typeface="Courier" pitchFamily="49" charset="0"/>
                <a:cs typeface="Times New Roman" pitchFamily="18" charset="0"/>
                <a:hlinkClick r:id="rId5"/>
              </a:rPr>
              <a:t>free.com</a:t>
            </a:r>
            <a:r>
              <a:rPr lang="en-US" dirty="0">
                <a:cs typeface="Times New Roman" pitchFamily="18" charset="0"/>
              </a:rPr>
              <a:t>, </a:t>
            </a:r>
            <a:r>
              <a:rPr lang="en-US" b="1" dirty="0">
                <a:latin typeface="Courier" pitchFamily="49" charset="0"/>
                <a:cs typeface="Times New Roman" pitchFamily="18" charset="0"/>
                <a:hlinkClick r:id="rId6"/>
              </a:rPr>
              <a:t>free2try.</a:t>
            </a:r>
            <a:r>
              <a:rPr lang="en-US" dirty="0">
                <a:latin typeface="Times" pitchFamily="18" charset="0"/>
                <a:cs typeface="Times New Roman" pitchFamily="18" charset="0"/>
                <a:hlinkClick r:id="rId6"/>
              </a:rPr>
              <a:t>com</a:t>
            </a:r>
            <a:r>
              <a:rPr lang="en-US" dirty="0">
                <a:latin typeface="Times" pitchFamily="18" charset="0"/>
                <a:cs typeface="Times New Roman" pitchFamily="18" charset="0"/>
              </a:rPr>
              <a:t> and</a:t>
            </a:r>
            <a:r>
              <a:rPr lang="en-US" dirty="0">
                <a:cs typeface="Times New Roman" pitchFamily="18" charset="0"/>
              </a:rPr>
              <a:t> </a:t>
            </a:r>
            <a:r>
              <a:rPr lang="en-US" b="1" dirty="0">
                <a:latin typeface="Courier" pitchFamily="49" charset="0"/>
                <a:cs typeface="Times New Roman" pitchFamily="18" charset="0"/>
                <a:hlinkClick r:id="rId7"/>
              </a:rPr>
              <a:t>freeshop.com</a:t>
            </a:r>
            <a:endParaRPr lang="en-US" dirty="0">
              <a:cs typeface="Times New Roman" pitchFamily="18" charset="0"/>
            </a:endParaRPr>
          </a:p>
          <a:p>
            <a:r>
              <a:rPr lang="en-US" dirty="0">
                <a:cs typeface="Times New Roman" pitchFamily="18" charset="0"/>
              </a:rPr>
              <a:t>Online promotional tutorial containing information on ways to promote your site found at </a:t>
            </a:r>
            <a:r>
              <a:rPr lang="en-US" dirty="0">
                <a:cs typeface="Times New Roman" pitchFamily="18" charset="0"/>
                <a:hlinkClick r:id="rId8"/>
              </a:rPr>
              <a:t>Promotion </a:t>
            </a:r>
            <a:r>
              <a:rPr lang="en-US" dirty="0" smtClean="0">
                <a:cs typeface="Times New Roman" pitchFamily="18" charset="0"/>
                <a:hlinkClick r:id="rId8"/>
              </a:rPr>
              <a:t>World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E-business </a:t>
            </a:r>
            <a:r>
              <a:rPr lang="en-US" b="1" dirty="0"/>
              <a:t>Advertising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458200" cy="5257800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Traditional</a:t>
            </a:r>
          </a:p>
          <a:p>
            <a:pPr lvl="1"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Television, movies, newspapers and magazines  </a:t>
            </a:r>
          </a:p>
          <a:p>
            <a:pPr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Prime-time television slots most expensive times to air commercials</a:t>
            </a:r>
          </a:p>
          <a:p>
            <a:pPr lvl="1"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(</a:t>
            </a:r>
            <a:r>
              <a:rPr lang="en-US" b="1" dirty="0">
                <a:solidFill>
                  <a:srgbClr val="000000"/>
                </a:solidFill>
                <a:latin typeface="Courier New" pitchFamily="49" charset="0"/>
                <a:cs typeface="Times New Roman" pitchFamily="18" charset="0"/>
                <a:hlinkClick r:id="rId3"/>
              </a:rPr>
              <a:t>monster.com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  <a:hlinkClick r:id="rId3"/>
              </a:rPr>
              <a:t> advertisement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)</a:t>
            </a:r>
          </a:p>
          <a:p>
            <a:pPr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Establish and continually strengthen </a:t>
            </a:r>
            <a:r>
              <a:rPr lang="en-US" i="1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branding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</a:t>
            </a:r>
          </a:p>
          <a:p>
            <a:pPr lvl="1" algn="just">
              <a:lnSpc>
                <a:spcPct val="90000"/>
              </a:lnSpc>
            </a:pPr>
            <a:r>
              <a:rPr lang="en-US" i="1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Brand</a:t>
            </a: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 is a symbol or name that distinguishes a company and its products or services from its competitors and should be unique, recognizable and easy to remember </a:t>
            </a:r>
          </a:p>
          <a:p>
            <a:pPr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Publicize URL on direct mailings and business cards</a:t>
            </a:r>
          </a:p>
          <a:p>
            <a:pPr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Online advertising</a:t>
            </a:r>
          </a:p>
          <a:p>
            <a:pPr lvl="1" algn="just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latin typeface="Times" pitchFamily="18" charset="0"/>
                <a:cs typeface="Times New Roman" pitchFamily="18" charset="0"/>
              </a:rPr>
              <a:t>Place links on other sites, register with search engines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Summary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e-Marketing</a:t>
            </a:r>
          </a:p>
          <a:p>
            <a:r>
              <a:rPr lang="en-US" dirty="0" smtClean="0"/>
              <a:t>Branding</a:t>
            </a:r>
          </a:p>
          <a:p>
            <a:r>
              <a:rPr lang="en-US" dirty="0" smtClean="0"/>
              <a:t>Internet Marketing Research</a:t>
            </a:r>
          </a:p>
          <a:p>
            <a:r>
              <a:rPr lang="en-US" dirty="0" smtClean="0"/>
              <a:t>E-mail Marketing</a:t>
            </a:r>
          </a:p>
          <a:p>
            <a:r>
              <a:rPr lang="en-US" dirty="0" smtClean="0"/>
              <a:t>Promotions</a:t>
            </a:r>
          </a:p>
          <a:p>
            <a:r>
              <a:rPr lang="en-US" smtClean="0"/>
              <a:t>E-business Advertising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1266</Words>
  <Application>Microsoft Office PowerPoint</Application>
  <PresentationFormat>On-screen Show (4:3)</PresentationFormat>
  <Paragraphs>183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Lecture 13</vt:lpstr>
      <vt:lpstr>Recap – Lecture 12</vt:lpstr>
      <vt:lpstr>Contents to Cover Today</vt:lpstr>
      <vt:lpstr>Introduction</vt:lpstr>
      <vt:lpstr>Branding</vt:lpstr>
      <vt:lpstr>Branding</vt:lpstr>
      <vt:lpstr>Internet Marketing Research</vt:lpstr>
      <vt:lpstr>Internet Marketing Research</vt:lpstr>
      <vt:lpstr>Internet Marketing Research</vt:lpstr>
      <vt:lpstr>Internet Marketing Research</vt:lpstr>
      <vt:lpstr>Internet Marketing Research</vt:lpstr>
      <vt:lpstr>E-mail Marketing</vt:lpstr>
      <vt:lpstr>E-mail Marketing</vt:lpstr>
      <vt:lpstr>E-mail Marketing</vt:lpstr>
      <vt:lpstr>E-mail Marketing</vt:lpstr>
      <vt:lpstr>E-mail Marketing</vt:lpstr>
      <vt:lpstr>Promotions</vt:lpstr>
      <vt:lpstr>Promotions</vt:lpstr>
      <vt:lpstr>E-business Advertising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</dc:title>
  <dc:creator>Fahad</dc:creator>
  <cp:lastModifiedBy>NTS</cp:lastModifiedBy>
  <cp:revision>16</cp:revision>
  <dcterms:created xsi:type="dcterms:W3CDTF">2013-07-21T20:31:02Z</dcterms:created>
  <dcterms:modified xsi:type="dcterms:W3CDTF">2013-07-25T06:18:03Z</dcterms:modified>
</cp:coreProperties>
</file>