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8" r:id="rId2"/>
    <p:sldId id="289" r:id="rId3"/>
    <p:sldId id="290" r:id="rId4"/>
    <p:sldId id="287" r:id="rId5"/>
    <p:sldId id="291" r:id="rId6"/>
    <p:sldId id="292" r:id="rId7"/>
    <p:sldId id="293" r:id="rId8"/>
    <p:sldId id="260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E4E35D-D74C-4A1B-AB0A-06A9D7CDC31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46DB6F-B2DB-4C96-8A4B-A56C4B3E0B2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12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E-Commerce Security Environment</a:t>
            </a:r>
          </a:p>
          <a:p>
            <a:r>
              <a:rPr lang="en-US" dirty="0" smtClean="0"/>
              <a:t>Security Threats in E-commerce </a:t>
            </a:r>
          </a:p>
          <a:p>
            <a:r>
              <a:rPr lang="en-US" dirty="0" smtClean="0"/>
              <a:t>Technology Solutions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Tools Available to Achieve Site Security</a:t>
            </a:r>
          </a:p>
          <a:p>
            <a:r>
              <a:rPr lang="en-US" dirty="0" smtClean="0"/>
              <a:t>Encryption </a:t>
            </a:r>
          </a:p>
          <a:p>
            <a:pPr lvl="1"/>
            <a:r>
              <a:rPr lang="en-US" dirty="0" smtClean="0"/>
              <a:t>Symmetric key encryption </a:t>
            </a:r>
          </a:p>
          <a:p>
            <a:pPr lvl="1"/>
            <a:r>
              <a:rPr lang="en-US" dirty="0" smtClean="0"/>
              <a:t>Public key encryption </a:t>
            </a:r>
          </a:p>
          <a:p>
            <a:pPr lvl="1"/>
            <a:r>
              <a:rPr lang="en-US" dirty="0" smtClean="0"/>
              <a:t>Digital Envelopes </a:t>
            </a:r>
          </a:p>
          <a:p>
            <a:pPr lvl="1"/>
            <a:r>
              <a:rPr lang="en-US" dirty="0" smtClean="0"/>
              <a:t>Digital Certificates and Public Key Infrastructure (PKI)</a:t>
            </a:r>
          </a:p>
          <a:p>
            <a:r>
              <a:rPr lang="en-US" dirty="0" smtClean="0"/>
              <a:t>Securing Channels of Communication </a:t>
            </a:r>
          </a:p>
          <a:p>
            <a:r>
              <a:rPr lang="en-US" dirty="0" smtClean="0"/>
              <a:t>Protecting Networks</a:t>
            </a:r>
          </a:p>
          <a:p>
            <a:r>
              <a:rPr lang="en-US" dirty="0" smtClean="0"/>
              <a:t>Protecting Servers and Clients</a:t>
            </a:r>
          </a:p>
          <a:p>
            <a:r>
              <a:rPr lang="en-US" dirty="0" smtClean="0"/>
              <a:t>Management Policies, Business Procedures, and Public Laws</a:t>
            </a:r>
          </a:p>
          <a:p>
            <a:r>
              <a:rPr lang="en-US" dirty="0" smtClean="0"/>
              <a:t>Developing an E-commerce Security Plan</a:t>
            </a:r>
          </a:p>
          <a:p>
            <a:r>
              <a:rPr lang="en-US" dirty="0" smtClean="0"/>
              <a:t>How an Online Credit Transaction Works?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276600" cy="21336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3600" b="1" dirty="0" smtClean="0"/>
              <a:t>Tools Available to Achieve Site Security</a:t>
            </a:r>
          </a:p>
        </p:txBody>
      </p:sp>
      <p:pic>
        <p:nvPicPr>
          <p:cNvPr id="21510" name="Picture 5" descr="EC-5 - Fig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676167"/>
            <a:ext cx="5715000" cy="595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Encryption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515938" lvl="1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200" dirty="0" smtClean="0"/>
              <a:t>Transforms </a:t>
            </a:r>
            <a:r>
              <a:rPr lang="en-US" sz="3200" dirty="0"/>
              <a:t>data into cipher text readable only by sender and receiver</a:t>
            </a:r>
          </a:p>
          <a:p>
            <a:pPr marL="515938" lvl="1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200" dirty="0"/>
              <a:t>Secures stored information and information transmission</a:t>
            </a:r>
          </a:p>
          <a:p>
            <a:pPr marL="515938" lvl="1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3200" dirty="0"/>
              <a:t>Provides 4 of 6 key dimensions of e-commerce security: </a:t>
            </a:r>
          </a:p>
          <a:p>
            <a:pPr marL="973138" lvl="3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/>
              <a:t>Message integrity</a:t>
            </a:r>
          </a:p>
          <a:p>
            <a:pPr marL="973138" lvl="3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err="1"/>
              <a:t>Nonrepudiation</a:t>
            </a:r>
            <a:endParaRPr lang="en-US" sz="2800" dirty="0"/>
          </a:p>
          <a:p>
            <a:pPr marL="973138" lvl="3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/>
              <a:t>Authentication</a:t>
            </a:r>
          </a:p>
          <a:p>
            <a:pPr marL="973138" lvl="3" indent="-515938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Confidentiality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Encryption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Symmetric Key Encryption</a:t>
            </a:r>
            <a:endParaRPr lang="en-US" dirty="0"/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000" dirty="0"/>
              <a:t>Sender and receiver use same digital key to encrypt and decrypt message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000" dirty="0"/>
              <a:t>Requires different set of keys for each transaction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000" dirty="0"/>
              <a:t>Strength of encryption 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600" dirty="0"/>
              <a:t>Length of binary key used to encrypt data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000" dirty="0"/>
              <a:t>Advanced Encryption Standard (AES)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600" dirty="0"/>
              <a:t>Most widely used symmetric key encryption</a:t>
            </a:r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600" dirty="0"/>
              <a:t>Uses 128-, 192-, and 256-bit encryption keys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000" dirty="0"/>
              <a:t>Other standards use keys with up to 2,048 bits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Encryption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Public Key Encryption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200" dirty="0" smtClean="0"/>
              <a:t>Uses </a:t>
            </a:r>
            <a:r>
              <a:rPr lang="en-US" sz="3200" dirty="0"/>
              <a:t>two mathematically related digital keys </a:t>
            </a:r>
            <a:endParaRPr lang="en-US" sz="3200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Public </a:t>
            </a:r>
            <a:r>
              <a:rPr lang="en-US" sz="2800" dirty="0"/>
              <a:t>key (widely disseminated) </a:t>
            </a:r>
            <a:endParaRPr lang="en-US" sz="2800" dirty="0" smtClean="0"/>
          </a:p>
          <a:p>
            <a:pPr lvl="2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/>
              <a:t>Private key (kept secret by owner)</a:t>
            </a:r>
          </a:p>
          <a:p>
            <a:pPr marL="738188" lvl="1" indent="-338138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/>
              <a:t>Both keys used to encrypt and decrypt message</a:t>
            </a:r>
          </a:p>
          <a:p>
            <a:pPr marL="796925" lvl="1" indent="-396875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 smtClean="0"/>
              <a:t>Once </a:t>
            </a:r>
            <a:r>
              <a:rPr lang="en-US" sz="3200" dirty="0"/>
              <a:t>key used to encrypt message, same key cannot be used to decrypt message</a:t>
            </a:r>
          </a:p>
          <a:p>
            <a:pPr marL="796925" lvl="1" indent="-396875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200" dirty="0"/>
              <a:t>Sender uses recipient’s public key to encrypt message; recipient uses his/her private key to decrypt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1052513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3600" b="1" dirty="0" smtClean="0"/>
              <a:t>Public Key Cryptography—A Simple Case</a:t>
            </a:r>
          </a:p>
        </p:txBody>
      </p:sp>
      <p:pic>
        <p:nvPicPr>
          <p:cNvPr id="25606" name="Picture 5" descr="EC-5 - Fig-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117" y="1447800"/>
            <a:ext cx="866108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Public Key Encryption Using Digital Signatures and Hash Digests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dirty="0" smtClean="0"/>
              <a:t>Hash function:</a:t>
            </a:r>
          </a:p>
          <a:p>
            <a:pPr lvl="1">
              <a:defRPr/>
            </a:pPr>
            <a:r>
              <a:rPr lang="en-US" sz="2400" dirty="0" smtClean="0"/>
              <a:t>Mathematical algorithm that produces fixed-length number called message or hash digest</a:t>
            </a:r>
          </a:p>
          <a:p>
            <a:pPr>
              <a:defRPr/>
            </a:pPr>
            <a:r>
              <a:rPr lang="en-US" sz="2800" dirty="0" smtClean="0"/>
              <a:t>Hash digest of message sent to recipient along with message to verify integrity</a:t>
            </a:r>
          </a:p>
          <a:p>
            <a:pPr>
              <a:defRPr/>
            </a:pPr>
            <a:r>
              <a:rPr lang="en-US" sz="2800" dirty="0" smtClean="0"/>
              <a:t>Hash digest and message encrypted with recipient’s public key</a:t>
            </a:r>
          </a:p>
          <a:p>
            <a:pPr>
              <a:defRPr/>
            </a:pPr>
            <a:r>
              <a:rPr lang="en-US" sz="2800" dirty="0" smtClean="0"/>
              <a:t>Entire cipher text then encrypted with recipient’s private key—creating digital signature—for authenticity, non-repudiation </a:t>
            </a:r>
          </a:p>
          <a:p>
            <a:pPr>
              <a:defRPr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Public Key Cryptography with Digital Signatures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447800"/>
            <a:ext cx="7478742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Digital Envelopes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Addresses weaknesses of: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600" dirty="0" smtClean="0"/>
              <a:t>Public key encryption</a:t>
            </a:r>
          </a:p>
          <a:p>
            <a:pPr lvl="2"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Computationally slow, decreased transmission speed, increased processing time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600" dirty="0" smtClean="0"/>
              <a:t>Symmetric key encryption</a:t>
            </a:r>
          </a:p>
          <a:p>
            <a:pPr lvl="2"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Insecure transmission lines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Uses symmetric key encryption to encrypt document 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Uses public key encryption to encrypt and send symmetric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Creating a Digital Envelope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1" y="1248894"/>
            <a:ext cx="7086599" cy="552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Digital Certificates and Public Key Infrastructure (PKI)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Digital certificate includes: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Name of subject/company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Subject’s public key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Digital certificate serial number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Expiration date, issuance date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Digital signature of certification authority (trusted third party institution) that issues certificate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Public Key Infrastructure (PKI):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CAs and digital certificate procedures that are accepted by all parties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Digital Certificates and Certification Authorities</a:t>
            </a:r>
            <a:endParaRPr lang="en-US" b="1" dirty="0"/>
          </a:p>
        </p:txBody>
      </p:sp>
      <p:pic>
        <p:nvPicPr>
          <p:cNvPr id="4" name="Picture 6" descr="EC6E_Figure5-11.t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145" y="1600200"/>
            <a:ext cx="7351055" cy="514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Limits to Encryption Solutions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Doesn’t protect storage of private key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PKI not effective against insiders, employees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Protection of private keys by individuals may be haphazard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No guarantee that verifying computer of merchant is secure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CAs are unregulated, self-selecting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Securing Channels of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Secure Sockets Layer (SSL):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Establishes a secure, negotiated client-server session in which URL of requested document, along with contents, is encrypted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S-HTTP: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400" dirty="0" smtClean="0"/>
              <a:t>Provides a secure message-oriented communications protocol designed for use in conjunction with HTTP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Virtual Private Network (VPN):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400" dirty="0" smtClean="0"/>
              <a:t>Allows remote users to securely access internal network via the Internet, using Point-to-Point Tunneling Protocol (PPTP</a:t>
            </a:r>
            <a:r>
              <a:rPr lang="en-US" sz="1600" dirty="0" smtClean="0"/>
              <a:t>)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Secure Negotiated Sessions Using SSL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452" y="1447800"/>
            <a:ext cx="834754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Protecting Networks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0" indent="-6858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Firewall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Hardware or software that filters packets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Prevents some packets from entering the network based on security policy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Two main methods:</a:t>
            </a:r>
          </a:p>
          <a:p>
            <a:pPr marL="1371600" lvl="2" indent="-4572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Packet filters</a:t>
            </a:r>
          </a:p>
          <a:p>
            <a:pPr marL="1371600" lvl="2" indent="-45720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Wingdings" pitchFamily="2" charset="2"/>
              <a:buAutoNum type="arabicPeriod"/>
              <a:defRPr/>
            </a:pPr>
            <a:r>
              <a:rPr lang="en-US" dirty="0" smtClean="0"/>
              <a:t>Application gateways</a:t>
            </a:r>
          </a:p>
          <a:p>
            <a:pPr marL="685800" indent="-6858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Proxy servers (proxies)</a:t>
            </a:r>
          </a:p>
          <a:p>
            <a:pPr marL="990600" lvl="1" indent="-5334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600" dirty="0" smtClean="0"/>
              <a:t>Software servers that handle all communications originating from or being sent to the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Firewalls and Proxy Servers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148" y="1447800"/>
            <a:ext cx="8570051" cy="495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Protecting Servers and Clients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Operating system security enhancements</a:t>
            </a:r>
          </a:p>
          <a:p>
            <a:pPr lvl="1">
              <a:spcBef>
                <a:spcPct val="0"/>
              </a:spcBef>
              <a:spcAft>
                <a:spcPts val="3000"/>
              </a:spcAft>
              <a:defRPr/>
            </a:pPr>
            <a:r>
              <a:rPr lang="en-US" dirty="0" smtClean="0"/>
              <a:t>Upgrades, patches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Anti-virus software 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Easiest and least expensive way to prevent threats to system integrity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Requires daily updates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Management Policies, Business Procedures, and Public Laws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U.S. firms and organizations spend 12% of IT budget on security hardware, software, services ($120 billion in 2009)</a:t>
            </a:r>
          </a:p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Managing risk includes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Technology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Effective management policies</a:t>
            </a:r>
          </a:p>
          <a:p>
            <a:pPr lvl="1">
              <a:spcBef>
                <a:spcPct val="0"/>
              </a:spcBef>
              <a:spcAft>
                <a:spcPts val="1800"/>
              </a:spcAft>
              <a:defRPr/>
            </a:pPr>
            <a:r>
              <a:rPr lang="en-US" dirty="0" smtClean="0"/>
              <a:t>Public laws and active enforcement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A Security Plan: Management Policies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Risk assessment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Security policy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Implementation plan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Security organization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Access controls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Authentication procedures, including biometrics</a:t>
            </a:r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400" dirty="0" smtClean="0"/>
              <a:t>Authorization policies, authorization management systems</a:t>
            </a:r>
          </a:p>
          <a:p>
            <a:pPr>
              <a:spcBef>
                <a:spcPct val="0"/>
              </a:spcBef>
              <a:spcAft>
                <a:spcPts val="1200"/>
              </a:spcAft>
              <a:defRPr/>
            </a:pPr>
            <a:r>
              <a:rPr lang="en-US" dirty="0" smtClean="0"/>
              <a:t>Security audit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Developing an E-commerce Security Plan</a:t>
            </a:r>
            <a:endParaRPr lang="en-US" b="1" dirty="0"/>
          </a:p>
        </p:txBody>
      </p:sp>
      <p:pic>
        <p:nvPicPr>
          <p:cNvPr id="4" name="Picture 5" descr="EC-5 - Fig-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604291"/>
            <a:ext cx="6248400" cy="500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The Role of Laws and Public Policy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Laws that give authorities tools for identifying, tracing, prosecuting cyber criminals: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200" dirty="0" smtClean="0"/>
              <a:t>National Information Infrastructure Protection Act of 1996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200" dirty="0" smtClean="0"/>
              <a:t>USA Patriot Act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200" dirty="0" smtClean="0"/>
              <a:t>Homeland Security Act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800" dirty="0" smtClean="0"/>
              <a:t>Private and private–public cooperation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2200" dirty="0" smtClean="0"/>
              <a:t>Computer Emergency Readiness Team (CERT) Coordination Center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200" dirty="0" smtClean="0"/>
              <a:t>US-CERT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Government policies and controls on encryption software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sz="2800" dirty="0" smtClean="0"/>
              <a:t>Organization for Economic Co-operation and Development (OECD) guidelines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E-commerce Payment Systems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Credit cards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55% of online payments in 2009 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Debit cards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28% of online payments in 2009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Limitations of online credit card payment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Security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Cost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defRPr/>
            </a:pPr>
            <a:r>
              <a:rPr lang="en-US" dirty="0" smtClean="0"/>
              <a:t>Social 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How an Online Credit Transaction Works?</a:t>
            </a:r>
            <a:endParaRPr lang="en-US" b="1" dirty="0"/>
          </a:p>
        </p:txBody>
      </p:sp>
      <p:pic>
        <p:nvPicPr>
          <p:cNvPr id="4" name="Picture 4" descr="EC-6 - Fig-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1" y="1524000"/>
            <a:ext cx="7010399" cy="520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Tools Available to Achieve Site Security</a:t>
            </a:r>
          </a:p>
          <a:p>
            <a:r>
              <a:rPr lang="en-US" dirty="0" smtClean="0"/>
              <a:t>Encryption </a:t>
            </a:r>
          </a:p>
          <a:p>
            <a:r>
              <a:rPr lang="en-US" dirty="0" smtClean="0"/>
              <a:t>Securing Channels of Communication </a:t>
            </a:r>
          </a:p>
          <a:p>
            <a:r>
              <a:rPr lang="en-US" dirty="0" smtClean="0"/>
              <a:t>Protecting Networks</a:t>
            </a:r>
          </a:p>
          <a:p>
            <a:r>
              <a:rPr lang="en-US" dirty="0" smtClean="0"/>
              <a:t>Protecting Servers and Clients</a:t>
            </a:r>
          </a:p>
          <a:p>
            <a:r>
              <a:rPr lang="en-US" dirty="0" smtClean="0"/>
              <a:t>Management Policies, Business Procedures, and Public Laws</a:t>
            </a:r>
          </a:p>
          <a:p>
            <a:r>
              <a:rPr lang="en-US" dirty="0" smtClean="0"/>
              <a:t>Developing an E-commerce Security Plan</a:t>
            </a:r>
          </a:p>
          <a:p>
            <a:r>
              <a:rPr lang="en-US" dirty="0" smtClean="0"/>
              <a:t>How an Online Credit Transaction Works?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844</Words>
  <Application>Microsoft Office PowerPoint</Application>
  <PresentationFormat>On-screen Show (4:3)</PresentationFormat>
  <Paragraphs>150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12</vt:lpstr>
      <vt:lpstr>Recap – Lecture 11</vt:lpstr>
      <vt:lpstr>Contents to Cover Today</vt:lpstr>
      <vt:lpstr>Tools Available to Achieve Site Security</vt:lpstr>
      <vt:lpstr>Encryption</vt:lpstr>
      <vt:lpstr>Encryption</vt:lpstr>
      <vt:lpstr>Encryption</vt:lpstr>
      <vt:lpstr>Public Key Cryptography—A Simple Case</vt:lpstr>
      <vt:lpstr>Public Key Encryption Using Digital Signatures and Hash Digests</vt:lpstr>
      <vt:lpstr>Public Key Cryptography with Digital Signatures</vt:lpstr>
      <vt:lpstr>Digital Envelopes</vt:lpstr>
      <vt:lpstr>Creating a Digital Envelope</vt:lpstr>
      <vt:lpstr>Digital Certificates and Public Key Infrastructure (PKI)</vt:lpstr>
      <vt:lpstr>Digital Certificates and Certification Authorities</vt:lpstr>
      <vt:lpstr>Limits to Encryption Solutions</vt:lpstr>
      <vt:lpstr>Securing Channels of Communication</vt:lpstr>
      <vt:lpstr>Secure Negotiated Sessions Using SSL</vt:lpstr>
      <vt:lpstr>Protecting Networks</vt:lpstr>
      <vt:lpstr>Firewalls and Proxy Servers</vt:lpstr>
      <vt:lpstr>Protecting Servers and Clients</vt:lpstr>
      <vt:lpstr>Management Policies, Business Procedures, and Public Laws</vt:lpstr>
      <vt:lpstr>A Security Plan: Management Policies</vt:lpstr>
      <vt:lpstr>Developing an E-commerce Security Plan</vt:lpstr>
      <vt:lpstr>The Role of Laws and Public Policy</vt:lpstr>
      <vt:lpstr>E-commerce Payment Systems</vt:lpstr>
      <vt:lpstr>How an Online Credit Transaction Works?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12</cp:revision>
  <dcterms:created xsi:type="dcterms:W3CDTF">2013-07-21T20:31:02Z</dcterms:created>
  <dcterms:modified xsi:type="dcterms:W3CDTF">2013-07-24T10:28:11Z</dcterms:modified>
</cp:coreProperties>
</file>