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80" r:id="rId2"/>
    <p:sldId id="382" r:id="rId3"/>
    <p:sldId id="292" r:id="rId4"/>
    <p:sldId id="369" r:id="rId5"/>
    <p:sldId id="326" r:id="rId6"/>
    <p:sldId id="370" r:id="rId7"/>
    <p:sldId id="371" r:id="rId8"/>
    <p:sldId id="329" r:id="rId9"/>
    <p:sldId id="372" r:id="rId10"/>
    <p:sldId id="373" r:id="rId11"/>
    <p:sldId id="332" r:id="rId12"/>
    <p:sldId id="375" r:id="rId13"/>
    <p:sldId id="376" r:id="rId14"/>
    <p:sldId id="377" r:id="rId15"/>
    <p:sldId id="378" r:id="rId16"/>
    <p:sldId id="379" r:id="rId17"/>
    <p:sldId id="380" r:id="rId18"/>
    <p:sldId id="339" r:id="rId19"/>
    <p:sldId id="381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4425E3-9850-4EDA-BF96-DABD97F5385F}" type="datetimeFigureOut">
              <a:rPr lang="en-US" smtClean="0"/>
              <a:pPr/>
              <a:t>7/22/2013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0BD6E1-82B8-45AD-81B8-D1C07963390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C9E5D1-2A02-43A4-AD7E-DADCACF4EA7A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 cap="flat"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A6CFAD-ED8D-4DD0-98B8-0E84B844247B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 cap="flat"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A6CFAD-ED8D-4DD0-98B8-0E84B844247B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 cap="flat"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E4E35D-D74C-4A1B-AB0A-06A9D7CDC319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 cap="flat"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4008E-D746-4ECD-9CB9-2041CF598F6A}" type="datetimeFigureOut">
              <a:rPr lang="en-US" smtClean="0"/>
              <a:pPr/>
              <a:t>7/22/2013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370FF-C3AB-4646-A551-3BCEFBFD18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4008E-D746-4ECD-9CB9-2041CF598F6A}" type="datetimeFigureOut">
              <a:rPr lang="en-US" smtClean="0"/>
              <a:pPr/>
              <a:t>7/22/2013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370FF-C3AB-4646-A551-3BCEFBFD18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4008E-D746-4ECD-9CB9-2041CF598F6A}" type="datetimeFigureOut">
              <a:rPr lang="en-US" smtClean="0"/>
              <a:pPr/>
              <a:t>7/22/2013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370FF-C3AB-4646-A551-3BCEFBFD18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4008E-D746-4ECD-9CB9-2041CF598F6A}" type="datetimeFigureOut">
              <a:rPr lang="en-US" smtClean="0"/>
              <a:pPr/>
              <a:t>7/22/2013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370FF-C3AB-4646-A551-3BCEFBFD18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4008E-D746-4ECD-9CB9-2041CF598F6A}" type="datetimeFigureOut">
              <a:rPr lang="en-US" smtClean="0"/>
              <a:pPr/>
              <a:t>7/22/2013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370FF-C3AB-4646-A551-3BCEFBFD18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4008E-D746-4ECD-9CB9-2041CF598F6A}" type="datetimeFigureOut">
              <a:rPr lang="en-US" smtClean="0"/>
              <a:pPr/>
              <a:t>7/22/2013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370FF-C3AB-4646-A551-3BCEFBFD18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4008E-D746-4ECD-9CB9-2041CF598F6A}" type="datetimeFigureOut">
              <a:rPr lang="en-US" smtClean="0"/>
              <a:pPr/>
              <a:t>7/22/2013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370FF-C3AB-4646-A551-3BCEFBFD18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4008E-D746-4ECD-9CB9-2041CF598F6A}" type="datetimeFigureOut">
              <a:rPr lang="en-US" smtClean="0"/>
              <a:pPr/>
              <a:t>7/22/2013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370FF-C3AB-4646-A551-3BCEFBFD18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4008E-D746-4ECD-9CB9-2041CF598F6A}" type="datetimeFigureOut">
              <a:rPr lang="en-US" smtClean="0"/>
              <a:pPr/>
              <a:t>7/22/2013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370FF-C3AB-4646-A551-3BCEFBFD18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4008E-D746-4ECD-9CB9-2041CF598F6A}" type="datetimeFigureOut">
              <a:rPr lang="en-US" smtClean="0"/>
              <a:pPr/>
              <a:t>7/22/2013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370FF-C3AB-4646-A551-3BCEFBFD18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4008E-D746-4ECD-9CB9-2041CF598F6A}" type="datetimeFigureOut">
              <a:rPr lang="en-US" smtClean="0"/>
              <a:pPr/>
              <a:t>7/22/2013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370FF-C3AB-4646-A551-3BCEFBFD18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64008E-D746-4ECD-9CB9-2041CF598F6A}" type="datetimeFigureOut">
              <a:rPr lang="en-US" smtClean="0"/>
              <a:pPr/>
              <a:t>7/22/2013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B370FF-C3AB-4646-A551-3BCEFBFD18E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600" b="1" dirty="0" smtClean="0"/>
              <a:t>Lecture 11</a:t>
            </a:r>
            <a:endParaRPr lang="en-US" sz="66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143000" y="4419600"/>
            <a:ext cx="7010400" cy="1752600"/>
          </a:xfrm>
        </p:spPr>
        <p:txBody>
          <a:bodyPr>
            <a:normAutofit/>
          </a:bodyPr>
          <a:lstStyle/>
          <a:p>
            <a:r>
              <a:rPr lang="en-US" sz="4400" b="1" dirty="0" smtClean="0"/>
              <a:t>Electronic Business </a:t>
            </a:r>
            <a:r>
              <a:rPr lang="en-US" sz="4000" b="1" dirty="0" smtClean="0"/>
              <a:t>(MGT-485)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Recap – Lecture 10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Transaction costs</a:t>
            </a:r>
          </a:p>
          <a:p>
            <a:r>
              <a:rPr lang="en-US" dirty="0" smtClean="0"/>
              <a:t>Network Externalities </a:t>
            </a:r>
          </a:p>
          <a:p>
            <a:r>
              <a:rPr lang="en-US" dirty="0" smtClean="0"/>
              <a:t>Switching costs </a:t>
            </a:r>
          </a:p>
          <a:p>
            <a:r>
              <a:rPr lang="en-US" dirty="0" smtClean="0"/>
              <a:t>Critical mass of customers </a:t>
            </a:r>
          </a:p>
          <a:p>
            <a:r>
              <a:rPr lang="en-US" dirty="0" smtClean="0"/>
              <a:t>Pricing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Contents to Cover Today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E-Commerce Security Environment</a:t>
            </a:r>
          </a:p>
          <a:p>
            <a:r>
              <a:rPr lang="en-US" dirty="0" smtClean="0"/>
              <a:t>Security Threats in E-commerce </a:t>
            </a:r>
          </a:p>
          <a:p>
            <a:r>
              <a:rPr lang="en-US" dirty="0" smtClean="0"/>
              <a:t>Technology Solutions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The E-commerce Security Environment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defRPr/>
            </a:pPr>
            <a:r>
              <a:rPr lang="en-US" b="1" dirty="0" smtClean="0"/>
              <a:t>Overall size and losses of cybercrime unclear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2400" dirty="0" smtClean="0"/>
              <a:t>Reporting issues</a:t>
            </a:r>
            <a:endParaRPr lang="en-US" dirty="0" smtClean="0"/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defRPr/>
            </a:pPr>
            <a:r>
              <a:rPr lang="en-US" b="1" dirty="0" smtClean="0"/>
              <a:t>2008 CSI survey: 49% respondent firms detected security breach in last year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2400" dirty="0" smtClean="0"/>
              <a:t>Of those that shared numbers, average loss $288,000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defRPr/>
            </a:pPr>
            <a:r>
              <a:rPr lang="en-US" b="1" dirty="0" smtClean="0"/>
              <a:t>Underground economy marketplace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2400" dirty="0" smtClean="0"/>
              <a:t>Stolen information stored on underground economy servers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3886200" cy="22098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sz="3600" b="1" dirty="0" smtClean="0"/>
              <a:t>Types of Attacks Against Computer</a:t>
            </a:r>
            <a:br>
              <a:rPr lang="en-US" sz="3600" b="1" dirty="0" smtClean="0"/>
            </a:br>
            <a:r>
              <a:rPr lang="en-US" sz="3600" b="1" dirty="0" smtClean="0"/>
              <a:t>Systems (Cybercrime)</a:t>
            </a:r>
          </a:p>
        </p:txBody>
      </p:sp>
      <p:sp>
        <p:nvSpPr>
          <p:cNvPr id="8197" name="Rectangle 3"/>
          <p:cNvSpPr txBox="1">
            <a:spLocks noChangeArrowheads="1"/>
          </p:cNvSpPr>
          <p:nvPr/>
        </p:nvSpPr>
        <p:spPr bwMode="auto">
          <a:xfrm>
            <a:off x="457200" y="5791200"/>
            <a:ext cx="3352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9000"/>
              <a:buFont typeface="Wingdings" pitchFamily="2" charset="2"/>
              <a:buNone/>
            </a:pPr>
            <a:r>
              <a:rPr lang="en-US" sz="1400" b="1" dirty="0" smtClean="0">
                <a:latin typeface="Calibri" pitchFamily="34" charset="0"/>
              </a:rPr>
              <a:t>Source</a:t>
            </a:r>
            <a:r>
              <a:rPr lang="en-US" sz="1400" b="1" dirty="0">
                <a:latin typeface="Calibri" pitchFamily="34" charset="0"/>
              </a:rPr>
              <a:t>: Based on data from Computer Security Institute, 2009.</a:t>
            </a:r>
          </a:p>
        </p:txBody>
      </p:sp>
      <p:pic>
        <p:nvPicPr>
          <p:cNvPr id="8198" name="Picture 9" descr="EC6E_Figure5-01.t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9699" y="76200"/>
            <a:ext cx="5075995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What Is Good E-commerce Security?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ts val="0"/>
              </a:spcBef>
              <a:spcAft>
                <a:spcPts val="1200"/>
              </a:spcAft>
              <a:defRPr/>
            </a:pPr>
            <a:r>
              <a:rPr lang="en-US" b="1" dirty="0" smtClean="0"/>
              <a:t>To achieve highest degree of security</a:t>
            </a:r>
          </a:p>
          <a:p>
            <a:pPr lvl="1">
              <a:spcBef>
                <a:spcPts val="0"/>
              </a:spcBef>
              <a:spcAft>
                <a:spcPts val="1200"/>
              </a:spcAft>
              <a:defRPr/>
            </a:pPr>
            <a:r>
              <a:rPr lang="en-US" dirty="0" smtClean="0"/>
              <a:t>New technologies</a:t>
            </a:r>
          </a:p>
          <a:p>
            <a:pPr lvl="1">
              <a:spcBef>
                <a:spcPts val="0"/>
              </a:spcBef>
              <a:spcAft>
                <a:spcPts val="1200"/>
              </a:spcAft>
              <a:defRPr/>
            </a:pPr>
            <a:r>
              <a:rPr lang="en-US" dirty="0" smtClean="0"/>
              <a:t>Organizational policies and procedures</a:t>
            </a:r>
          </a:p>
          <a:p>
            <a:pPr lvl="1">
              <a:spcBef>
                <a:spcPts val="0"/>
              </a:spcBef>
              <a:spcAft>
                <a:spcPts val="1200"/>
              </a:spcAft>
              <a:defRPr/>
            </a:pPr>
            <a:r>
              <a:rPr lang="en-US" dirty="0" smtClean="0"/>
              <a:t>Industry standards and government laws</a:t>
            </a:r>
          </a:p>
          <a:p>
            <a:pPr>
              <a:spcBef>
                <a:spcPts val="0"/>
              </a:spcBef>
              <a:spcAft>
                <a:spcPts val="1200"/>
              </a:spcAft>
              <a:defRPr/>
            </a:pPr>
            <a:r>
              <a:rPr lang="en-US" b="1" dirty="0" smtClean="0"/>
              <a:t>Other factors</a:t>
            </a:r>
          </a:p>
          <a:p>
            <a:pPr lvl="1">
              <a:spcBef>
                <a:spcPts val="0"/>
              </a:spcBef>
              <a:spcAft>
                <a:spcPts val="1200"/>
              </a:spcAft>
              <a:defRPr/>
            </a:pPr>
            <a:r>
              <a:rPr lang="en-US" dirty="0" smtClean="0"/>
              <a:t>Time value of money</a:t>
            </a:r>
          </a:p>
          <a:p>
            <a:pPr lvl="1">
              <a:spcBef>
                <a:spcPts val="0"/>
              </a:spcBef>
              <a:spcAft>
                <a:spcPts val="1200"/>
              </a:spcAft>
              <a:defRPr/>
            </a:pPr>
            <a:r>
              <a:rPr lang="en-US" dirty="0" smtClean="0"/>
              <a:t>Cost of security vs. potential loss</a:t>
            </a:r>
          </a:p>
          <a:p>
            <a:pPr lvl="1">
              <a:spcBef>
                <a:spcPts val="0"/>
              </a:spcBef>
              <a:spcAft>
                <a:spcPts val="1200"/>
              </a:spcAft>
              <a:defRPr/>
            </a:pPr>
            <a:r>
              <a:rPr lang="en-US" dirty="0" smtClean="0"/>
              <a:t>Security often breaks at weakest link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The E-commerce Security Environment</a:t>
            </a:r>
            <a:endParaRPr lang="en-US" b="1" dirty="0"/>
          </a:p>
        </p:txBody>
      </p:sp>
      <p:pic>
        <p:nvPicPr>
          <p:cNvPr id="4" name="Picture 5" descr="EC-5 - Fig-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036" y="1790541"/>
            <a:ext cx="8064764" cy="4838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6248400"/>
            <a:ext cx="2667000" cy="304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sz="1400" b="1" dirty="0" smtClean="0">
                <a:solidFill>
                  <a:schemeClr val="tx1"/>
                </a:solidFill>
              </a:rPr>
              <a:t>Table 5.2, Page 271</a:t>
            </a:r>
          </a:p>
        </p:txBody>
      </p:sp>
      <p:pic>
        <p:nvPicPr>
          <p:cNvPr id="8" name="Picture 7" descr="table5-2.t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82700" y="819150"/>
            <a:ext cx="6578600" cy="5353050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The Tension Between Security and Other Values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0"/>
              </a:spcBef>
              <a:spcAft>
                <a:spcPts val="1800"/>
              </a:spcAft>
              <a:defRPr/>
            </a:pPr>
            <a:r>
              <a:rPr lang="en-US" b="1" dirty="0" smtClean="0"/>
              <a:t>Security vs. ease of use</a:t>
            </a:r>
          </a:p>
          <a:p>
            <a:pPr lvl="1">
              <a:spcBef>
                <a:spcPct val="0"/>
              </a:spcBef>
              <a:spcAft>
                <a:spcPts val="3000"/>
              </a:spcAft>
              <a:defRPr/>
            </a:pPr>
            <a:r>
              <a:rPr lang="en-US" dirty="0" smtClean="0"/>
              <a:t>The more security measures added, the more difficult a site is to use, and the slower it becomes</a:t>
            </a:r>
          </a:p>
          <a:p>
            <a:pPr>
              <a:spcBef>
                <a:spcPct val="0"/>
              </a:spcBef>
              <a:spcAft>
                <a:spcPts val="1800"/>
              </a:spcAft>
              <a:defRPr/>
            </a:pPr>
            <a:r>
              <a:rPr lang="en-US" b="1" dirty="0" smtClean="0"/>
              <a:t>Security vs. desire of individuals to act anonymously</a:t>
            </a:r>
          </a:p>
          <a:p>
            <a:pPr lvl="1">
              <a:spcBef>
                <a:spcPct val="0"/>
              </a:spcBef>
              <a:spcAft>
                <a:spcPts val="1800"/>
              </a:spcAft>
              <a:defRPr/>
            </a:pPr>
            <a:r>
              <a:rPr lang="en-US" dirty="0" smtClean="0"/>
              <a:t>Use of technology by criminals to plan crimes or threaten nation-state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Security Threats in the E-commerce Environment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840163"/>
          </a:xfrm>
        </p:spPr>
        <p:txBody>
          <a:bodyPr/>
          <a:lstStyle/>
          <a:p>
            <a:pPr>
              <a:spcBef>
                <a:spcPct val="0"/>
              </a:spcBef>
              <a:spcAft>
                <a:spcPts val="2400"/>
              </a:spcAft>
              <a:defRPr/>
            </a:pPr>
            <a:r>
              <a:rPr lang="en-US" sz="3600" dirty="0" smtClean="0"/>
              <a:t>Three key points of vulnerability:</a:t>
            </a:r>
          </a:p>
          <a:p>
            <a:pPr marL="1200150" lvl="1" indent="-742950">
              <a:spcBef>
                <a:spcPct val="0"/>
              </a:spcBef>
              <a:spcAft>
                <a:spcPts val="2400"/>
              </a:spcAft>
              <a:buFont typeface="+mj-lt"/>
              <a:buAutoNum type="arabicPeriod"/>
              <a:defRPr/>
            </a:pPr>
            <a:r>
              <a:rPr lang="en-US" sz="3200" dirty="0" smtClean="0"/>
              <a:t>Client</a:t>
            </a:r>
          </a:p>
          <a:p>
            <a:pPr marL="1200150" lvl="1" indent="-742950">
              <a:spcBef>
                <a:spcPct val="0"/>
              </a:spcBef>
              <a:spcAft>
                <a:spcPts val="2400"/>
              </a:spcAft>
              <a:buFont typeface="+mj-lt"/>
              <a:buAutoNum type="arabicPeriod"/>
              <a:defRPr/>
            </a:pPr>
            <a:r>
              <a:rPr lang="en-US" sz="3200" dirty="0" smtClean="0"/>
              <a:t>Server</a:t>
            </a:r>
          </a:p>
          <a:p>
            <a:pPr marL="1200150" lvl="1" indent="-742950">
              <a:spcBef>
                <a:spcPct val="0"/>
              </a:spcBef>
              <a:spcAft>
                <a:spcPts val="2400"/>
              </a:spcAft>
              <a:buFont typeface="+mj-lt"/>
              <a:buAutoNum type="arabicPeriod"/>
              <a:defRPr/>
            </a:pPr>
            <a:r>
              <a:rPr lang="en-US" sz="3200" dirty="0" smtClean="0"/>
              <a:t>Communications pipeline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5" descr="EC-5 - Fig-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77673" y="228600"/>
            <a:ext cx="6337728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3124200" cy="1828800"/>
          </a:xfrm>
          <a:noFill/>
        </p:spPr>
        <p:txBody>
          <a:bodyPr>
            <a:normAutofit/>
          </a:bodyPr>
          <a:lstStyle/>
          <a:p>
            <a:pPr algn="l" eaLnBrk="1" hangingPunct="1"/>
            <a:r>
              <a:rPr lang="en-US" sz="3600" b="1" dirty="0" smtClean="0"/>
              <a:t>A Typical </a:t>
            </a:r>
            <a:br>
              <a:rPr lang="en-US" sz="3600" b="1" dirty="0" smtClean="0"/>
            </a:br>
            <a:r>
              <a:rPr lang="en-US" sz="3600" b="1" dirty="0" smtClean="0"/>
              <a:t>E-commerce Transaction</a:t>
            </a:r>
          </a:p>
        </p:txBody>
      </p:sp>
      <p:sp>
        <p:nvSpPr>
          <p:cNvPr id="14343" name="Text Box 6"/>
          <p:cNvSpPr txBox="1">
            <a:spLocks noChangeArrowheads="1"/>
          </p:cNvSpPr>
          <p:nvPr/>
        </p:nvSpPr>
        <p:spPr bwMode="auto">
          <a:xfrm>
            <a:off x="457200" y="5943600"/>
            <a:ext cx="7848600" cy="304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400" b="1" dirty="0">
                <a:latin typeface="+mn-lt"/>
                <a:cs typeface="Arial" charset="0"/>
              </a:rPr>
              <a:t>SOURCE: Boncella, 2000.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610600" cy="1295400"/>
          </a:xfrm>
          <a:noFill/>
        </p:spPr>
        <p:txBody>
          <a:bodyPr>
            <a:normAutofit/>
          </a:bodyPr>
          <a:lstStyle/>
          <a:p>
            <a:pPr algn="l"/>
            <a:r>
              <a:rPr lang="en-US" sz="3600" b="1" dirty="0" smtClean="0"/>
              <a:t>Vulnerable Points in an E-commerce Environment</a:t>
            </a:r>
          </a:p>
        </p:txBody>
      </p:sp>
      <p:sp>
        <p:nvSpPr>
          <p:cNvPr id="14343" name="Text Box 6"/>
          <p:cNvSpPr txBox="1">
            <a:spLocks noChangeArrowheads="1"/>
          </p:cNvSpPr>
          <p:nvPr/>
        </p:nvSpPr>
        <p:spPr bwMode="auto">
          <a:xfrm>
            <a:off x="457200" y="6553200"/>
            <a:ext cx="7848600" cy="304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400" b="1" dirty="0">
                <a:latin typeface="+mn-lt"/>
                <a:cs typeface="Arial" charset="0"/>
              </a:rPr>
              <a:t>SOURCE: Boncella, 2000.</a:t>
            </a:r>
          </a:p>
        </p:txBody>
      </p:sp>
      <p:pic>
        <p:nvPicPr>
          <p:cNvPr id="5" name="Picture 5" descr="EC-5 - Fig-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1481199"/>
            <a:ext cx="8305800" cy="5072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Most Common Security Threats in the </a:t>
            </a:r>
            <a:br>
              <a:rPr lang="en-US" b="1" dirty="0" smtClean="0"/>
            </a:br>
            <a:r>
              <a:rPr lang="en-US" b="1" dirty="0" smtClean="0"/>
              <a:t>E-commerce Environment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Malicious code</a:t>
            </a:r>
          </a:p>
          <a:p>
            <a:pPr lvl="1">
              <a:defRPr/>
            </a:pPr>
            <a:r>
              <a:rPr lang="en-US" sz="2400" dirty="0" smtClean="0"/>
              <a:t>Viruses</a:t>
            </a:r>
          </a:p>
          <a:p>
            <a:pPr lvl="1">
              <a:defRPr/>
            </a:pPr>
            <a:r>
              <a:rPr lang="en-US" sz="2400" dirty="0" smtClean="0"/>
              <a:t>Worms</a:t>
            </a:r>
          </a:p>
          <a:p>
            <a:pPr lvl="1">
              <a:defRPr/>
            </a:pPr>
            <a:r>
              <a:rPr lang="en-US" sz="2400" dirty="0" smtClean="0"/>
              <a:t>Trojan horses</a:t>
            </a:r>
          </a:p>
          <a:p>
            <a:pPr lvl="1">
              <a:defRPr/>
            </a:pPr>
            <a:r>
              <a:rPr lang="en-US" sz="2400" dirty="0" smtClean="0"/>
              <a:t>Bots, </a:t>
            </a:r>
            <a:r>
              <a:rPr lang="en-US" sz="2400" dirty="0" err="1" smtClean="0"/>
              <a:t>botnets</a:t>
            </a:r>
            <a:endParaRPr lang="en-US" sz="2400" dirty="0" smtClean="0"/>
          </a:p>
          <a:p>
            <a:pPr>
              <a:defRPr/>
            </a:pPr>
            <a:r>
              <a:rPr lang="en-US" dirty="0" smtClean="0"/>
              <a:t>Unwanted programs </a:t>
            </a:r>
          </a:p>
          <a:p>
            <a:pPr lvl="1">
              <a:defRPr/>
            </a:pPr>
            <a:r>
              <a:rPr lang="en-US" sz="2400" dirty="0" smtClean="0"/>
              <a:t>Browser parasites</a:t>
            </a:r>
          </a:p>
          <a:p>
            <a:pPr lvl="1">
              <a:defRPr/>
            </a:pPr>
            <a:r>
              <a:rPr lang="en-US" sz="2400" dirty="0" smtClean="0"/>
              <a:t>Adware</a:t>
            </a:r>
          </a:p>
          <a:p>
            <a:pPr lvl="1">
              <a:defRPr/>
            </a:pPr>
            <a:r>
              <a:rPr lang="en-US" sz="2400" dirty="0" smtClean="0"/>
              <a:t>Spyware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Most Common Security Threats in the </a:t>
            </a:r>
            <a:br>
              <a:rPr lang="en-US" b="1" dirty="0" smtClean="0"/>
            </a:br>
            <a:r>
              <a:rPr lang="en-US" b="1" dirty="0" smtClean="0"/>
              <a:t>E-commerce Environment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876800"/>
          </a:xfrm>
        </p:spPr>
        <p:txBody>
          <a:bodyPr>
            <a:normAutofit lnSpcReduction="10000"/>
          </a:bodyPr>
          <a:lstStyle/>
          <a:p>
            <a:pPr>
              <a:spcBef>
                <a:spcPct val="0"/>
              </a:spcBef>
              <a:spcAft>
                <a:spcPts val="1200"/>
              </a:spcAft>
              <a:defRPr/>
            </a:pPr>
            <a:r>
              <a:rPr lang="en-US" dirty="0" smtClean="0"/>
              <a:t>Phishing</a:t>
            </a:r>
          </a:p>
          <a:p>
            <a:pPr lvl="1"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400" dirty="0" smtClean="0"/>
              <a:t>Deceptive online attempt to obtain confidential information</a:t>
            </a:r>
          </a:p>
          <a:p>
            <a:pPr lvl="1"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400" dirty="0" smtClean="0"/>
              <a:t>Social engineering, e-mail scams, spoofing legitimate Web sites</a:t>
            </a:r>
          </a:p>
          <a:p>
            <a:pPr lvl="1"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400" dirty="0" smtClean="0"/>
              <a:t>Use information to commit fraudulent acts (access checking accounts), steal identity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defRPr/>
            </a:pPr>
            <a:r>
              <a:rPr lang="en-US" dirty="0" smtClean="0"/>
              <a:t>Hacking and </a:t>
            </a:r>
            <a:r>
              <a:rPr lang="en-US" dirty="0" err="1" smtClean="0"/>
              <a:t>cybervandalism</a:t>
            </a:r>
            <a:endParaRPr lang="en-US" dirty="0" smtClean="0"/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400" dirty="0" smtClean="0"/>
              <a:t>Hackers vs. crackers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400" dirty="0" err="1" smtClean="0"/>
              <a:t>Cybervandalism</a:t>
            </a:r>
            <a:r>
              <a:rPr lang="en-US" sz="2400" dirty="0" smtClean="0"/>
              <a:t>: intentionally disrupting, defacing, destroying Web site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400" dirty="0" smtClean="0"/>
              <a:t>Types of hackers: white hats, black hats, grey hats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Most Common Security Threats in the </a:t>
            </a:r>
            <a:br>
              <a:rPr lang="en-US" b="1" dirty="0" smtClean="0"/>
            </a:br>
            <a:r>
              <a:rPr lang="en-US" b="1" dirty="0" smtClean="0"/>
              <a:t>E-commerce Environment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5029200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800" dirty="0" smtClean="0"/>
              <a:t>Credit card fraud/theft</a:t>
            </a:r>
          </a:p>
          <a:p>
            <a:pPr lvl="1"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400" dirty="0" smtClean="0"/>
              <a:t>Fear of stolen credit card information deters online purchases</a:t>
            </a:r>
          </a:p>
          <a:p>
            <a:pPr lvl="1"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400" dirty="0" smtClean="0"/>
              <a:t>Hackers target merchant servers; use data to establish credit under false identity</a:t>
            </a:r>
          </a:p>
          <a:p>
            <a:pPr lvl="1"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400" dirty="0" smtClean="0"/>
              <a:t>Online companies at higher risk than offline</a:t>
            </a:r>
          </a:p>
          <a:p>
            <a:pPr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400" dirty="0" smtClean="0"/>
              <a:t>Spoofing: misrepresenting self by using fake e-mail address </a:t>
            </a:r>
          </a:p>
          <a:p>
            <a:pPr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400" dirty="0" err="1" smtClean="0"/>
              <a:t>Pharming</a:t>
            </a:r>
            <a:r>
              <a:rPr lang="en-US" sz="2400" dirty="0" smtClean="0"/>
              <a:t>: spoofing a Web site</a:t>
            </a:r>
          </a:p>
          <a:p>
            <a:pPr lvl="1"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200" dirty="0" smtClean="0"/>
              <a:t>Redirecting a Web link to a new, fake Web site</a:t>
            </a:r>
          </a:p>
          <a:p>
            <a:pPr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400" dirty="0" smtClean="0"/>
              <a:t>Spam/junk Web sites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Most Common Security Threats in the </a:t>
            </a:r>
            <a:br>
              <a:rPr lang="en-US" b="1" dirty="0" smtClean="0"/>
            </a:br>
            <a:r>
              <a:rPr lang="en-US" b="1" dirty="0" smtClean="0"/>
              <a:t>E-commerce Environment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5029200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800" dirty="0" smtClean="0"/>
              <a:t>Denial of service (</a:t>
            </a:r>
            <a:r>
              <a:rPr lang="en-US" sz="2800" dirty="0" err="1" smtClean="0"/>
              <a:t>DoS</a:t>
            </a:r>
            <a:r>
              <a:rPr lang="en-US" sz="2800" dirty="0" smtClean="0"/>
              <a:t>) attack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400" dirty="0" smtClean="0"/>
              <a:t>Hackers flood site with useless traffic to overwhelm network</a:t>
            </a:r>
          </a:p>
          <a:p>
            <a:pPr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800" dirty="0" smtClean="0"/>
              <a:t>Distributed denial of service (</a:t>
            </a:r>
            <a:r>
              <a:rPr lang="en-US" sz="2800" dirty="0" err="1" smtClean="0"/>
              <a:t>DDoS</a:t>
            </a:r>
            <a:r>
              <a:rPr lang="en-US" sz="2800" dirty="0" smtClean="0"/>
              <a:t>) attack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400" dirty="0" smtClean="0"/>
              <a:t>Hackers use multiple computers to attack target network</a:t>
            </a:r>
            <a:endParaRPr lang="en-US" dirty="0" smtClean="0"/>
          </a:p>
          <a:p>
            <a:pPr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800" dirty="0" smtClean="0"/>
              <a:t>Sniffing</a:t>
            </a:r>
          </a:p>
          <a:p>
            <a:pPr lvl="1"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400" dirty="0" smtClean="0"/>
              <a:t>Eavesdropping program that monitors information traveling over a network</a:t>
            </a:r>
          </a:p>
          <a:p>
            <a:pPr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800" dirty="0" smtClean="0"/>
              <a:t>Insider jobs</a:t>
            </a:r>
          </a:p>
          <a:p>
            <a:pPr lvl="1"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400" dirty="0" smtClean="0"/>
              <a:t>Single largest financial threat</a:t>
            </a:r>
          </a:p>
          <a:p>
            <a:pPr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800" dirty="0" smtClean="0"/>
              <a:t>Poorly designed server and client software</a:t>
            </a: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Technology Solutions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153400" cy="4876800"/>
          </a:xfrm>
        </p:spPr>
        <p:txBody>
          <a:bodyPr/>
          <a:lstStyle/>
          <a:p>
            <a:pPr>
              <a:spcBef>
                <a:spcPct val="0"/>
              </a:spcBef>
              <a:spcAft>
                <a:spcPts val="1800"/>
              </a:spcAft>
              <a:defRPr/>
            </a:pPr>
            <a:r>
              <a:rPr lang="en-US" dirty="0" smtClean="0"/>
              <a:t>Protecting Internet communications (encryption)</a:t>
            </a:r>
          </a:p>
          <a:p>
            <a:pPr>
              <a:spcBef>
                <a:spcPct val="0"/>
              </a:spcBef>
              <a:spcAft>
                <a:spcPts val="1800"/>
              </a:spcAft>
              <a:defRPr/>
            </a:pPr>
            <a:r>
              <a:rPr lang="en-US" dirty="0" smtClean="0"/>
              <a:t>Securing channels of communication (SSL, S-HTTP, VPNs)</a:t>
            </a:r>
          </a:p>
          <a:p>
            <a:pPr>
              <a:spcBef>
                <a:spcPct val="0"/>
              </a:spcBef>
              <a:spcAft>
                <a:spcPts val="1800"/>
              </a:spcAft>
              <a:defRPr/>
            </a:pPr>
            <a:r>
              <a:rPr lang="en-US" dirty="0" smtClean="0"/>
              <a:t>Protecting networks (firewalls)</a:t>
            </a:r>
          </a:p>
          <a:p>
            <a:pPr>
              <a:spcBef>
                <a:spcPct val="0"/>
              </a:spcBef>
              <a:spcAft>
                <a:spcPts val="1800"/>
              </a:spcAft>
              <a:defRPr/>
            </a:pPr>
            <a:r>
              <a:rPr lang="en-US" dirty="0" smtClean="0"/>
              <a:t>Protecting servers and clients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3276600" cy="2133600"/>
          </a:xfrm>
          <a:noFill/>
        </p:spPr>
        <p:txBody>
          <a:bodyPr>
            <a:normAutofit/>
          </a:bodyPr>
          <a:lstStyle/>
          <a:p>
            <a:pPr algn="l" eaLnBrk="1" hangingPunct="1"/>
            <a:r>
              <a:rPr lang="en-US" sz="3600" b="1" dirty="0" smtClean="0"/>
              <a:t>Tools Available to Achieve Site Security</a:t>
            </a:r>
          </a:p>
        </p:txBody>
      </p:sp>
      <p:pic>
        <p:nvPicPr>
          <p:cNvPr id="21510" name="Picture 5" descr="EC-5 - Fig-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0400" y="676167"/>
            <a:ext cx="5715000" cy="5955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Summary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E-Commerce Security Environment</a:t>
            </a:r>
          </a:p>
          <a:p>
            <a:r>
              <a:rPr lang="en-US" dirty="0" smtClean="0"/>
              <a:t>Security Threats in E-commerce </a:t>
            </a:r>
          </a:p>
          <a:p>
            <a:r>
              <a:rPr lang="en-US" dirty="0" smtClean="0"/>
              <a:t>Technology Solutions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477</TotalTime>
  <Words>501</Words>
  <Application>Microsoft Office PowerPoint</Application>
  <PresentationFormat>On-screen Show (4:3)</PresentationFormat>
  <Paragraphs>98</Paragraphs>
  <Slides>19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Lecture 11</vt:lpstr>
      <vt:lpstr>Recap – Lecture 10</vt:lpstr>
      <vt:lpstr>Contents to Cover Today</vt:lpstr>
      <vt:lpstr>The E-commerce Security Environment</vt:lpstr>
      <vt:lpstr>Types of Attacks Against Computer Systems (Cybercrime)</vt:lpstr>
      <vt:lpstr>What Is Good E-commerce Security?</vt:lpstr>
      <vt:lpstr>The E-commerce Security Environment</vt:lpstr>
      <vt:lpstr>Slide 8</vt:lpstr>
      <vt:lpstr>The Tension Between Security and Other Values</vt:lpstr>
      <vt:lpstr>Security Threats in the E-commerce Environment</vt:lpstr>
      <vt:lpstr>A Typical  E-commerce Transaction</vt:lpstr>
      <vt:lpstr>Vulnerable Points in an E-commerce Environment</vt:lpstr>
      <vt:lpstr>Most Common Security Threats in the  E-commerce Environment</vt:lpstr>
      <vt:lpstr>Most Common Security Threats in the  E-commerce Environment</vt:lpstr>
      <vt:lpstr>Most Common Security Threats in the  E-commerce Environment</vt:lpstr>
      <vt:lpstr>Most Common Security Threats in the  E-commerce Environment</vt:lpstr>
      <vt:lpstr>Technology Solutions</vt:lpstr>
      <vt:lpstr>Tools Available to Achieve Site Security</vt:lpstr>
      <vt:lpstr>Summary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Fahad</dc:creator>
  <cp:lastModifiedBy>NTS</cp:lastModifiedBy>
  <cp:revision>36</cp:revision>
  <dcterms:created xsi:type="dcterms:W3CDTF">2013-07-19T22:45:40Z</dcterms:created>
  <dcterms:modified xsi:type="dcterms:W3CDTF">2013-07-22T08:09:57Z</dcterms:modified>
</cp:coreProperties>
</file>