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324" r:id="rId3"/>
    <p:sldId id="292" r:id="rId4"/>
    <p:sldId id="325" r:id="rId5"/>
    <p:sldId id="326" r:id="rId6"/>
    <p:sldId id="327" r:id="rId7"/>
    <p:sldId id="328" r:id="rId8"/>
    <p:sldId id="329" r:id="rId9"/>
    <p:sldId id="330" r:id="rId10"/>
    <p:sldId id="331" r:id="rId11"/>
    <p:sldId id="332" r:id="rId12"/>
    <p:sldId id="347" r:id="rId13"/>
    <p:sldId id="334" r:id="rId14"/>
    <p:sldId id="348" r:id="rId15"/>
    <p:sldId id="335" r:id="rId16"/>
    <p:sldId id="336" r:id="rId17"/>
    <p:sldId id="337" r:id="rId18"/>
    <p:sldId id="338" r:id="rId19"/>
    <p:sldId id="339" r:id="rId20"/>
    <p:sldId id="349" r:id="rId21"/>
    <p:sldId id="340" r:id="rId22"/>
    <p:sldId id="350" r:id="rId23"/>
    <p:sldId id="341" r:id="rId24"/>
    <p:sldId id="343" r:id="rId25"/>
    <p:sldId id="344" r:id="rId26"/>
    <p:sldId id="32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64008E-D746-4ECD-9CB9-2041CF598F6A}" type="datetimeFigureOut">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64008E-D746-4ECD-9CB9-2041CF598F6A}" type="datetimeFigureOut">
              <a:rPr lang="en-US" smtClean="0"/>
              <a:pPr/>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64008E-D746-4ECD-9CB9-2041CF598F6A}" type="datetimeFigureOut">
              <a:rPr lang="en-US" smtClean="0"/>
              <a:pPr/>
              <a:t>7/24/2013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64008E-D746-4ECD-9CB9-2041CF598F6A}" type="datetimeFigureOut">
              <a:rPr lang="en-US" smtClean="0"/>
              <a:pPr/>
              <a:t>7/24/2013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4008E-D746-4ECD-9CB9-2041CF598F6A}" type="datetimeFigureOut">
              <a:rPr lang="en-US" smtClean="0"/>
              <a:pPr/>
              <a:t>7/24/2013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4008E-D746-4ECD-9CB9-2041CF598F6A}" type="datetimeFigureOut">
              <a:rPr lang="en-US" smtClean="0"/>
              <a:pPr/>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4008E-D746-4ECD-9CB9-2041CF598F6A}" type="datetimeFigureOut">
              <a:rPr lang="en-US" smtClean="0"/>
              <a:pPr/>
              <a:t>7/24/2013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64008E-D746-4ECD-9CB9-2041CF598F6A}" type="datetimeFigureOut">
              <a:rPr lang="en-US" smtClean="0"/>
              <a:pPr/>
              <a:t>7/24/2013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370FF-C3AB-4646-A551-3BCEFBFD18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64008E-D746-4ECD-9CB9-2041CF598F6A}" type="datetimeFigureOut">
              <a:rPr lang="en-US" smtClean="0"/>
              <a:pPr/>
              <a:t>7/24/2013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B370FF-C3AB-4646-A551-3BCEFBFD18E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10</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09</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E-business economics</a:t>
            </a:r>
          </a:p>
          <a:p>
            <a:pPr lvl="1"/>
            <a:r>
              <a:rPr lang="en-US" dirty="0" smtClean="0"/>
              <a:t>Towards perfect competition </a:t>
            </a:r>
          </a:p>
          <a:p>
            <a:pPr lvl="1"/>
            <a:r>
              <a:rPr lang="en-US" dirty="0" smtClean="0"/>
              <a:t> Effect of internet on the competitive environment </a:t>
            </a:r>
          </a:p>
          <a:p>
            <a:pPr lvl="1"/>
            <a:r>
              <a:rPr lang="en-US" dirty="0" smtClean="0"/>
              <a:t>Key economic characteristics of internet </a:t>
            </a:r>
          </a:p>
          <a:p>
            <a:pPr lvl="1"/>
            <a:r>
              <a:rPr lang="en-US" dirty="0" smtClean="0"/>
              <a:t>Cost of production and distribution </a:t>
            </a:r>
          </a:p>
          <a:p>
            <a:pPr lvl="1"/>
            <a:r>
              <a:rPr lang="en-US" dirty="0" smtClean="0"/>
              <a:t>Disintermediation and </a:t>
            </a:r>
            <a:r>
              <a:rPr lang="en-US" dirty="0" err="1" smtClean="0"/>
              <a:t>reintermediation</a:t>
            </a:r>
            <a:r>
              <a:rPr lang="en-US" dirty="0" smtClean="0"/>
              <a:t> </a:t>
            </a:r>
          </a:p>
          <a:p>
            <a:pPr lvl="1"/>
            <a:r>
              <a:rPr lang="en-US" dirty="0" smtClean="0"/>
              <a:t>Economics of information </a:t>
            </a:r>
          </a:p>
          <a:p>
            <a:pPr lvl="1"/>
            <a:r>
              <a:rPr lang="en-US" dirty="0" smtClean="0"/>
              <a:t>Connectivity and interactivity </a:t>
            </a:r>
          </a:p>
          <a:p>
            <a:pPr lvl="1"/>
            <a:r>
              <a:rPr lang="en-US" dirty="0" smtClean="0"/>
              <a:t>Economies of scale </a:t>
            </a:r>
          </a:p>
          <a:p>
            <a:pPr lvl="1"/>
            <a:r>
              <a:rPr lang="en-US" dirty="0" smtClean="0"/>
              <a:t>Economies of scope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p:txBody>
          <a:bodyPr/>
          <a:lstStyle/>
          <a:p>
            <a:r>
              <a:rPr lang="en-US" dirty="0" smtClean="0"/>
              <a:t>E-business economics</a:t>
            </a:r>
          </a:p>
          <a:p>
            <a:pPr lvl="1"/>
            <a:r>
              <a:rPr lang="en-US" dirty="0" smtClean="0"/>
              <a:t>Transaction costs </a:t>
            </a:r>
          </a:p>
          <a:p>
            <a:pPr lvl="1"/>
            <a:r>
              <a:rPr lang="en-US" dirty="0" smtClean="0"/>
              <a:t>Network externalities</a:t>
            </a:r>
          </a:p>
          <a:p>
            <a:pPr lvl="1"/>
            <a:r>
              <a:rPr lang="en-US" dirty="0" smtClean="0"/>
              <a:t>Switching Costs </a:t>
            </a:r>
          </a:p>
          <a:p>
            <a:pPr lvl="1"/>
            <a:r>
              <a:rPr lang="en-US" dirty="0" smtClean="0"/>
              <a:t>Critical mass of customers</a:t>
            </a:r>
          </a:p>
          <a:p>
            <a:pPr lvl="1"/>
            <a:r>
              <a:rPr lang="en-US" dirty="0" smtClean="0"/>
              <a:t>Pricing </a:t>
            </a:r>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Transaction costs</a:t>
            </a:r>
            <a:endParaRPr lang="en-US" b="1"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smtClean="0"/>
              <a:t>Transaction costs are the costs incurred in using the market system for buying and selling goods and services. </a:t>
            </a:r>
          </a:p>
          <a:p>
            <a:r>
              <a:rPr lang="en-US" dirty="0" smtClean="0"/>
              <a:t>Transaction costs include the costs of locating suppliers or customers and negotiating transactions with them. </a:t>
            </a:r>
          </a:p>
          <a:p>
            <a:r>
              <a:rPr lang="en-US" dirty="0" smtClean="0"/>
              <a:t>Firms engaged in e-business have been able to reduce the transaction costs at one or more stages of the buying and selling process. </a:t>
            </a:r>
          </a:p>
          <a:p>
            <a:r>
              <a:rPr lang="en-US" dirty="0" smtClean="0"/>
              <a:t>There are six different types of transaction costs discussed in the following few slides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Transaction costs:</a:t>
            </a:r>
            <a:br>
              <a:rPr lang="en-US" b="1" dirty="0" smtClean="0"/>
            </a:br>
            <a:r>
              <a:rPr lang="en-US" sz="3100" b="1" dirty="0" smtClean="0"/>
              <a:t>Search Costs</a:t>
            </a:r>
            <a:endParaRPr lang="en-US" b="1" dirty="0"/>
          </a:p>
        </p:txBody>
      </p:sp>
      <p:sp>
        <p:nvSpPr>
          <p:cNvPr id="3" name="Content Placeholder 2"/>
          <p:cNvSpPr>
            <a:spLocks noGrp="1"/>
          </p:cNvSpPr>
          <p:nvPr>
            <p:ph idx="1"/>
          </p:nvPr>
        </p:nvSpPr>
        <p:spPr>
          <a:xfrm>
            <a:off x="457200" y="1600200"/>
            <a:ext cx="8382000" cy="5257800"/>
          </a:xfrm>
        </p:spPr>
        <p:txBody>
          <a:bodyPr>
            <a:normAutofit fontScale="85000" lnSpcReduction="10000"/>
          </a:bodyPr>
          <a:lstStyle/>
          <a:p>
            <a:r>
              <a:rPr lang="en-US" dirty="0" smtClean="0"/>
              <a:t>These are the costs associated with buyers and sellers finding each other in the marketplace. </a:t>
            </a:r>
          </a:p>
          <a:p>
            <a:r>
              <a:rPr lang="en-US" dirty="0" smtClean="0"/>
              <a:t>The internet provides a quick, efficient and cost-effective way of searching for products using search engines such as Google, Netscape and Lycos. </a:t>
            </a:r>
          </a:p>
          <a:p>
            <a:r>
              <a:rPr lang="en-US" dirty="0" smtClean="0"/>
              <a:t>Suppliers can advertise their goods or services on websites or through banner advertising. </a:t>
            </a:r>
          </a:p>
          <a:p>
            <a:r>
              <a:rPr lang="en-US" dirty="0" smtClean="0"/>
              <a:t>For more precise targeting of buyers they can access buyer groups, develop and utilize customer relationship management systems, and pursue permission marketing where the buyers permit the channeling of product information to them via their PC or mobile phone.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Transaction costs:</a:t>
            </a:r>
            <a:br>
              <a:rPr lang="en-US" b="1" dirty="0" smtClean="0"/>
            </a:br>
            <a:r>
              <a:rPr lang="en-US" sz="3100" b="1" dirty="0" smtClean="0"/>
              <a:t>Information Costs</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This is the cost incurred by buyers of gaining market knowledge on the price, quantity, quality, availability and characteristics of goods and services offered by sellers. </a:t>
            </a:r>
          </a:p>
          <a:p>
            <a:r>
              <a:rPr lang="en-US" dirty="0" smtClean="0"/>
              <a:t>For sellers, information costs are incurred through the process of learning about the financial condition and need characteristics of buyers. </a:t>
            </a:r>
          </a:p>
          <a:p>
            <a:r>
              <a:rPr lang="en-US" dirty="0" smtClean="0"/>
              <a:t>Many e-businesses have reduced this transaction cost by providing up-to-date product information on their website for potential customers to access.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Transaction costs:</a:t>
            </a:r>
            <a:br>
              <a:rPr lang="en-US" b="1" dirty="0" smtClean="0"/>
            </a:br>
            <a:r>
              <a:rPr lang="en-US" sz="3100" b="1" dirty="0" smtClean="0"/>
              <a:t>Bargaining costs</a:t>
            </a:r>
            <a:endParaRPr lang="en-US" b="1" dirty="0"/>
          </a:p>
        </p:txBody>
      </p:sp>
      <p:sp>
        <p:nvSpPr>
          <p:cNvPr id="3" name="Content Placeholder 2"/>
          <p:cNvSpPr>
            <a:spLocks noGrp="1"/>
          </p:cNvSpPr>
          <p:nvPr>
            <p:ph idx="1"/>
          </p:nvPr>
        </p:nvSpPr>
        <p:spPr/>
        <p:txBody>
          <a:bodyPr>
            <a:normAutofit fontScale="92500"/>
          </a:bodyPr>
          <a:lstStyle/>
          <a:p>
            <a:r>
              <a:rPr lang="en-US" dirty="0" smtClean="0"/>
              <a:t>This is the cost incurred by buyers and sellers when negotiating a contract for a transaction to take place. </a:t>
            </a:r>
          </a:p>
          <a:p>
            <a:r>
              <a:rPr lang="en-US" dirty="0" smtClean="0"/>
              <a:t>This may include the cost of using equipment to contact and communicate with the other party to the transaction, the marketing of information, and the legal costs of drawing up contracts. </a:t>
            </a:r>
          </a:p>
          <a:p>
            <a:r>
              <a:rPr lang="en-US" dirty="0" smtClean="0"/>
              <a:t>E-mail has become a cheap and effective way of communication between buyers and sellers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Transaction costs:</a:t>
            </a:r>
            <a:br>
              <a:rPr lang="en-US" b="1" dirty="0" smtClean="0"/>
            </a:br>
            <a:r>
              <a:rPr lang="en-US" sz="3100" b="1" dirty="0" smtClean="0"/>
              <a:t>Decision costs</a:t>
            </a:r>
            <a:endParaRPr lang="en-US" b="1" dirty="0"/>
          </a:p>
        </p:txBody>
      </p:sp>
      <p:sp>
        <p:nvSpPr>
          <p:cNvPr id="3" name="Content Placeholder 2"/>
          <p:cNvSpPr>
            <a:spLocks noGrp="1"/>
          </p:cNvSpPr>
          <p:nvPr>
            <p:ph idx="1"/>
          </p:nvPr>
        </p:nvSpPr>
        <p:spPr/>
        <p:txBody>
          <a:bodyPr>
            <a:normAutofit fontScale="92500" lnSpcReduction="10000"/>
          </a:bodyPr>
          <a:lstStyle/>
          <a:p>
            <a:r>
              <a:rPr lang="en-US" dirty="0" smtClean="0"/>
              <a:t>The buyer incurs a cost of comparing prices in the marketplace and ensuring that the goods or services match needs. </a:t>
            </a:r>
          </a:p>
          <a:p>
            <a:r>
              <a:rPr lang="en-US" dirty="0" smtClean="0"/>
              <a:t>For suppliers the decision costs are incurred when deciding whom to sell to or whether to refrain from selling. </a:t>
            </a:r>
          </a:p>
          <a:p>
            <a:r>
              <a:rPr lang="en-US" dirty="0" smtClean="0"/>
              <a:t>E-businesses can speed up the evaluation process by specializing in providing price information on a wide range of goods and services provided by many competing firms.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Transaction costs:</a:t>
            </a:r>
            <a:br>
              <a:rPr lang="en-US" b="1" dirty="0" smtClean="0"/>
            </a:br>
            <a:r>
              <a:rPr lang="en-US" sz="3100" b="1" dirty="0" smtClean="0"/>
              <a:t>Policing and Enforcement costs</a:t>
            </a:r>
            <a:endParaRPr lang="en-US" b="1" dirty="0"/>
          </a:p>
        </p:txBody>
      </p:sp>
      <p:sp>
        <p:nvSpPr>
          <p:cNvPr id="3" name="Content Placeholder 2"/>
          <p:cNvSpPr>
            <a:spLocks noGrp="1"/>
          </p:cNvSpPr>
          <p:nvPr>
            <p:ph idx="1"/>
          </p:nvPr>
        </p:nvSpPr>
        <p:spPr/>
        <p:txBody>
          <a:bodyPr>
            <a:normAutofit/>
          </a:bodyPr>
          <a:lstStyle/>
          <a:p>
            <a:r>
              <a:rPr lang="en-US" dirty="0" smtClean="0"/>
              <a:t>Policing Costs </a:t>
            </a:r>
          </a:p>
          <a:p>
            <a:pPr lvl="1"/>
            <a:r>
              <a:rPr lang="en-US" dirty="0" smtClean="0"/>
              <a:t>The costs incurred by buyers and sellers ensuring that the goods or services provided and bought match the terms under which the transaction was negotiated and contracted for.</a:t>
            </a:r>
          </a:p>
          <a:p>
            <a:r>
              <a:rPr lang="en-US" dirty="0" smtClean="0"/>
              <a:t>Enforcement Costs </a:t>
            </a:r>
          </a:p>
          <a:p>
            <a:pPr lvl="1"/>
            <a:r>
              <a:rPr lang="en-US" dirty="0" smtClean="0"/>
              <a:t>The costs incurred by buyers or sellers in the event that the terms of the negotiated contract are not met.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Network externalities</a:t>
            </a:r>
            <a:endParaRPr lang="en-US" b="1" dirty="0"/>
          </a:p>
        </p:txBody>
      </p:sp>
      <p:sp>
        <p:nvSpPr>
          <p:cNvPr id="3" name="Content Placeholder 2"/>
          <p:cNvSpPr>
            <a:spLocks noGrp="1"/>
          </p:cNvSpPr>
          <p:nvPr>
            <p:ph idx="1"/>
          </p:nvPr>
        </p:nvSpPr>
        <p:spPr>
          <a:xfrm>
            <a:off x="457200" y="1600200"/>
            <a:ext cx="8229600" cy="4876800"/>
          </a:xfrm>
        </p:spPr>
        <p:txBody>
          <a:bodyPr>
            <a:normAutofit fontScale="77500" lnSpcReduction="20000"/>
          </a:bodyPr>
          <a:lstStyle/>
          <a:p>
            <a:r>
              <a:rPr lang="en-US" dirty="0" smtClean="0"/>
              <a:t>In economics, externalities refer to gains or losses incurred by others as a result of actions initiated by producers or consumers or both and for which no compensation is paid. </a:t>
            </a:r>
          </a:p>
          <a:p>
            <a:r>
              <a:rPr lang="en-US" dirty="0" smtClean="0"/>
              <a:t>Externalities can be either positive or negative. For example, the pollution created by chemical plants is a negative externality for the community affected because everyone has to bear the burden of the cost of the pollution without being compensated for it. </a:t>
            </a:r>
          </a:p>
          <a:p>
            <a:r>
              <a:rPr lang="en-US" dirty="0" smtClean="0"/>
              <a:t>Alternatively, positive externalities may arise when benefits are derived where no additional cost is incurred.</a:t>
            </a:r>
          </a:p>
          <a:p>
            <a:r>
              <a:rPr lang="en-US" dirty="0" smtClean="0"/>
              <a:t>The business models of many e-businesses are built around the idea of website communities. </a:t>
            </a:r>
          </a:p>
          <a:p>
            <a:r>
              <a:rPr lang="en-US" dirty="0" smtClean="0"/>
              <a:t>People with similar interests will naturally migrate to websites that serve their interests well.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Network externalities</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Some examples include </a:t>
            </a:r>
          </a:p>
          <a:p>
            <a:pPr lvl="1"/>
            <a:r>
              <a:rPr lang="en-US" dirty="0" smtClean="0"/>
              <a:t>stamp collecting (www.stamp.co.uk)</a:t>
            </a:r>
          </a:p>
          <a:p>
            <a:pPr lvl="1"/>
            <a:r>
              <a:rPr lang="en-US" dirty="0" smtClean="0"/>
              <a:t>steam trains (www.steampics.com)</a:t>
            </a:r>
          </a:p>
          <a:p>
            <a:pPr lvl="1"/>
            <a:r>
              <a:rPr lang="en-US" dirty="0" smtClean="0"/>
              <a:t>plane-spotting (www.aeroflight.co.uk)</a:t>
            </a:r>
          </a:p>
          <a:p>
            <a:r>
              <a:rPr lang="en-US" dirty="0" smtClean="0"/>
              <a:t>Network externalities occur when the benefits of using one technology increase as the network of adopters expands. The knowledge bank on the website increases slowly. This is referred to as positive externalities.</a:t>
            </a:r>
          </a:p>
          <a:p>
            <a:r>
              <a:rPr lang="en-US" dirty="0" smtClean="0"/>
              <a:t>Firms sometimes use the feedback from customers posted on their websites for marketing purposes.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Network externalities</a:t>
            </a:r>
            <a:endParaRPr lang="en-US" b="1"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smtClean="0"/>
              <a:t>There is a strong correlation between market performance of products sold online and the positive or negative feedback given by customers. </a:t>
            </a:r>
          </a:p>
          <a:p>
            <a:r>
              <a:rPr lang="en-US" dirty="0" smtClean="0"/>
              <a:t>The more positive the feedback for a product the greater the market growth and sales of that product is likely to be. </a:t>
            </a:r>
          </a:p>
          <a:p>
            <a:r>
              <a:rPr lang="en-US" dirty="0" smtClean="0"/>
              <a:t>Positive feedback is referred to as the virtuous cycle because the benefits accruing to customers communicated via the website creates a momentum that leads to more and more sales.</a:t>
            </a:r>
          </a:p>
          <a:p>
            <a:r>
              <a:rPr lang="en-US" dirty="0" smtClean="0"/>
              <a:t>Conversely, negative feedback is referred to as the vicious cycle because the disappointments expressed by contributors to the website invariably lead to diminishing sales.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Switching costs</a:t>
            </a:r>
            <a:endParaRPr lang="en-US" b="1" dirty="0"/>
          </a:p>
        </p:txBody>
      </p:sp>
      <p:sp>
        <p:nvSpPr>
          <p:cNvPr id="3" name="Content Placeholder 2"/>
          <p:cNvSpPr>
            <a:spLocks noGrp="1"/>
          </p:cNvSpPr>
          <p:nvPr>
            <p:ph idx="1"/>
          </p:nvPr>
        </p:nvSpPr>
        <p:spPr>
          <a:xfrm>
            <a:off x="457200" y="1600201"/>
            <a:ext cx="8229600" cy="4267200"/>
          </a:xfrm>
        </p:spPr>
        <p:txBody>
          <a:bodyPr>
            <a:normAutofit fontScale="85000" lnSpcReduction="20000"/>
          </a:bodyPr>
          <a:lstStyle/>
          <a:p>
            <a:r>
              <a:rPr lang="en-US" dirty="0" smtClean="0"/>
              <a:t>Switching costs include those borne by the consumer to switch suppliers and those borne by the new supplier to serve the new customer </a:t>
            </a:r>
          </a:p>
          <a:p>
            <a:r>
              <a:rPr lang="en-US" dirty="0" smtClean="0"/>
              <a:t>The switching costs of customers may include the inconvenience associated with switching suppliers, such as the</a:t>
            </a:r>
          </a:p>
          <a:p>
            <a:r>
              <a:rPr lang="en-US" dirty="0" smtClean="0"/>
              <a:t>time and effort involved in evaluating the value of a product or service. </a:t>
            </a:r>
          </a:p>
          <a:p>
            <a:r>
              <a:rPr lang="en-US" dirty="0" smtClean="0"/>
              <a:t>The switching costs incurred by suppliers may include the marketing for new customers and research and development costs.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Switching costs</a:t>
            </a:r>
            <a:endParaRPr lang="en-US" b="1" dirty="0"/>
          </a:p>
        </p:txBody>
      </p:sp>
      <p:sp>
        <p:nvSpPr>
          <p:cNvPr id="3" name="Content Placeholder 2"/>
          <p:cNvSpPr>
            <a:spLocks noGrp="1"/>
          </p:cNvSpPr>
          <p:nvPr>
            <p:ph idx="1"/>
          </p:nvPr>
        </p:nvSpPr>
        <p:spPr>
          <a:xfrm>
            <a:off x="457200" y="1600200"/>
            <a:ext cx="8458200" cy="5257800"/>
          </a:xfrm>
        </p:spPr>
        <p:txBody>
          <a:bodyPr>
            <a:normAutofit fontScale="77500" lnSpcReduction="20000"/>
          </a:bodyPr>
          <a:lstStyle/>
          <a:p>
            <a:r>
              <a:rPr lang="en-US" dirty="0" smtClean="0"/>
              <a:t>E-businesses need to include switching costs into their business model in order to achieve customer loyalty through ‘lock-in’. </a:t>
            </a:r>
          </a:p>
          <a:p>
            <a:r>
              <a:rPr lang="en-US" dirty="0" smtClean="0"/>
              <a:t>The ‘lock-in’ of customers refers to a situation where switching costs incurred by customers of changing supplier exceeds the benefits of switching to that alternative supplier. </a:t>
            </a:r>
          </a:p>
          <a:p>
            <a:r>
              <a:rPr lang="en-US" dirty="0" smtClean="0"/>
              <a:t>Firms can achieve ‘lock-in’ in several different ways including:</a:t>
            </a:r>
          </a:p>
          <a:p>
            <a:pPr lvl="1"/>
            <a:r>
              <a:rPr lang="en-US" dirty="0" smtClean="0"/>
              <a:t>Involving consumers in the design and productive processes</a:t>
            </a:r>
          </a:p>
          <a:p>
            <a:pPr lvl="1"/>
            <a:r>
              <a:rPr lang="en-US" dirty="0" smtClean="0"/>
              <a:t>Creating network externalities through website community building</a:t>
            </a:r>
          </a:p>
          <a:p>
            <a:pPr lvl="1"/>
            <a:r>
              <a:rPr lang="en-US" dirty="0" smtClean="0"/>
              <a:t>Ensuring ease of navigation of websites</a:t>
            </a:r>
          </a:p>
          <a:p>
            <a:pPr lvl="1"/>
            <a:r>
              <a:rPr lang="en-US" dirty="0" smtClean="0"/>
              <a:t>Ensuring ease of transactions</a:t>
            </a:r>
          </a:p>
          <a:p>
            <a:pPr lvl="1"/>
            <a:r>
              <a:rPr lang="en-US" dirty="0" smtClean="0"/>
              <a:t>Building trust in customer relationships</a:t>
            </a:r>
          </a:p>
          <a:p>
            <a:pPr lvl="1"/>
            <a:r>
              <a:rPr lang="en-US" dirty="0" smtClean="0"/>
              <a:t>Creating a standard for integrating systems.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Critical mass of customers</a:t>
            </a:r>
            <a:endParaRPr lang="en-US" b="1"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smtClean="0"/>
              <a:t>Lock-in of customers and customer loyalty are two critical factors that determine the economic viability of an online venture. </a:t>
            </a:r>
          </a:p>
          <a:p>
            <a:r>
              <a:rPr lang="en-US" dirty="0" smtClean="0"/>
              <a:t>Firms must achieve a critical mass of customers before profits can be gained from e-business or e-commerce. </a:t>
            </a:r>
          </a:p>
          <a:p>
            <a:r>
              <a:rPr lang="en-US" dirty="0" smtClean="0"/>
              <a:t>To achieve a critical mass of customers requires successful management of three phases:</a:t>
            </a:r>
          </a:p>
          <a:p>
            <a:pPr lvl="1"/>
            <a:r>
              <a:rPr lang="en-US" dirty="0" smtClean="0"/>
              <a:t>Customer attraction </a:t>
            </a:r>
          </a:p>
          <a:p>
            <a:pPr lvl="1"/>
            <a:r>
              <a:rPr lang="en-US" dirty="0" smtClean="0"/>
              <a:t>Customer retention </a:t>
            </a:r>
          </a:p>
          <a:p>
            <a:pPr lvl="1"/>
            <a:r>
              <a:rPr lang="en-US" dirty="0" smtClean="0"/>
              <a:t>New customer bases</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Critical mass of customers:</a:t>
            </a:r>
            <a:br>
              <a:rPr lang="en-US" b="1" dirty="0" smtClean="0"/>
            </a:br>
            <a:r>
              <a:rPr lang="en-US" sz="3100" b="1" dirty="0" smtClean="0"/>
              <a:t>Customer attraction</a:t>
            </a:r>
            <a:endParaRPr lang="en-US" b="1" dirty="0"/>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smtClean="0"/>
              <a:t>to attract customers effectively the website has to tempt customers with an attractive product offering. </a:t>
            </a:r>
          </a:p>
          <a:p>
            <a:r>
              <a:rPr lang="en-US" dirty="0" smtClean="0"/>
              <a:t>Firms may adopt marketing and sales techniques to attract customers such as offering discounts, free gifts or reduced prices to initial buyers (loss leaders); added-value services such as </a:t>
            </a:r>
            <a:r>
              <a:rPr lang="en-US" dirty="0" err="1" smtClean="0"/>
              <a:t>personalisation</a:t>
            </a:r>
            <a:r>
              <a:rPr lang="en-US" dirty="0" smtClean="0"/>
              <a:t> or </a:t>
            </a:r>
            <a:r>
              <a:rPr lang="en-US" dirty="0" err="1" smtClean="0"/>
              <a:t>customisation</a:t>
            </a:r>
            <a:r>
              <a:rPr lang="en-US" dirty="0" smtClean="0"/>
              <a:t> of products may be attractive to customers. </a:t>
            </a:r>
          </a:p>
          <a:p>
            <a:r>
              <a:rPr lang="en-US" dirty="0" smtClean="0"/>
              <a:t>Firms also have to ensure their website is highly visible on search engines.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Critical mass of customers:</a:t>
            </a:r>
            <a:br>
              <a:rPr lang="en-US" b="1" dirty="0" smtClean="0"/>
            </a:br>
            <a:r>
              <a:rPr lang="en-US" sz="3100" b="1" dirty="0" smtClean="0"/>
              <a:t>Customer retention</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The products and services provided by the e-business must be of sufficient quality to meet or exceed customer expectations.</a:t>
            </a:r>
          </a:p>
          <a:p>
            <a:r>
              <a:rPr lang="en-US" dirty="0" smtClean="0"/>
              <a:t>This builds customer loyalty and offers the best chance of repeat business. </a:t>
            </a:r>
          </a:p>
          <a:p>
            <a:r>
              <a:rPr lang="en-US" dirty="0" smtClean="0"/>
              <a:t>Firms must also offer security in transactions and ensure privacy for customers in order to build trust in the online relationship.</a:t>
            </a:r>
          </a:p>
          <a:p>
            <a:r>
              <a:rPr lang="en-US" dirty="0" smtClean="0"/>
              <a:t>These help to boost confidence in the internet as a means of transacting, which is necessary for achieving customer loyalty and repeat business.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Critical mass of customers:</a:t>
            </a:r>
            <a:br>
              <a:rPr lang="en-US" b="1" dirty="0" smtClean="0"/>
            </a:br>
            <a:r>
              <a:rPr lang="en-US" sz="3100" b="1" dirty="0" smtClean="0"/>
              <a:t>New customer bases</a:t>
            </a:r>
            <a:endParaRPr lang="en-US" b="1" dirty="0"/>
          </a:p>
        </p:txBody>
      </p:sp>
      <p:sp>
        <p:nvSpPr>
          <p:cNvPr id="3" name="Content Placeholder 2"/>
          <p:cNvSpPr>
            <a:spLocks noGrp="1"/>
          </p:cNvSpPr>
          <p:nvPr>
            <p:ph idx="1"/>
          </p:nvPr>
        </p:nvSpPr>
        <p:spPr>
          <a:xfrm>
            <a:off x="457200" y="1600200"/>
            <a:ext cx="8229600" cy="4648200"/>
          </a:xfrm>
        </p:spPr>
        <p:txBody>
          <a:bodyPr>
            <a:normAutofit fontScale="92500" lnSpcReduction="20000"/>
          </a:bodyPr>
          <a:lstStyle/>
          <a:p>
            <a:r>
              <a:rPr lang="en-US" dirty="0" smtClean="0"/>
              <a:t>To reach a critical mass of customers it is necessary to search for new customers whilst retaining existing ones. </a:t>
            </a:r>
          </a:p>
          <a:p>
            <a:r>
              <a:rPr lang="en-US" dirty="0" smtClean="0"/>
              <a:t>The e-business should be able to utilize feedback from existing customers to help the marketing effort for finding new customers. </a:t>
            </a:r>
          </a:p>
          <a:p>
            <a:r>
              <a:rPr lang="en-US" dirty="0" smtClean="0"/>
              <a:t>This may involve adapting products to target new customer bases, achieving a greater understanding of customer segments or diversifying into related products and services to broaden the customer base.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Pricing</a:t>
            </a:r>
            <a:endParaRPr lang="en-US" b="1" dirty="0"/>
          </a:p>
        </p:txBody>
      </p:sp>
      <p:sp>
        <p:nvSpPr>
          <p:cNvPr id="3" name="Content Placeholder 2"/>
          <p:cNvSpPr>
            <a:spLocks noGrp="1"/>
          </p:cNvSpPr>
          <p:nvPr>
            <p:ph idx="1"/>
          </p:nvPr>
        </p:nvSpPr>
        <p:spPr>
          <a:xfrm>
            <a:off x="457200" y="1600200"/>
            <a:ext cx="8229600" cy="4953000"/>
          </a:xfrm>
        </p:spPr>
        <p:txBody>
          <a:bodyPr>
            <a:normAutofit fontScale="85000" lnSpcReduction="10000"/>
          </a:bodyPr>
          <a:lstStyle/>
          <a:p>
            <a:r>
              <a:rPr lang="en-US" dirty="0" smtClean="0"/>
              <a:t>When determining pricing, the types of considerations applied by traditional ‘bricks-and-mortar’ firms are relevant to online businesses too. </a:t>
            </a:r>
          </a:p>
          <a:p>
            <a:r>
              <a:rPr lang="en-US" dirty="0" smtClean="0"/>
              <a:t>These invariably include:</a:t>
            </a:r>
          </a:p>
          <a:p>
            <a:pPr lvl="1"/>
            <a:r>
              <a:rPr lang="en-US" dirty="0" smtClean="0"/>
              <a:t>Cost price: the cost incurred when producing the products or services;</a:t>
            </a:r>
          </a:p>
          <a:p>
            <a:pPr lvl="1"/>
            <a:r>
              <a:rPr lang="en-US" dirty="0" smtClean="0"/>
              <a:t>Sales price: the price charged to customers;</a:t>
            </a:r>
          </a:p>
          <a:p>
            <a:pPr lvl="1"/>
            <a:r>
              <a:rPr lang="en-US" dirty="0" smtClean="0"/>
              <a:t>Profit: the sales price minus the total costs of production;</a:t>
            </a:r>
          </a:p>
          <a:p>
            <a:pPr lvl="1"/>
            <a:r>
              <a:rPr lang="en-US" dirty="0" smtClean="0"/>
              <a:t>Mark-up: the percentage of the profit based on the cost price (sales price minus cost price, divided by cost price);</a:t>
            </a:r>
          </a:p>
          <a:p>
            <a:pPr lvl="1"/>
            <a:r>
              <a:rPr lang="en-US" dirty="0" smtClean="0"/>
              <a:t>Margin: the percentage profit based on the sales price (sales price minus cost price, divided by cost price).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4900" b="1" dirty="0" smtClean="0"/>
              <a:t>Pricing</a:t>
            </a:r>
            <a:r>
              <a:rPr lang="en-US" b="1" dirty="0" smtClean="0"/>
              <a:t/>
            </a:r>
            <a:br>
              <a:rPr lang="en-US" b="1" dirty="0" smtClean="0"/>
            </a:br>
            <a:r>
              <a:rPr lang="en-US" sz="3100" b="1" dirty="0" smtClean="0"/>
              <a:t>Other Factors</a:t>
            </a:r>
            <a:endParaRPr lang="en-US" b="1" dirty="0"/>
          </a:p>
        </p:txBody>
      </p:sp>
      <p:sp>
        <p:nvSpPr>
          <p:cNvPr id="3" name="Content Placeholder 2"/>
          <p:cNvSpPr>
            <a:spLocks noGrp="1"/>
          </p:cNvSpPr>
          <p:nvPr>
            <p:ph idx="1"/>
          </p:nvPr>
        </p:nvSpPr>
        <p:spPr>
          <a:xfrm>
            <a:off x="457200" y="1600200"/>
            <a:ext cx="8001000" cy="4953000"/>
          </a:xfrm>
        </p:spPr>
        <p:txBody>
          <a:bodyPr>
            <a:normAutofit fontScale="92500" lnSpcReduction="20000"/>
          </a:bodyPr>
          <a:lstStyle/>
          <a:p>
            <a:r>
              <a:rPr lang="en-US" dirty="0" smtClean="0"/>
              <a:t>Other factors taken into account when determining prices include:</a:t>
            </a:r>
          </a:p>
          <a:p>
            <a:pPr lvl="1"/>
            <a:r>
              <a:rPr lang="en-US" dirty="0" smtClean="0"/>
              <a:t>The level of forecasted demand;</a:t>
            </a:r>
          </a:p>
          <a:p>
            <a:pPr lvl="1"/>
            <a:r>
              <a:rPr lang="en-US" dirty="0" smtClean="0"/>
              <a:t>The level of competition;</a:t>
            </a:r>
          </a:p>
          <a:p>
            <a:pPr lvl="1"/>
            <a:r>
              <a:rPr lang="en-US" dirty="0" smtClean="0"/>
              <a:t>The prices of rivals’ products;</a:t>
            </a:r>
          </a:p>
          <a:p>
            <a:pPr lvl="1"/>
            <a:r>
              <a:rPr lang="en-US" dirty="0" smtClean="0"/>
              <a:t>The cost of marketing, advertising and promotion;</a:t>
            </a:r>
          </a:p>
          <a:p>
            <a:pPr lvl="1"/>
            <a:r>
              <a:rPr lang="en-US" dirty="0" smtClean="0"/>
              <a:t>The position of the product on the product life-cycle;</a:t>
            </a:r>
          </a:p>
          <a:p>
            <a:pPr lvl="1"/>
            <a:r>
              <a:rPr lang="en-US" dirty="0" smtClean="0"/>
              <a:t>Price elasticity of demand (how sensitive customers are to changes in price);</a:t>
            </a:r>
          </a:p>
          <a:p>
            <a:pPr lvl="1"/>
            <a:r>
              <a:rPr lang="en-US" dirty="0" smtClean="0"/>
              <a:t>The availability and price of substitute products;</a:t>
            </a:r>
          </a:p>
          <a:p>
            <a:pPr lvl="1"/>
            <a:r>
              <a:rPr lang="en-US" dirty="0" smtClean="0"/>
              <a:t>Distribution costs;</a:t>
            </a:r>
          </a:p>
          <a:p>
            <a:pPr lvl="1"/>
            <a:r>
              <a:rPr lang="en-US" dirty="0" smtClean="0"/>
              <a:t>After-sales service costs.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Pricing: </a:t>
            </a:r>
            <a:br>
              <a:rPr lang="en-US" b="1" dirty="0" smtClean="0"/>
            </a:br>
            <a:r>
              <a:rPr lang="en-US" sz="3100" b="1" dirty="0" smtClean="0"/>
              <a:t>Pricing Strategies</a:t>
            </a:r>
            <a:endParaRPr lang="en-US" b="1" dirty="0"/>
          </a:p>
        </p:txBody>
      </p:sp>
      <p:sp>
        <p:nvSpPr>
          <p:cNvPr id="3" name="Content Placeholder 2"/>
          <p:cNvSpPr>
            <a:spLocks noGrp="1"/>
          </p:cNvSpPr>
          <p:nvPr>
            <p:ph idx="1"/>
          </p:nvPr>
        </p:nvSpPr>
        <p:spPr>
          <a:xfrm>
            <a:off x="457200" y="1600200"/>
            <a:ext cx="8229600" cy="4800600"/>
          </a:xfrm>
        </p:spPr>
        <p:txBody>
          <a:bodyPr>
            <a:normAutofit fontScale="85000" lnSpcReduction="10000"/>
          </a:bodyPr>
          <a:lstStyle/>
          <a:p>
            <a:r>
              <a:rPr lang="en-US" dirty="0" smtClean="0"/>
              <a:t>Pricing strategies are divided into four broad categories.</a:t>
            </a:r>
          </a:p>
          <a:p>
            <a:pPr lvl="1"/>
            <a:r>
              <a:rPr lang="en-US" dirty="0" smtClean="0"/>
              <a:t>Premium prices: prices above the industry average are charged. This occurs where the product offers added value to customers in terms of quality, uniqueness, status or availability.</a:t>
            </a:r>
          </a:p>
          <a:p>
            <a:pPr lvl="1"/>
            <a:r>
              <a:rPr lang="en-US" dirty="0" smtClean="0"/>
              <a:t>Average prices: the price charged reflects the market demand and supply dynamic.</a:t>
            </a:r>
          </a:p>
          <a:p>
            <a:pPr lvl="1"/>
            <a:r>
              <a:rPr lang="en-US" dirty="0" smtClean="0"/>
              <a:t>Discount prices: prices are discounted below that of the market price. Sometimes referred to as a loss leader, this may be a short-term strategy to gain market share.</a:t>
            </a:r>
          </a:p>
          <a:p>
            <a:pPr lvl="1"/>
            <a:r>
              <a:rPr lang="en-US" dirty="0" smtClean="0"/>
              <a:t>Free: firms may give away products or services in an attempt to attract customers.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Pricing: </a:t>
            </a:r>
            <a:br>
              <a:rPr lang="en-US" b="1" dirty="0" smtClean="0"/>
            </a:br>
            <a:r>
              <a:rPr lang="en-US" sz="3100" b="1" dirty="0" smtClean="0"/>
              <a:t>Pricing Strategies</a:t>
            </a:r>
            <a:endParaRPr lang="en-US" b="1" dirty="0"/>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t>There are a number of other pricing strategies available to e-businesses that can help to improve revenue and maintain the economic viability of the online venture. </a:t>
            </a:r>
          </a:p>
          <a:p>
            <a:r>
              <a:rPr lang="en-US" dirty="0" smtClean="0"/>
              <a:t>These include </a:t>
            </a:r>
          </a:p>
          <a:p>
            <a:pPr lvl="1"/>
            <a:r>
              <a:rPr lang="en-US" dirty="0" smtClean="0"/>
              <a:t>Price discrimination</a:t>
            </a:r>
          </a:p>
          <a:p>
            <a:pPr lvl="1"/>
            <a:r>
              <a:rPr lang="en-US" dirty="0" smtClean="0"/>
              <a:t>Bundling</a:t>
            </a:r>
          </a:p>
          <a:p>
            <a:pPr lvl="1"/>
            <a:r>
              <a:rPr lang="en-US" dirty="0" smtClean="0"/>
              <a:t>The pricing of information-driven products, and </a:t>
            </a:r>
          </a:p>
          <a:p>
            <a:pPr lvl="1"/>
            <a:r>
              <a:rPr lang="en-US" dirty="0" smtClean="0"/>
              <a:t>congestion pricing.</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Pricing: </a:t>
            </a:r>
            <a:br>
              <a:rPr lang="en-US" b="1" dirty="0" smtClean="0"/>
            </a:br>
            <a:r>
              <a:rPr lang="en-US" sz="3100" b="1" dirty="0" smtClean="0"/>
              <a:t>Pricing Strategies</a:t>
            </a:r>
            <a:endParaRPr lang="en-US" b="1" dirty="0"/>
          </a:p>
        </p:txBody>
      </p:sp>
      <p:sp>
        <p:nvSpPr>
          <p:cNvPr id="3" name="Content Placeholder 2"/>
          <p:cNvSpPr>
            <a:spLocks noGrp="1"/>
          </p:cNvSpPr>
          <p:nvPr>
            <p:ph idx="1"/>
          </p:nvPr>
        </p:nvSpPr>
        <p:spPr>
          <a:xfrm>
            <a:off x="457200" y="1600200"/>
            <a:ext cx="8229600" cy="5029200"/>
          </a:xfrm>
        </p:spPr>
        <p:txBody>
          <a:bodyPr>
            <a:normAutofit fontScale="85000" lnSpcReduction="20000"/>
          </a:bodyPr>
          <a:lstStyle/>
          <a:p>
            <a:r>
              <a:rPr lang="en-US" b="1" dirty="0" smtClean="0"/>
              <a:t>Price Discrimination </a:t>
            </a:r>
          </a:p>
          <a:p>
            <a:pPr lvl="1"/>
            <a:r>
              <a:rPr lang="en-US" dirty="0" smtClean="0"/>
              <a:t>Price discrimination makes it more difficult for buyers to compare prices of competing products. </a:t>
            </a:r>
          </a:p>
          <a:p>
            <a:pPr lvl="1"/>
            <a:r>
              <a:rPr lang="en-US" dirty="0" smtClean="0"/>
              <a:t>There are numerous forms of price discrimination that firms can employ. </a:t>
            </a:r>
          </a:p>
          <a:p>
            <a:pPr lvl="1"/>
            <a:r>
              <a:rPr lang="en-US" dirty="0" smtClean="0"/>
              <a:t>In some instances firms only allow access to pricing information on receipt of specified information from customers such as post or zip codes or personal profile information. </a:t>
            </a:r>
          </a:p>
          <a:p>
            <a:pPr lvl="1"/>
            <a:r>
              <a:rPr lang="en-US" dirty="0" smtClean="0"/>
              <a:t>Others include charging different prices according to subscriber usage rates (price lining) or smart pricing where the charge relates to market conditions or differences in how customers value the product.</a:t>
            </a:r>
          </a:p>
          <a:p>
            <a:pPr lvl="1"/>
            <a:r>
              <a:rPr lang="en-US" dirty="0" smtClean="0"/>
              <a:t>Effective price discrimination relies on gaining and using information on customers.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Pricing: </a:t>
            </a:r>
            <a:br>
              <a:rPr lang="en-US" b="1" dirty="0" smtClean="0"/>
            </a:br>
            <a:r>
              <a:rPr lang="en-US" sz="3100" b="1" dirty="0" smtClean="0"/>
              <a:t>Pricing Strategies</a:t>
            </a:r>
            <a:endParaRPr lang="en-US" b="1"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smtClean="0"/>
              <a:t>Bundling</a:t>
            </a:r>
          </a:p>
          <a:p>
            <a:pPr lvl="1"/>
            <a:r>
              <a:rPr lang="en-US" dirty="0" smtClean="0"/>
              <a:t>Another way firms can prevent customers from comparing prices is to bundle products and promote the benefits of a whole package</a:t>
            </a:r>
          </a:p>
          <a:p>
            <a:pPr lvl="1"/>
            <a:r>
              <a:rPr lang="en-US" dirty="0" smtClean="0"/>
              <a:t>Rationale behind the strategy is that it is less expensive to sell an additional service to an existing customer than it is to attract a new customer.</a:t>
            </a:r>
          </a:p>
          <a:p>
            <a:pPr lvl="1"/>
            <a:r>
              <a:rPr lang="en-US" dirty="0" smtClean="0"/>
              <a:t>Product bundling is a form of price discrimination because it disallows the choice of buying single items.</a:t>
            </a:r>
          </a:p>
          <a:p>
            <a:pPr lvl="1"/>
            <a:r>
              <a:rPr lang="en-US" dirty="0" smtClean="0"/>
              <a:t>Customers are faced with the choice of buying a group of products to access the one they really want or not buying at all.</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Pricing: </a:t>
            </a:r>
            <a:br>
              <a:rPr lang="en-US" b="1" dirty="0" smtClean="0"/>
            </a:br>
            <a:r>
              <a:rPr lang="en-US" sz="3100" b="1" dirty="0" smtClean="0"/>
              <a:t>Pricing Strategies</a:t>
            </a:r>
            <a:endParaRPr lang="en-US" b="1" dirty="0"/>
          </a:p>
        </p:txBody>
      </p:sp>
      <p:sp>
        <p:nvSpPr>
          <p:cNvPr id="3" name="Content Placeholder 2"/>
          <p:cNvSpPr>
            <a:spLocks noGrp="1"/>
          </p:cNvSpPr>
          <p:nvPr>
            <p:ph idx="1"/>
          </p:nvPr>
        </p:nvSpPr>
        <p:spPr>
          <a:xfrm>
            <a:off x="228600" y="1524000"/>
            <a:ext cx="8686800" cy="5105400"/>
          </a:xfrm>
        </p:spPr>
        <p:txBody>
          <a:bodyPr>
            <a:normAutofit fontScale="92500" lnSpcReduction="20000"/>
          </a:bodyPr>
          <a:lstStyle/>
          <a:p>
            <a:r>
              <a:rPr lang="en-US" dirty="0" smtClean="0"/>
              <a:t>Pricing information products</a:t>
            </a:r>
          </a:p>
          <a:p>
            <a:pPr lvl="1"/>
            <a:r>
              <a:rPr lang="en-US" dirty="0" smtClean="0"/>
              <a:t>There are some important economic characteristics relating to online information products that determine the pricing models used. </a:t>
            </a:r>
          </a:p>
          <a:p>
            <a:pPr lvl="2"/>
            <a:r>
              <a:rPr lang="en-US" dirty="0" smtClean="0"/>
              <a:t>First, there is no clear link between inputs and output of such products. This discounts production costs as a means of determining price. </a:t>
            </a:r>
          </a:p>
          <a:p>
            <a:pPr lvl="2"/>
            <a:r>
              <a:rPr lang="en-US" dirty="0" smtClean="0"/>
              <a:t>Secondly, economies of scale derive from distribution effects rather than production. The costs of distributing information products online are low, but there are high sunk costs (initial investment) involved in setting up the infrastructure for production as well as the variable costs of researching and compiling the information product. </a:t>
            </a:r>
          </a:p>
          <a:p>
            <a:pPr lvl="2"/>
            <a:r>
              <a:rPr lang="en-US" dirty="0" smtClean="0"/>
              <a:t>Third, information products delivered online entail unbundling. That is, the content can be priced separately from the medium of communication.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 </a:t>
            </a:r>
            <a:endParaRPr lang="en-US" b="1" dirty="0"/>
          </a:p>
        </p:txBody>
      </p:sp>
      <p:sp>
        <p:nvSpPr>
          <p:cNvPr id="3" name="Content Placeholder 2"/>
          <p:cNvSpPr>
            <a:spLocks noGrp="1"/>
          </p:cNvSpPr>
          <p:nvPr>
            <p:ph idx="1"/>
          </p:nvPr>
        </p:nvSpPr>
        <p:spPr/>
        <p:txBody>
          <a:bodyPr/>
          <a:lstStyle/>
          <a:p>
            <a:r>
              <a:rPr lang="en-US" dirty="0" smtClean="0"/>
              <a:t>E-business economics</a:t>
            </a:r>
          </a:p>
          <a:p>
            <a:pPr lvl="1"/>
            <a:r>
              <a:rPr lang="en-US" dirty="0" smtClean="0"/>
              <a:t>Transaction costs </a:t>
            </a:r>
          </a:p>
          <a:p>
            <a:pPr lvl="1"/>
            <a:r>
              <a:rPr lang="en-US" dirty="0" smtClean="0"/>
              <a:t>Network externalities</a:t>
            </a:r>
          </a:p>
          <a:p>
            <a:pPr lvl="1"/>
            <a:r>
              <a:rPr lang="en-US" dirty="0" smtClean="0"/>
              <a:t>Switching Costs </a:t>
            </a:r>
          </a:p>
          <a:p>
            <a:pPr lvl="1"/>
            <a:r>
              <a:rPr lang="en-US" dirty="0" smtClean="0"/>
              <a:t>Critical mass of customers</a:t>
            </a:r>
          </a:p>
          <a:p>
            <a:pPr lvl="1"/>
            <a:r>
              <a:rPr lang="en-US" smtClean="0"/>
              <a:t>Pricing </a:t>
            </a: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2460</TotalTime>
  <Words>1964</Words>
  <Application>Microsoft Office PowerPoint</Application>
  <PresentationFormat>On-screen Show (4:3)</PresentationFormat>
  <Paragraphs>158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Lecture 10</vt:lpstr>
      <vt:lpstr>Recap – Lecture 09</vt:lpstr>
      <vt:lpstr>Contents to Cover Today</vt:lpstr>
      <vt:lpstr>Transaction costs</vt:lpstr>
      <vt:lpstr>Transaction costs: Search Costs</vt:lpstr>
      <vt:lpstr>Transaction costs: Information Costs</vt:lpstr>
      <vt:lpstr>Transaction costs: Bargaining costs</vt:lpstr>
      <vt:lpstr>Transaction costs: Decision costs</vt:lpstr>
      <vt:lpstr>Transaction costs: Policing and Enforcement costs</vt:lpstr>
      <vt:lpstr>Network externalities</vt:lpstr>
      <vt:lpstr>Network externalities</vt:lpstr>
      <vt:lpstr>Network externalities</vt:lpstr>
      <vt:lpstr>Switching costs</vt:lpstr>
      <vt:lpstr>Switching costs</vt:lpstr>
      <vt:lpstr>Critical mass of customers</vt:lpstr>
      <vt:lpstr>Critical mass of customers: Customer attraction</vt:lpstr>
      <vt:lpstr>Critical mass of customers: Customer retention</vt:lpstr>
      <vt:lpstr>Critical mass of customers: New customer bases</vt:lpstr>
      <vt:lpstr>Pricing</vt:lpstr>
      <vt:lpstr>Pricing Other Factors</vt:lpstr>
      <vt:lpstr>Pricing:  Pricing Strategies</vt:lpstr>
      <vt:lpstr>Pricing:  Pricing Strategies</vt:lpstr>
      <vt:lpstr>Pricing:  Pricing Strategies</vt:lpstr>
      <vt:lpstr>Pricing:  Pricing Strategies</vt:lpstr>
      <vt:lpstr>Pricing:  Pricing Strategies</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45</cp:revision>
  <dcterms:created xsi:type="dcterms:W3CDTF">2013-07-19T22:45:40Z</dcterms:created>
  <dcterms:modified xsi:type="dcterms:W3CDTF">2013-07-24T08:24:31Z</dcterms:modified>
</cp:coreProperties>
</file>