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5" r:id="rId4"/>
    <p:sldId id="258" r:id="rId5"/>
    <p:sldId id="264" r:id="rId6"/>
    <p:sldId id="266" r:id="rId7"/>
    <p:sldId id="296" r:id="rId8"/>
    <p:sldId id="297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98" r:id="rId18"/>
    <p:sldId id="275" r:id="rId19"/>
    <p:sldId id="29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74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CEFF5-F997-41B4-BD93-22CB83684BE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07E24-E02B-4C38-A1D8-B076FEC15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%0902-19.gif%20%20%20%20%20%20%20%20%20%20%20%20%20%20%20%20%20%20%20%20%20%20%20%20%20%20%20%20%20%20%20%20%20%20%20%20%20%20%20%20%20%20%20%20%20%20%20%20%20%20%20%20%20%200002FCA9%0aBob's%20work%20%20%20%20%20%20%20%20%20%20%20%20%20%20%20%20%20%20%20%20%20B5E64ED3: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8000" b="1" dirty="0" smtClean="0"/>
              <a:t>Electronic Business</a:t>
            </a:r>
            <a:br>
              <a:rPr lang="en-US" sz="8000" b="1" dirty="0" smtClean="0"/>
            </a:br>
            <a:r>
              <a:rPr lang="en-US" sz="7200" b="1" dirty="0" smtClean="0"/>
              <a:t>(MGT-485)</a:t>
            </a:r>
            <a:endParaRPr lang="en-US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705600" cy="685800"/>
          </a:xfrm>
        </p:spPr>
        <p:txBody>
          <a:bodyPr/>
          <a:lstStyle/>
          <a:p>
            <a:r>
              <a:rPr lang="en-US" dirty="0" smtClean="0"/>
              <a:t>Course Instructor: </a:t>
            </a:r>
            <a:r>
              <a:rPr lang="en-US" dirty="0" err="1" smtClean="0"/>
              <a:t>Tahir</a:t>
            </a:r>
            <a:r>
              <a:rPr lang="en-US" dirty="0" smtClean="0"/>
              <a:t> </a:t>
            </a:r>
            <a:r>
              <a:rPr lang="en-US" dirty="0" err="1" smtClean="0"/>
              <a:t>Mumtaz</a:t>
            </a:r>
            <a:r>
              <a:rPr lang="en-US" dirty="0" smtClean="0"/>
              <a:t> </a:t>
            </a:r>
            <a:r>
              <a:rPr lang="en-US" dirty="0" err="1" smtClean="0"/>
              <a:t>Awan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Instructor’s Profile</a:t>
            </a:r>
          </a:p>
          <a:p>
            <a:r>
              <a:rPr lang="en-US" dirty="0" smtClean="0"/>
              <a:t>Course Readings and Course Distribution</a:t>
            </a:r>
          </a:p>
          <a:p>
            <a:r>
              <a:rPr lang="en-US" dirty="0" smtClean="0"/>
              <a:t>Basics of electronic business</a:t>
            </a:r>
          </a:p>
          <a:p>
            <a:r>
              <a:rPr lang="en-US" dirty="0" smtClean="0"/>
              <a:t>E-Business Types </a:t>
            </a:r>
          </a:p>
          <a:p>
            <a:r>
              <a:rPr lang="en-US" dirty="0" smtClean="0"/>
              <a:t>Benefits of e-business </a:t>
            </a:r>
          </a:p>
          <a:p>
            <a:r>
              <a:rPr lang="en-US" dirty="0" smtClean="0"/>
              <a:t>How Internet works?</a:t>
            </a:r>
          </a:p>
          <a:p>
            <a:r>
              <a:rPr lang="en-US" dirty="0" smtClean="0"/>
              <a:t>History of Internet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Instructor’s Profile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PhD (Marketing) in progress from Sun </a:t>
            </a:r>
            <a:r>
              <a:rPr lang="en-US" dirty="0" err="1" smtClean="0"/>
              <a:t>Yat-sen</a:t>
            </a:r>
            <a:r>
              <a:rPr lang="en-US" dirty="0" smtClean="0"/>
              <a:t> University, China</a:t>
            </a:r>
          </a:p>
          <a:p>
            <a:endParaRPr lang="en-US" dirty="0" smtClean="0"/>
          </a:p>
          <a:p>
            <a:r>
              <a:rPr lang="en-US" dirty="0" smtClean="0"/>
              <a:t>Lecturer, Department of Management Sciences, COMSATS INSTITUTE OF INFORMATION TECHNOLOGY, ISLAMABAD since 2007</a:t>
            </a:r>
          </a:p>
          <a:p>
            <a:pPr>
              <a:buNone/>
            </a:pPr>
            <a:endParaRPr lang="en-US" sz="1400" u="sng" dirty="0" smtClean="0"/>
          </a:p>
          <a:p>
            <a:r>
              <a:rPr lang="en-US" dirty="0" smtClean="0"/>
              <a:t>More than 6 years of Full time Teaching and Training Experience</a:t>
            </a:r>
          </a:p>
          <a:p>
            <a:endParaRPr lang="en-US" dirty="0" smtClean="0"/>
          </a:p>
          <a:p>
            <a:r>
              <a:rPr lang="en-US" dirty="0" smtClean="0"/>
              <a:t>About 5 years of Corporate Experience in the Marketing and Business Development departments of Construction and IT sector of Pakistan</a:t>
            </a:r>
          </a:p>
          <a:p>
            <a:endParaRPr lang="en-US" dirty="0" smtClean="0"/>
          </a:p>
          <a:p>
            <a:r>
              <a:rPr lang="en-US" dirty="0" smtClean="0"/>
              <a:t>Organizer and Operations </a:t>
            </a:r>
            <a:r>
              <a:rPr lang="en-US" dirty="0" err="1" smtClean="0"/>
              <a:t>Incharge</a:t>
            </a:r>
            <a:r>
              <a:rPr lang="en-US" dirty="0" smtClean="0"/>
              <a:t> for various International Conferences and Forums </a:t>
            </a:r>
          </a:p>
          <a:p>
            <a:endParaRPr lang="en-US" dirty="0" smtClean="0"/>
          </a:p>
          <a:p>
            <a:r>
              <a:rPr lang="en-US" dirty="0" smtClean="0"/>
              <a:t>Author of 19 academic research papers &amp; Training Book for Liaison Officers and Technical Officers of SAF Games, 2004, Pakistan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Course Readings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1"/>
            <a:ext cx="8458200" cy="4191000"/>
          </a:xfrm>
        </p:spPr>
        <p:txBody>
          <a:bodyPr>
            <a:normAutofit lnSpcReduction="10000"/>
          </a:bodyPr>
          <a:lstStyle/>
          <a:p>
            <a:r>
              <a:rPr lang="en-US" sz="3900" b="1" u="sng" dirty="0" smtClean="0"/>
              <a:t>Textbook: </a:t>
            </a:r>
            <a:endParaRPr lang="en-US" sz="3900" b="1" u="sng" dirty="0"/>
          </a:p>
          <a:p>
            <a:pPr lvl="1"/>
            <a:r>
              <a:rPr lang="en-US" sz="3200" b="1" dirty="0" smtClean="0"/>
              <a:t>Introduction to E-Business Management and Strategy </a:t>
            </a:r>
          </a:p>
          <a:p>
            <a:pPr lvl="2"/>
            <a:r>
              <a:rPr lang="en-US" dirty="0" smtClean="0"/>
              <a:t>Author: 	Colin </a:t>
            </a:r>
            <a:r>
              <a:rPr lang="en-US" dirty="0" err="1" smtClean="0"/>
              <a:t>Combe</a:t>
            </a:r>
            <a:endParaRPr lang="en-US" dirty="0" smtClean="0"/>
          </a:p>
          <a:p>
            <a:pPr lvl="2"/>
            <a:r>
              <a:rPr lang="en-US" dirty="0" smtClean="0"/>
              <a:t>Publisher: 	Elsevier</a:t>
            </a:r>
          </a:p>
          <a:p>
            <a:pPr lvl="6"/>
            <a:endParaRPr lang="en-US" dirty="0"/>
          </a:p>
          <a:p>
            <a:pPr marL="0" lvl="6" indent="0"/>
            <a:r>
              <a:rPr lang="en-US" sz="3900" b="1" dirty="0" smtClean="0"/>
              <a:t>   </a:t>
            </a:r>
            <a:r>
              <a:rPr lang="en-US" sz="3900" b="1" u="sng" dirty="0" smtClean="0"/>
              <a:t>Reference Material: </a:t>
            </a:r>
          </a:p>
          <a:p>
            <a:pPr marL="457200" lvl="7" indent="0">
              <a:buNone/>
            </a:pPr>
            <a:r>
              <a:rPr lang="en-US" sz="3200" dirty="0" smtClean="0"/>
              <a:t>Handouts Provided </a:t>
            </a:r>
            <a:r>
              <a:rPr lang="en-US" sz="3200" dirty="0"/>
              <a:t>by </a:t>
            </a:r>
            <a:r>
              <a:rPr lang="en-US" sz="3200" dirty="0" smtClean="0"/>
              <a:t>Instructor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Brief Course Contents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Introduction</a:t>
            </a:r>
          </a:p>
          <a:p>
            <a:pPr lvl="0"/>
            <a:r>
              <a:rPr lang="en-US" dirty="0" smtClean="0"/>
              <a:t>E-business technology</a:t>
            </a:r>
          </a:p>
          <a:p>
            <a:pPr lvl="0"/>
            <a:r>
              <a:rPr lang="en-US" dirty="0" smtClean="0"/>
              <a:t>E-business markets and models</a:t>
            </a:r>
          </a:p>
          <a:p>
            <a:pPr lvl="0"/>
            <a:r>
              <a:rPr lang="en-US" dirty="0" smtClean="0"/>
              <a:t>E-marketing</a:t>
            </a:r>
          </a:p>
          <a:p>
            <a:pPr lvl="0"/>
            <a:r>
              <a:rPr lang="en-US" dirty="0" smtClean="0"/>
              <a:t>The internet: law, privacy, trust and security</a:t>
            </a:r>
          </a:p>
          <a:p>
            <a:pPr lvl="0"/>
            <a:r>
              <a:rPr lang="en-US" dirty="0" smtClean="0"/>
              <a:t>The management of e-business</a:t>
            </a:r>
          </a:p>
          <a:p>
            <a:pPr lvl="0"/>
            <a:r>
              <a:rPr lang="en-US" dirty="0" smtClean="0"/>
              <a:t>E-business strategy: formulation</a:t>
            </a:r>
          </a:p>
          <a:p>
            <a:pPr lvl="0"/>
            <a:r>
              <a:rPr lang="en-US" dirty="0" smtClean="0"/>
              <a:t>E-business strategy: implementation</a:t>
            </a:r>
          </a:p>
          <a:p>
            <a:pPr lvl="0"/>
            <a:r>
              <a:rPr lang="en-US" dirty="0" smtClean="0"/>
              <a:t>E-business strategy: evaluation</a:t>
            </a:r>
          </a:p>
          <a:p>
            <a:pPr lvl="0"/>
            <a:r>
              <a:rPr lang="en-US" dirty="0" smtClean="0"/>
              <a:t>Gaining and sustaining a competitive advantage</a:t>
            </a:r>
          </a:p>
          <a:p>
            <a:pPr lvl="0"/>
            <a:r>
              <a:rPr lang="en-US" dirty="0" smtClean="0"/>
              <a:t>E-business: the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19458" name="AutoShape 2"/>
          <p:cNvSpPr>
            <a:spLocks noChangeArrowheads="1"/>
          </p:cNvSpPr>
          <p:nvPr/>
        </p:nvSpPr>
        <p:spPr bwMode="auto">
          <a:xfrm rot="-11045561">
            <a:off x="4724400" y="2209801"/>
            <a:ext cx="2286000" cy="2747963"/>
          </a:xfrm>
          <a:prstGeom prst="curvedRightArrow">
            <a:avLst>
              <a:gd name="adj1" fmla="val 22192"/>
              <a:gd name="adj2" fmla="val 44385"/>
              <a:gd name="adj3" fmla="val 33333"/>
            </a:avLst>
          </a:prstGeom>
          <a:solidFill>
            <a:schemeClr val="tx1"/>
          </a:solidFill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b="1" dirty="0"/>
              <a:t>E-Business is About Business</a:t>
            </a:r>
            <a:endParaRPr lang="en-US" sz="4400" dirty="0"/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 rot="-10636806" flipH="1" flipV="1">
            <a:off x="1600200" y="2438401"/>
            <a:ext cx="2286000" cy="2747963"/>
          </a:xfrm>
          <a:prstGeom prst="curvedRightArrow">
            <a:avLst>
              <a:gd name="adj1" fmla="val 22192"/>
              <a:gd name="adj2" fmla="val 44385"/>
              <a:gd name="adj3" fmla="val 33333"/>
            </a:avLst>
          </a:prstGeom>
          <a:solidFill>
            <a:schemeClr val="tx1"/>
          </a:solidFill>
          <a:ln w="317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28600" y="4495800"/>
            <a:ext cx="22669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dirty="0"/>
              <a:t>IT Driving</a:t>
            </a:r>
          </a:p>
          <a:p>
            <a:pPr algn="ctr"/>
            <a:r>
              <a:rPr lang="en-US" sz="3200" b="1" dirty="0"/>
              <a:t>Business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6019800" y="17526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dirty="0"/>
              <a:t>Business</a:t>
            </a:r>
          </a:p>
          <a:p>
            <a:pPr algn="ctr"/>
            <a:r>
              <a:rPr lang="en-US" sz="3200" b="1" dirty="0"/>
              <a:t>Driving IT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3048001" y="3352800"/>
            <a:ext cx="2204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E-Business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Defining Business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According to businessdictionary.com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 organization or economic system where goods and services are exchanged for one another or for money. </a:t>
            </a:r>
          </a:p>
          <a:p>
            <a:r>
              <a:rPr lang="en-US" dirty="0" smtClean="0"/>
              <a:t>Every business require some form of investment and enough customers to whom its output can be sold on a consistent basis in order to make a profit. </a:t>
            </a:r>
          </a:p>
          <a:p>
            <a:r>
              <a:rPr lang="en-US" dirty="0" smtClean="0"/>
              <a:t>Businesses can be privately owned, not-for-profit or state-owned. </a:t>
            </a:r>
          </a:p>
          <a:p>
            <a:r>
              <a:rPr lang="en-US" dirty="0" smtClean="0"/>
              <a:t>An example of a corporate business is PepsiCo, while a family catering business is a private enterprise.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Defining IT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According to techterms.com</a:t>
            </a:r>
          </a:p>
          <a:p>
            <a:endParaRPr lang="en-US" dirty="0" smtClean="0"/>
          </a:p>
          <a:p>
            <a:r>
              <a:rPr lang="en-US" dirty="0" smtClean="0"/>
              <a:t>IT Stands for "Information Technology,“ </a:t>
            </a:r>
          </a:p>
          <a:p>
            <a:r>
              <a:rPr lang="en-US" dirty="0" smtClean="0"/>
              <a:t>It refers to anything related to computing technology, such as networking, hardware, software, the Internet, or the people that work with these technologies. </a:t>
            </a:r>
          </a:p>
          <a:p>
            <a:r>
              <a:rPr lang="en-US" dirty="0" smtClean="0"/>
              <a:t>Many companies now have IT departments for managing the computers, networks, and other technical areas of their businesses. </a:t>
            </a:r>
          </a:p>
          <a:p>
            <a:r>
              <a:rPr lang="en-US" dirty="0" smtClean="0"/>
              <a:t>Since we live in the information age, IT has become a part of our everyday lives.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Defining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Derived from such terms as "e-mail" and "e-commerce”</a:t>
            </a:r>
          </a:p>
          <a:p>
            <a:r>
              <a:rPr lang="en-US" dirty="0" smtClean="0"/>
              <a:t>In a more general sense, the term may be used to describe any form of electronic business — that is to say, any business which utilizes a computer. </a:t>
            </a:r>
          </a:p>
          <a:p>
            <a:r>
              <a:rPr lang="en-US" dirty="0" smtClean="0"/>
              <a:t>This usage is somewhat ancient, however, and in most contexts e-business refers exclusively to Internet businesses.</a:t>
            </a:r>
          </a:p>
          <a:p>
            <a:r>
              <a:rPr lang="en-US" dirty="0" smtClean="0"/>
              <a:t>E-business is a term used to describe businesses run on the Internet, or utilizing Internet technologies to improve the productivity or profitability of a business.</a:t>
            </a:r>
          </a:p>
          <a:p>
            <a:r>
              <a:rPr lang="en-US" dirty="0" smtClean="0"/>
              <a:t>The conduct of business on the Internet, not only buying and selling but also servicing customers and collaborating with business partners.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Defining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term was first used by IBM, in October, 1997, when it launched a thematic campaign built around the term. </a:t>
            </a:r>
          </a:p>
          <a:p>
            <a:r>
              <a:rPr lang="en-US" dirty="0" smtClean="0"/>
              <a:t>Today, major corporations are rethinking their businesses in terms of the Internet and its new culture and capabilities. </a:t>
            </a:r>
          </a:p>
          <a:p>
            <a:r>
              <a:rPr lang="en-US" dirty="0" smtClean="0"/>
              <a:t>Companies are using the Web to buy parts and supplies from other companies, to collaborate on sales promotions, and to do joint research. </a:t>
            </a:r>
          </a:p>
          <a:p>
            <a:r>
              <a:rPr lang="en-US" dirty="0" smtClean="0"/>
              <a:t>Exploiting the convenience, availability, and world-wide reach of the Internet, many companies, such as Amazon.com, the book sellers, have already discovered how to use the Internet successfully.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Defining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One of the first to report sales in the millions of dollars directly from the Web was Dell Computer. </a:t>
            </a:r>
          </a:p>
          <a:p>
            <a:r>
              <a:rPr lang="en-US" dirty="0" smtClean="0"/>
              <a:t>With the security built into today's browsers and with digital certificates now available for individuals and companies from </a:t>
            </a:r>
            <a:r>
              <a:rPr lang="en-US" dirty="0" err="1" smtClean="0"/>
              <a:t>Verisign</a:t>
            </a:r>
            <a:r>
              <a:rPr lang="en-US" dirty="0" smtClean="0"/>
              <a:t> (a certificate issuer) much of the early concern about the security of business transaction on the Web has decreased and e-business by whatever name is accelerating.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&amp; E-Commerce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most common implementation of e-business is as an additional, or in some cases primary, storefront. </a:t>
            </a:r>
          </a:p>
          <a:p>
            <a:r>
              <a:rPr lang="en-US" dirty="0" smtClean="0"/>
              <a:t>By selling products and services online, an e-business is able to reach a much wider consumer base than any traditional brick-and-mortar store could ever hope for. </a:t>
            </a:r>
            <a:endParaRPr lang="en-US" smtClean="0"/>
          </a:p>
          <a:p>
            <a:r>
              <a:rPr lang="en-US" smtClean="0"/>
              <a:t>This </a:t>
            </a:r>
            <a:r>
              <a:rPr lang="en-US" dirty="0" smtClean="0"/>
              <a:t>function of e-business is referred to as </a:t>
            </a:r>
            <a:r>
              <a:rPr lang="en-US" b="1" dirty="0" smtClean="0"/>
              <a:t>e-commerce</a:t>
            </a:r>
            <a:r>
              <a:rPr lang="en-US" dirty="0" smtClean="0"/>
              <a:t>, and the </a:t>
            </a:r>
            <a:r>
              <a:rPr lang="en-US" b="1" dirty="0" smtClean="0"/>
              <a:t>terms are occasionally used interchangeably.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&amp; E-Procurement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 e-business may also use the Internet to acquire wholesale products or supplies for in-house production. </a:t>
            </a:r>
          </a:p>
          <a:p>
            <a:r>
              <a:rPr lang="en-US" dirty="0" smtClean="0"/>
              <a:t>This facet of e-business is sometimes referred to as e-procurement, and may offer businesses the opportunity to cut their costs dramatically. </a:t>
            </a:r>
          </a:p>
          <a:p>
            <a:r>
              <a:rPr lang="en-US" dirty="0" smtClean="0"/>
              <a:t>Even many e-businesses which operate without an electronic storefront now use eprocurement as a way to better track and manage their purchasing.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7813"/>
            <a:ext cx="8382000" cy="838200"/>
          </a:xfrm>
        </p:spPr>
        <p:txBody>
          <a:bodyPr/>
          <a:lstStyle/>
          <a:p>
            <a:pPr algn="l"/>
            <a:r>
              <a:rPr lang="en-GB" b="1" dirty="0"/>
              <a:t>Popularity of online purchases</a:t>
            </a:r>
            <a:endParaRPr lang="en-US" b="1" dirty="0"/>
          </a:p>
        </p:txBody>
      </p:sp>
      <p:pic>
        <p:nvPicPr>
          <p:cNvPr id="121860" name="Picture 4" descr=" 02-19.gif                                                      0002FCA9&#10;Bob's work                     B5E64ED3:"/>
          <p:cNvPicPr>
            <a:picLocks noChangeAspect="1" noChangeArrowheads="1"/>
          </p:cNvPicPr>
          <p:nvPr/>
        </p:nvPicPr>
        <p:blipFill>
          <a:blip r:embed="rId3" r:link="rId4" cstate="print"/>
          <a:srcRect l="1593" t="1840" r="1537" b="1869"/>
          <a:stretch>
            <a:fillRect/>
          </a:stretch>
        </p:blipFill>
        <p:spPr bwMode="auto">
          <a:xfrm>
            <a:off x="268007" y="1206500"/>
            <a:ext cx="8647393" cy="4965700"/>
          </a:xfrm>
          <a:prstGeom prst="rect">
            <a:avLst/>
          </a:prstGeom>
          <a:noFill/>
        </p:spPr>
      </p:pic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304800" y="6288088"/>
            <a:ext cx="8382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GB" sz="1200" dirty="0">
                <a:latin typeface="Arial" charset="0"/>
              </a:rPr>
              <a:t>Source: The Internet Monitor, </a:t>
            </a:r>
            <a:r>
              <a:rPr lang="en-GB" sz="1200" dirty="0" smtClean="0">
                <a:latin typeface="Arial" charset="0"/>
              </a:rPr>
              <a:t>BMRB</a:t>
            </a:r>
            <a:endParaRPr lang="en-GB" sz="12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Two early starters in e-business world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Echo-Bay (later became e-bay) and Amazon.com started their businesses with the commercialization of internet in 1995-96. </a:t>
            </a:r>
          </a:p>
          <a:p>
            <a:r>
              <a:rPr lang="en-US" dirty="0" smtClean="0"/>
              <a:t>e-bay did the first sale on internet in 1996.</a:t>
            </a:r>
          </a:p>
          <a:p>
            <a:r>
              <a:rPr lang="en-US" dirty="0" smtClean="0"/>
              <a:t>Amazon did not had profits till 2001.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Types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76800"/>
          </a:xfrm>
        </p:spPr>
        <p:txBody>
          <a:bodyPr>
            <a:normAutofit fontScale="92500"/>
          </a:bodyPr>
          <a:lstStyle/>
          <a:p>
            <a:pPr fontAlgn="base"/>
            <a:r>
              <a:rPr lang="en-US" sz="3800" b="1" dirty="0" smtClean="0"/>
              <a:t>B2B</a:t>
            </a:r>
          </a:p>
          <a:p>
            <a:pPr lvl="1" fontAlgn="base"/>
            <a:r>
              <a:rPr lang="en-US" dirty="0" smtClean="0"/>
              <a:t>it is that business activity in which 2 firm or business units make electronic transaction in which 1 can be a producer firm and other are raw material supplier firm.</a:t>
            </a:r>
          </a:p>
          <a:p>
            <a:pPr fontAlgn="base"/>
            <a:r>
              <a:rPr lang="en-US" sz="3800" b="1" dirty="0" smtClean="0"/>
              <a:t>B2C </a:t>
            </a:r>
          </a:p>
          <a:p>
            <a:pPr lvl="1" fontAlgn="base"/>
            <a:r>
              <a:rPr lang="en-US" dirty="0" smtClean="0"/>
              <a:t>In B2C commerce, 1 party is the firm and other party is a customer. </a:t>
            </a:r>
          </a:p>
          <a:p>
            <a:pPr lvl="1" fontAlgn="base"/>
            <a:r>
              <a:rPr lang="en-US" dirty="0" smtClean="0"/>
              <a:t>Customer can seek information , can place an order, get some items on the Internet and can also make the payment.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Types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487680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en-US" sz="3800" b="1" dirty="0" smtClean="0"/>
              <a:t>Intra B commerce </a:t>
            </a:r>
          </a:p>
          <a:p>
            <a:pPr lvl="1" fontAlgn="base"/>
            <a:r>
              <a:rPr lang="en-US" dirty="0" smtClean="0"/>
              <a:t>Under this, the parties involved are 2 persons or departments of some business unit. </a:t>
            </a:r>
          </a:p>
          <a:p>
            <a:pPr lvl="1" fontAlgn="base"/>
            <a:r>
              <a:rPr lang="en-US" dirty="0" smtClean="0"/>
              <a:t>Use of computer network makes it possible for the marketing department to interact constantly with the production. </a:t>
            </a:r>
          </a:p>
          <a:p>
            <a:pPr lvl="1" fontAlgn="base"/>
            <a:r>
              <a:rPr lang="en-US" dirty="0" smtClean="0"/>
              <a:t>A firms transactions or interactions with its employees are some time refer to as B to E commerce. </a:t>
            </a:r>
          </a:p>
          <a:p>
            <a:pPr lvl="1" fontAlgn="base"/>
            <a:r>
              <a:rPr lang="en-US" dirty="0" smtClean="0"/>
              <a:t>Employees can use electronic catalogue and ordering forms.</a:t>
            </a:r>
          </a:p>
          <a:p>
            <a:pPr fontAlgn="base"/>
            <a:r>
              <a:rPr lang="en-US" sz="3800" b="1" dirty="0" smtClean="0"/>
              <a:t>C to C commerce</a:t>
            </a:r>
          </a:p>
          <a:p>
            <a:pPr lvl="1" fontAlgn="base"/>
            <a:r>
              <a:rPr lang="en-US" dirty="0" smtClean="0"/>
              <a:t>under C to C commerce, both the parties involved are customers.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Benefits of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pPr fontAlgn="base"/>
            <a:r>
              <a:rPr lang="en-US" dirty="0" smtClean="0"/>
              <a:t>Enhanced precision, quality and time required for updating and delivering information on products or services.</a:t>
            </a:r>
          </a:p>
          <a:p>
            <a:pPr fontAlgn="base"/>
            <a:r>
              <a:rPr lang="en-US" dirty="0" smtClean="0"/>
              <a:t>Possibility for customers to access the catalogues and prices at any time of the day-every day.</a:t>
            </a:r>
          </a:p>
          <a:p>
            <a:pPr fontAlgn="base"/>
            <a:r>
              <a:rPr lang="en-US" dirty="0" smtClean="0"/>
              <a:t>The way of ordering is easy, fast and immediate.</a:t>
            </a:r>
          </a:p>
          <a:p>
            <a:pPr fontAlgn="base"/>
            <a:r>
              <a:rPr lang="en-US" dirty="0" smtClean="0"/>
              <a:t>Improved market, industry or competitor intelligence gained through research activities and information gathering.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Benefits of E-Business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fontAlgn="base"/>
            <a:r>
              <a:rPr lang="en-US" dirty="0" smtClean="0"/>
              <a:t>Electronic delivery of some products and services ( publications, software, translation services, banking, etc.) via new distribution channels.</a:t>
            </a:r>
          </a:p>
          <a:p>
            <a:pPr fontAlgn="base"/>
            <a:r>
              <a:rPr lang="en-US" dirty="0" smtClean="0"/>
              <a:t>Evident expansion of customer base and rise in export opportunities.</a:t>
            </a:r>
          </a:p>
          <a:p>
            <a:pPr fontAlgn="base"/>
            <a:r>
              <a:rPr lang="en-US" dirty="0" smtClean="0"/>
              <a:t>Routine administrative tasks such as invoices and order records are reduced by e-business so staff can focus on more strategic activities.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881</Words>
  <Application>Microsoft Office PowerPoint</Application>
  <PresentationFormat>On-screen Show (4:3)</PresentationFormat>
  <Paragraphs>114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Electronic Business (MGT-485)</vt:lpstr>
      <vt:lpstr>Contents to Cover</vt:lpstr>
      <vt:lpstr>Instructor’s Profile</vt:lpstr>
      <vt:lpstr>Course Readings </vt:lpstr>
      <vt:lpstr>Brief Course Contents</vt:lpstr>
      <vt:lpstr>Slide 6</vt:lpstr>
      <vt:lpstr>Defining Business </vt:lpstr>
      <vt:lpstr>Defining IT</vt:lpstr>
      <vt:lpstr>Defining e-Business</vt:lpstr>
      <vt:lpstr>Defining e-Business</vt:lpstr>
      <vt:lpstr>Defining e-Business</vt:lpstr>
      <vt:lpstr>E-Business &amp; E-Commerce </vt:lpstr>
      <vt:lpstr>E-Business &amp; E-Procurement </vt:lpstr>
      <vt:lpstr>Popularity of online purchases</vt:lpstr>
      <vt:lpstr>Two early starters in e-business world</vt:lpstr>
      <vt:lpstr>E-Business Types </vt:lpstr>
      <vt:lpstr>E-Business Types </vt:lpstr>
      <vt:lpstr>Benefits of E-Business</vt:lpstr>
      <vt:lpstr>Benefits of E-Business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Electronic Business (MGT-485)</dc:title>
  <dc:creator>Fahad</dc:creator>
  <cp:lastModifiedBy>NTS</cp:lastModifiedBy>
  <cp:revision>13</cp:revision>
  <dcterms:created xsi:type="dcterms:W3CDTF">2013-06-29T22:12:05Z</dcterms:created>
  <dcterms:modified xsi:type="dcterms:W3CDTF">2013-07-17T10:06:25Z</dcterms:modified>
</cp:coreProperties>
</file>