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75" r:id="rId3"/>
    <p:sldId id="276" r:id="rId4"/>
    <p:sldId id="277" r:id="rId5"/>
    <p:sldId id="278" r:id="rId6"/>
    <p:sldId id="279" r:id="rId7"/>
    <p:sldId id="280" r:id="rId8"/>
    <p:sldId id="281" r:id="rId9"/>
    <p:sldId id="282" r:id="rId10"/>
    <p:sldId id="283" r:id="rId11"/>
    <p:sldId id="284" r:id="rId12"/>
    <p:sldId id="285" r:id="rId13"/>
    <p:sldId id="291" r:id="rId14"/>
    <p:sldId id="294" r:id="rId15"/>
    <p:sldId id="295" r:id="rId16"/>
    <p:sldId id="296" r:id="rId17"/>
    <p:sldId id="297" r:id="rId18"/>
    <p:sldId id="299" r:id="rId19"/>
    <p:sldId id="300" r:id="rId20"/>
    <p:sldId id="301" r:id="rId21"/>
    <p:sldId id="302" r:id="rId22"/>
    <p:sldId id="303" r:id="rId23"/>
    <p:sldId id="304" r:id="rId24"/>
    <p:sldId id="305" r:id="rId25"/>
    <p:sldId id="306" r:id="rId26"/>
    <p:sldId id="307"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116" autoAdjust="0"/>
  </p:normalViewPr>
  <p:slideViewPr>
    <p:cSldViewPr>
      <p:cViewPr varScale="1">
        <p:scale>
          <a:sx n="40" d="100"/>
          <a:sy n="40" d="100"/>
        </p:scale>
        <p:origin x="-1555"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95B0F3-A607-402E-A867-3448B4CE17E3}" type="datetimeFigureOut">
              <a:rPr lang="en-US" smtClean="0"/>
              <a:pPr/>
              <a:t>5/30/2013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48595F-EEBF-4359-A6DF-E767E6BB084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00671290-6D7C-46F3-8906-DFF2FE176DD8}" type="slidenum">
              <a:rPr lang="en-US" smtClean="0"/>
              <a:pPr/>
              <a:t>1</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6CACF036-164F-41B7-8C4D-DF44946374DB}" type="slidenum">
              <a:rPr lang="en-US" smtClean="0"/>
              <a:pPr/>
              <a:t>2</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r>
              <a:rPr lang="en-US" dirty="0" smtClean="0"/>
              <a:t>Chapter 4: Ethics in International Business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352669AF-5EBE-4221-803B-AEDF991B6491}" type="slidenum">
              <a:rPr lang="en-US" smtClean="0"/>
              <a:pPr/>
              <a:t>3</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8FCB6CE8-00B6-43CC-9BCC-CDE1E306DD71}" type="slidenum">
              <a:rPr lang="en-US" smtClean="0"/>
              <a:pPr/>
              <a:t>4</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8EDCEF42-3CA1-45E3-B034-B15BB1E164E8}" type="slidenum">
              <a:rPr lang="en-US" smtClean="0"/>
              <a:pPr/>
              <a:t>5</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EA31F3D4-A17B-4089-83BC-0D82CC3427FE}" type="slidenum">
              <a:rPr lang="en-US" smtClean="0"/>
              <a:pPr/>
              <a:t>6</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898D9D40-F0A1-4674-801C-01323D68D278}" type="slidenum">
              <a:rPr lang="en-US" smtClean="0"/>
              <a:pPr/>
              <a:t>7</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4B5EA59C-E1B3-44DD-BA98-BD958980E3EA}" type="slidenum">
              <a:rPr lang="en-US" smtClean="0"/>
              <a:pPr/>
              <a:t>8</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089F6A98-77D5-4D6B-811B-AF0886390C60}" type="slidenum">
              <a:rPr lang="en-US" smtClean="0"/>
              <a:pPr/>
              <a:t>9</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5D0C4946-BB83-4489-AF06-55BEB18D5831}" type="slidenum">
              <a:rPr lang="en-US" smtClean="0"/>
              <a:pPr/>
              <a:t>10</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3D99F9D6-E847-414D-AB3D-265F117BA3A1}" type="slidenum">
              <a:rPr lang="en-US" smtClean="0"/>
              <a:pPr/>
              <a:t>11</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3824E4FA-BE17-4311-8B4B-65AB1771972E}" type="slidenum">
              <a:rPr lang="en-US" smtClean="0"/>
              <a:pPr/>
              <a:t>12</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57ED7FDA-4F3B-4D4C-BA99-A29F96E40828}" type="slidenum">
              <a:rPr lang="en-US" smtClean="0"/>
              <a:pPr/>
              <a:t>13</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450FEC21-C20C-4C39-8604-B8B2A2D0B45F}" type="slidenum">
              <a:rPr lang="en-US" smtClean="0"/>
              <a:pPr/>
              <a:t>14</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D80ED4E7-9A3F-4B7D-BBDD-A073E4697993}" type="slidenum">
              <a:rPr lang="en-US" smtClean="0"/>
              <a:pPr/>
              <a:t>15</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17401051-4985-481C-8E5A-1354AAB41ABD}" type="slidenum">
              <a:rPr lang="en-US" smtClean="0"/>
              <a:pPr/>
              <a:t>16</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A070CD20-48AE-4915-9EA5-ED6C1C473850}" type="slidenum">
              <a:rPr lang="en-US" smtClean="0"/>
              <a:pPr/>
              <a:t>17</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E459A510-48B9-4F80-8FD6-7FDB0EA39BBA}" type="slidenum">
              <a:rPr lang="en-US" smtClean="0"/>
              <a:pPr/>
              <a:t>18</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C4FB861F-8860-4E4A-8337-3B51B28F9AEB}" type="slidenum">
              <a:rPr lang="en-US" smtClean="0"/>
              <a:pPr/>
              <a:t>19</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EF469648-17D8-4420-9C62-8CE073506104}" type="slidenum">
              <a:rPr lang="en-US" smtClean="0"/>
              <a:pPr/>
              <a:t>20</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65AA2A65-2973-419A-A33E-8F26E589187C}" type="slidenum">
              <a:rPr lang="en-US" smtClean="0"/>
              <a:pPr/>
              <a:t>21</a:t>
            </a:fld>
            <a:endParaRPr 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1B5BFA03-5149-4C64-B88C-519CFE282D6C}" type="slidenum">
              <a:rPr lang="en-US" smtClean="0"/>
              <a:pPr/>
              <a:t>22</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9556D8C4-C8AF-4F2C-83C3-E847505FEA30}" type="slidenum">
              <a:rPr lang="en-US" smtClean="0"/>
              <a:pPr/>
              <a:t>23</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64FC9C13-F3F5-4255-9C68-78283E1E8D25}" type="slidenum">
              <a:rPr lang="en-US" smtClean="0"/>
              <a:pPr/>
              <a:t>24</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668F751A-26ED-4B79-83EA-F10EE4599B75}" type="slidenum">
              <a:rPr lang="en-US" smtClean="0"/>
              <a:pPr/>
              <a:t>25</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9467BF-2FEB-4E55-8FAA-01B230BA4F02}" type="datetimeFigureOut">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9467BF-2FEB-4E55-8FAA-01B230BA4F02}" type="datetimeFigureOut">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9467BF-2FEB-4E55-8FAA-01B230BA4F02}" type="datetimeFigureOut">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9467BF-2FEB-4E55-8FAA-01B230BA4F02}" type="datetimeFigureOut">
              <a:rPr lang="en-US" smtClean="0"/>
              <a:pPr/>
              <a:t>5/30/2013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9467BF-2FEB-4E55-8FAA-01B230BA4F02}" type="datetimeFigureOut">
              <a:rPr lang="en-US" smtClean="0"/>
              <a:pPr/>
              <a:t>5/30/2013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9467BF-2FEB-4E55-8FAA-01B230BA4F02}" type="datetimeFigureOut">
              <a:rPr lang="en-US" smtClean="0"/>
              <a:pPr/>
              <a:t>5/30/2013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9467BF-2FEB-4E55-8FAA-01B230BA4F02}" type="datetimeFigureOut">
              <a:rPr lang="en-US" smtClean="0"/>
              <a:pPr/>
              <a:t>5/30/2013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9467BF-2FEB-4E55-8FAA-01B230BA4F02}" type="datetimeFigureOut">
              <a:rPr lang="en-US" smtClean="0"/>
              <a:pPr/>
              <a:t>5/30/2013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9467BF-2FEB-4E55-8FAA-01B230BA4F02}" type="datetimeFigureOut">
              <a:rPr lang="en-US" smtClean="0"/>
              <a:pPr/>
              <a:t>5/30/2013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9467BF-2FEB-4E55-8FAA-01B230BA4F02}" type="datetimeFigureOut">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9467BF-2FEB-4E55-8FAA-01B230BA4F02}" type="datetimeFigureOut">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2A1983-81FD-4540-A6A4-ADDA9EEF421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9467BF-2FEB-4E55-8FAA-01B230BA4F02}" type="datetimeFigureOut">
              <a:rPr lang="en-US" smtClean="0"/>
              <a:pPr/>
              <a:t>5/30/2013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2A1983-81FD-4540-A6A4-ADDA9EEF421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533400" y="2362200"/>
            <a:ext cx="8229600" cy="1295399"/>
          </a:xfrm>
          <a:noFill/>
        </p:spPr>
        <p:txBody>
          <a:bodyPr/>
          <a:lstStyle/>
          <a:p>
            <a:pPr algn="l" eaLnBrk="1" hangingPunct="1"/>
            <a:r>
              <a:rPr lang="en-US" sz="3600" dirty="0" smtClean="0">
                <a:latin typeface="Elephant" pitchFamily="18" charset="0"/>
              </a:rPr>
              <a:t>                      Lecture </a:t>
            </a:r>
            <a:r>
              <a:rPr lang="en-US" sz="3600" dirty="0" smtClean="0">
                <a:latin typeface="Elephant" pitchFamily="18" charset="0"/>
              </a:rPr>
              <a:t>32</a:t>
            </a:r>
            <a:r>
              <a:rPr lang="en-US" sz="4800" dirty="0" smtClean="0"/>
              <a:t> </a:t>
            </a:r>
            <a:endParaRPr lang="en-US" sz="4800" dirty="0" smtClean="0"/>
          </a:p>
          <a:p>
            <a:pPr algn="l" eaLnBrk="1" hangingPunct="1"/>
            <a:endParaRPr lang="en-US" sz="4800" dirty="0" smtClean="0"/>
          </a:p>
          <a:p>
            <a:pPr eaLnBrk="1" hangingPunct="1"/>
            <a:endParaRPr lang="en-US" sz="4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228600" y="1371600"/>
            <a:ext cx="8229600" cy="4525963"/>
          </a:xfrm>
          <a:noFill/>
        </p:spPr>
        <p:txBody>
          <a:bodyPr/>
          <a:lstStyle/>
          <a:p>
            <a:pPr algn="l" eaLnBrk="1" hangingPunct="1"/>
            <a:endParaRPr lang="en-US" sz="4800" dirty="0" smtClean="0"/>
          </a:p>
          <a:p>
            <a:pPr algn="r" eaLnBrk="1" hangingPunct="1"/>
            <a:r>
              <a:rPr lang="en-US" sz="4000" dirty="0" smtClean="0">
                <a:solidFill>
                  <a:srgbClr val="CC6600"/>
                </a:solidFill>
              </a:rPr>
              <a:t>Ethics in International Business</a:t>
            </a:r>
            <a:endParaRPr lang="en-US" sz="4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Introduction</a:t>
            </a:r>
          </a:p>
        </p:txBody>
      </p:sp>
      <p:sp>
        <p:nvSpPr>
          <p:cNvPr id="22531" name="Rectangle 3"/>
          <p:cNvSpPr>
            <a:spLocks noGrp="1" noChangeArrowheads="1"/>
          </p:cNvSpPr>
          <p:nvPr>
            <p:ph type="body" idx="1"/>
          </p:nvPr>
        </p:nvSpPr>
        <p:spPr/>
        <p:txBody>
          <a:bodyPr>
            <a:normAutofit/>
          </a:bodyPr>
          <a:lstStyle/>
          <a:p>
            <a:pPr marL="0" indent="0" algn="just" eaLnBrk="1" hangingPunct="1"/>
            <a:r>
              <a:rPr lang="en-US" sz="2800" dirty="0" smtClean="0">
                <a:solidFill>
                  <a:srgbClr val="CC6600"/>
                </a:solidFill>
              </a:rPr>
              <a:t>Ethics</a:t>
            </a:r>
            <a:r>
              <a:rPr lang="en-US" sz="2800" dirty="0" smtClean="0">
                <a:solidFill>
                  <a:srgbClr val="8124C6"/>
                </a:solidFill>
              </a:rPr>
              <a:t> </a:t>
            </a:r>
            <a:r>
              <a:rPr lang="en-US" sz="2800" dirty="0" smtClean="0"/>
              <a:t>refers to accepted principles of right or wrong that govern the conduct of a person, the members of a profession, or the actions of an organization </a:t>
            </a:r>
            <a:r>
              <a:rPr lang="en-US" sz="2800" dirty="0" smtClean="0"/>
              <a:t>.</a:t>
            </a:r>
          </a:p>
          <a:p>
            <a:pPr marL="0" indent="0" algn="just" eaLnBrk="1" hangingPunct="1"/>
            <a:endParaRPr lang="en-US" sz="2800" dirty="0" smtClean="0"/>
          </a:p>
          <a:p>
            <a:pPr marL="0" indent="0" algn="just" eaLnBrk="1" hangingPunct="1"/>
            <a:r>
              <a:rPr lang="en-US" sz="2800" dirty="0" smtClean="0">
                <a:solidFill>
                  <a:srgbClr val="CC6600"/>
                </a:solidFill>
              </a:rPr>
              <a:t>Business ethics</a:t>
            </a:r>
            <a:r>
              <a:rPr lang="en-US" sz="2800" dirty="0" smtClean="0"/>
              <a:t> are the accepted principles of right or wrong governing the conduct of business </a:t>
            </a:r>
            <a:r>
              <a:rPr lang="en-US" sz="2800" dirty="0" smtClean="0"/>
              <a:t>people.</a:t>
            </a:r>
          </a:p>
          <a:p>
            <a:pPr marL="0" indent="0" algn="just" eaLnBrk="1" hangingPunct="1"/>
            <a:endParaRPr lang="en-US" sz="2800" dirty="0" smtClean="0"/>
          </a:p>
          <a:p>
            <a:pPr marL="0" indent="0" algn="just" eaLnBrk="1" hangingPunct="1"/>
            <a:r>
              <a:rPr lang="en-US" sz="2800" dirty="0" smtClean="0">
                <a:solidFill>
                  <a:srgbClr val="CC6600"/>
                </a:solidFill>
              </a:rPr>
              <a:t>Ethical strategy</a:t>
            </a:r>
            <a:r>
              <a:rPr lang="en-US" sz="2800" dirty="0" smtClean="0"/>
              <a:t> is a strategy, or course of action, that does not violate these accepted principles </a:t>
            </a:r>
          </a:p>
          <a:p>
            <a:pPr marL="0" indent="0" eaLnBrk="1" hangingPunct="1"/>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z="3200" smtClean="0"/>
              <a:t>Ethical Issues In </a:t>
            </a:r>
            <a:br>
              <a:rPr lang="en-US" sz="3200" smtClean="0"/>
            </a:br>
            <a:r>
              <a:rPr lang="en-US" sz="3200" smtClean="0"/>
              <a:t>International Business</a:t>
            </a:r>
          </a:p>
        </p:txBody>
      </p:sp>
      <p:sp>
        <p:nvSpPr>
          <p:cNvPr id="23555" name="Rectangle 3"/>
          <p:cNvSpPr>
            <a:spLocks noGrp="1" noChangeArrowheads="1"/>
          </p:cNvSpPr>
          <p:nvPr>
            <p:ph type="body" idx="1"/>
          </p:nvPr>
        </p:nvSpPr>
        <p:spPr/>
        <p:txBody>
          <a:bodyPr/>
          <a:lstStyle/>
          <a:p>
            <a:pPr marL="0" indent="0" eaLnBrk="1" hangingPunct="1">
              <a:buClr>
                <a:srgbClr val="8124C6"/>
              </a:buClr>
              <a:buFont typeface="Wingdings" pitchFamily="2" charset="2"/>
              <a:buNone/>
            </a:pPr>
            <a:r>
              <a:rPr lang="en-US" sz="3200" dirty="0" smtClean="0"/>
              <a:t>The most common ethical issues in business involve:</a:t>
            </a:r>
          </a:p>
          <a:p>
            <a:pPr marL="0" indent="0" eaLnBrk="1" hangingPunct="1"/>
            <a:r>
              <a:rPr lang="en-US" sz="3200" dirty="0" smtClean="0"/>
              <a:t>employment practices</a:t>
            </a:r>
          </a:p>
          <a:p>
            <a:pPr marL="0" indent="0" eaLnBrk="1" hangingPunct="1"/>
            <a:r>
              <a:rPr lang="en-US" sz="3200" dirty="0" smtClean="0"/>
              <a:t>human rights</a:t>
            </a:r>
          </a:p>
          <a:p>
            <a:pPr marL="0" indent="0" eaLnBrk="1" hangingPunct="1"/>
            <a:r>
              <a:rPr lang="en-US" sz="3200" dirty="0" smtClean="0"/>
              <a:t>environmental regulations</a:t>
            </a:r>
          </a:p>
          <a:p>
            <a:pPr marL="0" indent="0" eaLnBrk="1" hangingPunct="1"/>
            <a:r>
              <a:rPr lang="en-US" sz="3200" dirty="0" smtClean="0"/>
              <a:t>corruption</a:t>
            </a:r>
          </a:p>
          <a:p>
            <a:pPr marL="0" indent="0" eaLnBrk="1" hangingPunct="1"/>
            <a:r>
              <a:rPr lang="en-US" sz="3200" dirty="0" smtClean="0"/>
              <a:t>the moral obligation of multinational companies  </a:t>
            </a:r>
            <a:endParaRPr lang="en-US" sz="3200" u="sng" dirty="0" smtClean="0"/>
          </a:p>
          <a:p>
            <a:pPr marL="0" indent="0" eaLnBrk="1" hangingPunct="1">
              <a:buClr>
                <a:srgbClr val="8124C6"/>
              </a:buClr>
            </a:pPr>
            <a:endParaRPr lang="en-US" sz="2000" dirty="0" smtClean="0"/>
          </a:p>
          <a:p>
            <a:pPr marL="0" indent="0" eaLnBrk="1" hangingPunct="1"/>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Employment Practices</a:t>
            </a:r>
          </a:p>
        </p:txBody>
      </p:sp>
      <p:sp>
        <p:nvSpPr>
          <p:cNvPr id="24579" name="Rectangle 3"/>
          <p:cNvSpPr>
            <a:spLocks noGrp="1" noChangeArrowheads="1"/>
          </p:cNvSpPr>
          <p:nvPr>
            <p:ph type="body" idx="1"/>
          </p:nvPr>
        </p:nvSpPr>
        <p:spPr/>
        <p:txBody>
          <a:bodyPr>
            <a:normAutofit fontScale="92500" lnSpcReduction="20000"/>
          </a:bodyPr>
          <a:lstStyle/>
          <a:p>
            <a:pPr marL="0" indent="0" algn="just" eaLnBrk="1" hangingPunct="1">
              <a:buFont typeface="Wingdings" pitchFamily="2" charset="2"/>
              <a:buNone/>
            </a:pPr>
            <a:r>
              <a:rPr lang="en-US" sz="4000" dirty="0" smtClean="0"/>
              <a:t>If work conditions in a host nation are clearly inferior to those in a multinational’s home nation, should companies apply</a:t>
            </a:r>
            <a:r>
              <a:rPr lang="en-US" sz="4000" dirty="0" smtClean="0"/>
              <a:t>:</a:t>
            </a:r>
          </a:p>
          <a:p>
            <a:pPr marL="0" indent="0" algn="just" eaLnBrk="1" hangingPunct="1">
              <a:buFont typeface="Wingdings" pitchFamily="2" charset="2"/>
              <a:buNone/>
            </a:pPr>
            <a:endParaRPr lang="en-US" sz="4000" dirty="0" smtClean="0"/>
          </a:p>
          <a:p>
            <a:pPr marL="0" indent="0" algn="just" eaLnBrk="1" hangingPunct="1"/>
            <a:r>
              <a:rPr lang="en-US" sz="4000" dirty="0" smtClean="0"/>
              <a:t>home country standards</a:t>
            </a:r>
          </a:p>
          <a:p>
            <a:pPr marL="0" indent="0" algn="just" eaLnBrk="1" hangingPunct="1"/>
            <a:r>
              <a:rPr lang="en-US" sz="4000" dirty="0" smtClean="0"/>
              <a:t>host country standards</a:t>
            </a:r>
          </a:p>
          <a:p>
            <a:pPr marL="0" indent="0" algn="just" eaLnBrk="1" hangingPunct="1"/>
            <a:r>
              <a:rPr lang="en-US" sz="4000" dirty="0" smtClean="0"/>
              <a:t>something in between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Human Rights</a:t>
            </a:r>
          </a:p>
        </p:txBody>
      </p:sp>
      <p:sp>
        <p:nvSpPr>
          <p:cNvPr id="25603" name="Rectangle 3"/>
          <p:cNvSpPr>
            <a:spLocks noGrp="1" noChangeArrowheads="1"/>
          </p:cNvSpPr>
          <p:nvPr>
            <p:ph type="body" idx="1"/>
          </p:nvPr>
        </p:nvSpPr>
        <p:spPr/>
        <p:txBody>
          <a:bodyPr/>
          <a:lstStyle/>
          <a:p>
            <a:pPr marL="0" indent="0" eaLnBrk="1" hangingPunct="1"/>
            <a:r>
              <a:rPr lang="en-US" sz="3600" dirty="0" smtClean="0"/>
              <a:t>In developed countries, basic human rights such as freedom of association, freedom of speech, freedom of assembly, and freedom of movement, are taken for </a:t>
            </a:r>
            <a:r>
              <a:rPr lang="en-US" sz="3600" dirty="0" smtClean="0"/>
              <a:t>granted.</a:t>
            </a:r>
          </a:p>
          <a:p>
            <a:pPr marL="0" indent="0" eaLnBrk="1" hangingPunct="1"/>
            <a:endParaRPr lang="en-US" sz="3600" dirty="0" smtClean="0"/>
          </a:p>
          <a:p>
            <a:pPr marL="0" indent="0" eaLnBrk="1" hangingPunct="1"/>
            <a:r>
              <a:rPr lang="en-US" sz="3600" dirty="0" smtClean="0"/>
              <a:t>In other countries, these rights may not exist   </a:t>
            </a:r>
          </a:p>
          <a:p>
            <a:pPr marL="0" indent="0" eaLnBrk="1" hangingPunct="1">
              <a:buClr>
                <a:srgbClr val="8124C6"/>
              </a:buClr>
            </a:pPr>
            <a:endParaRPr lang="en-US" dirty="0" smtClean="0"/>
          </a:p>
          <a:p>
            <a:pPr marL="0" indent="0" eaLnBrk="1" hangingPunct="1"/>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Environmental Pollution</a:t>
            </a:r>
          </a:p>
        </p:txBody>
      </p:sp>
      <p:sp>
        <p:nvSpPr>
          <p:cNvPr id="26627" name="Rectangle 3"/>
          <p:cNvSpPr>
            <a:spLocks noGrp="1" noChangeArrowheads="1"/>
          </p:cNvSpPr>
          <p:nvPr>
            <p:ph type="body" idx="1"/>
          </p:nvPr>
        </p:nvSpPr>
        <p:spPr>
          <a:xfrm>
            <a:off x="457200" y="1143000"/>
            <a:ext cx="8229600" cy="5486400"/>
          </a:xfrm>
        </p:spPr>
        <p:txBody>
          <a:bodyPr/>
          <a:lstStyle/>
          <a:p>
            <a:pPr marL="0" indent="0" algn="just" eaLnBrk="1" hangingPunct="1"/>
            <a:r>
              <a:rPr lang="en-US" sz="2800" dirty="0" smtClean="0"/>
              <a:t>Ethical issues arise when environmental regulations in host nations are far inferior to those in the home </a:t>
            </a:r>
            <a:r>
              <a:rPr lang="en-US" sz="2800" dirty="0" smtClean="0"/>
              <a:t>nation.</a:t>
            </a:r>
          </a:p>
          <a:p>
            <a:pPr marL="0" indent="0" algn="just" eaLnBrk="1" hangingPunct="1"/>
            <a:endParaRPr lang="en-US" sz="2800" dirty="0" smtClean="0"/>
          </a:p>
          <a:p>
            <a:pPr marL="0" indent="0" algn="just" eaLnBrk="1" hangingPunct="1"/>
            <a:r>
              <a:rPr lang="en-US" sz="2800" dirty="0" smtClean="0"/>
              <a:t>Environmental questions take on added importance because some parts of the environment are a public good that no one owns, but anyone can </a:t>
            </a:r>
            <a:r>
              <a:rPr lang="en-US" sz="2800" dirty="0" smtClean="0"/>
              <a:t>despoil.</a:t>
            </a:r>
          </a:p>
          <a:p>
            <a:pPr marL="0" indent="0" algn="just" eaLnBrk="1" hangingPunct="1"/>
            <a:endParaRPr lang="en-US" sz="2800" dirty="0" smtClean="0"/>
          </a:p>
          <a:p>
            <a:pPr marL="0" indent="0" algn="just" eaLnBrk="1" hangingPunct="1"/>
            <a:r>
              <a:rPr lang="en-US" sz="2800" dirty="0" smtClean="0"/>
              <a:t>The </a:t>
            </a:r>
            <a:r>
              <a:rPr lang="en-US" sz="2800" dirty="0" smtClean="0">
                <a:solidFill>
                  <a:srgbClr val="CC6600"/>
                </a:solidFill>
              </a:rPr>
              <a:t>tragedy of the commons</a:t>
            </a:r>
            <a:r>
              <a:rPr lang="en-US" sz="2800" dirty="0" smtClean="0"/>
              <a:t> occurs when a resource held in common by all, but owned by no one, is overused by individuals, resulting in its degradation</a:t>
            </a:r>
          </a:p>
          <a:p>
            <a:pPr marL="0" indent="0" algn="just" eaLnBrk="1" hangingPunct="1"/>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Corruption </a:t>
            </a:r>
          </a:p>
        </p:txBody>
      </p:sp>
      <p:sp>
        <p:nvSpPr>
          <p:cNvPr id="27651" name="Rectangle 3"/>
          <p:cNvSpPr>
            <a:spLocks noGrp="1" noChangeArrowheads="1"/>
          </p:cNvSpPr>
          <p:nvPr>
            <p:ph type="body" idx="1"/>
          </p:nvPr>
        </p:nvSpPr>
        <p:spPr>
          <a:xfrm>
            <a:off x="457200" y="1257300"/>
            <a:ext cx="8229600" cy="4868863"/>
          </a:xfrm>
        </p:spPr>
        <p:txBody>
          <a:bodyPr>
            <a:normAutofit lnSpcReduction="10000"/>
          </a:bodyPr>
          <a:lstStyle/>
          <a:p>
            <a:pPr marL="0" indent="0" algn="just" eaLnBrk="1" hangingPunct="1"/>
            <a:r>
              <a:rPr lang="en-US" sz="2800" dirty="0" smtClean="0"/>
              <a:t>Some economists believe that in a country where preexisting political structures distort or limit the workings of the market mechanism, corruption in the form of black-marketeering, smuggling, and side payments to government bureaucrats to “speed up” approval for business investments may actually enhance welfare </a:t>
            </a:r>
            <a:r>
              <a:rPr lang="en-US" sz="2800" dirty="0" smtClean="0"/>
              <a:t>.</a:t>
            </a:r>
          </a:p>
          <a:p>
            <a:pPr marL="0" indent="0" algn="just" eaLnBrk="1" hangingPunct="1"/>
            <a:endParaRPr lang="en-US" sz="2800" dirty="0" smtClean="0"/>
          </a:p>
          <a:p>
            <a:pPr marL="0" indent="0" algn="just" eaLnBrk="1" hangingPunct="1"/>
            <a:r>
              <a:rPr lang="en-US" sz="2800" dirty="0" smtClean="0"/>
              <a:t>Other economists have argued that corruption reduces the returns on business investment and leads to low economic growth</a:t>
            </a:r>
          </a:p>
          <a:p>
            <a:pPr marL="0" indent="0" algn="just" eaLnBrk="1" hangingPunct="1"/>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74638"/>
            <a:ext cx="8229600" cy="715962"/>
          </a:xfrm>
        </p:spPr>
        <p:txBody>
          <a:bodyPr>
            <a:normAutofit fontScale="90000"/>
          </a:bodyPr>
          <a:lstStyle/>
          <a:p>
            <a:pPr eaLnBrk="1" hangingPunct="1"/>
            <a:r>
              <a:rPr lang="en-US" dirty="0" smtClean="0"/>
              <a:t>Moral Obligations</a:t>
            </a:r>
          </a:p>
        </p:txBody>
      </p:sp>
      <p:sp>
        <p:nvSpPr>
          <p:cNvPr id="28675" name="Rectangle 3"/>
          <p:cNvSpPr>
            <a:spLocks noGrp="1" noChangeArrowheads="1"/>
          </p:cNvSpPr>
          <p:nvPr>
            <p:ph type="body" idx="1"/>
          </p:nvPr>
        </p:nvSpPr>
        <p:spPr>
          <a:xfrm>
            <a:off x="457200" y="1143000"/>
            <a:ext cx="8229600" cy="5257800"/>
          </a:xfrm>
        </p:spPr>
        <p:txBody>
          <a:bodyPr>
            <a:normAutofit fontScale="85000" lnSpcReduction="20000"/>
          </a:bodyPr>
          <a:lstStyle/>
          <a:p>
            <a:pPr marL="0" indent="0" algn="just" eaLnBrk="1" hangingPunct="1">
              <a:lnSpc>
                <a:spcPct val="90000"/>
              </a:lnSpc>
            </a:pPr>
            <a:r>
              <a:rPr lang="en-US" dirty="0" smtClean="0">
                <a:solidFill>
                  <a:srgbClr val="CC6600"/>
                </a:solidFill>
              </a:rPr>
              <a:t>Social responsibility</a:t>
            </a:r>
            <a:r>
              <a:rPr lang="en-US" dirty="0" smtClean="0"/>
              <a:t> refers to the idea that business people should take the social consequences of economic actions into account when making business decisions, and that there should be a presumption in favor of decisions that have both good economic and good social </a:t>
            </a:r>
            <a:r>
              <a:rPr lang="en-US" dirty="0" smtClean="0"/>
              <a:t>consequences.</a:t>
            </a:r>
          </a:p>
          <a:p>
            <a:pPr marL="0" indent="0" algn="just" eaLnBrk="1" hangingPunct="1">
              <a:lnSpc>
                <a:spcPct val="90000"/>
              </a:lnSpc>
            </a:pPr>
            <a:endParaRPr lang="en-US" dirty="0" smtClean="0"/>
          </a:p>
          <a:p>
            <a:pPr marL="0" indent="0" algn="just" eaLnBrk="1" hangingPunct="1">
              <a:lnSpc>
                <a:spcPct val="90000"/>
              </a:lnSpc>
            </a:pPr>
            <a:r>
              <a:rPr lang="en-US" dirty="0" smtClean="0"/>
              <a:t>Social responsibility can be supported for its own sake simply because it is the right way for a business to </a:t>
            </a:r>
            <a:r>
              <a:rPr lang="en-US" dirty="0" smtClean="0"/>
              <a:t>behave.</a:t>
            </a:r>
          </a:p>
          <a:p>
            <a:pPr marL="0" indent="0" algn="just" eaLnBrk="1" hangingPunct="1">
              <a:lnSpc>
                <a:spcPct val="90000"/>
              </a:lnSpc>
            </a:pPr>
            <a:endParaRPr lang="en-US" dirty="0" smtClean="0"/>
          </a:p>
          <a:p>
            <a:pPr marL="0" indent="0" algn="just" eaLnBrk="1" hangingPunct="1">
              <a:lnSpc>
                <a:spcPct val="90000"/>
              </a:lnSpc>
            </a:pPr>
            <a:r>
              <a:rPr lang="en-US" dirty="0" smtClean="0"/>
              <a:t>Advocates argue that businesses need to recognize their </a:t>
            </a:r>
            <a:r>
              <a:rPr lang="en-US" dirty="0" smtClean="0">
                <a:solidFill>
                  <a:srgbClr val="CC6600"/>
                </a:solidFill>
              </a:rPr>
              <a:t>noblesse oblige</a:t>
            </a:r>
            <a:r>
              <a:rPr lang="en-US" dirty="0" smtClean="0"/>
              <a:t> (honorable and benevolent behavior that is the responsibility of successful companies) and give something back to the societies that have made their success possible</a:t>
            </a:r>
          </a:p>
          <a:p>
            <a:pPr marL="0" indent="0" algn="just" eaLnBrk="1" hangingPunct="1">
              <a:lnSpc>
                <a:spcPct val="90000"/>
              </a:lnSpc>
              <a:buClr>
                <a:srgbClr val="8124C6"/>
              </a:buClr>
            </a:pPr>
            <a:endParaRPr lang="en-US" sz="2000" dirty="0" smtClean="0"/>
          </a:p>
          <a:p>
            <a:pPr marL="0" indent="0" algn="just" eaLnBrk="1" hangingPunct="1">
              <a:lnSpc>
                <a:spcPct val="90000"/>
              </a:lnSpc>
            </a:pP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Ethical Dilemmas</a:t>
            </a:r>
          </a:p>
        </p:txBody>
      </p:sp>
      <p:sp>
        <p:nvSpPr>
          <p:cNvPr id="29699" name="Rectangle 3"/>
          <p:cNvSpPr>
            <a:spLocks noGrp="1" noChangeArrowheads="1"/>
          </p:cNvSpPr>
          <p:nvPr>
            <p:ph type="body" idx="1"/>
          </p:nvPr>
        </p:nvSpPr>
        <p:spPr/>
        <p:txBody>
          <a:bodyPr>
            <a:normAutofit lnSpcReduction="10000"/>
          </a:bodyPr>
          <a:lstStyle/>
          <a:p>
            <a:pPr marL="0" indent="0" algn="just" eaLnBrk="1" hangingPunct="1"/>
            <a:r>
              <a:rPr lang="en-US" sz="3200" dirty="0" smtClean="0">
                <a:solidFill>
                  <a:srgbClr val="CC6600"/>
                </a:solidFill>
              </a:rPr>
              <a:t>Ethical dilemmas</a:t>
            </a:r>
            <a:r>
              <a:rPr lang="en-US" sz="3200" dirty="0" smtClean="0"/>
              <a:t> are situations in which none of the available alternatives seems ethically </a:t>
            </a:r>
            <a:r>
              <a:rPr lang="en-US" sz="3200" dirty="0" smtClean="0"/>
              <a:t>acceptable.</a:t>
            </a:r>
          </a:p>
          <a:p>
            <a:pPr marL="0" indent="0" algn="just" eaLnBrk="1" hangingPunct="1"/>
            <a:endParaRPr lang="en-US" sz="3200" dirty="0" smtClean="0"/>
          </a:p>
          <a:p>
            <a:pPr marL="0" indent="0" algn="just" eaLnBrk="1" hangingPunct="1"/>
            <a:r>
              <a:rPr lang="en-US" sz="3200" dirty="0" smtClean="0"/>
              <a:t>The ethical obligations of a multinational corporation toward employment conditions, human rights, corruption, environmental pollution, and the use of power are not always clear cut</a:t>
            </a:r>
          </a:p>
          <a:p>
            <a:pPr marL="0" indent="0" algn="just" eaLnBrk="1" hangingPunct="1"/>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pPr eaLnBrk="1" hangingPunct="1"/>
            <a:r>
              <a:rPr lang="en-US" smtClean="0"/>
              <a:t>The Roots Of Unethical Behavior</a:t>
            </a:r>
          </a:p>
        </p:txBody>
      </p:sp>
      <p:sp>
        <p:nvSpPr>
          <p:cNvPr id="30723" name="Rectangle 3"/>
          <p:cNvSpPr>
            <a:spLocks noGrp="1" noChangeArrowheads="1"/>
          </p:cNvSpPr>
          <p:nvPr>
            <p:ph type="body" idx="1"/>
          </p:nvPr>
        </p:nvSpPr>
        <p:spPr>
          <a:xfrm>
            <a:off x="457200" y="1371600"/>
            <a:ext cx="8229600" cy="4754563"/>
          </a:xfrm>
        </p:spPr>
        <p:txBody>
          <a:bodyPr>
            <a:normAutofit lnSpcReduction="10000"/>
          </a:bodyPr>
          <a:lstStyle/>
          <a:p>
            <a:pPr marL="0" indent="0" algn="just" eaLnBrk="1" hangingPunct="1"/>
            <a:r>
              <a:rPr lang="en-US" sz="2800" dirty="0" smtClean="0"/>
              <a:t>There is no clear cut reason why managers behave unethically</a:t>
            </a:r>
          </a:p>
          <a:p>
            <a:pPr marL="0" indent="0" algn="just" eaLnBrk="1" hangingPunct="1"/>
            <a:endParaRPr lang="en-US" sz="2800" dirty="0" smtClean="0"/>
          </a:p>
          <a:p>
            <a:pPr marL="0" indent="0" algn="just" eaLnBrk="1" hangingPunct="1">
              <a:buFont typeface="Wingdings" pitchFamily="2" charset="2"/>
              <a:buNone/>
            </a:pPr>
            <a:r>
              <a:rPr lang="en-US" sz="2800" dirty="0" smtClean="0"/>
              <a:t>The causes of unethical behavior are complex and reflect:</a:t>
            </a:r>
          </a:p>
          <a:p>
            <a:pPr marL="0" indent="0" algn="just" eaLnBrk="1" hangingPunct="1"/>
            <a:r>
              <a:rPr lang="en-US" sz="2800" dirty="0" smtClean="0"/>
              <a:t>Personal ethics</a:t>
            </a:r>
          </a:p>
          <a:p>
            <a:pPr marL="0" indent="0" algn="just" eaLnBrk="1" hangingPunct="1"/>
            <a:r>
              <a:rPr lang="en-US" sz="2800" dirty="0" smtClean="0"/>
              <a:t>Decision-making processes</a:t>
            </a:r>
          </a:p>
          <a:p>
            <a:pPr marL="0" indent="0" algn="just" eaLnBrk="1" hangingPunct="1"/>
            <a:r>
              <a:rPr lang="en-US" sz="2800" dirty="0" smtClean="0"/>
              <a:t>Leadership</a:t>
            </a:r>
          </a:p>
          <a:p>
            <a:pPr marL="0" indent="0" algn="just" eaLnBrk="1" hangingPunct="1"/>
            <a:r>
              <a:rPr lang="en-US" sz="2800" dirty="0" smtClean="0"/>
              <a:t>Unrealistic performance expectations</a:t>
            </a:r>
          </a:p>
          <a:p>
            <a:pPr marL="0" indent="0" algn="just" eaLnBrk="1" hangingPunct="1"/>
            <a:r>
              <a:rPr lang="en-US" sz="2800" dirty="0" smtClean="0"/>
              <a:t>Organizational culture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pPr eaLnBrk="1" hangingPunct="1"/>
            <a:r>
              <a:rPr lang="en-US" smtClean="0"/>
              <a:t>The Roots Of Unethical Behavior</a:t>
            </a:r>
          </a:p>
        </p:txBody>
      </p:sp>
      <p:sp>
        <p:nvSpPr>
          <p:cNvPr id="31747" name="Rectangle 3"/>
          <p:cNvSpPr>
            <a:spLocks noGrp="1" noChangeArrowheads="1"/>
          </p:cNvSpPr>
          <p:nvPr>
            <p:ph type="body" idx="1"/>
          </p:nvPr>
        </p:nvSpPr>
        <p:spPr>
          <a:xfrm>
            <a:off x="385763" y="1201738"/>
            <a:ext cx="8229600" cy="522287"/>
          </a:xfrm>
        </p:spPr>
        <p:txBody>
          <a:bodyPr>
            <a:normAutofit fontScale="92500" lnSpcReduction="10000"/>
          </a:bodyPr>
          <a:lstStyle/>
          <a:p>
            <a:pPr marL="0" indent="0" algn="ctr" eaLnBrk="1" hangingPunct="1">
              <a:buFont typeface="Wingdings" pitchFamily="2" charset="2"/>
              <a:buNone/>
            </a:pPr>
            <a:r>
              <a:rPr lang="en-US" dirty="0" smtClean="0"/>
              <a:t>Determinants </a:t>
            </a:r>
            <a:r>
              <a:rPr lang="en-US" dirty="0" smtClean="0"/>
              <a:t>of Ethical Behavior</a:t>
            </a:r>
          </a:p>
        </p:txBody>
      </p:sp>
      <p:pic>
        <p:nvPicPr>
          <p:cNvPr id="31748" name="Picture 4" descr="hiL81349_0401"/>
          <p:cNvPicPr>
            <a:picLocks noChangeAspect="1" noChangeArrowheads="1"/>
          </p:cNvPicPr>
          <p:nvPr/>
        </p:nvPicPr>
        <p:blipFill>
          <a:blip r:embed="rId4" cstate="print">
            <a:lum bright="-20000" contrast="40000"/>
          </a:blip>
          <a:srcRect/>
          <a:stretch>
            <a:fillRect/>
          </a:stretch>
        </p:blipFill>
        <p:spPr bwMode="auto">
          <a:xfrm>
            <a:off x="846138" y="2122488"/>
            <a:ext cx="7381875" cy="3524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fontScale="90000"/>
          </a:bodyPr>
          <a:lstStyle/>
          <a:p>
            <a:pPr eaLnBrk="1" hangingPunct="1"/>
            <a:r>
              <a:rPr lang="en-US" smtClean="0"/>
              <a:t>Philosophical Approaches To Ethics</a:t>
            </a:r>
          </a:p>
        </p:txBody>
      </p:sp>
      <p:sp>
        <p:nvSpPr>
          <p:cNvPr id="37891" name="Rectangle 3"/>
          <p:cNvSpPr>
            <a:spLocks noGrp="1" noChangeArrowheads="1"/>
          </p:cNvSpPr>
          <p:nvPr>
            <p:ph type="body" idx="1"/>
          </p:nvPr>
        </p:nvSpPr>
        <p:spPr/>
        <p:txBody>
          <a:bodyPr>
            <a:normAutofit fontScale="92500" lnSpcReduction="20000"/>
          </a:bodyPr>
          <a:lstStyle/>
          <a:p>
            <a:pPr marL="0" indent="0" algn="just" eaLnBrk="1" hangingPunct="1"/>
            <a:r>
              <a:rPr lang="en-US" sz="3600" dirty="0" smtClean="0"/>
              <a:t>There are several different approaches to business </a:t>
            </a:r>
            <a:r>
              <a:rPr lang="en-US" sz="3600" dirty="0" smtClean="0"/>
              <a:t>ethics.</a:t>
            </a:r>
          </a:p>
          <a:p>
            <a:pPr marL="0" indent="0" algn="just" eaLnBrk="1" hangingPunct="1"/>
            <a:endParaRPr lang="en-US" sz="3600" dirty="0" smtClean="0"/>
          </a:p>
          <a:p>
            <a:pPr marL="0" indent="0" algn="just" eaLnBrk="1" hangingPunct="1"/>
            <a:r>
              <a:rPr lang="en-US" sz="3600" dirty="0" smtClean="0"/>
              <a:t>Some approaches deny the value of business ethics or apply the concept in an unsatisfactory </a:t>
            </a:r>
            <a:r>
              <a:rPr lang="en-US" sz="3600" dirty="0" smtClean="0"/>
              <a:t>way.</a:t>
            </a:r>
          </a:p>
          <a:p>
            <a:pPr marL="0" indent="0" algn="just" eaLnBrk="1" hangingPunct="1"/>
            <a:endParaRPr lang="en-US" sz="3600" dirty="0" smtClean="0"/>
          </a:p>
          <a:p>
            <a:pPr marL="0" indent="0" algn="just" eaLnBrk="1" hangingPunct="1"/>
            <a:r>
              <a:rPr lang="en-US" sz="3600" dirty="0" smtClean="0"/>
              <a:t>Others are favored by moral philosophers and are the basis for current models of ethical behavior  </a:t>
            </a:r>
          </a:p>
          <a:p>
            <a:pPr marL="0" indent="0" algn="just" eaLnBrk="1" hangingPunct="1"/>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274638"/>
            <a:ext cx="8229600" cy="868362"/>
          </a:xfrm>
        </p:spPr>
        <p:txBody>
          <a:bodyPr/>
          <a:lstStyle/>
          <a:p>
            <a:pPr eaLnBrk="1" hangingPunct="1"/>
            <a:r>
              <a:rPr lang="en-US" dirty="0" smtClean="0"/>
              <a:t>Rights Theories</a:t>
            </a:r>
          </a:p>
        </p:txBody>
      </p:sp>
      <p:sp>
        <p:nvSpPr>
          <p:cNvPr id="40963" name="Rectangle 3"/>
          <p:cNvSpPr>
            <a:spLocks noGrp="1" noChangeArrowheads="1"/>
          </p:cNvSpPr>
          <p:nvPr>
            <p:ph type="body" idx="1"/>
          </p:nvPr>
        </p:nvSpPr>
        <p:spPr>
          <a:xfrm>
            <a:off x="457200" y="1104900"/>
            <a:ext cx="8229600" cy="5021263"/>
          </a:xfrm>
        </p:spPr>
        <p:txBody>
          <a:bodyPr>
            <a:normAutofit lnSpcReduction="10000"/>
          </a:bodyPr>
          <a:lstStyle/>
          <a:p>
            <a:pPr marL="0" indent="0" algn="just" eaLnBrk="1" hangingPunct="1"/>
            <a:r>
              <a:rPr lang="en-US" sz="2800" dirty="0" smtClean="0">
                <a:solidFill>
                  <a:srgbClr val="CC6600"/>
                </a:solidFill>
              </a:rPr>
              <a:t>Rights theories</a:t>
            </a:r>
            <a:r>
              <a:rPr lang="en-US" sz="2800" dirty="0" smtClean="0"/>
              <a:t> recognize that human beings have fundamental rights and privileges which go above national boundaries and </a:t>
            </a:r>
            <a:r>
              <a:rPr lang="en-US" sz="2800" dirty="0" smtClean="0"/>
              <a:t>cultures.</a:t>
            </a:r>
          </a:p>
          <a:p>
            <a:pPr marL="0" indent="0" algn="just" eaLnBrk="1" hangingPunct="1">
              <a:buNone/>
            </a:pPr>
            <a:r>
              <a:rPr lang="en-US" sz="2800" dirty="0" smtClean="0"/>
              <a:t> </a:t>
            </a:r>
            <a:endParaRPr lang="en-US" sz="2800" dirty="0" smtClean="0"/>
          </a:p>
          <a:p>
            <a:pPr marL="0" indent="0" algn="just" eaLnBrk="1" hangingPunct="1"/>
            <a:r>
              <a:rPr lang="en-US" sz="2800" dirty="0" smtClean="0"/>
              <a:t>Rights theories establish a minimum level of morally acceptable </a:t>
            </a:r>
            <a:r>
              <a:rPr lang="en-US" sz="2800" dirty="0" smtClean="0"/>
              <a:t>behavior.</a:t>
            </a:r>
          </a:p>
          <a:p>
            <a:pPr marL="0" indent="0" algn="just" eaLnBrk="1" hangingPunct="1"/>
            <a:endParaRPr lang="en-US" sz="2800" dirty="0" smtClean="0"/>
          </a:p>
          <a:p>
            <a:pPr marL="0" indent="0" algn="just" eaLnBrk="1" hangingPunct="1"/>
            <a:r>
              <a:rPr lang="en-US" sz="2800" dirty="0" smtClean="0"/>
              <a:t>Moral theorists argue that fundamental human rights form the basis for the </a:t>
            </a:r>
            <a:r>
              <a:rPr lang="en-US" sz="2800" i="1" dirty="0" smtClean="0"/>
              <a:t>moral compass </a:t>
            </a:r>
            <a:r>
              <a:rPr lang="en-US" sz="2800" dirty="0" smtClean="0"/>
              <a:t>that managers should navigate by when making decisions which have an ethical </a:t>
            </a:r>
            <a:r>
              <a:rPr lang="en-US" sz="2800" dirty="0" smtClean="0"/>
              <a:t>component.</a:t>
            </a:r>
            <a:endParaRPr lang="en-US" sz="28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Rights Theories</a:t>
            </a:r>
          </a:p>
        </p:txBody>
      </p:sp>
      <p:sp>
        <p:nvSpPr>
          <p:cNvPr id="41987" name="Rectangle 3"/>
          <p:cNvSpPr>
            <a:spLocks noGrp="1" noChangeArrowheads="1"/>
          </p:cNvSpPr>
          <p:nvPr>
            <p:ph type="body" idx="1"/>
          </p:nvPr>
        </p:nvSpPr>
        <p:spPr/>
        <p:txBody>
          <a:bodyPr/>
          <a:lstStyle/>
          <a:p>
            <a:pPr marL="0" indent="0" algn="just" eaLnBrk="1" hangingPunct="1"/>
            <a:r>
              <a:rPr lang="en-US" sz="3200" dirty="0" smtClean="0"/>
              <a:t>The</a:t>
            </a:r>
            <a:r>
              <a:rPr lang="en-US" sz="3200" dirty="0" smtClean="0">
                <a:solidFill>
                  <a:srgbClr val="8124C6"/>
                </a:solidFill>
              </a:rPr>
              <a:t> </a:t>
            </a:r>
            <a:r>
              <a:rPr lang="en-US" sz="3200" dirty="0" smtClean="0">
                <a:solidFill>
                  <a:srgbClr val="CC6600"/>
                </a:solidFill>
              </a:rPr>
              <a:t>Universal Declaration of Human Rights</a:t>
            </a:r>
            <a:r>
              <a:rPr lang="en-US" sz="3200" dirty="0" smtClean="0"/>
              <a:t> specifies the basic principles that should always be adhered to irrespective of the culture in which one is doing </a:t>
            </a:r>
            <a:r>
              <a:rPr lang="en-US" sz="3200" dirty="0" smtClean="0"/>
              <a:t>business.</a:t>
            </a:r>
          </a:p>
          <a:p>
            <a:pPr marL="0" indent="0" algn="just" eaLnBrk="1" hangingPunct="1"/>
            <a:endParaRPr lang="en-US" sz="3200" dirty="0" smtClean="0"/>
          </a:p>
          <a:p>
            <a:pPr marL="0" indent="0" algn="just" eaLnBrk="1" hangingPunct="1"/>
            <a:r>
              <a:rPr lang="en-US" sz="3200" dirty="0" smtClean="0"/>
              <a:t>The declaration was prompted by the idea that some fundamental rights go above national borders and cultures </a:t>
            </a:r>
          </a:p>
          <a:p>
            <a:pPr marL="0" indent="0" algn="just" eaLnBrk="1" hangingPunct="1">
              <a:buFont typeface="Wingdings" pitchFamily="2" charset="2"/>
              <a:buNone/>
            </a:pPr>
            <a:endParaRPr lang="en-US" dirty="0" smtClean="0"/>
          </a:p>
          <a:p>
            <a:pPr marL="0" indent="0" algn="just" eaLnBrk="1" hangingPunct="1"/>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Justice Theories</a:t>
            </a:r>
          </a:p>
        </p:txBody>
      </p:sp>
      <p:sp>
        <p:nvSpPr>
          <p:cNvPr id="43011" name="Rectangle 3"/>
          <p:cNvSpPr>
            <a:spLocks noGrp="1" noChangeArrowheads="1"/>
          </p:cNvSpPr>
          <p:nvPr>
            <p:ph type="body" idx="1"/>
          </p:nvPr>
        </p:nvSpPr>
        <p:spPr>
          <a:xfrm>
            <a:off x="457200" y="1257300"/>
            <a:ext cx="8229600" cy="4868863"/>
          </a:xfrm>
        </p:spPr>
        <p:txBody>
          <a:bodyPr/>
          <a:lstStyle/>
          <a:p>
            <a:pPr marL="0" indent="0" algn="just" eaLnBrk="1" hangingPunct="1"/>
            <a:r>
              <a:rPr lang="en-US" sz="2800" dirty="0" smtClean="0"/>
              <a:t>Justice theories focus on the attainment of a just distribution of economic goods and services</a:t>
            </a:r>
          </a:p>
          <a:p>
            <a:pPr marL="0" indent="0" algn="just" eaLnBrk="1" hangingPunct="1"/>
            <a:r>
              <a:rPr lang="en-US" sz="2800" dirty="0" smtClean="0"/>
              <a:t> A </a:t>
            </a:r>
            <a:r>
              <a:rPr lang="en-US" sz="2800" dirty="0" smtClean="0">
                <a:solidFill>
                  <a:srgbClr val="CC6600"/>
                </a:solidFill>
              </a:rPr>
              <a:t>just distribution</a:t>
            </a:r>
            <a:r>
              <a:rPr lang="en-US" sz="2800" dirty="0" smtClean="0"/>
              <a:t> is one that is considered fair and equitable</a:t>
            </a:r>
          </a:p>
          <a:p>
            <a:pPr marL="0" indent="0" algn="just" eaLnBrk="1" hangingPunct="1"/>
            <a:r>
              <a:rPr lang="en-US" sz="2800" dirty="0" smtClean="0"/>
              <a:t>One theory of justice that is particularly important was proposed by John Rawls who argued that all economic goods and services should be distributed equally except when an unequal distribution would work to everyone’s advantage </a:t>
            </a:r>
          </a:p>
          <a:p>
            <a:pPr marL="0" indent="0" algn="just" eaLnBrk="1" hangingPunct="1"/>
            <a:endParaRPr lang="en-US" sz="2000" dirty="0" smtClean="0"/>
          </a:p>
          <a:p>
            <a:pPr marL="0" indent="0" algn="just" eaLnBrk="1" hangingPunct="1"/>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mtClean="0"/>
              <a:t>Justice Theories</a:t>
            </a:r>
          </a:p>
        </p:txBody>
      </p:sp>
      <p:sp>
        <p:nvSpPr>
          <p:cNvPr id="44035" name="Rectangle 3"/>
          <p:cNvSpPr>
            <a:spLocks noGrp="1" noChangeArrowheads="1"/>
          </p:cNvSpPr>
          <p:nvPr>
            <p:ph type="body" idx="1"/>
          </p:nvPr>
        </p:nvSpPr>
        <p:spPr/>
        <p:txBody>
          <a:bodyPr>
            <a:normAutofit fontScale="92500" lnSpcReduction="20000"/>
          </a:bodyPr>
          <a:lstStyle/>
          <a:p>
            <a:pPr marL="0" indent="0" algn="just" eaLnBrk="1" hangingPunct="1"/>
            <a:r>
              <a:rPr lang="en-US" dirty="0" smtClean="0"/>
              <a:t>According to Rawls, impartiality is guaranteed by the </a:t>
            </a:r>
            <a:r>
              <a:rPr lang="en-US" dirty="0" smtClean="0">
                <a:solidFill>
                  <a:srgbClr val="CC6600"/>
                </a:solidFill>
              </a:rPr>
              <a:t>veil of ignorance</a:t>
            </a:r>
            <a:r>
              <a:rPr lang="en-US" dirty="0" smtClean="0"/>
              <a:t> (everyone is imagined to be ignorant of all his or her particular characteristics) </a:t>
            </a:r>
          </a:p>
          <a:p>
            <a:pPr marL="0" indent="0" algn="just" eaLnBrk="1" hangingPunct="1">
              <a:buFont typeface="Wingdings" pitchFamily="2" charset="2"/>
              <a:buNone/>
            </a:pPr>
            <a:endParaRPr lang="en-US" dirty="0" smtClean="0"/>
          </a:p>
          <a:p>
            <a:pPr marL="0" indent="0" algn="just" eaLnBrk="1" hangingPunct="1">
              <a:buFont typeface="Wingdings" pitchFamily="2" charset="2"/>
              <a:buNone/>
            </a:pPr>
            <a:r>
              <a:rPr lang="en-US" dirty="0" smtClean="0"/>
              <a:t>When these conditions exist:</a:t>
            </a:r>
          </a:p>
          <a:p>
            <a:pPr marL="0" indent="0" algn="just" eaLnBrk="1" hangingPunct="1"/>
            <a:r>
              <a:rPr lang="en-US" dirty="0" smtClean="0"/>
              <a:t>each person is permitted the maximum amount of basic liberty compatible with a similar liberty for others</a:t>
            </a:r>
          </a:p>
          <a:p>
            <a:pPr marL="0" indent="0" algn="just" eaLnBrk="1" hangingPunct="1"/>
            <a:r>
              <a:rPr lang="en-US" dirty="0" smtClean="0"/>
              <a:t>once equal basic liberty is assured, inequality in basic goods social goods are to be allowed only if they benefit everyone</a:t>
            </a:r>
          </a:p>
          <a:p>
            <a:pPr marL="0" indent="0" algn="just" eaLnBrk="1" hangingPunct="1"/>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74638"/>
            <a:ext cx="8229600" cy="715962"/>
          </a:xfrm>
        </p:spPr>
        <p:txBody>
          <a:bodyPr>
            <a:normAutofit fontScale="90000"/>
          </a:bodyPr>
          <a:lstStyle/>
          <a:p>
            <a:pPr eaLnBrk="1" hangingPunct="1"/>
            <a:r>
              <a:rPr lang="en-US" dirty="0" smtClean="0"/>
              <a:t>Hiring And Promotion</a:t>
            </a:r>
          </a:p>
        </p:txBody>
      </p:sp>
      <p:sp>
        <p:nvSpPr>
          <p:cNvPr id="46083" name="Rectangle 3"/>
          <p:cNvSpPr>
            <a:spLocks noGrp="1" noChangeArrowheads="1"/>
          </p:cNvSpPr>
          <p:nvPr>
            <p:ph type="body" idx="1"/>
          </p:nvPr>
        </p:nvSpPr>
        <p:spPr>
          <a:xfrm>
            <a:off x="457200" y="1143000"/>
            <a:ext cx="8229600" cy="4983163"/>
          </a:xfrm>
        </p:spPr>
        <p:txBody>
          <a:bodyPr/>
          <a:lstStyle/>
          <a:p>
            <a:pPr marL="0" indent="0" algn="just" eaLnBrk="1" hangingPunct="1"/>
            <a:r>
              <a:rPr lang="en-US" sz="3200" dirty="0" smtClean="0"/>
              <a:t>Businesses should strive to identify and hire people with a strong sense of personal ethics</a:t>
            </a:r>
          </a:p>
          <a:p>
            <a:pPr marL="0" indent="0" algn="just" eaLnBrk="1" hangingPunct="1"/>
            <a:r>
              <a:rPr lang="en-US" sz="3200" dirty="0" smtClean="0"/>
              <a:t>Companies should refrain from promoting individuals who have acted unethically</a:t>
            </a:r>
          </a:p>
          <a:p>
            <a:pPr marL="0" indent="0" algn="just" eaLnBrk="1" hangingPunct="1"/>
            <a:r>
              <a:rPr lang="en-US" sz="3200" dirty="0" smtClean="0"/>
              <a:t>Prospective employees should find out as much as they can about the ethical climate in an organization prior to taking a position </a:t>
            </a:r>
          </a:p>
          <a:p>
            <a:pPr lvl="1" algn="just" eaLnBrk="1" hangingPunct="1"/>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0"/>
            <a:ext cx="8686800" cy="868362"/>
          </a:xfrm>
        </p:spPr>
        <p:txBody>
          <a:bodyPr>
            <a:normAutofit fontScale="90000"/>
          </a:bodyPr>
          <a:lstStyle/>
          <a:p>
            <a:pPr eaLnBrk="1" hangingPunct="1"/>
            <a:r>
              <a:rPr lang="en-US" dirty="0" smtClean="0"/>
              <a:t>Organization Culture And Leadership</a:t>
            </a:r>
          </a:p>
        </p:txBody>
      </p:sp>
      <p:sp>
        <p:nvSpPr>
          <p:cNvPr id="47107" name="Rectangle 3"/>
          <p:cNvSpPr>
            <a:spLocks noGrp="1" noChangeArrowheads="1"/>
          </p:cNvSpPr>
          <p:nvPr>
            <p:ph type="body" idx="1"/>
          </p:nvPr>
        </p:nvSpPr>
        <p:spPr>
          <a:xfrm>
            <a:off x="457200" y="914400"/>
            <a:ext cx="8229600" cy="5638800"/>
          </a:xfrm>
        </p:spPr>
        <p:txBody>
          <a:bodyPr>
            <a:normAutofit lnSpcReduction="10000"/>
          </a:bodyPr>
          <a:lstStyle/>
          <a:p>
            <a:pPr marL="0" indent="0" algn="just" eaLnBrk="1" hangingPunct="1">
              <a:lnSpc>
                <a:spcPct val="90000"/>
              </a:lnSpc>
              <a:buClr>
                <a:srgbClr val="8124C6"/>
              </a:buClr>
              <a:buFont typeface="Wingdings" pitchFamily="2" charset="2"/>
              <a:buNone/>
            </a:pPr>
            <a:r>
              <a:rPr lang="en-US" sz="2600" dirty="0" smtClean="0"/>
              <a:t>To foster ethical behavior, businesses need to build an organization culture where</a:t>
            </a:r>
            <a:r>
              <a:rPr lang="en-US" sz="2600" dirty="0" smtClean="0"/>
              <a:t>:</a:t>
            </a:r>
          </a:p>
          <a:p>
            <a:pPr marL="0" indent="0" algn="just" eaLnBrk="1" hangingPunct="1">
              <a:lnSpc>
                <a:spcPct val="90000"/>
              </a:lnSpc>
              <a:buClr>
                <a:srgbClr val="8124C6"/>
              </a:buClr>
              <a:buFont typeface="Wingdings" pitchFamily="2" charset="2"/>
              <a:buNone/>
            </a:pPr>
            <a:endParaRPr lang="en-US" sz="2600" dirty="0" smtClean="0"/>
          </a:p>
          <a:p>
            <a:pPr marL="0" indent="0" algn="just" eaLnBrk="1" hangingPunct="1">
              <a:lnSpc>
                <a:spcPct val="90000"/>
              </a:lnSpc>
            </a:pPr>
            <a:r>
              <a:rPr lang="en-US" sz="2600" dirty="0" smtClean="0"/>
              <a:t>the business explicitly articulates values that place a strong emphasis on ethical behavior, perhaps using a </a:t>
            </a:r>
            <a:r>
              <a:rPr lang="en-US" sz="2600" dirty="0" smtClean="0">
                <a:solidFill>
                  <a:srgbClr val="CC6600"/>
                </a:solidFill>
              </a:rPr>
              <a:t>code of ethics</a:t>
            </a:r>
            <a:r>
              <a:rPr lang="en-US" sz="2600" dirty="0" smtClean="0"/>
              <a:t> (a formal statement of the ethical priorities a business adheres to) </a:t>
            </a:r>
            <a:r>
              <a:rPr lang="en-US" sz="2600" dirty="0" smtClean="0"/>
              <a:t>.</a:t>
            </a:r>
          </a:p>
          <a:p>
            <a:pPr marL="0" indent="0" algn="just" eaLnBrk="1" hangingPunct="1">
              <a:lnSpc>
                <a:spcPct val="90000"/>
              </a:lnSpc>
            </a:pPr>
            <a:endParaRPr lang="en-US" sz="2600" dirty="0" smtClean="0"/>
          </a:p>
          <a:p>
            <a:pPr marL="0" indent="0" algn="just" eaLnBrk="1" hangingPunct="1">
              <a:lnSpc>
                <a:spcPct val="90000"/>
              </a:lnSpc>
            </a:pPr>
            <a:r>
              <a:rPr lang="en-US" sz="2600" dirty="0" smtClean="0"/>
              <a:t>leaders in the business give life and meaning to the code of ethics by repeatedly emphasizing their importance, and then acting on </a:t>
            </a:r>
            <a:r>
              <a:rPr lang="en-US" sz="2600" dirty="0" smtClean="0"/>
              <a:t>them.</a:t>
            </a:r>
          </a:p>
          <a:p>
            <a:pPr marL="0" indent="0" algn="just" eaLnBrk="1" hangingPunct="1">
              <a:lnSpc>
                <a:spcPct val="90000"/>
              </a:lnSpc>
            </a:pPr>
            <a:endParaRPr lang="en-US" sz="2600" dirty="0" smtClean="0"/>
          </a:p>
          <a:p>
            <a:pPr marL="0" indent="0" algn="just" eaLnBrk="1" hangingPunct="1">
              <a:lnSpc>
                <a:spcPct val="90000"/>
              </a:lnSpc>
            </a:pPr>
            <a:r>
              <a:rPr lang="en-US" sz="2600" dirty="0" smtClean="0"/>
              <a:t>the business puts in place a system of incentives and rewards that recognize people who engage in ethical behavior and sanction those who do not</a:t>
            </a:r>
          </a:p>
          <a:p>
            <a:pPr marL="0" indent="0" algn="just" eaLnBrk="1" hangingPunct="1">
              <a:lnSpc>
                <a:spcPct val="90000"/>
              </a:lnSpc>
              <a:buClr>
                <a:srgbClr val="8124C6"/>
              </a:buClr>
            </a:pPr>
            <a:endParaRPr lang="en-US" dirty="0" smtClean="0"/>
          </a:p>
          <a:p>
            <a:pPr marL="0" indent="0" algn="just" eaLnBrk="1" hangingPunct="1">
              <a:lnSpc>
                <a:spcPct val="90000"/>
              </a:lnSpc>
            </a:pP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4638"/>
            <a:ext cx="8229600" cy="792162"/>
          </a:xfrm>
        </p:spPr>
        <p:txBody>
          <a:bodyPr/>
          <a:lstStyle/>
          <a:p>
            <a:pPr eaLnBrk="1" hangingPunct="1"/>
            <a:r>
              <a:rPr lang="en-US" dirty="0" smtClean="0"/>
              <a:t>Decision-Making Process</a:t>
            </a:r>
          </a:p>
        </p:txBody>
      </p:sp>
      <p:sp>
        <p:nvSpPr>
          <p:cNvPr id="48131" name="Rectangle 3"/>
          <p:cNvSpPr>
            <a:spLocks noGrp="1" noChangeArrowheads="1"/>
          </p:cNvSpPr>
          <p:nvPr>
            <p:ph type="body" idx="1"/>
          </p:nvPr>
        </p:nvSpPr>
        <p:spPr>
          <a:xfrm>
            <a:off x="457200" y="1181100"/>
            <a:ext cx="8229600" cy="4945063"/>
          </a:xfrm>
        </p:spPr>
        <p:txBody>
          <a:bodyPr>
            <a:normAutofit fontScale="92500" lnSpcReduction="10000"/>
          </a:bodyPr>
          <a:lstStyle/>
          <a:p>
            <a:pPr marL="0" indent="0" algn="just" eaLnBrk="1" hangingPunct="1">
              <a:buClr>
                <a:srgbClr val="8124C6"/>
              </a:buClr>
              <a:buFont typeface="Wingdings" pitchFamily="2" charset="2"/>
              <a:buNone/>
            </a:pPr>
            <a:r>
              <a:rPr lang="en-US" sz="2800" dirty="0" smtClean="0"/>
              <a:t>To determine if a decision is ethical, managers can ask</a:t>
            </a:r>
            <a:r>
              <a:rPr lang="en-US" sz="2800" dirty="0" smtClean="0"/>
              <a:t>:</a:t>
            </a:r>
          </a:p>
          <a:p>
            <a:pPr marL="0" indent="0" algn="just" eaLnBrk="1" hangingPunct="1">
              <a:buClr>
                <a:srgbClr val="8124C6"/>
              </a:buClr>
              <a:buFont typeface="Wingdings" pitchFamily="2" charset="2"/>
              <a:buNone/>
            </a:pPr>
            <a:endParaRPr lang="en-US" sz="2800" dirty="0" smtClean="0"/>
          </a:p>
          <a:p>
            <a:pPr marL="0" indent="0" algn="just" eaLnBrk="1" hangingPunct="1"/>
            <a:r>
              <a:rPr lang="en-US" sz="2800" dirty="0" smtClean="0"/>
              <a:t>Does my decision fall within the accepted values of standards that typically apply in the organizational environment? </a:t>
            </a:r>
            <a:endParaRPr lang="en-US" sz="2800" dirty="0" smtClean="0"/>
          </a:p>
          <a:p>
            <a:pPr marL="0" indent="0" algn="just" eaLnBrk="1" hangingPunct="1"/>
            <a:endParaRPr lang="en-US" sz="2800" dirty="0" smtClean="0"/>
          </a:p>
          <a:p>
            <a:pPr marL="0" indent="0" algn="just" eaLnBrk="1" hangingPunct="1"/>
            <a:r>
              <a:rPr lang="en-US" sz="2800" dirty="0" smtClean="0"/>
              <a:t>Am I willing to see the decision communicated to all stakeholders affected by it? </a:t>
            </a:r>
            <a:endParaRPr lang="en-US" sz="2800" dirty="0" smtClean="0"/>
          </a:p>
          <a:p>
            <a:pPr marL="0" indent="0" algn="just" eaLnBrk="1" hangingPunct="1"/>
            <a:endParaRPr lang="en-US" sz="2800" dirty="0" smtClean="0"/>
          </a:p>
          <a:p>
            <a:pPr marL="0" indent="0" algn="just" eaLnBrk="1" hangingPunct="1"/>
            <a:r>
              <a:rPr lang="en-US" sz="2800" dirty="0" smtClean="0"/>
              <a:t>Would the people with whom I have significant personal relationships approve of the decision?</a:t>
            </a:r>
          </a:p>
          <a:p>
            <a:pPr marL="0" indent="0" algn="just" eaLnBrk="1" hangingPunct="1">
              <a:buFont typeface="Wingdings" pitchFamily="2" charset="2"/>
              <a:buNone/>
            </a:pPr>
            <a:r>
              <a:rPr lang="en-US" sz="2800" dirty="0" smtClean="0"/>
              <a:t> </a:t>
            </a:r>
          </a:p>
          <a:p>
            <a:pPr marL="0" indent="0" algn="just" eaLnBrk="1" hangingPunct="1"/>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274638"/>
            <a:ext cx="8229600" cy="715962"/>
          </a:xfrm>
        </p:spPr>
        <p:txBody>
          <a:bodyPr>
            <a:normAutofit fontScale="90000"/>
          </a:bodyPr>
          <a:lstStyle/>
          <a:p>
            <a:pPr eaLnBrk="1" hangingPunct="1"/>
            <a:r>
              <a:rPr lang="en-US" dirty="0" smtClean="0"/>
              <a:t>Decision-Making Process</a:t>
            </a:r>
          </a:p>
        </p:txBody>
      </p:sp>
      <p:sp>
        <p:nvSpPr>
          <p:cNvPr id="49155" name="Rectangle 3"/>
          <p:cNvSpPr>
            <a:spLocks noGrp="1" noChangeArrowheads="1"/>
          </p:cNvSpPr>
          <p:nvPr>
            <p:ph type="body" idx="1"/>
          </p:nvPr>
        </p:nvSpPr>
        <p:spPr>
          <a:xfrm>
            <a:off x="457200" y="1295400"/>
            <a:ext cx="8382000" cy="5257800"/>
          </a:xfrm>
        </p:spPr>
        <p:txBody>
          <a:bodyPr>
            <a:normAutofit lnSpcReduction="10000"/>
          </a:bodyPr>
          <a:lstStyle/>
          <a:p>
            <a:pPr marL="0" indent="0" algn="just" eaLnBrk="1" hangingPunct="1"/>
            <a:r>
              <a:rPr lang="en-US" sz="2200" dirty="0" smtClean="0"/>
              <a:t>Managers can also use a five step process to think through ethical problems: </a:t>
            </a:r>
            <a:endParaRPr lang="en-US" sz="2200" dirty="0" smtClean="0"/>
          </a:p>
          <a:p>
            <a:pPr marL="0" indent="0" algn="just" eaLnBrk="1" hangingPunct="1"/>
            <a:endParaRPr lang="en-US" sz="2200" dirty="0" smtClean="0"/>
          </a:p>
          <a:p>
            <a:pPr marL="0" indent="0" algn="just" eaLnBrk="1" hangingPunct="1">
              <a:buFont typeface="Wingdings" pitchFamily="2" charset="2"/>
              <a:buNone/>
            </a:pPr>
            <a:r>
              <a:rPr lang="en-US" sz="2200" dirty="0" smtClean="0">
                <a:solidFill>
                  <a:srgbClr val="CC6600"/>
                </a:solidFill>
              </a:rPr>
              <a:t>Step1</a:t>
            </a:r>
            <a:r>
              <a:rPr lang="en-US" sz="2200" dirty="0" smtClean="0"/>
              <a:t>: Managers identify which </a:t>
            </a:r>
            <a:r>
              <a:rPr lang="en-US" sz="2200" dirty="0" smtClean="0">
                <a:solidFill>
                  <a:srgbClr val="CC6600"/>
                </a:solidFill>
              </a:rPr>
              <a:t>stakeholders</a:t>
            </a:r>
            <a:r>
              <a:rPr lang="en-US" sz="2200" dirty="0" smtClean="0"/>
              <a:t> (the individuals or groups who have an interest, stake, or claim in the actions and overall performance of a company) a decision would affect and in what ways </a:t>
            </a:r>
            <a:r>
              <a:rPr lang="en-US" sz="2200" dirty="0" smtClean="0"/>
              <a:t>.</a:t>
            </a:r>
          </a:p>
          <a:p>
            <a:pPr marL="0" indent="0" algn="just" eaLnBrk="1" hangingPunct="1">
              <a:buFont typeface="Wingdings" pitchFamily="2" charset="2"/>
              <a:buNone/>
            </a:pPr>
            <a:r>
              <a:rPr lang="en-US" sz="2200" dirty="0" smtClean="0"/>
              <a:t> </a:t>
            </a:r>
            <a:endParaRPr lang="en-US" sz="2200" dirty="0" smtClean="0"/>
          </a:p>
          <a:p>
            <a:pPr marL="0" indent="0" algn="just" eaLnBrk="1" hangingPunct="1"/>
            <a:r>
              <a:rPr lang="en-US" sz="2200" dirty="0" smtClean="0">
                <a:solidFill>
                  <a:srgbClr val="CC6600"/>
                </a:solidFill>
              </a:rPr>
              <a:t>Internal stakeholders</a:t>
            </a:r>
            <a:r>
              <a:rPr lang="en-US" sz="2200" dirty="0" smtClean="0"/>
              <a:t> are people who work for or who own the business such as employees, the board of directors, and </a:t>
            </a:r>
            <a:r>
              <a:rPr lang="en-US" sz="2200" dirty="0" smtClean="0"/>
              <a:t>stockholders.</a:t>
            </a:r>
          </a:p>
          <a:p>
            <a:pPr marL="0" indent="0" algn="just" eaLnBrk="1" hangingPunct="1"/>
            <a:endParaRPr lang="en-US" sz="2200" dirty="0" smtClean="0"/>
          </a:p>
          <a:p>
            <a:pPr marL="0" indent="0" algn="just" eaLnBrk="1" hangingPunct="1"/>
            <a:r>
              <a:rPr lang="en-US" sz="2200" dirty="0" smtClean="0">
                <a:solidFill>
                  <a:srgbClr val="CC6600"/>
                </a:solidFill>
              </a:rPr>
              <a:t>External stakeholders</a:t>
            </a:r>
            <a:r>
              <a:rPr lang="en-US" sz="2200" dirty="0" smtClean="0"/>
              <a:t> are the individuals or groups who have some claim on a firm such as customers, suppliers, and </a:t>
            </a:r>
            <a:r>
              <a:rPr lang="en-US" sz="2200" dirty="0" smtClean="0"/>
              <a:t>unions.</a:t>
            </a:r>
          </a:p>
          <a:p>
            <a:pPr marL="0" indent="0" algn="just" eaLnBrk="1" hangingPunct="1"/>
            <a:endParaRPr lang="en-US" sz="2200" dirty="0" smtClean="0"/>
          </a:p>
          <a:p>
            <a:pPr marL="0" indent="0" algn="just" eaLnBrk="1" hangingPunct="1">
              <a:buFont typeface="Wingdings" pitchFamily="2" charset="2"/>
              <a:buNone/>
            </a:pPr>
            <a:r>
              <a:rPr lang="en-US" sz="2200" dirty="0" smtClean="0">
                <a:solidFill>
                  <a:srgbClr val="CC6600"/>
                </a:solidFill>
              </a:rPr>
              <a:t>Step 2</a:t>
            </a:r>
            <a:r>
              <a:rPr lang="en-US" sz="2200" dirty="0" smtClean="0"/>
              <a:t>: Managers determine whether a proposed decision would violate the fundamental rights of any stakeholders </a:t>
            </a:r>
          </a:p>
          <a:p>
            <a:pPr marL="0" indent="0" algn="just" eaLnBrk="1" hangingPunct="1"/>
            <a:endParaRPr lang="en-US" sz="22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274638"/>
            <a:ext cx="8229600" cy="792162"/>
          </a:xfrm>
        </p:spPr>
        <p:txBody>
          <a:bodyPr/>
          <a:lstStyle/>
          <a:p>
            <a:pPr eaLnBrk="1" hangingPunct="1"/>
            <a:r>
              <a:rPr lang="en-US" dirty="0" smtClean="0"/>
              <a:t>Decision-Making Process</a:t>
            </a:r>
          </a:p>
        </p:txBody>
      </p:sp>
      <p:sp>
        <p:nvSpPr>
          <p:cNvPr id="50179" name="Rectangle 3"/>
          <p:cNvSpPr>
            <a:spLocks noGrp="1" noChangeArrowheads="1"/>
          </p:cNvSpPr>
          <p:nvPr>
            <p:ph type="body" idx="1"/>
          </p:nvPr>
        </p:nvSpPr>
        <p:spPr>
          <a:xfrm>
            <a:off x="457200" y="1181100"/>
            <a:ext cx="8229600" cy="5295900"/>
          </a:xfrm>
        </p:spPr>
        <p:txBody>
          <a:bodyPr>
            <a:normAutofit/>
          </a:bodyPr>
          <a:lstStyle/>
          <a:p>
            <a:pPr marL="0" indent="0" algn="just" eaLnBrk="1" hangingPunct="1">
              <a:buClr>
                <a:srgbClr val="8124C6"/>
              </a:buClr>
              <a:buFont typeface="Wingdings" pitchFamily="2" charset="2"/>
              <a:buNone/>
            </a:pPr>
            <a:r>
              <a:rPr lang="en-US" dirty="0" smtClean="0">
                <a:solidFill>
                  <a:srgbClr val="CC6600"/>
                </a:solidFill>
              </a:rPr>
              <a:t>Step 3</a:t>
            </a:r>
            <a:r>
              <a:rPr lang="en-US" dirty="0" smtClean="0"/>
              <a:t>: </a:t>
            </a:r>
            <a:r>
              <a:rPr lang="en-US" sz="2800" dirty="0" smtClean="0"/>
              <a:t>Managers establish </a:t>
            </a:r>
            <a:r>
              <a:rPr lang="en-US" sz="2800" dirty="0" smtClean="0">
                <a:solidFill>
                  <a:srgbClr val="CC6600"/>
                </a:solidFill>
              </a:rPr>
              <a:t>moral intent</a:t>
            </a:r>
            <a:r>
              <a:rPr lang="en-US" sz="2800" dirty="0" smtClean="0"/>
              <a:t> (the business must resolves to place moral concerns ahead of other concerns in cases where either the fundamental rights of stakeholders or key moral principles have been violated</a:t>
            </a:r>
            <a:r>
              <a:rPr lang="en-US" sz="2800" dirty="0" smtClean="0"/>
              <a:t>).</a:t>
            </a:r>
          </a:p>
          <a:p>
            <a:pPr marL="0" indent="0" algn="just" eaLnBrk="1" hangingPunct="1">
              <a:buClr>
                <a:srgbClr val="8124C6"/>
              </a:buClr>
              <a:buFont typeface="Wingdings" pitchFamily="2" charset="2"/>
              <a:buNone/>
            </a:pPr>
            <a:r>
              <a:rPr lang="en-US" sz="2800" dirty="0" smtClean="0"/>
              <a:t>  </a:t>
            </a:r>
            <a:endParaRPr lang="en-US" sz="2800" dirty="0" smtClean="0"/>
          </a:p>
          <a:p>
            <a:pPr marL="0" indent="0" algn="just" eaLnBrk="1" hangingPunct="1">
              <a:buFont typeface="Wingdings" pitchFamily="2" charset="2"/>
              <a:buNone/>
            </a:pPr>
            <a:r>
              <a:rPr lang="en-US" sz="2800" dirty="0" smtClean="0">
                <a:solidFill>
                  <a:srgbClr val="CC6600"/>
                </a:solidFill>
              </a:rPr>
              <a:t>Step 4</a:t>
            </a:r>
            <a:r>
              <a:rPr lang="en-US" sz="2800" dirty="0" smtClean="0"/>
              <a:t>: The company engages in ethical </a:t>
            </a:r>
            <a:r>
              <a:rPr lang="en-US" sz="2800" dirty="0" smtClean="0"/>
              <a:t>behavior.</a:t>
            </a:r>
          </a:p>
          <a:p>
            <a:pPr marL="0" indent="0" algn="just" eaLnBrk="1" hangingPunct="1">
              <a:buFont typeface="Wingdings" pitchFamily="2" charset="2"/>
              <a:buNone/>
            </a:pPr>
            <a:r>
              <a:rPr lang="en-US" sz="2800" dirty="0" smtClean="0"/>
              <a:t>  </a:t>
            </a:r>
            <a:endParaRPr lang="en-US" sz="2800" dirty="0" smtClean="0"/>
          </a:p>
          <a:p>
            <a:pPr marL="0" indent="0" algn="just" eaLnBrk="1" hangingPunct="1">
              <a:buFont typeface="Wingdings" pitchFamily="2" charset="2"/>
              <a:buNone/>
            </a:pPr>
            <a:r>
              <a:rPr lang="en-US" sz="2800" dirty="0" smtClean="0">
                <a:solidFill>
                  <a:srgbClr val="CC6600"/>
                </a:solidFill>
              </a:rPr>
              <a:t>Step 5</a:t>
            </a:r>
            <a:r>
              <a:rPr lang="en-US" sz="2800" dirty="0" smtClean="0"/>
              <a:t>: The business audits its decisions, reviewing them to make sure that they were consistent with ethical principles</a:t>
            </a:r>
          </a:p>
          <a:p>
            <a:pPr marL="0" indent="0" algn="just" eaLnBrk="1" hangingPunct="1"/>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Ethics Officers</a:t>
            </a:r>
          </a:p>
        </p:txBody>
      </p:sp>
      <p:sp>
        <p:nvSpPr>
          <p:cNvPr id="51203" name="Rectangle 3"/>
          <p:cNvSpPr>
            <a:spLocks noGrp="1" noChangeArrowheads="1"/>
          </p:cNvSpPr>
          <p:nvPr>
            <p:ph type="body" idx="1"/>
          </p:nvPr>
        </p:nvSpPr>
        <p:spPr/>
        <p:txBody>
          <a:bodyPr/>
          <a:lstStyle/>
          <a:p>
            <a:pPr marL="0" indent="0" algn="just" eaLnBrk="1" hangingPunct="1"/>
            <a:r>
              <a:rPr lang="en-US" sz="2800" dirty="0" smtClean="0"/>
              <a:t>To ensure ethical behavior in a business, a number of firms now have ethics officers</a:t>
            </a:r>
          </a:p>
          <a:p>
            <a:pPr marL="0" indent="0" algn="just" eaLnBrk="1" hangingPunct="1"/>
            <a:endParaRPr lang="en-US" sz="2800" dirty="0" smtClean="0"/>
          </a:p>
          <a:p>
            <a:pPr marL="0" indent="0" algn="just" eaLnBrk="1" hangingPunct="1">
              <a:buFont typeface="Wingdings" pitchFamily="2" charset="2"/>
              <a:buNone/>
            </a:pPr>
            <a:r>
              <a:rPr lang="en-US" sz="2800" dirty="0" smtClean="0"/>
              <a:t>Ethics officers ensure:</a:t>
            </a:r>
          </a:p>
          <a:p>
            <a:pPr marL="0" indent="0" algn="just" eaLnBrk="1" hangingPunct="1"/>
            <a:r>
              <a:rPr lang="en-US" sz="2800" dirty="0" smtClean="0"/>
              <a:t>all employees are trained in ethics</a:t>
            </a:r>
          </a:p>
          <a:p>
            <a:pPr marL="0" indent="0" algn="just" eaLnBrk="1" hangingPunct="1"/>
            <a:r>
              <a:rPr lang="en-US" sz="2800" dirty="0" smtClean="0"/>
              <a:t>ethics is considered in the decision-making process</a:t>
            </a:r>
          </a:p>
          <a:p>
            <a:pPr marL="0" indent="0" algn="just" eaLnBrk="1" hangingPunct="1"/>
            <a:r>
              <a:rPr lang="en-US" sz="2800" dirty="0" smtClean="0"/>
              <a:t>the company’s code of conduct is followed </a:t>
            </a:r>
          </a:p>
          <a:p>
            <a:pPr marL="0" indent="0" algn="just" eaLnBrk="1" hangingPunct="1">
              <a:buFont typeface="Wingdings" pitchFamily="2" charset="2"/>
              <a:buNone/>
            </a:pPr>
            <a:endParaRPr lang="en-US" dirty="0" smtClean="0"/>
          </a:p>
          <a:p>
            <a:pPr marL="0" indent="0" algn="just" eaLnBrk="1" hangingPunct="1"/>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274638"/>
            <a:ext cx="8229600" cy="792162"/>
          </a:xfrm>
        </p:spPr>
        <p:txBody>
          <a:bodyPr/>
          <a:lstStyle/>
          <a:p>
            <a:pPr eaLnBrk="1" hangingPunct="1"/>
            <a:r>
              <a:rPr lang="en-US" dirty="0" smtClean="0"/>
              <a:t>Moral Courage</a:t>
            </a:r>
          </a:p>
        </p:txBody>
      </p:sp>
      <p:sp>
        <p:nvSpPr>
          <p:cNvPr id="52227" name="Rectangle 3"/>
          <p:cNvSpPr>
            <a:spLocks noGrp="1" noChangeArrowheads="1"/>
          </p:cNvSpPr>
          <p:nvPr>
            <p:ph type="body" idx="1"/>
          </p:nvPr>
        </p:nvSpPr>
        <p:spPr>
          <a:xfrm>
            <a:off x="457200" y="1295400"/>
            <a:ext cx="8229600" cy="5257800"/>
          </a:xfrm>
        </p:spPr>
        <p:txBody>
          <a:bodyPr>
            <a:normAutofit fontScale="85000" lnSpcReduction="20000"/>
          </a:bodyPr>
          <a:lstStyle/>
          <a:p>
            <a:pPr marL="0" indent="0" algn="just" eaLnBrk="1" hangingPunct="1">
              <a:buFont typeface="Wingdings" pitchFamily="2" charset="2"/>
              <a:buNone/>
            </a:pPr>
            <a:r>
              <a:rPr lang="en-US" dirty="0" smtClean="0"/>
              <a:t>Moral courage:</a:t>
            </a:r>
          </a:p>
          <a:p>
            <a:pPr marL="0" indent="0" algn="just" eaLnBrk="1" hangingPunct="1"/>
            <a:r>
              <a:rPr lang="en-US" dirty="0" smtClean="0"/>
              <a:t>enables managers to walk away from a decision that is profitable, but </a:t>
            </a:r>
            <a:r>
              <a:rPr lang="en-US" dirty="0" smtClean="0"/>
              <a:t>unethical.</a:t>
            </a:r>
          </a:p>
          <a:p>
            <a:pPr marL="0" indent="0" algn="just" eaLnBrk="1" hangingPunct="1">
              <a:buNone/>
            </a:pPr>
            <a:r>
              <a:rPr lang="en-US" dirty="0" smtClean="0"/>
              <a:t> </a:t>
            </a:r>
            <a:endParaRPr lang="en-US" dirty="0" smtClean="0"/>
          </a:p>
          <a:p>
            <a:pPr marL="0" indent="0" algn="just" eaLnBrk="1" hangingPunct="1"/>
            <a:r>
              <a:rPr lang="en-US" dirty="0" smtClean="0"/>
              <a:t>gives an employee the strength to say no to a superior who instructs her to pursue actions that are </a:t>
            </a:r>
            <a:r>
              <a:rPr lang="en-US" dirty="0" smtClean="0"/>
              <a:t>unethical.</a:t>
            </a:r>
          </a:p>
          <a:p>
            <a:pPr marL="0" indent="0" algn="just" eaLnBrk="1" hangingPunct="1"/>
            <a:endParaRPr lang="en-US" dirty="0" smtClean="0"/>
          </a:p>
          <a:p>
            <a:pPr marL="0" indent="0" algn="just" eaLnBrk="1" hangingPunct="1"/>
            <a:r>
              <a:rPr lang="en-US" dirty="0" smtClean="0"/>
              <a:t>gives employees the integrity to go public to the media and blow the whistle on persistent unethical behavior in a </a:t>
            </a:r>
            <a:r>
              <a:rPr lang="en-US" dirty="0" smtClean="0"/>
              <a:t>company.</a:t>
            </a:r>
          </a:p>
          <a:p>
            <a:pPr marL="0" indent="0" algn="just" eaLnBrk="1" hangingPunct="1"/>
            <a:endParaRPr lang="en-US" dirty="0" smtClean="0"/>
          </a:p>
          <a:p>
            <a:pPr marL="0" indent="0" algn="just" eaLnBrk="1" hangingPunct="1"/>
            <a:r>
              <a:rPr lang="en-US" dirty="0" smtClean="0"/>
              <a:t>does not come easily and employees have lost their jobs when acting on this courage</a:t>
            </a:r>
          </a:p>
          <a:p>
            <a:pPr marL="0" indent="0" algn="just" eaLnBrk="1" hangingPunct="1"/>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fontScale="90000"/>
          </a:bodyPr>
          <a:lstStyle/>
          <a:p>
            <a:pPr eaLnBrk="1" hangingPunct="1"/>
            <a:r>
              <a:rPr lang="en-US" smtClean="0"/>
              <a:t>Summary of Decision-Making Steps</a:t>
            </a:r>
          </a:p>
        </p:txBody>
      </p:sp>
      <p:sp>
        <p:nvSpPr>
          <p:cNvPr id="53251" name="Rectangle 3"/>
          <p:cNvSpPr>
            <a:spLocks noGrp="1" noChangeArrowheads="1"/>
          </p:cNvSpPr>
          <p:nvPr>
            <p:ph type="body" idx="1"/>
          </p:nvPr>
        </p:nvSpPr>
        <p:spPr/>
        <p:txBody>
          <a:bodyPr/>
          <a:lstStyle/>
          <a:p>
            <a:pPr marL="0" indent="0" algn="just" eaLnBrk="1" hangingPunct="1"/>
            <a:r>
              <a:rPr lang="en-US" sz="3600" dirty="0" smtClean="0"/>
              <a:t>In the end, there are clearly things that an international business should do, and there are things that an international business should not </a:t>
            </a:r>
            <a:r>
              <a:rPr lang="en-US" sz="3600" dirty="0" smtClean="0"/>
              <a:t>do.</a:t>
            </a:r>
          </a:p>
          <a:p>
            <a:pPr marL="0" indent="0" algn="just" eaLnBrk="1" hangingPunct="1"/>
            <a:endParaRPr lang="en-US" sz="3600" dirty="0" smtClean="0"/>
          </a:p>
          <a:p>
            <a:pPr marL="0" indent="0" algn="just" eaLnBrk="1" hangingPunct="1"/>
            <a:r>
              <a:rPr lang="en-US" sz="3600" dirty="0" smtClean="0"/>
              <a:t>But, not all ethical dilemmas have a clean and obvious solution</a:t>
            </a:r>
          </a:p>
          <a:p>
            <a:pPr marL="0" indent="0" algn="just" eaLnBrk="1" hangingPunct="1">
              <a:buFont typeface="Wingdings" pitchFamily="2" charset="2"/>
              <a:buNone/>
            </a:pPr>
            <a:endParaRPr lang="en-US" sz="3600" dirty="0" smtClean="0"/>
          </a:p>
          <a:p>
            <a:pPr marL="0" indent="0" algn="just" eaLnBrk="1" hangingPunct="1"/>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TotalTime>
  <Words>1407</Words>
  <Application>Microsoft Office PowerPoint</Application>
  <PresentationFormat>On-screen Show (4:3)</PresentationFormat>
  <Paragraphs>166</Paragraphs>
  <Slides>26</Slides>
  <Notes>25</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Slide 2</vt:lpstr>
      <vt:lpstr>Introduction</vt:lpstr>
      <vt:lpstr>Ethical Issues In  International Business</vt:lpstr>
      <vt:lpstr>Employment Practices</vt:lpstr>
      <vt:lpstr>Human Rights</vt:lpstr>
      <vt:lpstr>Environmental Pollution</vt:lpstr>
      <vt:lpstr>Corruption </vt:lpstr>
      <vt:lpstr>Moral Obligations</vt:lpstr>
      <vt:lpstr>Ethical Dilemmas</vt:lpstr>
      <vt:lpstr>The Roots Of Unethical Behavior</vt:lpstr>
      <vt:lpstr>The Roots Of Unethical Behavior</vt:lpstr>
      <vt:lpstr>Philosophical Approaches To Ethics</vt:lpstr>
      <vt:lpstr>Rights Theories</vt:lpstr>
      <vt:lpstr>Rights Theories</vt:lpstr>
      <vt:lpstr>Justice Theories</vt:lpstr>
      <vt:lpstr>Justice Theories</vt:lpstr>
      <vt:lpstr>Hiring And Promotion</vt:lpstr>
      <vt:lpstr>Organization Culture And Leadership</vt:lpstr>
      <vt:lpstr>Decision-Making Process</vt:lpstr>
      <vt:lpstr>Decision-Making Process</vt:lpstr>
      <vt:lpstr>Decision-Making Process</vt:lpstr>
      <vt:lpstr>Ethics Officers</vt:lpstr>
      <vt:lpstr>Moral Courage</vt:lpstr>
      <vt:lpstr>Summary of Decision-Making Steps</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Javid Chaudhry</dc:creator>
  <cp:lastModifiedBy>NTS</cp:lastModifiedBy>
  <cp:revision>20</cp:revision>
  <dcterms:created xsi:type="dcterms:W3CDTF">2013-05-29T07:25:36Z</dcterms:created>
  <dcterms:modified xsi:type="dcterms:W3CDTF">2013-05-30T06:26:28Z</dcterms:modified>
</cp:coreProperties>
</file>