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7" r:id="rId2"/>
    <p:sldId id="30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08"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116" autoAdjust="0"/>
  </p:normalViewPr>
  <p:slideViewPr>
    <p:cSldViewPr>
      <p:cViewPr varScale="1">
        <p:scale>
          <a:sx n="40" d="100"/>
          <a:sy n="40" d="100"/>
        </p:scale>
        <p:origin x="-1555"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95B0F3-A607-402E-A867-3448B4CE17E3}" type="datetimeFigureOut">
              <a:rPr lang="en-US" smtClean="0"/>
              <a:pPr/>
              <a:t>5/29/2013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48595F-EEBF-4359-A6DF-E767E6BB084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0671290-6D7C-46F3-8906-DFF2FE176DD8}" type="slidenum">
              <a:rPr lang="en-US" smtClean="0"/>
              <a:pPr/>
              <a:t>1</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10BD342-3F9A-4B4D-88A7-06E9CEF21D59}" type="slidenum">
              <a:rPr lang="en-US" smtClean="0"/>
              <a:pPr/>
              <a:t>3</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sz="1400" smtClean="0">
                <a:latin typeface="Arial" charset="0"/>
              </a:rPr>
              <a:t>Managers must be sensitive to trends in the evolution of a culture in order to maintain their effectiveness in the workplace.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1BDD9F73-63D2-4D38-B6F9-D611A66752BA}" type="slidenum">
              <a:rPr lang="en-US" smtClean="0"/>
              <a:pPr/>
              <a:t>4</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sz="1400" smtClean="0">
                <a:latin typeface="Arial" charset="0"/>
              </a:rPr>
              <a:t>While culture is a characteristic of society as a whole, it shapes individual behavior by identifying appropriate and inappropriate forms of human interaction. </a:t>
            </a:r>
          </a:p>
          <a:p>
            <a:r>
              <a:rPr lang="en-US" sz="1400" smtClean="0">
                <a:latin typeface="Arial" charset="0"/>
              </a:rPr>
              <a:t>In a sense culture is the collective programming of the mind which distinguishes the members of one human group from another.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EFD3F902-AD3F-4A6C-9312-6AF78F862442}" type="slidenum">
              <a:rPr lang="en-US" smtClean="0"/>
              <a:pPr/>
              <a:t>5</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sz="1000" b="1" smtClean="0">
                <a:latin typeface="Arial" charset="0"/>
              </a:rPr>
              <a:t>Folkways </a:t>
            </a:r>
            <a:r>
              <a:rPr lang="en-US" sz="1000" smtClean="0">
                <a:latin typeface="Arial" charset="0"/>
              </a:rPr>
              <a:t>are the routines conventions of everyday life, but generally have little moral significance.  </a:t>
            </a:r>
          </a:p>
          <a:p>
            <a:r>
              <a:rPr lang="en-US" sz="1000" smtClean="0">
                <a:latin typeface="Arial" charset="0"/>
              </a:rPr>
              <a:t>Examples would be dress, eating habits, and social graces.  An outsider can easily be forgiven for being ignorant of a folkway. </a:t>
            </a:r>
          </a:p>
          <a:p>
            <a:r>
              <a:rPr lang="en-US" sz="1000" smtClean="0">
                <a:latin typeface="Arial" charset="0"/>
              </a:rPr>
              <a:t> </a:t>
            </a:r>
          </a:p>
          <a:p>
            <a:r>
              <a:rPr lang="en-US" sz="1000" smtClean="0">
                <a:latin typeface="Arial" charset="0"/>
              </a:rPr>
              <a:t>Timeliness is a good example.  </a:t>
            </a:r>
          </a:p>
          <a:p>
            <a:r>
              <a:rPr lang="en-US" sz="1000" smtClean="0">
                <a:latin typeface="Arial" charset="0"/>
              </a:rPr>
              <a:t>(One way to reinforce the understanding of this concept is to ask individuals in the class what time they would choose to arrive at a party if the party invitation specified that the party starts at 8pm.  It is not uncommon for different individuals in the class to have widely varying positions on the “right” time to arrive for an 8pm party. ) </a:t>
            </a:r>
            <a:endParaRPr lang="en-US" sz="1000" b="1" smtClean="0">
              <a:latin typeface="Arial" charset="0"/>
            </a:endParaRPr>
          </a:p>
          <a:p>
            <a:r>
              <a:rPr lang="en-US" sz="1000" b="1" smtClean="0">
                <a:latin typeface="Arial" charset="0"/>
              </a:rPr>
              <a:t>Mores</a:t>
            </a:r>
            <a:r>
              <a:rPr lang="en-US" sz="1000" smtClean="0">
                <a:latin typeface="Arial" charset="0"/>
              </a:rPr>
              <a:t> are serious standards of behavior.  </a:t>
            </a:r>
          </a:p>
          <a:p>
            <a:r>
              <a:rPr lang="en-US" sz="1000" smtClean="0">
                <a:latin typeface="Arial" charset="0"/>
              </a:rPr>
              <a:t>The term comes from the Latin </a:t>
            </a:r>
            <a:r>
              <a:rPr lang="en-US" sz="1000" i="1" smtClean="0">
                <a:latin typeface="Arial" charset="0"/>
              </a:rPr>
              <a:t>mos</a:t>
            </a:r>
            <a:r>
              <a:rPr lang="en-US" sz="1000" smtClean="0">
                <a:latin typeface="Arial" charset="0"/>
              </a:rPr>
              <a:t> (customs), and although mores are fewer in number than folkways, they are more coercive. </a:t>
            </a:r>
          </a:p>
          <a:p>
            <a:r>
              <a:rPr lang="en-US" sz="1000" smtClean="0">
                <a:latin typeface="Arial" charset="0"/>
              </a:rPr>
              <a:t>Negative mores are taboos, usually supported by religious or philosophical sanctions. Whereas folkways guide human conduct in the more mundane areas of life, mores tend to control those aspects connected with sex, the family, or religion.</a:t>
            </a:r>
          </a:p>
          <a:p>
            <a:r>
              <a:rPr lang="en-US" sz="1000" smtClean="0">
                <a:latin typeface="Arial" charset="0"/>
              </a:rPr>
              <a:t>Mores can vary greatly between countries: what in one country may be viewed as an innocent flirt in another may constitute a serious affront to someone's dignity or even harassment.  While it is acceptable, and even expected, to consume alcohol with business associates in Japan, where evening business contacts often border on drunkenness, such actions would be disallowed in the United Arab Emirates.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BC41114C-F659-44F4-A6B4-ABF30BF4378A}" type="slidenum">
              <a:rPr lang="en-US" smtClean="0"/>
              <a:pPr/>
              <a:t>6</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9C2DA52-8720-4282-9C67-1AFE7E8A2E84}" type="slidenum">
              <a:rPr lang="en-US" smtClean="0"/>
              <a:pPr/>
              <a:t>7</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B8B8502F-673B-4669-98FE-E470AEA55B11}" type="slidenum">
              <a:rPr lang="en-US" smtClean="0"/>
              <a:pPr/>
              <a:t>8</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8814B3D-0005-4C2F-A7E3-4BAF972DF5F5}" type="slidenum">
              <a:rPr lang="en-US" smtClean="0"/>
              <a:pPr/>
              <a:t>9</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7062D03B-8760-413B-85D5-2DE1FC197E74}" type="slidenum">
              <a:rPr lang="en-US" smtClean="0"/>
              <a:pPr/>
              <a:t>10</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82B62839-5DD0-4126-8FD4-650006293D11}" type="slidenum">
              <a:rPr lang="en-US" smtClean="0"/>
              <a:pPr/>
              <a:t>11</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sz="1400" smtClean="0">
                <a:latin typeface="Arial" charset="0"/>
              </a:rPr>
              <a:t>While in earlier times the group was usually the family or the village, today the group may be a work team or business organization. </a:t>
            </a:r>
          </a:p>
          <a:p>
            <a:r>
              <a:rPr lang="en-US" sz="1400" smtClean="0">
                <a:latin typeface="Arial" charset="0"/>
              </a:rPr>
              <a:t>In a social setting, Asian employees may often say they work for Sony, while a Western employee may say he/she is an electrical engineer.  </a:t>
            </a:r>
          </a:p>
          <a:p>
            <a:r>
              <a:rPr lang="en-US" sz="1400" smtClean="0">
                <a:latin typeface="Arial" charset="0"/>
              </a:rPr>
              <a:t>In Asia, the worth of an individual is more linked to the success of the group rather than individual achievement.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984ECF06-223C-4E75-93D5-629E140E56E5}" type="slidenum">
              <a:rPr lang="en-US" smtClean="0"/>
              <a:pPr/>
              <a:t>12</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AFA42BA0-976E-4300-9FBD-B8AD920A5814}" type="slidenum">
              <a:rPr lang="en-US" smtClean="0"/>
              <a:pPr/>
              <a:t>13</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sz="1400" smtClean="0">
                <a:latin typeface="Arial" charset="0"/>
              </a:rPr>
              <a:t>The class of a person may be very important in some hiring and promotion decisions, particularly in sales organizations where the person will be dealing with customers that may also come from a particular class.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8978EE54-134F-46C0-9334-9AF143DD2EC7}" type="slidenum">
              <a:rPr lang="en-US" smtClean="0"/>
              <a:pPr/>
              <a:t>14</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smtClean="0">
                <a:latin typeface="Arial" charset="0"/>
              </a:rPr>
              <a:t>Why is social stratification important? </a:t>
            </a:r>
          </a:p>
          <a:p>
            <a:r>
              <a:rPr lang="en-US" smtClean="0">
                <a:latin typeface="Arial" charset="0"/>
              </a:rPr>
              <a:t>The social stratification of a society is significant if it affects the operation of business organizations </a:t>
            </a:r>
          </a:p>
          <a:p>
            <a:r>
              <a:rPr lang="en-US" smtClean="0">
                <a:latin typeface="Arial" charset="0"/>
              </a:rPr>
              <a:t>In cultures where there is a great deal of consciousness over the class of others, the way individuals from different classes work together (i.e. management and labor) may be very prescribed and strained in some cultures (i.e. Britain), or have almost no significance in others (i.e. Japan)  </a:t>
            </a:r>
          </a:p>
          <a:p>
            <a:r>
              <a:rPr lang="en-US" b="1" smtClean="0">
                <a:latin typeface="Arial" charset="0"/>
              </a:rPr>
              <a:t>Class consciousness </a:t>
            </a:r>
            <a:r>
              <a:rPr lang="en-US" smtClean="0">
                <a:latin typeface="Arial" charset="0"/>
              </a:rPr>
              <a:t> is a condition where people tend to perceive themselves in terms of their class background, and this shapes their relationships with others</a:t>
            </a:r>
          </a:p>
          <a:p>
            <a:r>
              <a:rPr lang="en-US" smtClean="0">
                <a:latin typeface="Arial" charset="0"/>
              </a:rPr>
              <a:t>The mobility permitted by culture affects whether individuals can move up in strata, and can limit the types of jobs and education available.  </a:t>
            </a:r>
          </a:p>
          <a:p>
            <a:r>
              <a:rPr lang="en-US" smtClean="0">
                <a:latin typeface="Arial" charset="0"/>
              </a:rPr>
              <a:t>In the US individuals are very mobile ("anyone can become president"), in Britain there is less mobility, and the caste system in India used to limit mobility. </a:t>
            </a:r>
          </a:p>
          <a:p>
            <a:r>
              <a:rPr lang="en-US" smtClean="0">
                <a:latin typeface="Arial" charset="0"/>
              </a:rPr>
              <a:t>Despite the laws against it, the effects of the caste system in India still exist today, and are especially prevalent certain rural areas.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A7C68CBB-FCEB-401C-BCA2-BF01A672B857}" type="slidenum">
              <a:rPr lang="en-US" smtClean="0"/>
              <a:pPr/>
              <a:t>15</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b="1" dirty="0" smtClean="0">
                <a:latin typeface="Arial" charset="0"/>
              </a:rPr>
              <a:t>Country Focus Islamic Capitalism in Turkey</a:t>
            </a:r>
            <a:r>
              <a:rPr lang="en-US" dirty="0" smtClean="0">
                <a:latin typeface="Arial" charset="0"/>
              </a:rPr>
              <a:t> </a:t>
            </a:r>
          </a:p>
          <a:p>
            <a:endParaRPr lang="en-US" u="sng" dirty="0" smtClean="0">
              <a:latin typeface="Arial" charset="0"/>
            </a:endParaRPr>
          </a:p>
          <a:p>
            <a:r>
              <a:rPr lang="en-US" u="sng" dirty="0" smtClean="0">
                <a:latin typeface="Arial" charset="0"/>
              </a:rPr>
              <a:t>Summary</a:t>
            </a:r>
          </a:p>
          <a:p>
            <a:endParaRPr lang="en-US" dirty="0" smtClean="0">
              <a:latin typeface="Arial" charset="0"/>
            </a:endParaRPr>
          </a:p>
          <a:p>
            <a:r>
              <a:rPr lang="en-US" dirty="0" smtClean="0">
                <a:latin typeface="Arial" charset="0"/>
              </a:rPr>
              <a:t>This feature examines the business environment in Turkey.  Turkey, a Muslim state, wants to join the European Union, a move many critics believe would not work.  Discussion of the feature can revolve around the following questions:</a:t>
            </a:r>
          </a:p>
          <a:p>
            <a:endParaRPr lang="en-US" dirty="0" smtClean="0">
              <a:latin typeface="Arial" charset="0"/>
            </a:endParaRPr>
          </a:p>
          <a:p>
            <a:r>
              <a:rPr lang="en-US" dirty="0" smtClean="0">
                <a:latin typeface="Arial" charset="0"/>
              </a:rPr>
              <a:t>1. Why are critics concerned about the possible entry of Turkey to the European Un ion?  Do you agree?  Why or why not?</a:t>
            </a:r>
          </a:p>
          <a:p>
            <a:r>
              <a:rPr lang="en-US" dirty="0" smtClean="0">
                <a:latin typeface="Arial" charset="0"/>
              </a:rPr>
              <a:t>Discussion Points: Critics worry that Western-style capitalism and Islam do not mix.  Supporters however, claim that this notion may be incorrect.  They point out that Kayseri, a city in Central Turkey, is often referred to as the “Anatolian Tiger” to recognize the number of thriving multinational enterprises it has produced.  Local business leaders feel that the success of the region is due in part to the entrepreneurial spirit that has emerged.     </a:t>
            </a:r>
          </a:p>
          <a:p>
            <a:endParaRPr lang="en-US" dirty="0" smtClean="0">
              <a:latin typeface="Arial" charset="0"/>
            </a:endParaRPr>
          </a:p>
          <a:p>
            <a:r>
              <a:rPr lang="en-US" dirty="0" smtClean="0">
                <a:latin typeface="Arial" charset="0"/>
              </a:rPr>
              <a:t> </a:t>
            </a:r>
            <a:r>
              <a:rPr lang="en-US" b="1" dirty="0" smtClean="0">
                <a:latin typeface="Arial" charset="0"/>
              </a:rPr>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1FDA681F-B2E7-45F1-A095-5EC2C958E517}" type="slidenum">
              <a:rPr lang="en-US" smtClean="0"/>
              <a:pPr/>
              <a:t>16</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D37F2FBF-8913-487A-AFAF-7EC3A9DC178D}" type="slidenum">
              <a:rPr lang="en-US" smtClean="0"/>
              <a:pPr/>
              <a:t>17</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435255D0-EC88-4A17-BE00-C4656CCEF2DF}" type="slidenum">
              <a:rPr lang="en-US" smtClean="0"/>
              <a:pPr/>
              <a:t>18</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301F591-1953-4198-82A7-3CAB768F5268}" type="slidenum">
              <a:rPr lang="en-US" smtClean="0"/>
              <a:pPr/>
              <a:t>20</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r>
              <a:rPr lang="en-US" smtClean="0"/>
              <a:t>Welcome to International Business, Seventh Edition, by Charles W.L. Hill.</a:t>
            </a:r>
          </a:p>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6CACF036-164F-41B7-8C4D-DF44946374DB}" type="slidenum">
              <a:rPr lang="en-US" smtClean="0"/>
              <a:pPr/>
              <a:t>21</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r>
              <a:rPr lang="en-US" smtClean="0"/>
              <a:t>Chapter 4: Ethics in International Business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52669AF-5EBE-4221-803B-AEDF991B6491}" type="slidenum">
              <a:rPr lang="en-US" smtClean="0"/>
              <a:pPr/>
              <a:t>22</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8FCB6CE8-00B6-43CC-9BCC-CDE1E306DD71}" type="slidenum">
              <a:rPr lang="en-US" smtClean="0"/>
              <a:pPr/>
              <a:t>23</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8EDCEF42-3CA1-45E3-B034-B15BB1E164E8}" type="slidenum">
              <a:rPr lang="en-US" smtClean="0"/>
              <a:pPr/>
              <a:t>24</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EA31F3D4-A17B-4089-83BC-0D82CC3427FE}" type="slidenum">
              <a:rPr lang="en-US" smtClean="0"/>
              <a:pPr/>
              <a:t>25</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898D9D40-F0A1-4674-801C-01323D68D278}" type="slidenum">
              <a:rPr lang="en-US" smtClean="0"/>
              <a:pPr/>
              <a:t>26</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4B5EA59C-E1B3-44DD-BA98-BD958980E3EA}" type="slidenum">
              <a:rPr lang="en-US" smtClean="0"/>
              <a:pPr/>
              <a:t>27</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089F6A98-77D5-4D6B-811B-AF0886390C60}" type="slidenum">
              <a:rPr lang="en-US" smtClean="0"/>
              <a:pPr/>
              <a:t>28</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5D0C4946-BB83-4489-AF06-55BEB18D5831}" type="slidenum">
              <a:rPr lang="en-US" smtClean="0"/>
              <a:pPr/>
              <a:t>29</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3D99F9D6-E847-414D-AB3D-265F117BA3A1}" type="slidenum">
              <a:rPr lang="en-US" smtClean="0"/>
              <a:pPr/>
              <a:t>30</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3824E4FA-BE17-4311-8B4B-65AB1771972E}" type="slidenum">
              <a:rPr lang="en-US" smtClean="0"/>
              <a:pPr/>
              <a:t>31</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6EE5EBA0-17BD-4BB8-8044-AB36A88E8442}" type="slidenum">
              <a:rPr lang="en-US" smtClean="0"/>
              <a:pPr/>
              <a:t>32</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2A8A776-38EB-4AF6-B41A-360B03A71723}" type="slidenum">
              <a:rPr lang="en-US" smtClean="0"/>
              <a:pPr/>
              <a:t>33</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84643B79-FBDB-4A7C-A146-D60D32458007}" type="slidenum">
              <a:rPr lang="en-US" smtClean="0"/>
              <a:pPr/>
              <a:t>34</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48AD237A-B47E-433F-B216-3DB7F09EF9A1}" type="slidenum">
              <a:rPr lang="en-US" smtClean="0"/>
              <a:pPr/>
              <a:t>35</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0852B592-B80C-4304-B30C-EC7BDFF60BC9}" type="slidenum">
              <a:rPr lang="en-US" smtClean="0"/>
              <a:pPr/>
              <a:t>36</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57ED7FDA-4F3B-4D4C-BA99-A29F96E40828}" type="slidenum">
              <a:rPr lang="en-US" smtClean="0"/>
              <a:pPr/>
              <a:t>37</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D3B12437-05F6-4968-8821-5E83CEE953EC}" type="slidenum">
              <a:rPr lang="en-US" smtClean="0"/>
              <a:pPr/>
              <a:t>38</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9457778E-A03D-481F-B04B-AF0D481281E5}" type="slidenum">
              <a:rPr lang="en-US" smtClean="0"/>
              <a:pPr/>
              <a:t>39</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450FEC21-C20C-4C39-8604-B8B2A2D0B45F}" type="slidenum">
              <a:rPr lang="en-US" smtClean="0"/>
              <a:pPr/>
              <a:t>40</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D80ED4E7-9A3F-4B7D-BBDD-A073E4697993}" type="slidenum">
              <a:rPr lang="en-US" smtClean="0"/>
              <a:pPr/>
              <a:t>41</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17401051-4985-481C-8E5A-1354AAB41ABD}" type="slidenum">
              <a:rPr lang="en-US" smtClean="0"/>
              <a:pPr/>
              <a:t>42</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A070CD20-48AE-4915-9EA5-ED6C1C473850}" type="slidenum">
              <a:rPr lang="en-US" smtClean="0"/>
              <a:pPr/>
              <a:t>43</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7415D204-1FBA-46A3-910F-BF5CA132EDD7}" type="slidenum">
              <a:rPr lang="en-US" smtClean="0"/>
              <a:pPr/>
              <a:t>44</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459A510-48B9-4F80-8FD6-7FDB0EA39BBA}" type="slidenum">
              <a:rPr lang="en-US" smtClean="0"/>
              <a:pPr/>
              <a:t>45</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C4FB861F-8860-4E4A-8337-3B51B28F9AEB}" type="slidenum">
              <a:rPr lang="en-US" smtClean="0"/>
              <a:pPr/>
              <a:t>46</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EF469648-17D8-4420-9C62-8CE073506104}" type="slidenum">
              <a:rPr lang="en-US" smtClean="0"/>
              <a:pPr/>
              <a:t>47</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5AA2A65-2973-419A-A33E-8F26E589187C}" type="slidenum">
              <a:rPr lang="en-US" smtClean="0"/>
              <a:pPr/>
              <a:t>48</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1B5BFA03-5149-4C64-B88C-519CFE282D6C}" type="slidenum">
              <a:rPr lang="en-US" smtClean="0"/>
              <a:pPr/>
              <a:t>49</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9556D8C4-C8AF-4F2C-83C3-E847505FEA30}" type="slidenum">
              <a:rPr lang="en-US" smtClean="0"/>
              <a:pPr/>
              <a:t>50</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64FC9C13-F3F5-4255-9C68-78283E1E8D25}" type="slidenum">
              <a:rPr lang="en-US" smtClean="0"/>
              <a:pPr/>
              <a:t>51</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668F751A-26ED-4B79-83EA-F10EE4599B75}" type="slidenum">
              <a:rPr lang="en-US" smtClean="0"/>
              <a:pPr/>
              <a:t>52</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9467BF-2FEB-4E55-8FAA-01B230BA4F02}"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9467BF-2FEB-4E55-8FAA-01B230BA4F02}"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9467BF-2FEB-4E55-8FAA-01B230BA4F02}"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9467BF-2FEB-4E55-8FAA-01B230BA4F02}" type="datetimeFigureOut">
              <a:rPr lang="en-US" smtClean="0"/>
              <a:pPr/>
              <a:t>5/29/2013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9467BF-2FEB-4E55-8FAA-01B230BA4F02}" type="datetimeFigureOut">
              <a:rPr lang="en-US" smtClean="0"/>
              <a:pPr/>
              <a:t>5/29/2013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9467BF-2FEB-4E55-8FAA-01B230BA4F02}" type="datetimeFigureOut">
              <a:rPr lang="en-US" smtClean="0"/>
              <a:pPr/>
              <a:t>5/29/2013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9467BF-2FEB-4E55-8FAA-01B230BA4F02}" type="datetimeFigureOut">
              <a:rPr lang="en-US" smtClean="0"/>
              <a:pPr/>
              <a:t>5/29/2013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9467BF-2FEB-4E55-8FAA-01B230BA4F02}" type="datetimeFigureOut">
              <a:rPr lang="en-US" smtClean="0"/>
              <a:pPr/>
              <a:t>5/29/2013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9467BF-2FEB-4E55-8FAA-01B230BA4F02}" type="datetimeFigureOut">
              <a:rPr lang="en-US" smtClean="0"/>
              <a:pPr/>
              <a:t>5/29/2013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9467BF-2FEB-4E55-8FAA-01B230BA4F02}"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9467BF-2FEB-4E55-8FAA-01B230BA4F02}"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9467BF-2FEB-4E55-8FAA-01B230BA4F02}" type="datetimeFigureOut">
              <a:rPr lang="en-US" smtClean="0"/>
              <a:pPr/>
              <a:t>5/29/2013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A1983-81FD-4540-A6A4-ADDA9EEF421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533400" y="2362200"/>
            <a:ext cx="8229600" cy="1295399"/>
          </a:xfrm>
          <a:noFill/>
        </p:spPr>
        <p:txBody>
          <a:bodyPr/>
          <a:lstStyle/>
          <a:p>
            <a:pPr algn="l" eaLnBrk="1" hangingPunct="1"/>
            <a:r>
              <a:rPr lang="en-US" sz="3600" dirty="0" smtClean="0">
                <a:latin typeface="Elephant" pitchFamily="18" charset="0"/>
              </a:rPr>
              <a:t>                      Lecture 31</a:t>
            </a:r>
            <a:r>
              <a:rPr lang="en-US" sz="4800" dirty="0" smtClean="0"/>
              <a:t> </a:t>
            </a:r>
          </a:p>
          <a:p>
            <a:pPr algn="l" eaLnBrk="1" hangingPunct="1"/>
            <a:endParaRPr lang="en-US" sz="4800" dirty="0" smtClean="0"/>
          </a:p>
          <a:p>
            <a:pPr eaLnBrk="1" hangingPunct="1"/>
            <a:endParaRPr lang="en-US" sz="4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normAutofit/>
          </a:bodyPr>
          <a:lstStyle/>
          <a:p>
            <a:r>
              <a:rPr lang="en-US" dirty="0" smtClean="0">
                <a:solidFill>
                  <a:srgbClr val="CC6600"/>
                </a:solidFill>
              </a:rPr>
              <a:t>Differences in Culture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en-US" smtClean="0"/>
              <a:t>Introduction</a:t>
            </a:r>
          </a:p>
        </p:txBody>
      </p:sp>
      <p:sp>
        <p:nvSpPr>
          <p:cNvPr id="4099" name="Rectangle 5"/>
          <p:cNvSpPr>
            <a:spLocks noGrp="1" noChangeArrowheads="1"/>
          </p:cNvSpPr>
          <p:nvPr>
            <p:ph type="body" idx="1"/>
          </p:nvPr>
        </p:nvSpPr>
        <p:spPr/>
        <p:txBody>
          <a:bodyPr/>
          <a:lstStyle/>
          <a:p>
            <a:pPr marL="0" indent="0" algn="just" eaLnBrk="1" hangingPunct="1"/>
            <a:r>
              <a:rPr lang="en-US" sz="3200" dirty="0" smtClean="0"/>
              <a:t>Successful international managers need </a:t>
            </a:r>
            <a:r>
              <a:rPr lang="en-US" sz="3200" dirty="0" smtClean="0">
                <a:solidFill>
                  <a:srgbClr val="CC6600"/>
                </a:solidFill>
              </a:rPr>
              <a:t>cross-cultural literacy</a:t>
            </a:r>
            <a:r>
              <a:rPr lang="en-US" sz="3200" dirty="0" smtClean="0"/>
              <a:t> - an understanding of how cultural differences across and within nations can affect the way in which business is practiced .</a:t>
            </a:r>
          </a:p>
          <a:p>
            <a:pPr marL="0" indent="0" algn="just" eaLnBrk="1" hangingPunct="1"/>
            <a:endParaRPr lang="en-US" sz="3200" dirty="0" smtClean="0"/>
          </a:p>
          <a:p>
            <a:pPr marL="0" indent="0" algn="just" eaLnBrk="1" hangingPunct="1"/>
            <a:r>
              <a:rPr lang="en-US" sz="3200" dirty="0" smtClean="0"/>
              <a:t>A relationship may exist between culture and the costs of doing business in a country or region</a:t>
            </a:r>
          </a:p>
          <a:p>
            <a:pPr marL="0" indent="0" algn="just" eaLnBrk="1" hangingPunct="1"/>
            <a:endParaRPr lang="en-US" sz="3200"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title"/>
          </p:nvPr>
        </p:nvSpPr>
        <p:spPr/>
        <p:txBody>
          <a:bodyPr>
            <a:normAutofit fontScale="90000"/>
          </a:bodyPr>
          <a:lstStyle/>
          <a:p>
            <a:pPr eaLnBrk="1" hangingPunct="1"/>
            <a:r>
              <a:rPr lang="en-US" dirty="0" smtClean="0"/>
              <a:t>What Is Culture?</a:t>
            </a:r>
            <a:br>
              <a:rPr lang="en-US" dirty="0" smtClean="0"/>
            </a:br>
            <a:endParaRPr lang="en-US" dirty="0" smtClean="0"/>
          </a:p>
        </p:txBody>
      </p:sp>
      <p:sp>
        <p:nvSpPr>
          <p:cNvPr id="5123" name="Rectangle 7"/>
          <p:cNvSpPr>
            <a:spLocks noGrp="1" noChangeArrowheads="1"/>
          </p:cNvSpPr>
          <p:nvPr>
            <p:ph type="body" idx="1"/>
          </p:nvPr>
        </p:nvSpPr>
        <p:spPr>
          <a:xfrm>
            <a:off x="455613" y="1066800"/>
            <a:ext cx="8229600" cy="5562600"/>
          </a:xfrm>
        </p:spPr>
        <p:txBody>
          <a:bodyPr>
            <a:normAutofit lnSpcReduction="10000"/>
          </a:bodyPr>
          <a:lstStyle/>
          <a:p>
            <a:pPr marL="0" indent="0" algn="just" eaLnBrk="1" hangingPunct="1"/>
            <a:r>
              <a:rPr lang="en-US" sz="2600" dirty="0" smtClean="0">
                <a:solidFill>
                  <a:srgbClr val="CC6600"/>
                </a:solidFill>
              </a:rPr>
              <a:t>Culture</a:t>
            </a:r>
            <a:r>
              <a:rPr lang="en-US" sz="2600" dirty="0" smtClean="0"/>
              <a:t> is a system of values and norms that are shared among a group of people and that when taken together constitute a design for living where</a:t>
            </a:r>
          </a:p>
          <a:p>
            <a:pPr marL="0" indent="0" algn="just" eaLnBrk="1" hangingPunct="1"/>
            <a:endParaRPr lang="en-US" sz="2600" dirty="0" smtClean="0"/>
          </a:p>
          <a:p>
            <a:pPr marL="0" indent="0" algn="just" eaLnBrk="1" hangingPunct="1">
              <a:buFont typeface="Wingdings" pitchFamily="2" charset="2"/>
              <a:buNone/>
            </a:pPr>
            <a:r>
              <a:rPr lang="en-US" sz="2600" dirty="0" smtClean="0">
                <a:solidFill>
                  <a:srgbClr val="CC6600"/>
                </a:solidFill>
              </a:rPr>
              <a:t>-values</a:t>
            </a:r>
            <a:r>
              <a:rPr lang="en-US" sz="2600" dirty="0" smtClean="0"/>
              <a:t> are abstract ideas about what a group believes to be good, right, and desirable (having money, the value of education, freedom of speech)</a:t>
            </a:r>
          </a:p>
          <a:p>
            <a:pPr marL="0" indent="0" algn="just" eaLnBrk="1" hangingPunct="1">
              <a:buFont typeface="Wingdings" pitchFamily="2" charset="2"/>
              <a:buNone/>
            </a:pPr>
            <a:endParaRPr lang="en-US" sz="2600" dirty="0" smtClean="0"/>
          </a:p>
          <a:p>
            <a:pPr marL="0" indent="0" algn="just" eaLnBrk="1" hangingPunct="1">
              <a:buFont typeface="Wingdings" pitchFamily="2" charset="2"/>
              <a:buNone/>
            </a:pPr>
            <a:r>
              <a:rPr lang="en-US" sz="2600" dirty="0" smtClean="0">
                <a:solidFill>
                  <a:srgbClr val="CC6600"/>
                </a:solidFill>
              </a:rPr>
              <a:t>-norms</a:t>
            </a:r>
            <a:r>
              <a:rPr lang="en-US" sz="2600" dirty="0" smtClean="0"/>
              <a:t> are the social rules and guidelines that prescribe appropriate behavior in particular situations (wearing shoes etc)</a:t>
            </a:r>
          </a:p>
          <a:p>
            <a:pPr marL="0" indent="0" algn="just" eaLnBrk="1" hangingPunct="1">
              <a:buFont typeface="Wingdings" pitchFamily="2" charset="2"/>
              <a:buNone/>
            </a:pPr>
            <a:endParaRPr lang="en-US" sz="2600" dirty="0" smtClean="0"/>
          </a:p>
          <a:p>
            <a:pPr marL="0" indent="0" algn="just" eaLnBrk="1" hangingPunct="1"/>
            <a:r>
              <a:rPr lang="en-US" sz="2600" dirty="0" smtClean="0">
                <a:solidFill>
                  <a:srgbClr val="CC6600"/>
                </a:solidFill>
              </a:rPr>
              <a:t>Society</a:t>
            </a:r>
            <a:r>
              <a:rPr lang="en-US" sz="2600" dirty="0" smtClean="0"/>
              <a:t> refers to a group of people who share a common set of values and norms </a:t>
            </a:r>
          </a:p>
          <a:p>
            <a:pPr marL="0" indent="0" algn="just" eaLnBrk="1" hangingPunct="1"/>
            <a:endParaRPr lang="en-US" sz="2600" dirty="0" smtClean="0"/>
          </a:p>
          <a:p>
            <a:pPr marL="0" indent="0" algn="just" eaLnBrk="1" hangingPunct="1"/>
            <a:endParaRPr lang="en-US" sz="2600"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eaLnBrk="1" hangingPunct="1"/>
            <a:r>
              <a:rPr lang="en-US" smtClean="0"/>
              <a:t>Values And Norms</a:t>
            </a:r>
          </a:p>
        </p:txBody>
      </p:sp>
      <p:sp>
        <p:nvSpPr>
          <p:cNvPr id="6147" name="Rectangle 5"/>
          <p:cNvSpPr>
            <a:spLocks noGrp="1" noChangeArrowheads="1"/>
          </p:cNvSpPr>
          <p:nvPr>
            <p:ph type="body" idx="1"/>
          </p:nvPr>
        </p:nvSpPr>
        <p:spPr/>
        <p:txBody>
          <a:bodyPr/>
          <a:lstStyle/>
          <a:p>
            <a:pPr marL="0" indent="0" algn="just" eaLnBrk="1" hangingPunct="1"/>
            <a:r>
              <a:rPr lang="en-US" sz="3200" dirty="0" smtClean="0"/>
              <a:t>Values provide the context within which a society’s norms are established and justified and form the bedrock of a culture.</a:t>
            </a:r>
          </a:p>
          <a:p>
            <a:pPr marL="0" indent="0" algn="just" eaLnBrk="1" hangingPunct="1"/>
            <a:endParaRPr lang="en-US" sz="3200" dirty="0" smtClean="0"/>
          </a:p>
          <a:p>
            <a:pPr marL="0" indent="0" algn="just" eaLnBrk="1" hangingPunct="1"/>
            <a:r>
              <a:rPr lang="en-US" sz="3200" dirty="0" smtClean="0"/>
              <a:t>Norms include </a:t>
            </a:r>
            <a:r>
              <a:rPr lang="en-US" sz="3200" dirty="0" smtClean="0">
                <a:solidFill>
                  <a:srgbClr val="CC6600"/>
                </a:solidFill>
              </a:rPr>
              <a:t>folkways</a:t>
            </a:r>
            <a:r>
              <a:rPr lang="en-US" sz="3200" dirty="0" smtClean="0"/>
              <a:t> (the routine conventions of everyday life) and </a:t>
            </a:r>
            <a:r>
              <a:rPr lang="en-US" sz="3200" dirty="0" smtClean="0">
                <a:solidFill>
                  <a:srgbClr val="CC6600"/>
                </a:solidFill>
              </a:rPr>
              <a:t>mores</a:t>
            </a:r>
            <a:r>
              <a:rPr lang="en-US" sz="3200" dirty="0" smtClean="0"/>
              <a:t> (norms that are seen as central to the functioning of a society and to its social life)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p:txBody>
          <a:bodyPr>
            <a:normAutofit/>
          </a:bodyPr>
          <a:lstStyle/>
          <a:p>
            <a:pPr eaLnBrk="1" hangingPunct="1">
              <a:lnSpc>
                <a:spcPct val="80000"/>
              </a:lnSpc>
            </a:pPr>
            <a:r>
              <a:rPr lang="en-US" sz="3600" dirty="0" smtClean="0"/>
              <a:t>Culture, Society, And The Nation-state </a:t>
            </a:r>
          </a:p>
        </p:txBody>
      </p:sp>
      <p:sp>
        <p:nvSpPr>
          <p:cNvPr id="7171" name="Rectangle 5"/>
          <p:cNvSpPr>
            <a:spLocks noGrp="1" noChangeArrowheads="1"/>
          </p:cNvSpPr>
          <p:nvPr>
            <p:ph type="body" idx="1"/>
          </p:nvPr>
        </p:nvSpPr>
        <p:spPr/>
        <p:txBody>
          <a:bodyPr>
            <a:normAutofit fontScale="92500"/>
          </a:bodyPr>
          <a:lstStyle/>
          <a:p>
            <a:pPr marL="0" indent="0" algn="just" eaLnBrk="1" hangingPunct="1"/>
            <a:r>
              <a:rPr lang="en-US" sz="3600" dirty="0" smtClean="0"/>
              <a:t>There is not a strict one-to-one relationship between a society and a nation state</a:t>
            </a:r>
          </a:p>
          <a:p>
            <a:pPr marL="0" indent="0" algn="just" eaLnBrk="1" hangingPunct="1"/>
            <a:endParaRPr lang="en-US" sz="3600" dirty="0" smtClean="0"/>
          </a:p>
          <a:p>
            <a:pPr marL="0" indent="0" algn="just" eaLnBrk="1" hangingPunct="1"/>
            <a:r>
              <a:rPr lang="en-US" sz="3600" dirty="0" smtClean="0"/>
              <a:t>Nation-states are political creations that can contain one or more cultures.</a:t>
            </a:r>
          </a:p>
          <a:p>
            <a:pPr marL="0" indent="0" algn="just" eaLnBrk="1" hangingPunct="1"/>
            <a:endParaRPr lang="en-US" sz="3600" dirty="0" smtClean="0"/>
          </a:p>
          <a:p>
            <a:pPr marL="0" indent="0" algn="just" eaLnBrk="1" hangingPunct="1"/>
            <a:r>
              <a:rPr lang="en-US" sz="3600" dirty="0" smtClean="0"/>
              <a:t>Similarly, a culture can embrace several nations</a:t>
            </a:r>
          </a:p>
          <a:p>
            <a:pPr marL="0" indent="0" algn="just" eaLnBrk="1" hangingPunct="1"/>
            <a:endParaRPr lang="en-US" dirty="0" smtClean="0"/>
          </a:p>
          <a:p>
            <a:pPr marL="0" indent="0" algn="just" eaLnBrk="1" hangingPunct="1"/>
            <a:endParaRPr lang="en-US"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lstStyle/>
          <a:p>
            <a:pPr eaLnBrk="1" hangingPunct="1"/>
            <a:r>
              <a:rPr lang="en-US" smtClean="0"/>
              <a:t>The Determinants Of Culture</a:t>
            </a:r>
          </a:p>
        </p:txBody>
      </p:sp>
      <p:sp>
        <p:nvSpPr>
          <p:cNvPr id="8195" name="Rectangle 5"/>
          <p:cNvSpPr>
            <a:spLocks noGrp="1" noChangeArrowheads="1"/>
          </p:cNvSpPr>
          <p:nvPr>
            <p:ph type="body" idx="1"/>
          </p:nvPr>
        </p:nvSpPr>
        <p:spPr/>
        <p:txBody>
          <a:bodyPr>
            <a:normAutofit/>
          </a:bodyPr>
          <a:lstStyle/>
          <a:p>
            <a:pPr marL="0" indent="0" algn="just" eaLnBrk="1" hangingPunct="1"/>
            <a:r>
              <a:rPr lang="en-US" sz="3600" dirty="0" smtClean="0"/>
              <a:t>The values and norms of a culture are the evolutionary product of a number of factors at work in a society including religion, political and economic philosophies, education, language, and social structure</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p:nvPr>
        </p:nvSpPr>
        <p:spPr/>
        <p:txBody>
          <a:bodyPr/>
          <a:lstStyle/>
          <a:p>
            <a:pPr eaLnBrk="1" hangingPunct="1"/>
            <a:r>
              <a:rPr lang="en-US" smtClean="0"/>
              <a:t>Social Structure</a:t>
            </a:r>
          </a:p>
        </p:txBody>
      </p:sp>
      <p:sp>
        <p:nvSpPr>
          <p:cNvPr id="9219" name="Rectangle 5"/>
          <p:cNvSpPr>
            <a:spLocks noGrp="1" noChangeArrowheads="1"/>
          </p:cNvSpPr>
          <p:nvPr>
            <p:ph type="body" idx="1"/>
          </p:nvPr>
        </p:nvSpPr>
        <p:spPr/>
        <p:txBody>
          <a:bodyPr>
            <a:normAutofit/>
          </a:bodyPr>
          <a:lstStyle/>
          <a:p>
            <a:pPr marL="0" indent="0" algn="just" eaLnBrk="1" hangingPunct="1"/>
            <a:r>
              <a:rPr lang="en-US" sz="2800" dirty="0" smtClean="0">
                <a:solidFill>
                  <a:srgbClr val="CC6600"/>
                </a:solidFill>
              </a:rPr>
              <a:t>Social structure</a:t>
            </a:r>
            <a:r>
              <a:rPr lang="en-US" sz="2800" dirty="0" smtClean="0"/>
              <a:t> refers to a society’s basic social organization  </a:t>
            </a:r>
          </a:p>
          <a:p>
            <a:pPr marL="0" indent="0" algn="just" eaLnBrk="1" hangingPunct="1"/>
            <a:endParaRPr lang="en-US" sz="2800" dirty="0" smtClean="0"/>
          </a:p>
          <a:p>
            <a:pPr marL="0" indent="0" algn="just" eaLnBrk="1" hangingPunct="1">
              <a:buFont typeface="Wingdings" pitchFamily="2" charset="2"/>
              <a:buNone/>
            </a:pPr>
            <a:r>
              <a:rPr lang="en-US" sz="2800" dirty="0" smtClean="0"/>
              <a:t>Two dimensions to consider:</a:t>
            </a:r>
          </a:p>
          <a:p>
            <a:pPr marL="0" indent="0" algn="just" eaLnBrk="1" hangingPunct="1"/>
            <a:r>
              <a:rPr lang="en-US" sz="2800" dirty="0" smtClean="0"/>
              <a:t>the degree to which the basic unit of social organization is the individual, as opposed to the group</a:t>
            </a:r>
          </a:p>
          <a:p>
            <a:pPr marL="0" indent="0" algn="just" eaLnBrk="1" hangingPunct="1"/>
            <a:endParaRPr lang="en-US" sz="2800" dirty="0" smtClean="0"/>
          </a:p>
          <a:p>
            <a:pPr marL="0" indent="0" algn="just" eaLnBrk="1" hangingPunct="1"/>
            <a:r>
              <a:rPr lang="en-US" sz="2800" dirty="0" smtClean="0"/>
              <a:t>the degree to which a society is stratified into classes or castes</a:t>
            </a:r>
          </a:p>
          <a:p>
            <a:pPr marL="0" indent="0" algn="just" eaLnBrk="1" hangingPunct="1"/>
            <a:endParaRPr lang="en-US"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p:txBody>
          <a:bodyPr/>
          <a:lstStyle/>
          <a:p>
            <a:pPr eaLnBrk="1" hangingPunct="1"/>
            <a:r>
              <a:rPr lang="en-US" smtClean="0"/>
              <a:t>Individuals And Groups</a:t>
            </a:r>
          </a:p>
        </p:txBody>
      </p:sp>
      <p:sp>
        <p:nvSpPr>
          <p:cNvPr id="10243" name="Rectangle 5"/>
          <p:cNvSpPr>
            <a:spLocks noGrp="1" noChangeArrowheads="1"/>
          </p:cNvSpPr>
          <p:nvPr>
            <p:ph type="body" idx="1"/>
          </p:nvPr>
        </p:nvSpPr>
        <p:spPr/>
        <p:txBody>
          <a:bodyPr>
            <a:normAutofit lnSpcReduction="10000"/>
          </a:bodyPr>
          <a:lstStyle/>
          <a:p>
            <a:pPr marL="0" indent="0" algn="just" eaLnBrk="1" hangingPunct="1"/>
            <a:r>
              <a:rPr lang="en-US" sz="3200" dirty="0" smtClean="0"/>
              <a:t>A </a:t>
            </a:r>
            <a:r>
              <a:rPr lang="en-US" sz="3200" dirty="0" smtClean="0">
                <a:solidFill>
                  <a:srgbClr val="CC6600"/>
                </a:solidFill>
              </a:rPr>
              <a:t>group</a:t>
            </a:r>
            <a:r>
              <a:rPr lang="en-US" sz="3200" dirty="0" smtClean="0"/>
              <a:t> is an association of two or more people who have a shared sense of identity and who interact with each other in structured ways on the basis of a common set of expectations about each other’s behavior.</a:t>
            </a:r>
          </a:p>
          <a:p>
            <a:pPr marL="0" indent="0" algn="just" eaLnBrk="1" hangingPunct="1"/>
            <a:endParaRPr lang="en-US" sz="3200" dirty="0" smtClean="0"/>
          </a:p>
          <a:p>
            <a:pPr marL="0" indent="0" algn="just" eaLnBrk="1" hangingPunct="1"/>
            <a:r>
              <a:rPr lang="en-US" sz="3200" dirty="0" smtClean="0"/>
              <a:t>Societies differ in terms of the degree to which the group is viewed as the primary means of social organization   </a:t>
            </a:r>
          </a:p>
          <a:p>
            <a:pPr marL="0" indent="0" algn="just" eaLnBrk="1" hangingPunct="1"/>
            <a:endParaRPr lang="en-US" sz="32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smtClean="0"/>
              <a:t>Individuals And Groups</a:t>
            </a:r>
          </a:p>
        </p:txBody>
      </p:sp>
      <p:sp>
        <p:nvSpPr>
          <p:cNvPr id="11267" name="Rectangle 5"/>
          <p:cNvSpPr>
            <a:spLocks noGrp="1" noChangeArrowheads="1"/>
          </p:cNvSpPr>
          <p:nvPr>
            <p:ph type="body" idx="1"/>
          </p:nvPr>
        </p:nvSpPr>
        <p:spPr>
          <a:xfrm>
            <a:off x="455613" y="1143000"/>
            <a:ext cx="8229600" cy="4981575"/>
          </a:xfrm>
        </p:spPr>
        <p:txBody>
          <a:bodyPr>
            <a:normAutofit lnSpcReduction="10000"/>
          </a:bodyPr>
          <a:lstStyle/>
          <a:p>
            <a:pPr marL="0" indent="0" algn="just" eaLnBrk="1" hangingPunct="1"/>
            <a:r>
              <a:rPr lang="en-US" sz="2800" dirty="0" smtClean="0"/>
              <a:t>In many Western societies, there is a focus on the individual, and individual achievement is common.</a:t>
            </a:r>
          </a:p>
          <a:p>
            <a:pPr marL="0" indent="0" algn="just" eaLnBrk="1" hangingPunct="1">
              <a:buNone/>
            </a:pPr>
            <a:r>
              <a:rPr lang="en-US" sz="2800" dirty="0" smtClean="0"/>
              <a:t> </a:t>
            </a:r>
          </a:p>
          <a:p>
            <a:pPr marL="0" indent="0" algn="just" eaLnBrk="1" hangingPunct="1"/>
            <a:r>
              <a:rPr lang="en-US" sz="2800" dirty="0" smtClean="0"/>
              <a:t>This contributes to the dynamism of the US economy, and high level of entrepreneurship.</a:t>
            </a:r>
          </a:p>
          <a:p>
            <a:pPr marL="0" indent="0" algn="just" eaLnBrk="1" hangingPunct="1"/>
            <a:endParaRPr lang="en-US" sz="2800" dirty="0" smtClean="0"/>
          </a:p>
          <a:p>
            <a:pPr marL="0" indent="0" algn="just" eaLnBrk="1" hangingPunct="1"/>
            <a:r>
              <a:rPr lang="en-US" sz="2800" dirty="0" smtClean="0"/>
              <a:t>But, leads to a lack of company loyalty and failure to gain company specific knowledge, competition between individuals in a company instead of than team building, and less ability to develop a strong network of contacts within a firm</a:t>
            </a:r>
          </a:p>
          <a:p>
            <a:pPr marL="0" indent="0" algn="just" eaLnBrk="1" hangingPunct="1"/>
            <a:endParaRPr lang="en-US"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en-US" smtClean="0"/>
              <a:t>Individuals And Groups</a:t>
            </a:r>
          </a:p>
        </p:txBody>
      </p:sp>
      <p:sp>
        <p:nvSpPr>
          <p:cNvPr id="12291" name="Rectangle 5"/>
          <p:cNvSpPr>
            <a:spLocks noGrp="1" noChangeArrowheads="1"/>
          </p:cNvSpPr>
          <p:nvPr>
            <p:ph type="body" idx="1"/>
          </p:nvPr>
        </p:nvSpPr>
        <p:spPr/>
        <p:txBody>
          <a:bodyPr>
            <a:normAutofit fontScale="92500" lnSpcReduction="10000"/>
          </a:bodyPr>
          <a:lstStyle/>
          <a:p>
            <a:pPr marL="0" indent="0" algn="just" eaLnBrk="1" hangingPunct="1"/>
            <a:r>
              <a:rPr lang="en-US" sz="3200" dirty="0" smtClean="0"/>
              <a:t>In many Asian societies, the group is the primary unit of social organization .</a:t>
            </a:r>
          </a:p>
          <a:p>
            <a:pPr marL="0" indent="0" algn="just" eaLnBrk="1" hangingPunct="1">
              <a:buNone/>
            </a:pPr>
            <a:r>
              <a:rPr lang="en-US" sz="3200" dirty="0" smtClean="0"/>
              <a:t> </a:t>
            </a:r>
          </a:p>
          <a:p>
            <a:pPr marL="0" indent="0" algn="just" eaLnBrk="1" hangingPunct="1"/>
            <a:r>
              <a:rPr lang="en-US" sz="3200" dirty="0" smtClean="0"/>
              <a:t> This  may discourage job switching between firms, encourage lifetime employment systems, and lead to cooperation in solving business problems.</a:t>
            </a:r>
          </a:p>
          <a:p>
            <a:pPr marL="0" indent="0" algn="just" eaLnBrk="1" hangingPunct="1"/>
            <a:endParaRPr lang="en-US" sz="3200" dirty="0" smtClean="0"/>
          </a:p>
          <a:p>
            <a:pPr marL="0" indent="0" algn="just" eaLnBrk="1" hangingPunct="1"/>
            <a:r>
              <a:rPr lang="en-US" sz="3200" dirty="0" smtClean="0"/>
              <a:t>But, might also suppress individual creativity and initiative</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p:txBody>
          <a:bodyPr/>
          <a:lstStyle/>
          <a:p>
            <a:pPr eaLnBrk="1" hangingPunct="1"/>
            <a:r>
              <a:rPr lang="en-US" smtClean="0"/>
              <a:t>Social Stratification</a:t>
            </a:r>
          </a:p>
        </p:txBody>
      </p:sp>
      <p:sp>
        <p:nvSpPr>
          <p:cNvPr id="13315" name="Rectangle 5"/>
          <p:cNvSpPr>
            <a:spLocks noGrp="1" noChangeArrowheads="1"/>
          </p:cNvSpPr>
          <p:nvPr>
            <p:ph type="body" idx="1"/>
          </p:nvPr>
        </p:nvSpPr>
        <p:spPr/>
        <p:txBody>
          <a:bodyPr>
            <a:normAutofit lnSpcReduction="10000"/>
          </a:bodyPr>
          <a:lstStyle/>
          <a:p>
            <a:pPr marL="0" indent="0" algn="just" eaLnBrk="1" hangingPunct="1"/>
            <a:r>
              <a:rPr lang="en-US" sz="2800" dirty="0" smtClean="0"/>
              <a:t>All societies are stratified on a hierarchical basis into social categories, or </a:t>
            </a:r>
            <a:r>
              <a:rPr lang="en-US" sz="2800" dirty="0" smtClean="0">
                <a:solidFill>
                  <a:srgbClr val="CC6600"/>
                </a:solidFill>
              </a:rPr>
              <a:t>social strata</a:t>
            </a:r>
          </a:p>
          <a:p>
            <a:pPr marL="0" indent="0" algn="just" eaLnBrk="1" hangingPunct="1"/>
            <a:endParaRPr lang="en-US" sz="2800" dirty="0" smtClean="0"/>
          </a:p>
          <a:p>
            <a:pPr marL="0" indent="0" algn="just" eaLnBrk="1" hangingPunct="1">
              <a:buFont typeface="Wingdings" pitchFamily="2" charset="2"/>
              <a:buNone/>
            </a:pPr>
            <a:r>
              <a:rPr lang="en-US" sz="2800" dirty="0" smtClean="0"/>
              <a:t>While all societies are stratified to some extent, they differ by:</a:t>
            </a:r>
          </a:p>
          <a:p>
            <a:pPr marL="0" indent="0" algn="just" eaLnBrk="1" hangingPunct="1">
              <a:buFont typeface="Wingdings" pitchFamily="2" charset="2"/>
              <a:buNone/>
            </a:pPr>
            <a:endParaRPr lang="en-US" sz="2800" dirty="0" smtClean="0"/>
          </a:p>
          <a:p>
            <a:pPr marL="0" indent="0" algn="just" eaLnBrk="1" hangingPunct="1"/>
            <a:r>
              <a:rPr lang="en-US" sz="2800" dirty="0" smtClean="0"/>
              <a:t>the degree of mobility between social strata.</a:t>
            </a:r>
          </a:p>
          <a:p>
            <a:pPr marL="0" indent="0" algn="just" eaLnBrk="1" hangingPunct="1"/>
            <a:endParaRPr lang="en-US" sz="2800" dirty="0" smtClean="0"/>
          </a:p>
          <a:p>
            <a:pPr marL="0" indent="0" algn="just" eaLnBrk="1" hangingPunct="1"/>
            <a:r>
              <a:rPr lang="en-US" sz="2800" dirty="0" smtClean="0"/>
              <a:t>the significance attached to social strata in business contacts  </a:t>
            </a:r>
          </a:p>
          <a:p>
            <a:pPr marL="0" indent="0" algn="just" eaLnBrk="1" hangingPunct="1"/>
            <a:endParaRPr lang="en-US"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en-US" smtClean="0"/>
              <a:t>Social Stratification</a:t>
            </a:r>
          </a:p>
        </p:txBody>
      </p:sp>
      <p:sp>
        <p:nvSpPr>
          <p:cNvPr id="14339" name="Rectangle 5"/>
          <p:cNvSpPr>
            <a:spLocks noGrp="1" noChangeArrowheads="1"/>
          </p:cNvSpPr>
          <p:nvPr>
            <p:ph type="body" idx="1"/>
          </p:nvPr>
        </p:nvSpPr>
        <p:spPr/>
        <p:txBody>
          <a:bodyPr>
            <a:normAutofit fontScale="85000" lnSpcReduction="10000"/>
          </a:bodyPr>
          <a:lstStyle/>
          <a:p>
            <a:pPr marL="0" indent="0" algn="just"/>
            <a:r>
              <a:rPr lang="en-US" dirty="0" smtClean="0">
                <a:solidFill>
                  <a:srgbClr val="CC6600"/>
                </a:solidFill>
              </a:rPr>
              <a:t>Social mobility</a:t>
            </a:r>
            <a:r>
              <a:rPr lang="en-US" dirty="0" smtClean="0"/>
              <a:t> is the extent to which individuals can move out of the strata into which they are born.</a:t>
            </a:r>
          </a:p>
          <a:p>
            <a:pPr marL="0" indent="0" algn="just" eaLnBrk="1" hangingPunct="1"/>
            <a:endParaRPr lang="en-US" dirty="0" smtClean="0"/>
          </a:p>
          <a:p>
            <a:pPr marL="0" indent="0" algn="just"/>
            <a:r>
              <a:rPr lang="en-US" dirty="0" smtClean="0"/>
              <a:t>A </a:t>
            </a:r>
            <a:r>
              <a:rPr lang="en-US" dirty="0" smtClean="0">
                <a:solidFill>
                  <a:srgbClr val="CC6600"/>
                </a:solidFill>
              </a:rPr>
              <a:t>caste system</a:t>
            </a:r>
            <a:r>
              <a:rPr lang="en-US" dirty="0" smtClean="0"/>
              <a:t> is a closed system of stratification in which social position is determined by the family into which a person is born, and change in that position is usually not possible during an individual's lifetime.</a:t>
            </a:r>
          </a:p>
          <a:p>
            <a:pPr marL="0" indent="0" algn="just"/>
            <a:endParaRPr lang="en-US" dirty="0" smtClean="0"/>
          </a:p>
          <a:p>
            <a:pPr marL="0" indent="0" algn="just"/>
            <a:r>
              <a:rPr lang="en-US" dirty="0" smtClean="0"/>
              <a:t>A </a:t>
            </a:r>
            <a:r>
              <a:rPr lang="en-US" dirty="0" smtClean="0">
                <a:solidFill>
                  <a:srgbClr val="CC6600"/>
                </a:solidFill>
              </a:rPr>
              <a:t>class system</a:t>
            </a:r>
            <a:r>
              <a:rPr lang="en-US" dirty="0" smtClean="0"/>
              <a:t> is a form of open social stratification in which the position a person has by birth can be changed through his or her achievement or luck</a:t>
            </a:r>
          </a:p>
          <a:p>
            <a:pPr marL="0" indent="0" algn="just" eaLnBrk="1" hangingPunct="1"/>
            <a:endParaRPr lang="en-US" dirty="0" smtClean="0"/>
          </a:p>
          <a:p>
            <a:pPr marL="0" indent="0" algn="just" eaLnBrk="1" hangingPunct="1"/>
            <a:endParaRPr lang="en-US"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smtClean="0"/>
              <a:t>Social Stratification</a:t>
            </a:r>
          </a:p>
        </p:txBody>
      </p:sp>
      <p:sp>
        <p:nvSpPr>
          <p:cNvPr id="15363" name="Rectangle 5"/>
          <p:cNvSpPr>
            <a:spLocks noGrp="1" noChangeArrowheads="1"/>
          </p:cNvSpPr>
          <p:nvPr>
            <p:ph type="body" idx="1"/>
          </p:nvPr>
        </p:nvSpPr>
        <p:spPr>
          <a:xfrm>
            <a:off x="455613" y="1295400"/>
            <a:ext cx="8229600" cy="4829175"/>
          </a:xfrm>
        </p:spPr>
        <p:txBody>
          <a:bodyPr>
            <a:normAutofit lnSpcReduction="10000"/>
          </a:bodyPr>
          <a:lstStyle/>
          <a:p>
            <a:pPr marL="0" indent="0" algn="just" eaLnBrk="1" hangingPunct="1"/>
            <a:r>
              <a:rPr lang="en-US" sz="2800" dirty="0" smtClean="0"/>
              <a:t>The social stratification of a society is significant if it affects the operation of business organizations.</a:t>
            </a:r>
          </a:p>
          <a:p>
            <a:pPr marL="0" indent="0" algn="just" eaLnBrk="1" hangingPunct="1">
              <a:buNone/>
            </a:pPr>
            <a:r>
              <a:rPr lang="en-US" sz="2800" dirty="0" smtClean="0"/>
              <a:t> </a:t>
            </a:r>
          </a:p>
          <a:p>
            <a:pPr marL="0" indent="0" algn="just" eaLnBrk="1" hangingPunct="1"/>
            <a:r>
              <a:rPr lang="en-US" sz="2800" dirty="0" smtClean="0">
                <a:solidFill>
                  <a:srgbClr val="CC6600"/>
                </a:solidFill>
              </a:rPr>
              <a:t>Class consciousness</a:t>
            </a:r>
            <a:r>
              <a:rPr lang="en-US" sz="2800" dirty="0" smtClean="0"/>
              <a:t> is a condition where people tend to perceive themselves in terms of their class background, and this shapes their relationships with others.</a:t>
            </a:r>
          </a:p>
          <a:p>
            <a:pPr marL="0" indent="0" algn="just" eaLnBrk="1" hangingPunct="1"/>
            <a:endParaRPr lang="en-US" sz="2800" dirty="0" smtClean="0"/>
          </a:p>
          <a:p>
            <a:pPr marL="0" indent="0" algn="just" eaLnBrk="1" hangingPunct="1"/>
            <a:r>
              <a:rPr lang="en-US" sz="2800" dirty="0" smtClean="0"/>
              <a:t>In cultures where class consciousness is high, the way individuals from different classes work together may be very prescribed and strained</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pPr eaLnBrk="1" hangingPunct="1">
              <a:lnSpc>
                <a:spcPct val="85000"/>
              </a:lnSpc>
            </a:pPr>
            <a:r>
              <a:rPr lang="en-US" smtClean="0"/>
              <a:t>Religious And Ethical Systems</a:t>
            </a:r>
          </a:p>
        </p:txBody>
      </p:sp>
      <p:sp>
        <p:nvSpPr>
          <p:cNvPr id="16387" name="Rectangle 5"/>
          <p:cNvSpPr>
            <a:spLocks noGrp="1" noChangeArrowheads="1"/>
          </p:cNvSpPr>
          <p:nvPr>
            <p:ph type="body" idx="1"/>
          </p:nvPr>
        </p:nvSpPr>
        <p:spPr>
          <a:xfrm>
            <a:off x="455613" y="1447800"/>
            <a:ext cx="8229600" cy="5181600"/>
          </a:xfrm>
        </p:spPr>
        <p:txBody>
          <a:bodyPr>
            <a:normAutofit fontScale="92500" lnSpcReduction="20000"/>
          </a:bodyPr>
          <a:lstStyle/>
          <a:p>
            <a:pPr marL="0" indent="0" algn="just" eaLnBrk="1" hangingPunct="1"/>
            <a:r>
              <a:rPr lang="en-US" sz="2800" dirty="0" smtClean="0">
                <a:solidFill>
                  <a:srgbClr val="CC6600"/>
                </a:solidFill>
              </a:rPr>
              <a:t>Religion</a:t>
            </a:r>
            <a:r>
              <a:rPr lang="en-US" sz="2800" dirty="0" smtClean="0"/>
              <a:t> is a system of shared beliefs and rituals that are concerned with the realm of the sacred.</a:t>
            </a:r>
          </a:p>
          <a:p>
            <a:pPr marL="0" indent="0" algn="just" eaLnBrk="1" hangingPunct="1"/>
            <a:endParaRPr lang="en-US" sz="2800" dirty="0" smtClean="0"/>
          </a:p>
          <a:p>
            <a:pPr marL="0" indent="0" algn="just" eaLnBrk="1" hangingPunct="1"/>
            <a:r>
              <a:rPr lang="en-US" sz="2800" dirty="0" smtClean="0">
                <a:solidFill>
                  <a:srgbClr val="CC6600"/>
                </a:solidFill>
              </a:rPr>
              <a:t>Ethical systems</a:t>
            </a:r>
            <a:r>
              <a:rPr lang="en-US" sz="2800" dirty="0" smtClean="0"/>
              <a:t> are a set of moral principles, or values, that are used to guide and shape behavior.</a:t>
            </a:r>
          </a:p>
          <a:p>
            <a:pPr marL="0" indent="0" algn="just" eaLnBrk="1" hangingPunct="1"/>
            <a:endParaRPr lang="en-US" sz="2800" dirty="0" smtClean="0"/>
          </a:p>
          <a:p>
            <a:pPr marL="0" indent="0" algn="just" eaLnBrk="1" hangingPunct="1"/>
            <a:r>
              <a:rPr lang="en-US" sz="2800" dirty="0" smtClean="0"/>
              <a:t>Religion and ethics are often closely intertwined.</a:t>
            </a:r>
          </a:p>
          <a:p>
            <a:pPr marL="0" indent="0" algn="just" eaLnBrk="1" hangingPunct="1"/>
            <a:endParaRPr lang="en-US" sz="2800" dirty="0" smtClean="0"/>
          </a:p>
          <a:p>
            <a:pPr marL="0" indent="0" algn="just" eaLnBrk="1" hangingPunct="1"/>
            <a:r>
              <a:rPr lang="en-US" sz="2800" dirty="0" smtClean="0"/>
              <a:t>Four religions dominate society -Christianity, Islam, Hinduism, and Buddhism.</a:t>
            </a:r>
          </a:p>
          <a:p>
            <a:pPr marL="0" indent="0" algn="just" eaLnBrk="1" hangingPunct="1"/>
            <a:endParaRPr lang="en-US" sz="2800" dirty="0" smtClean="0"/>
          </a:p>
          <a:p>
            <a:pPr marL="0" indent="0" algn="just" eaLnBrk="1" hangingPunct="1"/>
            <a:r>
              <a:rPr lang="en-US" sz="2800" dirty="0" smtClean="0"/>
              <a:t>Confucianism is also important in influencing behavior and culture in many parts of Asia.</a:t>
            </a:r>
          </a:p>
          <a:p>
            <a:pPr marL="0" indent="0" algn="just" eaLnBrk="1" hangingPunct="1">
              <a:buFont typeface="Wingdings" pitchFamily="2" charset="2"/>
              <a:buNone/>
            </a:pPr>
            <a:endParaRPr lang="en-US" sz="2800"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pPr eaLnBrk="1" hangingPunct="1">
              <a:lnSpc>
                <a:spcPct val="85000"/>
              </a:lnSpc>
            </a:pPr>
            <a:r>
              <a:rPr lang="en-US" smtClean="0"/>
              <a:t>Religious And Ethical Systems</a:t>
            </a:r>
          </a:p>
        </p:txBody>
      </p:sp>
      <p:sp>
        <p:nvSpPr>
          <p:cNvPr id="17411" name="Rectangle 7"/>
          <p:cNvSpPr>
            <a:spLocks noGrp="1" noChangeArrowheads="1"/>
          </p:cNvSpPr>
          <p:nvPr>
            <p:ph type="body" idx="1"/>
          </p:nvPr>
        </p:nvSpPr>
        <p:spPr>
          <a:xfrm>
            <a:off x="455613" y="1066800"/>
            <a:ext cx="8229600" cy="534988"/>
          </a:xfrm>
        </p:spPr>
        <p:txBody>
          <a:bodyPr>
            <a:normAutofit lnSpcReduction="10000"/>
          </a:bodyPr>
          <a:lstStyle/>
          <a:p>
            <a:pPr marL="0" indent="0" algn="ctr" eaLnBrk="1" hangingPunct="1">
              <a:buFont typeface="Wingdings" pitchFamily="2" charset="2"/>
              <a:buNone/>
            </a:pPr>
            <a:r>
              <a:rPr lang="en-US" dirty="0" smtClean="0"/>
              <a:t>World Religions</a:t>
            </a:r>
          </a:p>
        </p:txBody>
      </p:sp>
      <p:pic>
        <p:nvPicPr>
          <p:cNvPr id="584713" name="Picture 9" descr="hiL81349_m0301"/>
          <p:cNvPicPr>
            <a:picLocks noChangeAspect="1" noChangeArrowheads="1"/>
          </p:cNvPicPr>
          <p:nvPr/>
        </p:nvPicPr>
        <p:blipFill>
          <a:blip r:embed="rId4" cstate="print">
            <a:lum bright="-30000"/>
          </a:blip>
          <a:srcRect/>
          <a:stretch>
            <a:fillRect/>
          </a:stretch>
        </p:blipFill>
        <p:spPr bwMode="auto">
          <a:xfrm>
            <a:off x="762000" y="1981200"/>
            <a:ext cx="8077200" cy="38131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457200" y="274638"/>
            <a:ext cx="8229600" cy="639762"/>
          </a:xfrm>
        </p:spPr>
        <p:txBody>
          <a:bodyPr>
            <a:normAutofit fontScale="90000"/>
          </a:bodyPr>
          <a:lstStyle/>
          <a:p>
            <a:pPr eaLnBrk="1" hangingPunct="1"/>
            <a:r>
              <a:rPr lang="en-US" dirty="0" smtClean="0"/>
              <a:t>Culture And The Workplace</a:t>
            </a:r>
          </a:p>
        </p:txBody>
      </p:sp>
      <p:sp>
        <p:nvSpPr>
          <p:cNvPr id="18435" name="Rectangle 5"/>
          <p:cNvSpPr>
            <a:spLocks noGrp="1" noChangeArrowheads="1"/>
          </p:cNvSpPr>
          <p:nvPr>
            <p:ph type="body" idx="1"/>
          </p:nvPr>
        </p:nvSpPr>
        <p:spPr>
          <a:xfrm>
            <a:off x="455613" y="990600"/>
            <a:ext cx="8229600" cy="5410200"/>
          </a:xfrm>
        </p:spPr>
        <p:txBody>
          <a:bodyPr>
            <a:normAutofit fontScale="92500" lnSpcReduction="20000"/>
          </a:bodyPr>
          <a:lstStyle/>
          <a:p>
            <a:pPr marL="0" indent="0" algn="just" eaLnBrk="1" hangingPunct="1"/>
            <a:r>
              <a:rPr lang="en-US" sz="2800" dirty="0" smtClean="0">
                <a:solidFill>
                  <a:srgbClr val="CC6600"/>
                </a:solidFill>
              </a:rPr>
              <a:t>Power distance</a:t>
            </a:r>
            <a:r>
              <a:rPr lang="en-US" sz="2800" dirty="0" smtClean="0"/>
              <a:t> focuses on how a society deals with the fact that people are unequal in physical and intellectual capabilities.</a:t>
            </a:r>
          </a:p>
          <a:p>
            <a:pPr marL="0" indent="0" algn="just" eaLnBrk="1" hangingPunct="1">
              <a:buNone/>
            </a:pPr>
            <a:r>
              <a:rPr lang="en-US" sz="2800" dirty="0" smtClean="0"/>
              <a:t> </a:t>
            </a:r>
          </a:p>
          <a:p>
            <a:pPr marL="0" indent="0" algn="just" eaLnBrk="1" hangingPunct="1"/>
            <a:r>
              <a:rPr lang="en-US" sz="2800" dirty="0" smtClean="0">
                <a:solidFill>
                  <a:srgbClr val="CC6600"/>
                </a:solidFill>
              </a:rPr>
              <a:t>Individualism versus collectivism</a:t>
            </a:r>
            <a:r>
              <a:rPr lang="en-US" sz="2800" dirty="0" smtClean="0"/>
              <a:t> focuses on the relationship between the individual and his or her fellows.</a:t>
            </a:r>
          </a:p>
          <a:p>
            <a:pPr marL="0" indent="0" algn="just" eaLnBrk="1" hangingPunct="1"/>
            <a:endParaRPr lang="en-US" sz="2800" dirty="0" smtClean="0"/>
          </a:p>
          <a:p>
            <a:pPr marL="0" indent="0" algn="just" eaLnBrk="1" hangingPunct="1"/>
            <a:r>
              <a:rPr lang="en-US" sz="2800" dirty="0" smtClean="0">
                <a:solidFill>
                  <a:srgbClr val="CC6600"/>
                </a:solidFill>
              </a:rPr>
              <a:t>Uncertainty avoidance</a:t>
            </a:r>
            <a:r>
              <a:rPr lang="en-US" sz="2800" dirty="0" smtClean="0"/>
              <a:t> measures the extent to which different cultures socialize </a:t>
            </a:r>
            <a:r>
              <a:rPr lang="en-US" dirty="0" smtClean="0"/>
              <a:t>their members into accepting ambiguous situations and tolerating ambiguity.</a:t>
            </a:r>
          </a:p>
          <a:p>
            <a:pPr marL="0" indent="0" algn="just" eaLnBrk="1" hangingPunct="1"/>
            <a:endParaRPr lang="en-US" dirty="0" smtClean="0"/>
          </a:p>
          <a:p>
            <a:pPr marL="0" indent="0" algn="just" eaLnBrk="1" hangingPunct="1"/>
            <a:r>
              <a:rPr lang="en-US" dirty="0" smtClean="0">
                <a:solidFill>
                  <a:srgbClr val="CC6600"/>
                </a:solidFill>
              </a:rPr>
              <a:t>Masculinity versus femininity</a:t>
            </a:r>
            <a:r>
              <a:rPr lang="en-US" dirty="0" smtClean="0"/>
              <a:t> looks at the relationship between gender and work roles</a:t>
            </a:r>
          </a:p>
          <a:p>
            <a:pPr marL="0" indent="0" algn="just" eaLnBrk="1" hangingPunct="1"/>
            <a:endParaRPr lang="en-US" dirty="0" smtClean="0"/>
          </a:p>
          <a:p>
            <a:pPr marL="0" indent="0" algn="just" eaLnBrk="1" hangingPunct="1"/>
            <a:endParaRPr lang="en-US"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title"/>
          </p:nvPr>
        </p:nvSpPr>
        <p:spPr/>
        <p:txBody>
          <a:bodyPr>
            <a:normAutofit fontScale="90000"/>
          </a:bodyPr>
          <a:lstStyle/>
          <a:p>
            <a:pPr eaLnBrk="1" hangingPunct="1">
              <a:lnSpc>
                <a:spcPct val="85000"/>
              </a:lnSpc>
            </a:pPr>
            <a:r>
              <a:rPr lang="en-US" smtClean="0"/>
              <a:t>Culture And Competitive Advantage</a:t>
            </a:r>
          </a:p>
        </p:txBody>
      </p:sp>
      <p:sp>
        <p:nvSpPr>
          <p:cNvPr id="19459" name="Rectangle 6"/>
          <p:cNvSpPr>
            <a:spLocks noGrp="1" noChangeArrowheads="1"/>
          </p:cNvSpPr>
          <p:nvPr>
            <p:ph type="body" idx="1"/>
          </p:nvPr>
        </p:nvSpPr>
        <p:spPr/>
        <p:txBody>
          <a:bodyPr>
            <a:normAutofit lnSpcReduction="10000"/>
          </a:bodyPr>
          <a:lstStyle/>
          <a:p>
            <a:pPr marL="0" indent="0" algn="just" eaLnBrk="1" hangingPunct="1">
              <a:buFont typeface="Wingdings" pitchFamily="2" charset="2"/>
              <a:buNone/>
            </a:pPr>
            <a:r>
              <a:rPr lang="en-US" sz="3200" dirty="0" smtClean="0"/>
              <a:t>The connection between culture and competitive advantage is important because:</a:t>
            </a:r>
          </a:p>
          <a:p>
            <a:pPr marL="0" indent="0" algn="just" eaLnBrk="1" hangingPunct="1">
              <a:buFont typeface="Wingdings" pitchFamily="2" charset="2"/>
              <a:buNone/>
            </a:pPr>
            <a:endParaRPr lang="en-US" sz="3200" dirty="0" smtClean="0"/>
          </a:p>
          <a:p>
            <a:pPr marL="0" indent="0" algn="just" eaLnBrk="1" hangingPunct="1"/>
            <a:r>
              <a:rPr lang="en-US" sz="3200" dirty="0" smtClean="0"/>
              <a:t>it suggests which countries are likely to produce the most viable competitors.</a:t>
            </a:r>
          </a:p>
          <a:p>
            <a:pPr marL="0" indent="0" algn="just" eaLnBrk="1" hangingPunct="1"/>
            <a:endParaRPr lang="en-US" sz="3200" dirty="0" smtClean="0"/>
          </a:p>
          <a:p>
            <a:pPr marL="0" indent="0" algn="just" eaLnBrk="1" hangingPunct="1"/>
            <a:r>
              <a:rPr lang="en-US" sz="3200" dirty="0" smtClean="0"/>
              <a:t>it has implications for the choice of countries in which to locate production facilities and do business</a:t>
            </a:r>
          </a:p>
          <a:p>
            <a:pPr marL="0" indent="0" algn="just" eaLnBrk="1" hangingPunct="1"/>
            <a:endParaRPr lang="en-US" sz="3200" dirty="0" smtClean="0"/>
          </a:p>
          <a:p>
            <a:pPr marL="0" indent="0" algn="just" eaLnBrk="1" hangingPunct="1"/>
            <a:endParaRPr lang="en-US"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body" idx="1"/>
          </p:nvPr>
        </p:nvSpPr>
        <p:spPr>
          <a:xfrm>
            <a:off x="152400" y="381000"/>
            <a:ext cx="8229600" cy="4525963"/>
          </a:xfrm>
          <a:noFill/>
        </p:spPr>
        <p:txBody>
          <a:bodyPr/>
          <a:lstStyle/>
          <a:p>
            <a:pPr eaLnBrk="1" hangingPunct="1">
              <a:lnSpc>
                <a:spcPct val="90000"/>
              </a:lnSpc>
            </a:pPr>
            <a:r>
              <a:rPr lang="en-US" sz="5400" smtClean="0">
                <a:latin typeface="Elephant" pitchFamily="18" charset="0"/>
              </a:rPr>
              <a:t>International Business Management </a:t>
            </a:r>
            <a:r>
              <a:rPr lang="en-US" sz="4000" smtClean="0">
                <a:solidFill>
                  <a:srgbClr val="CC6600"/>
                </a:solidFill>
              </a:rPr>
              <a:t>7e</a:t>
            </a:r>
            <a:r>
              <a:rPr lang="en-US" smtClean="0"/>
              <a:t/>
            </a:r>
            <a:br>
              <a:rPr lang="en-US" smtClean="0"/>
            </a:br>
            <a:endParaRPr lang="en-US" sz="3600" smtClean="0">
              <a:solidFill>
                <a:srgbClr val="CC6600"/>
              </a:solidFill>
            </a:endParaRPr>
          </a:p>
          <a:p>
            <a:pPr eaLnBrk="1" hangingPunct="1">
              <a:lnSpc>
                <a:spcPct val="90000"/>
              </a:lnSpc>
            </a:pPr>
            <a:endParaRPr lang="en-US" sz="3600" smtClean="0"/>
          </a:p>
          <a:p>
            <a:pPr algn="r" eaLnBrk="1" hangingPunct="1">
              <a:lnSpc>
                <a:spcPct val="90000"/>
              </a:lnSpc>
            </a:pPr>
            <a:r>
              <a:rPr lang="en-US" sz="3600" smtClean="0"/>
              <a:t>by Charles W.L. Hill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228600" y="1371600"/>
            <a:ext cx="8229600" cy="4525963"/>
          </a:xfrm>
          <a:noFill/>
        </p:spPr>
        <p:txBody>
          <a:bodyPr/>
          <a:lstStyle/>
          <a:p>
            <a:pPr algn="l" eaLnBrk="1" hangingPunct="1"/>
            <a:r>
              <a:rPr lang="en-US" sz="3600" smtClean="0">
                <a:latin typeface="Elephant" pitchFamily="18" charset="0"/>
              </a:rPr>
              <a:t>Chapter 4</a:t>
            </a:r>
            <a:r>
              <a:rPr lang="en-US" sz="4800" smtClean="0"/>
              <a:t> </a:t>
            </a:r>
          </a:p>
          <a:p>
            <a:pPr algn="l" eaLnBrk="1" hangingPunct="1"/>
            <a:endParaRPr lang="en-US" sz="4800" smtClean="0"/>
          </a:p>
          <a:p>
            <a:pPr algn="r" eaLnBrk="1" hangingPunct="1"/>
            <a:r>
              <a:rPr lang="en-US" sz="4000" smtClean="0">
                <a:solidFill>
                  <a:srgbClr val="CC6600"/>
                </a:solidFill>
              </a:rPr>
              <a:t>Ethics in International Business</a:t>
            </a:r>
            <a:endParaRPr lang="en-US" sz="48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Introduction</a:t>
            </a:r>
          </a:p>
        </p:txBody>
      </p:sp>
      <p:sp>
        <p:nvSpPr>
          <p:cNvPr id="22531" name="Rectangle 3"/>
          <p:cNvSpPr>
            <a:spLocks noGrp="1" noChangeArrowheads="1"/>
          </p:cNvSpPr>
          <p:nvPr>
            <p:ph type="body" idx="1"/>
          </p:nvPr>
        </p:nvSpPr>
        <p:spPr/>
        <p:txBody>
          <a:bodyPr/>
          <a:lstStyle/>
          <a:p>
            <a:pPr marL="0" indent="0" eaLnBrk="1" hangingPunct="1"/>
            <a:r>
              <a:rPr lang="en-US" sz="2800" b="1" smtClean="0">
                <a:solidFill>
                  <a:srgbClr val="CC6600"/>
                </a:solidFill>
              </a:rPr>
              <a:t>Ethics</a:t>
            </a:r>
            <a:r>
              <a:rPr lang="en-US" sz="2800" b="1" smtClean="0">
                <a:solidFill>
                  <a:srgbClr val="8124C6"/>
                </a:solidFill>
              </a:rPr>
              <a:t> </a:t>
            </a:r>
            <a:r>
              <a:rPr lang="en-US" sz="2800" b="1" smtClean="0"/>
              <a:t>refers to accepted principles of right or wrong that govern the conduct of a person, the members of a profession, or the actions of an organization  </a:t>
            </a:r>
          </a:p>
          <a:p>
            <a:pPr marL="0" indent="0" eaLnBrk="1" hangingPunct="1"/>
            <a:r>
              <a:rPr lang="en-US" sz="2800" b="1" smtClean="0">
                <a:solidFill>
                  <a:srgbClr val="CC6600"/>
                </a:solidFill>
              </a:rPr>
              <a:t>Business ethics</a:t>
            </a:r>
            <a:r>
              <a:rPr lang="en-US" sz="2800" b="1" smtClean="0"/>
              <a:t> are the accepted principles of right or wrong governing the conduct of business people</a:t>
            </a:r>
          </a:p>
          <a:p>
            <a:pPr marL="0" indent="0" eaLnBrk="1" hangingPunct="1"/>
            <a:r>
              <a:rPr lang="en-US" sz="2800" b="1" smtClean="0">
                <a:solidFill>
                  <a:srgbClr val="CC6600"/>
                </a:solidFill>
              </a:rPr>
              <a:t>Ethical strategy</a:t>
            </a:r>
            <a:r>
              <a:rPr lang="en-US" sz="2800" b="1" smtClean="0"/>
              <a:t> is a strategy, or course of action, that does not violate these accepted principles </a:t>
            </a:r>
          </a:p>
          <a:p>
            <a:pPr marL="0" indent="0" eaLnBrk="1" hangingPunct="1"/>
            <a:endParaRPr 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z="3200" smtClean="0"/>
              <a:t>Ethical Issues In </a:t>
            </a:r>
            <a:br>
              <a:rPr lang="en-US" sz="3200" smtClean="0"/>
            </a:br>
            <a:r>
              <a:rPr lang="en-US" sz="3200" smtClean="0"/>
              <a:t>International Business</a:t>
            </a:r>
          </a:p>
        </p:txBody>
      </p:sp>
      <p:sp>
        <p:nvSpPr>
          <p:cNvPr id="23555" name="Rectangle 3"/>
          <p:cNvSpPr>
            <a:spLocks noGrp="1" noChangeArrowheads="1"/>
          </p:cNvSpPr>
          <p:nvPr>
            <p:ph type="body" idx="1"/>
          </p:nvPr>
        </p:nvSpPr>
        <p:spPr/>
        <p:txBody>
          <a:bodyPr/>
          <a:lstStyle/>
          <a:p>
            <a:pPr marL="0" indent="0" eaLnBrk="1" hangingPunct="1">
              <a:buClr>
                <a:srgbClr val="8124C6"/>
              </a:buClr>
              <a:buFont typeface="Wingdings" pitchFamily="2" charset="2"/>
              <a:buNone/>
            </a:pPr>
            <a:r>
              <a:rPr lang="en-US" sz="3200" b="1" smtClean="0"/>
              <a:t>The most common ethical issues in business involve:</a:t>
            </a:r>
          </a:p>
          <a:p>
            <a:pPr marL="0" indent="0" eaLnBrk="1" hangingPunct="1"/>
            <a:r>
              <a:rPr lang="en-US" sz="3200" b="1" smtClean="0"/>
              <a:t>employment practices</a:t>
            </a:r>
          </a:p>
          <a:p>
            <a:pPr marL="0" indent="0" eaLnBrk="1" hangingPunct="1"/>
            <a:r>
              <a:rPr lang="en-US" sz="3200" b="1" smtClean="0"/>
              <a:t>human rights</a:t>
            </a:r>
          </a:p>
          <a:p>
            <a:pPr marL="0" indent="0" eaLnBrk="1" hangingPunct="1"/>
            <a:r>
              <a:rPr lang="en-US" sz="3200" b="1" smtClean="0"/>
              <a:t>environmental regulations</a:t>
            </a:r>
          </a:p>
          <a:p>
            <a:pPr marL="0" indent="0" eaLnBrk="1" hangingPunct="1"/>
            <a:r>
              <a:rPr lang="en-US" sz="3200" b="1" smtClean="0"/>
              <a:t>corruption</a:t>
            </a:r>
          </a:p>
          <a:p>
            <a:pPr marL="0" indent="0" eaLnBrk="1" hangingPunct="1"/>
            <a:r>
              <a:rPr lang="en-US" sz="3200" b="1" smtClean="0"/>
              <a:t>the moral obligation of multinational companies  </a:t>
            </a:r>
            <a:endParaRPr lang="en-US" sz="3200" b="1" u="sng" smtClean="0"/>
          </a:p>
          <a:p>
            <a:pPr marL="0" indent="0" eaLnBrk="1" hangingPunct="1">
              <a:buClr>
                <a:srgbClr val="8124C6"/>
              </a:buClr>
            </a:pPr>
            <a:endParaRPr lang="en-US" sz="2000" smtClean="0"/>
          </a:p>
          <a:p>
            <a:pPr marL="0" indent="0" eaLnBrk="1" hangingPunct="1"/>
            <a:endParaRPr lang="en-US"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Employment Practices</a:t>
            </a:r>
          </a:p>
        </p:txBody>
      </p:sp>
      <p:sp>
        <p:nvSpPr>
          <p:cNvPr id="24579" name="Rectangle 3"/>
          <p:cNvSpPr>
            <a:spLocks noGrp="1" noChangeArrowheads="1"/>
          </p:cNvSpPr>
          <p:nvPr>
            <p:ph type="body" idx="1"/>
          </p:nvPr>
        </p:nvSpPr>
        <p:spPr/>
        <p:txBody>
          <a:bodyPr>
            <a:normAutofit lnSpcReduction="10000"/>
          </a:bodyPr>
          <a:lstStyle/>
          <a:p>
            <a:pPr marL="0" indent="0" eaLnBrk="1" hangingPunct="1">
              <a:buFont typeface="Wingdings" pitchFamily="2" charset="2"/>
              <a:buNone/>
            </a:pPr>
            <a:r>
              <a:rPr lang="en-US" sz="4000" b="1" smtClean="0"/>
              <a:t>If work conditions in a host nation are clearly inferior to those in a multinational’s home nation, should companies apply:</a:t>
            </a:r>
          </a:p>
          <a:p>
            <a:pPr marL="0" indent="0" eaLnBrk="1" hangingPunct="1"/>
            <a:r>
              <a:rPr lang="en-US" sz="4000" b="1" smtClean="0"/>
              <a:t>home country standards</a:t>
            </a:r>
          </a:p>
          <a:p>
            <a:pPr marL="0" indent="0" eaLnBrk="1" hangingPunct="1"/>
            <a:r>
              <a:rPr lang="en-US" sz="4000" b="1" smtClean="0"/>
              <a:t>host country standards</a:t>
            </a:r>
          </a:p>
          <a:p>
            <a:pPr marL="0" indent="0" eaLnBrk="1" hangingPunct="1"/>
            <a:r>
              <a:rPr lang="en-US" sz="4000" b="1" smtClean="0"/>
              <a:t>something in between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Human Rights</a:t>
            </a:r>
          </a:p>
        </p:txBody>
      </p:sp>
      <p:sp>
        <p:nvSpPr>
          <p:cNvPr id="25603" name="Rectangle 3"/>
          <p:cNvSpPr>
            <a:spLocks noGrp="1" noChangeArrowheads="1"/>
          </p:cNvSpPr>
          <p:nvPr>
            <p:ph type="body" idx="1"/>
          </p:nvPr>
        </p:nvSpPr>
        <p:spPr/>
        <p:txBody>
          <a:bodyPr/>
          <a:lstStyle/>
          <a:p>
            <a:pPr marL="0" indent="0" eaLnBrk="1" hangingPunct="1"/>
            <a:r>
              <a:rPr lang="en-US" sz="3600" b="1" smtClean="0"/>
              <a:t>In developed countries, basic human rights such as freedom of association, freedom of speech, freedom of assembly, and freedom of movement, are taken for granted</a:t>
            </a:r>
          </a:p>
          <a:p>
            <a:pPr marL="0" indent="0" eaLnBrk="1" hangingPunct="1"/>
            <a:r>
              <a:rPr lang="en-US" sz="3600" b="1" smtClean="0"/>
              <a:t>In other countries, these rights may not exist   </a:t>
            </a:r>
          </a:p>
          <a:p>
            <a:pPr marL="0" indent="0" eaLnBrk="1" hangingPunct="1">
              <a:buClr>
                <a:srgbClr val="8124C6"/>
              </a:buClr>
            </a:pPr>
            <a:endParaRPr lang="en-US" smtClean="0"/>
          </a:p>
          <a:p>
            <a:pPr marL="0" indent="0" eaLnBrk="1" hangingPunct="1"/>
            <a:endParaRPr 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Environmental Pollution</a:t>
            </a:r>
          </a:p>
        </p:txBody>
      </p:sp>
      <p:sp>
        <p:nvSpPr>
          <p:cNvPr id="26627" name="Rectangle 3"/>
          <p:cNvSpPr>
            <a:spLocks noGrp="1" noChangeArrowheads="1"/>
          </p:cNvSpPr>
          <p:nvPr>
            <p:ph type="body" idx="1"/>
          </p:nvPr>
        </p:nvSpPr>
        <p:spPr>
          <a:xfrm>
            <a:off x="457200" y="1143000"/>
            <a:ext cx="8229600" cy="5486400"/>
          </a:xfrm>
        </p:spPr>
        <p:txBody>
          <a:bodyPr/>
          <a:lstStyle/>
          <a:p>
            <a:pPr marL="0" indent="0" eaLnBrk="1" hangingPunct="1"/>
            <a:r>
              <a:rPr lang="en-US" sz="2800" b="1" smtClean="0"/>
              <a:t>Ethical issues arise when environmental regulations in host nations are far inferior to those in the home nation</a:t>
            </a:r>
          </a:p>
          <a:p>
            <a:pPr marL="0" indent="0" eaLnBrk="1" hangingPunct="1"/>
            <a:r>
              <a:rPr lang="en-US" sz="2800" b="1" smtClean="0"/>
              <a:t>Environmental questions take on added importance because some parts of the environment are a public good that no one owns, but anyone can despoil</a:t>
            </a:r>
          </a:p>
          <a:p>
            <a:pPr marL="0" indent="0" eaLnBrk="1" hangingPunct="1"/>
            <a:r>
              <a:rPr lang="en-US" sz="2800" b="1" smtClean="0"/>
              <a:t>The </a:t>
            </a:r>
            <a:r>
              <a:rPr lang="en-US" sz="2800" b="1" smtClean="0">
                <a:solidFill>
                  <a:srgbClr val="CC6600"/>
                </a:solidFill>
              </a:rPr>
              <a:t>tragedy of the commons</a:t>
            </a:r>
            <a:r>
              <a:rPr lang="en-US" sz="2800" b="1" smtClean="0"/>
              <a:t> occurs when a resource held in common by all, but owned by no one, is overused by individuals, resulting in its degradation</a:t>
            </a:r>
          </a:p>
          <a:p>
            <a:pPr marL="0" indent="0" eaLnBrk="1" hangingPunct="1"/>
            <a:endParaRPr lang="en-US"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Corruption </a:t>
            </a:r>
          </a:p>
        </p:txBody>
      </p:sp>
      <p:sp>
        <p:nvSpPr>
          <p:cNvPr id="27651" name="Rectangle 3"/>
          <p:cNvSpPr>
            <a:spLocks noGrp="1" noChangeArrowheads="1"/>
          </p:cNvSpPr>
          <p:nvPr>
            <p:ph type="body" idx="1"/>
          </p:nvPr>
        </p:nvSpPr>
        <p:spPr>
          <a:xfrm>
            <a:off x="457200" y="1257300"/>
            <a:ext cx="8229600" cy="4868863"/>
          </a:xfrm>
        </p:spPr>
        <p:txBody>
          <a:bodyPr/>
          <a:lstStyle/>
          <a:p>
            <a:pPr marL="0" indent="0" eaLnBrk="1" hangingPunct="1"/>
            <a:r>
              <a:rPr lang="en-US" sz="2800" b="1" smtClean="0"/>
              <a:t>Some economists believe that in a country where preexisting political structures distort or limit the workings of the market mechanism, corruption in the form of black-marketeering, smuggling, and side payments to government bureaucrats to “speed up” approval for business investments may actually enhance welfare </a:t>
            </a:r>
          </a:p>
          <a:p>
            <a:pPr marL="0" indent="0" eaLnBrk="1" hangingPunct="1"/>
            <a:r>
              <a:rPr lang="en-US" sz="2800" b="1" smtClean="0"/>
              <a:t>Other economists have argued that corruption reduces the returns on business investment and leads to low economic growth</a:t>
            </a:r>
          </a:p>
          <a:p>
            <a:pPr marL="0" indent="0" eaLnBrk="1" hangingPunct="1"/>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Moral Obligations</a:t>
            </a:r>
          </a:p>
        </p:txBody>
      </p:sp>
      <p:sp>
        <p:nvSpPr>
          <p:cNvPr id="28675" name="Rectangle 3"/>
          <p:cNvSpPr>
            <a:spLocks noGrp="1" noChangeArrowheads="1"/>
          </p:cNvSpPr>
          <p:nvPr>
            <p:ph type="body" idx="1"/>
          </p:nvPr>
        </p:nvSpPr>
        <p:spPr>
          <a:xfrm>
            <a:off x="457200" y="1143000"/>
            <a:ext cx="8229600" cy="4983163"/>
          </a:xfrm>
        </p:spPr>
        <p:txBody>
          <a:bodyPr/>
          <a:lstStyle/>
          <a:p>
            <a:pPr marL="0" indent="0" eaLnBrk="1" hangingPunct="1">
              <a:lnSpc>
                <a:spcPct val="90000"/>
              </a:lnSpc>
            </a:pPr>
            <a:r>
              <a:rPr lang="en-US" b="1" smtClean="0">
                <a:solidFill>
                  <a:srgbClr val="CC6600"/>
                </a:solidFill>
              </a:rPr>
              <a:t>Social responsibility</a:t>
            </a:r>
            <a:r>
              <a:rPr lang="en-US" b="1" smtClean="0"/>
              <a:t> refers to the idea that business people should take the social consequences of economic actions into account when making business decisions, and that there should be a presumption in favor of decisions that have both good economic and good social consequences </a:t>
            </a:r>
          </a:p>
          <a:p>
            <a:pPr marL="0" indent="0" eaLnBrk="1" hangingPunct="1">
              <a:lnSpc>
                <a:spcPct val="90000"/>
              </a:lnSpc>
            </a:pPr>
            <a:r>
              <a:rPr lang="en-US" b="1" smtClean="0"/>
              <a:t>Social responsibility can be supported for its own sake simply because it is the right way for a business to behave</a:t>
            </a:r>
          </a:p>
          <a:p>
            <a:pPr marL="0" indent="0" eaLnBrk="1" hangingPunct="1">
              <a:lnSpc>
                <a:spcPct val="90000"/>
              </a:lnSpc>
            </a:pPr>
            <a:r>
              <a:rPr lang="en-US" b="1" smtClean="0"/>
              <a:t>Advocates argue that businesses need to recognize their </a:t>
            </a:r>
            <a:r>
              <a:rPr lang="en-US" b="1" smtClean="0">
                <a:solidFill>
                  <a:srgbClr val="CC6600"/>
                </a:solidFill>
              </a:rPr>
              <a:t>noblesse oblige</a:t>
            </a:r>
            <a:r>
              <a:rPr lang="en-US" b="1" smtClean="0"/>
              <a:t> (honorable and benevolent behavior that is the responsibility of successful companies) and give something back to the societies that have made their success possible</a:t>
            </a:r>
          </a:p>
          <a:p>
            <a:pPr marL="0" indent="0" eaLnBrk="1" hangingPunct="1">
              <a:lnSpc>
                <a:spcPct val="90000"/>
              </a:lnSpc>
              <a:buClr>
                <a:srgbClr val="8124C6"/>
              </a:buClr>
            </a:pPr>
            <a:endParaRPr lang="en-US" sz="2000" smtClean="0"/>
          </a:p>
          <a:p>
            <a:pPr marL="0" indent="0" eaLnBrk="1" hangingPunct="1">
              <a:lnSpc>
                <a:spcPct val="90000"/>
              </a:lnSpc>
            </a:pPr>
            <a:endParaRPr lang="en-US"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Ethical Dilemmas</a:t>
            </a:r>
          </a:p>
        </p:txBody>
      </p:sp>
      <p:sp>
        <p:nvSpPr>
          <p:cNvPr id="29699" name="Rectangle 3"/>
          <p:cNvSpPr>
            <a:spLocks noGrp="1" noChangeArrowheads="1"/>
          </p:cNvSpPr>
          <p:nvPr>
            <p:ph type="body" idx="1"/>
          </p:nvPr>
        </p:nvSpPr>
        <p:spPr/>
        <p:txBody>
          <a:bodyPr/>
          <a:lstStyle/>
          <a:p>
            <a:pPr marL="0" indent="0" eaLnBrk="1" hangingPunct="1"/>
            <a:r>
              <a:rPr lang="en-US" sz="3200" b="1" smtClean="0">
                <a:solidFill>
                  <a:srgbClr val="CC6600"/>
                </a:solidFill>
              </a:rPr>
              <a:t>Ethical dilemmas</a:t>
            </a:r>
            <a:r>
              <a:rPr lang="en-US" sz="3200" b="1" smtClean="0"/>
              <a:t> are situations in which none of the available alternatives seems ethically acceptable</a:t>
            </a:r>
          </a:p>
          <a:p>
            <a:pPr marL="0" indent="0" eaLnBrk="1" hangingPunct="1"/>
            <a:r>
              <a:rPr lang="en-US" sz="3200" b="1" smtClean="0"/>
              <a:t>The ethical obligations of a multinational corporation toward employment conditions, human rights, corruption, environmental pollution, and the use of power are not always clear cut</a:t>
            </a:r>
          </a:p>
          <a:p>
            <a:pPr marL="0" indent="0" eaLnBrk="1" hangingPunct="1"/>
            <a:endParaRPr lang="en-US"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The Roots Of Unethical Behavior</a:t>
            </a:r>
          </a:p>
        </p:txBody>
      </p:sp>
      <p:sp>
        <p:nvSpPr>
          <p:cNvPr id="30723" name="Rectangle 3"/>
          <p:cNvSpPr>
            <a:spLocks noGrp="1" noChangeArrowheads="1"/>
          </p:cNvSpPr>
          <p:nvPr>
            <p:ph type="body" idx="1"/>
          </p:nvPr>
        </p:nvSpPr>
        <p:spPr>
          <a:xfrm>
            <a:off x="457200" y="1143000"/>
            <a:ext cx="8229600" cy="4983163"/>
          </a:xfrm>
        </p:spPr>
        <p:txBody>
          <a:bodyPr/>
          <a:lstStyle/>
          <a:p>
            <a:pPr marL="0" indent="0" eaLnBrk="1" hangingPunct="1"/>
            <a:r>
              <a:rPr lang="en-US" sz="2800" b="1" smtClean="0"/>
              <a:t>There is no clear cut reason why managers behave unethically</a:t>
            </a:r>
          </a:p>
          <a:p>
            <a:pPr marL="0" indent="0" eaLnBrk="1" hangingPunct="1"/>
            <a:endParaRPr lang="en-US" sz="2800" b="1" smtClean="0"/>
          </a:p>
          <a:p>
            <a:pPr marL="0" indent="0" eaLnBrk="1" hangingPunct="1">
              <a:buFont typeface="Wingdings" pitchFamily="2" charset="2"/>
              <a:buNone/>
            </a:pPr>
            <a:r>
              <a:rPr lang="en-US" sz="2800" b="1" smtClean="0"/>
              <a:t>The causes of unethical behavior are complex and reflect:</a:t>
            </a:r>
          </a:p>
          <a:p>
            <a:pPr marL="0" indent="0" eaLnBrk="1" hangingPunct="1"/>
            <a:r>
              <a:rPr lang="en-US" sz="2800" b="1" smtClean="0"/>
              <a:t>Personal ethics</a:t>
            </a:r>
          </a:p>
          <a:p>
            <a:pPr marL="0" indent="0" eaLnBrk="1" hangingPunct="1"/>
            <a:r>
              <a:rPr lang="en-US" sz="2800" b="1" smtClean="0"/>
              <a:t>Decision-making processes</a:t>
            </a:r>
          </a:p>
          <a:p>
            <a:pPr marL="0" indent="0" eaLnBrk="1" hangingPunct="1"/>
            <a:r>
              <a:rPr lang="en-US" sz="2800" b="1" smtClean="0"/>
              <a:t>Leadership</a:t>
            </a:r>
          </a:p>
          <a:p>
            <a:pPr marL="0" indent="0" eaLnBrk="1" hangingPunct="1"/>
            <a:r>
              <a:rPr lang="en-US" sz="2800" b="1" smtClean="0"/>
              <a:t>Unrealistic performance expectations</a:t>
            </a:r>
          </a:p>
          <a:p>
            <a:pPr marL="0" indent="0" eaLnBrk="1" hangingPunct="1"/>
            <a:r>
              <a:rPr lang="en-US" sz="2800" b="1" smtClean="0"/>
              <a:t>Organizational culture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The Roots Of Unethical Behavior</a:t>
            </a:r>
          </a:p>
        </p:txBody>
      </p:sp>
      <p:sp>
        <p:nvSpPr>
          <p:cNvPr id="31747" name="Rectangle 3"/>
          <p:cNvSpPr>
            <a:spLocks noGrp="1" noChangeArrowheads="1"/>
          </p:cNvSpPr>
          <p:nvPr>
            <p:ph type="body" idx="1"/>
          </p:nvPr>
        </p:nvSpPr>
        <p:spPr>
          <a:xfrm>
            <a:off x="385763" y="1201738"/>
            <a:ext cx="8229600" cy="522287"/>
          </a:xfrm>
        </p:spPr>
        <p:txBody>
          <a:bodyPr/>
          <a:lstStyle/>
          <a:p>
            <a:pPr marL="0" indent="0" algn="ctr" eaLnBrk="1" hangingPunct="1">
              <a:buFont typeface="Wingdings" pitchFamily="2" charset="2"/>
              <a:buNone/>
            </a:pPr>
            <a:r>
              <a:rPr lang="en-US" smtClean="0"/>
              <a:t>Figure 4.1: Determinants of Ethical Behavior</a:t>
            </a:r>
          </a:p>
        </p:txBody>
      </p:sp>
      <p:pic>
        <p:nvPicPr>
          <p:cNvPr id="31748" name="Picture 4" descr="hiL81349_0401"/>
          <p:cNvPicPr>
            <a:picLocks noChangeAspect="1" noChangeArrowheads="1"/>
          </p:cNvPicPr>
          <p:nvPr/>
        </p:nvPicPr>
        <p:blipFill>
          <a:blip r:embed="rId3" cstate="print">
            <a:lum bright="-20000" contrast="40000"/>
          </a:blip>
          <a:srcRect/>
          <a:stretch>
            <a:fillRect/>
          </a:stretch>
        </p:blipFill>
        <p:spPr bwMode="auto">
          <a:xfrm>
            <a:off x="846138" y="2122488"/>
            <a:ext cx="7381875" cy="3524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Personal Ethics</a:t>
            </a:r>
          </a:p>
        </p:txBody>
      </p:sp>
      <p:sp>
        <p:nvSpPr>
          <p:cNvPr id="32771" name="Rectangle 3"/>
          <p:cNvSpPr>
            <a:spLocks noGrp="1" noChangeArrowheads="1"/>
          </p:cNvSpPr>
          <p:nvPr>
            <p:ph type="body" idx="1"/>
          </p:nvPr>
        </p:nvSpPr>
        <p:spPr/>
        <p:txBody>
          <a:bodyPr/>
          <a:lstStyle/>
          <a:p>
            <a:pPr marL="0" indent="0" eaLnBrk="1" hangingPunct="1"/>
            <a:r>
              <a:rPr lang="en-US" sz="2800" b="1" smtClean="0">
                <a:solidFill>
                  <a:srgbClr val="CC6600"/>
                </a:solidFill>
              </a:rPr>
              <a:t>Personal ethics</a:t>
            </a:r>
            <a:r>
              <a:rPr lang="en-US" sz="2800" b="1" smtClean="0"/>
              <a:t> (the generally accepted principles of right and wrong governing the conduct of individuals) influence business ethics</a:t>
            </a:r>
          </a:p>
          <a:p>
            <a:pPr marL="0" indent="0" eaLnBrk="1" hangingPunct="1"/>
            <a:r>
              <a:rPr lang="en-US" sz="2800" b="1" smtClean="0"/>
              <a:t>Expatriates may face pressure to violate their personal ethics because they are away from their ordinary social context and supporting culture, and they are psychologically and geographically distant from the parent company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Decision Making Processes</a:t>
            </a:r>
          </a:p>
        </p:txBody>
      </p:sp>
      <p:sp>
        <p:nvSpPr>
          <p:cNvPr id="33795" name="Rectangle 3"/>
          <p:cNvSpPr>
            <a:spLocks noGrp="1" noChangeArrowheads="1"/>
          </p:cNvSpPr>
          <p:nvPr>
            <p:ph type="body" idx="1"/>
          </p:nvPr>
        </p:nvSpPr>
        <p:spPr/>
        <p:txBody>
          <a:bodyPr/>
          <a:lstStyle/>
          <a:p>
            <a:pPr marL="0" indent="0" eaLnBrk="1" hangingPunct="1">
              <a:buClr>
                <a:srgbClr val="8124C6"/>
              </a:buClr>
              <a:buFont typeface="Wingdings" pitchFamily="2" charset="2"/>
              <a:buNone/>
            </a:pPr>
            <a:r>
              <a:rPr lang="en-US" sz="4000" b="1" smtClean="0"/>
              <a:t>People may behave unethically because they rely on economic analysis when making decisions and fail to ask the relevant question:</a:t>
            </a:r>
          </a:p>
          <a:p>
            <a:pPr marL="0" indent="0" eaLnBrk="1" hangingPunct="1"/>
            <a:r>
              <a:rPr lang="en-US" sz="4000" b="1" smtClean="0"/>
              <a:t>Is this decision or action ethical?</a:t>
            </a:r>
          </a:p>
          <a:p>
            <a:pPr marL="0" indent="0" eaLnBrk="1" hangingPunct="1">
              <a:buClr>
                <a:srgbClr val="8124C6"/>
              </a:buClr>
              <a:buFont typeface="Wingdings" pitchFamily="2" charset="2"/>
              <a:buNone/>
            </a:pPr>
            <a:endParaRPr lang="en-US" smtClean="0"/>
          </a:p>
          <a:p>
            <a:pPr marL="0" indent="0" eaLnBrk="1" hangingPunct="1"/>
            <a:endParaRPr lang="en-US"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Organizational Culture</a:t>
            </a:r>
          </a:p>
        </p:txBody>
      </p:sp>
      <p:sp>
        <p:nvSpPr>
          <p:cNvPr id="34819" name="Rectangle 3"/>
          <p:cNvSpPr>
            <a:spLocks noGrp="1" noChangeArrowheads="1"/>
          </p:cNvSpPr>
          <p:nvPr>
            <p:ph type="body" idx="1"/>
          </p:nvPr>
        </p:nvSpPr>
        <p:spPr/>
        <p:txBody>
          <a:bodyPr/>
          <a:lstStyle/>
          <a:p>
            <a:pPr marL="0" indent="0" eaLnBrk="1" hangingPunct="1"/>
            <a:r>
              <a:rPr lang="en-US" sz="3600" b="1" smtClean="0">
                <a:solidFill>
                  <a:srgbClr val="CC6600"/>
                </a:solidFill>
              </a:rPr>
              <a:t>Organization culture</a:t>
            </a:r>
            <a:r>
              <a:rPr lang="en-US" sz="3600" b="1" smtClean="0"/>
              <a:t> refers to the values and norms that are shared among employees of an organization </a:t>
            </a:r>
          </a:p>
          <a:p>
            <a:pPr marL="0" indent="0" eaLnBrk="1" hangingPunct="1"/>
            <a:r>
              <a:rPr lang="en-US" sz="3600" b="1" smtClean="0"/>
              <a:t>In firms with an organization culture that does not emphasize business culture, unethical behavior may exist</a:t>
            </a:r>
          </a:p>
          <a:p>
            <a:pPr marL="0" indent="0" eaLnBrk="1" hangingPunct="1"/>
            <a:endParaRPr lang="en-US" sz="3600" b="1"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Unrealistic Performance Expectations</a:t>
            </a:r>
          </a:p>
        </p:txBody>
      </p:sp>
      <p:sp>
        <p:nvSpPr>
          <p:cNvPr id="35843" name="Rectangle 3"/>
          <p:cNvSpPr>
            <a:spLocks noGrp="1" noChangeArrowheads="1"/>
          </p:cNvSpPr>
          <p:nvPr>
            <p:ph type="body" idx="1"/>
          </p:nvPr>
        </p:nvSpPr>
        <p:spPr/>
        <p:txBody>
          <a:bodyPr/>
          <a:lstStyle/>
          <a:p>
            <a:pPr marL="0" indent="0" eaLnBrk="1" hangingPunct="1"/>
            <a:r>
              <a:rPr lang="en-US" sz="3600" b="1" smtClean="0"/>
              <a:t>When the parent company sets unrealistic performance goals, managers may cut corners or act in an unethical manner   </a:t>
            </a:r>
          </a:p>
          <a:p>
            <a:pPr marL="0" indent="0" eaLnBrk="1" hangingPunct="1"/>
            <a:r>
              <a:rPr lang="en-US" sz="3600" b="1" smtClean="0"/>
              <a:t>Organizational culture can legitimize unethical behavior or reinforce the need for ethical behavior</a:t>
            </a:r>
            <a:endParaRPr lang="en-US" sz="3600" b="1" u="sng" smtClean="0"/>
          </a:p>
          <a:p>
            <a:pPr marL="0" indent="0" eaLnBrk="1" hangingPunct="1">
              <a:buClr>
                <a:srgbClr val="8124C6"/>
              </a:buClr>
            </a:pPr>
            <a:endParaRPr lang="en-US" sz="3600" b="1" smtClean="0"/>
          </a:p>
          <a:p>
            <a:pPr marL="0" indent="0" eaLnBrk="1" hangingPunct="1"/>
            <a:endParaRPr lang="en-US"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Leadership</a:t>
            </a:r>
          </a:p>
        </p:txBody>
      </p:sp>
      <p:sp>
        <p:nvSpPr>
          <p:cNvPr id="36867" name="Rectangle 3"/>
          <p:cNvSpPr>
            <a:spLocks noGrp="1" noChangeArrowheads="1"/>
          </p:cNvSpPr>
          <p:nvPr>
            <p:ph type="body" idx="1"/>
          </p:nvPr>
        </p:nvSpPr>
        <p:spPr/>
        <p:txBody>
          <a:bodyPr/>
          <a:lstStyle/>
          <a:p>
            <a:pPr marL="0" indent="0" eaLnBrk="1" hangingPunct="1"/>
            <a:r>
              <a:rPr lang="en-US" sz="4000" b="1" smtClean="0"/>
              <a:t>Leaders help to establish the culture of an organization, and set the example that others follow</a:t>
            </a:r>
          </a:p>
          <a:p>
            <a:pPr marL="0" indent="0" eaLnBrk="1" hangingPunct="1"/>
            <a:r>
              <a:rPr lang="en-US" sz="4000" b="1" smtClean="0"/>
              <a:t>When leaders act unethically, subordinates may act unethically, too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Philosophical Approaches To Ethics</a:t>
            </a:r>
          </a:p>
        </p:txBody>
      </p:sp>
      <p:sp>
        <p:nvSpPr>
          <p:cNvPr id="37891" name="Rectangle 3"/>
          <p:cNvSpPr>
            <a:spLocks noGrp="1" noChangeArrowheads="1"/>
          </p:cNvSpPr>
          <p:nvPr>
            <p:ph type="body" idx="1"/>
          </p:nvPr>
        </p:nvSpPr>
        <p:spPr/>
        <p:txBody>
          <a:bodyPr/>
          <a:lstStyle/>
          <a:p>
            <a:pPr marL="0" indent="0" eaLnBrk="1" hangingPunct="1"/>
            <a:r>
              <a:rPr lang="en-US" sz="3600" b="1" smtClean="0"/>
              <a:t>There are several different approaches to business ethics</a:t>
            </a:r>
          </a:p>
          <a:p>
            <a:pPr marL="0" indent="0" eaLnBrk="1" hangingPunct="1"/>
            <a:r>
              <a:rPr lang="en-US" sz="3600" b="1" smtClean="0"/>
              <a:t>Some approaches deny the value of business ethics or apply the concept in an unsatisfactory way</a:t>
            </a:r>
          </a:p>
          <a:p>
            <a:pPr marL="0" indent="0" eaLnBrk="1" hangingPunct="1"/>
            <a:r>
              <a:rPr lang="en-US" sz="3600" b="1" smtClean="0"/>
              <a:t>Others are favored by moral philosophers and are the basis for current models of ethical behavior  </a:t>
            </a:r>
          </a:p>
          <a:p>
            <a:pPr marL="0" indent="0" eaLnBrk="1" hangingPunct="1"/>
            <a:endParaRPr lang="en-US"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Straw Men</a:t>
            </a:r>
          </a:p>
        </p:txBody>
      </p:sp>
      <p:sp>
        <p:nvSpPr>
          <p:cNvPr id="38915" name="Rectangle 3"/>
          <p:cNvSpPr>
            <a:spLocks noGrp="1" noChangeArrowheads="1"/>
          </p:cNvSpPr>
          <p:nvPr>
            <p:ph type="body" idx="1"/>
          </p:nvPr>
        </p:nvSpPr>
        <p:spPr>
          <a:xfrm>
            <a:off x="457200" y="1143000"/>
            <a:ext cx="8229600" cy="4983163"/>
          </a:xfrm>
        </p:spPr>
        <p:txBody>
          <a:bodyPr/>
          <a:lstStyle/>
          <a:p>
            <a:pPr marL="0" indent="0" eaLnBrk="1" hangingPunct="1">
              <a:lnSpc>
                <a:spcPct val="80000"/>
              </a:lnSpc>
            </a:pPr>
            <a:r>
              <a:rPr lang="en-US" sz="2000" b="1" smtClean="0"/>
              <a:t>Straw men approaches offer inappropriate guidelines for ethical decision making in a multinational enterprise</a:t>
            </a:r>
          </a:p>
          <a:p>
            <a:pPr marL="0" indent="0" eaLnBrk="1" hangingPunct="1">
              <a:lnSpc>
                <a:spcPct val="80000"/>
              </a:lnSpc>
            </a:pPr>
            <a:endParaRPr lang="en-US" sz="2000" b="1" smtClean="0"/>
          </a:p>
          <a:p>
            <a:pPr marL="0" indent="0" eaLnBrk="1" hangingPunct="1">
              <a:lnSpc>
                <a:spcPct val="80000"/>
              </a:lnSpc>
              <a:buFont typeface="Wingdings" pitchFamily="2" charset="2"/>
              <a:buNone/>
            </a:pPr>
            <a:r>
              <a:rPr lang="en-US" sz="2000" b="1" smtClean="0"/>
              <a:t>There are four common straw men approaches:</a:t>
            </a:r>
          </a:p>
          <a:p>
            <a:pPr marL="0" indent="0" eaLnBrk="1" hangingPunct="1">
              <a:lnSpc>
                <a:spcPct val="80000"/>
              </a:lnSpc>
            </a:pPr>
            <a:r>
              <a:rPr lang="en-US" sz="2000" b="1" smtClean="0"/>
              <a:t>The </a:t>
            </a:r>
            <a:r>
              <a:rPr lang="en-US" sz="2000" b="1" smtClean="0">
                <a:solidFill>
                  <a:srgbClr val="CC6600"/>
                </a:solidFill>
              </a:rPr>
              <a:t>Friedman doctrine</a:t>
            </a:r>
            <a:r>
              <a:rPr lang="en-US" sz="2000" b="1" smtClean="0">
                <a:solidFill>
                  <a:srgbClr val="8124C6"/>
                </a:solidFill>
              </a:rPr>
              <a:t> </a:t>
            </a:r>
            <a:r>
              <a:rPr lang="en-US" sz="2000" b="1" smtClean="0"/>
              <a:t>suggests that the only social responsibility of business is to increase profits, so long as the company stays within the rules of law</a:t>
            </a:r>
          </a:p>
          <a:p>
            <a:pPr marL="0" indent="0" eaLnBrk="1" hangingPunct="1">
              <a:lnSpc>
                <a:spcPct val="80000"/>
              </a:lnSpc>
            </a:pPr>
            <a:r>
              <a:rPr lang="en-US" sz="2000" b="1" smtClean="0">
                <a:solidFill>
                  <a:srgbClr val="CC6600"/>
                </a:solidFill>
              </a:rPr>
              <a:t>Cultural relativism</a:t>
            </a:r>
            <a:r>
              <a:rPr lang="en-US" sz="2000" b="1" smtClean="0"/>
              <a:t> argues that ethics are culturally determined and that firms should adopt the ethics of the cultures in which they operate, or in other words, “when in Rome, do as the Romans do” </a:t>
            </a:r>
          </a:p>
          <a:p>
            <a:pPr marL="0" indent="0" eaLnBrk="1" hangingPunct="1">
              <a:lnSpc>
                <a:spcPct val="80000"/>
              </a:lnSpc>
            </a:pPr>
            <a:r>
              <a:rPr lang="en-US" sz="2000" b="1" smtClean="0"/>
              <a:t>The </a:t>
            </a:r>
            <a:r>
              <a:rPr lang="en-US" sz="2000" b="1" smtClean="0">
                <a:solidFill>
                  <a:srgbClr val="CC6600"/>
                </a:solidFill>
              </a:rPr>
              <a:t>righteous moralist</a:t>
            </a:r>
            <a:r>
              <a:rPr lang="en-US" sz="2000" b="1" smtClean="0"/>
              <a:t> approach claims that a multinational’s home country standards of ethics should be followed in foreign countries       </a:t>
            </a:r>
          </a:p>
          <a:p>
            <a:pPr marL="0" indent="0" eaLnBrk="1" hangingPunct="1">
              <a:lnSpc>
                <a:spcPct val="80000"/>
              </a:lnSpc>
            </a:pPr>
            <a:r>
              <a:rPr lang="en-US" sz="2000" b="1" smtClean="0"/>
              <a:t> The </a:t>
            </a:r>
            <a:r>
              <a:rPr lang="en-US" sz="2000" b="1" smtClean="0">
                <a:solidFill>
                  <a:srgbClr val="CC6600"/>
                </a:solidFill>
              </a:rPr>
              <a:t>naïve immoralist</a:t>
            </a:r>
            <a:r>
              <a:rPr lang="en-US" sz="2000" b="1" smtClean="0"/>
              <a:t> asserts that if a manager of a multinational sees that firms from other nations are not following ethical norms in a host nation, that manager should not either  </a:t>
            </a:r>
          </a:p>
          <a:p>
            <a:pPr marL="0" indent="0" eaLnBrk="1" hangingPunct="1">
              <a:lnSpc>
                <a:spcPct val="80000"/>
              </a:lnSpc>
            </a:pPr>
            <a:endParaRPr lang="en-US" sz="2000" b="1" smtClean="0"/>
          </a:p>
          <a:p>
            <a:pPr marL="0" indent="0" eaLnBrk="1" hangingPunct="1">
              <a:lnSpc>
                <a:spcPct val="80000"/>
              </a:lnSpc>
            </a:pPr>
            <a:endParaRPr lang="en-US" sz="2000" b="1"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Utilitarian And Kantian Ethics</a:t>
            </a:r>
          </a:p>
        </p:txBody>
      </p:sp>
      <p:sp>
        <p:nvSpPr>
          <p:cNvPr id="39939" name="Rectangle 3"/>
          <p:cNvSpPr>
            <a:spLocks noGrp="1" noChangeArrowheads="1"/>
          </p:cNvSpPr>
          <p:nvPr>
            <p:ph type="body" idx="1"/>
          </p:nvPr>
        </p:nvSpPr>
        <p:spPr>
          <a:xfrm>
            <a:off x="457200" y="1104900"/>
            <a:ext cx="8229600" cy="5021263"/>
          </a:xfrm>
        </p:spPr>
        <p:txBody>
          <a:bodyPr/>
          <a:lstStyle/>
          <a:p>
            <a:pPr marL="0" indent="0" eaLnBrk="1" hangingPunct="1"/>
            <a:r>
              <a:rPr lang="en-US" b="1" smtClean="0">
                <a:solidFill>
                  <a:srgbClr val="CC6600"/>
                </a:solidFill>
              </a:rPr>
              <a:t>Utilitarian</a:t>
            </a:r>
            <a:r>
              <a:rPr lang="en-US" b="1" smtClean="0"/>
              <a:t> approaches to ethics hold that the moral worth of actions or practices is determined by their consequences</a:t>
            </a:r>
          </a:p>
          <a:p>
            <a:pPr marL="0" indent="0" eaLnBrk="1" hangingPunct="1"/>
            <a:r>
              <a:rPr lang="en-US" b="1" smtClean="0"/>
              <a:t>Actions are desirable if they lead to the best possible balance of good consequences over bad consequences</a:t>
            </a:r>
          </a:p>
          <a:p>
            <a:pPr marL="0" indent="0" eaLnBrk="1" hangingPunct="1"/>
            <a:r>
              <a:rPr lang="en-US" b="1" smtClean="0"/>
              <a:t>Problems with utilitarianism include measuring the benefits, costs, and risks of an action, and the fact that the approach fails to consider justice</a:t>
            </a:r>
          </a:p>
          <a:p>
            <a:pPr marL="0" indent="0" eaLnBrk="1" hangingPunct="1"/>
            <a:r>
              <a:rPr lang="en-US" b="1" smtClean="0">
                <a:solidFill>
                  <a:srgbClr val="CC6600"/>
                </a:solidFill>
              </a:rPr>
              <a:t>Kantian </a:t>
            </a:r>
            <a:r>
              <a:rPr lang="en-US" b="1" smtClean="0"/>
              <a:t>ethics are based on the philosophy of Immanuel Kant who argued that people should be treated as ends and never purely as means to the ends of others </a:t>
            </a:r>
          </a:p>
          <a:p>
            <a:pPr marL="0" indent="0" eaLnBrk="1" hangingPunct="1">
              <a:buFont typeface="Wingdings" pitchFamily="2" charset="2"/>
              <a:buNone/>
            </a:pPr>
            <a:endParaRPr lang="en-US" b="1" smtClean="0"/>
          </a:p>
          <a:p>
            <a:pPr marL="0" indent="0" eaLnBrk="1" hangingPunct="1"/>
            <a:endParaRPr lang="en-US" b="1"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Rights Theories</a:t>
            </a:r>
          </a:p>
        </p:txBody>
      </p:sp>
      <p:sp>
        <p:nvSpPr>
          <p:cNvPr id="40963" name="Rectangle 3"/>
          <p:cNvSpPr>
            <a:spLocks noGrp="1" noChangeArrowheads="1"/>
          </p:cNvSpPr>
          <p:nvPr>
            <p:ph type="body" idx="1"/>
          </p:nvPr>
        </p:nvSpPr>
        <p:spPr>
          <a:xfrm>
            <a:off x="457200" y="1104900"/>
            <a:ext cx="8229600" cy="5021263"/>
          </a:xfrm>
        </p:spPr>
        <p:txBody>
          <a:bodyPr/>
          <a:lstStyle/>
          <a:p>
            <a:pPr marL="0" indent="0" eaLnBrk="1" hangingPunct="1"/>
            <a:r>
              <a:rPr lang="en-US" sz="2800" b="1" smtClean="0">
                <a:solidFill>
                  <a:srgbClr val="CC6600"/>
                </a:solidFill>
              </a:rPr>
              <a:t>Rights theories</a:t>
            </a:r>
            <a:r>
              <a:rPr lang="en-US" sz="2800" b="1" smtClean="0"/>
              <a:t> recognize that human beings have fundamental rights and privileges which go above national boundaries and cultures </a:t>
            </a:r>
          </a:p>
          <a:p>
            <a:pPr marL="0" indent="0" eaLnBrk="1" hangingPunct="1"/>
            <a:r>
              <a:rPr lang="en-US" sz="2800" b="1" smtClean="0"/>
              <a:t>Rights theories establish a minimum level of morally acceptable behavior</a:t>
            </a:r>
          </a:p>
          <a:p>
            <a:pPr marL="0" indent="0" eaLnBrk="1" hangingPunct="1"/>
            <a:r>
              <a:rPr lang="en-US" sz="2800" b="1" smtClean="0"/>
              <a:t>Moral theorists argue that fundamental human rights form the basis for the </a:t>
            </a:r>
            <a:r>
              <a:rPr lang="en-US" sz="2800" b="1" i="1" smtClean="0"/>
              <a:t>moral compass </a:t>
            </a:r>
            <a:r>
              <a:rPr lang="en-US" sz="2800" b="1" smtClean="0"/>
              <a:t>that managers should navigate by when making decisions which have an ethical component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Rights Theories</a:t>
            </a:r>
          </a:p>
        </p:txBody>
      </p:sp>
      <p:sp>
        <p:nvSpPr>
          <p:cNvPr id="41987" name="Rectangle 3"/>
          <p:cNvSpPr>
            <a:spLocks noGrp="1" noChangeArrowheads="1"/>
          </p:cNvSpPr>
          <p:nvPr>
            <p:ph type="body" idx="1"/>
          </p:nvPr>
        </p:nvSpPr>
        <p:spPr/>
        <p:txBody>
          <a:bodyPr/>
          <a:lstStyle/>
          <a:p>
            <a:pPr marL="0" indent="0" eaLnBrk="1" hangingPunct="1"/>
            <a:r>
              <a:rPr lang="en-US" sz="3200" b="1" smtClean="0"/>
              <a:t>The</a:t>
            </a:r>
            <a:r>
              <a:rPr lang="en-US" sz="3200" b="1" smtClean="0">
                <a:solidFill>
                  <a:srgbClr val="8124C6"/>
                </a:solidFill>
              </a:rPr>
              <a:t> </a:t>
            </a:r>
            <a:r>
              <a:rPr lang="en-US" sz="3200" b="1" smtClean="0">
                <a:solidFill>
                  <a:srgbClr val="CC6600"/>
                </a:solidFill>
              </a:rPr>
              <a:t>Universal Declaration of Human Rights</a:t>
            </a:r>
            <a:r>
              <a:rPr lang="en-US" sz="3200" b="1" smtClean="0"/>
              <a:t> specifies the basic principles that should always be adhered to irrespective of the culture in which one is doing business</a:t>
            </a:r>
          </a:p>
          <a:p>
            <a:pPr marL="0" indent="0" eaLnBrk="1" hangingPunct="1"/>
            <a:r>
              <a:rPr lang="en-US" sz="3200" b="1" smtClean="0"/>
              <a:t>The declaration was prompted by the idea that some fundamental rights go above national borders and cultures </a:t>
            </a:r>
          </a:p>
          <a:p>
            <a:pPr marL="0" indent="0" eaLnBrk="1" hangingPunct="1">
              <a:buFont typeface="Wingdings" pitchFamily="2" charset="2"/>
              <a:buNone/>
            </a:pPr>
            <a:endParaRPr lang="en-US" smtClean="0"/>
          </a:p>
          <a:p>
            <a:pPr marL="0" indent="0" eaLnBrk="1" hangingPunct="1"/>
            <a:endParaRPr lang="en-US"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Justice Theories</a:t>
            </a:r>
          </a:p>
        </p:txBody>
      </p:sp>
      <p:sp>
        <p:nvSpPr>
          <p:cNvPr id="43011" name="Rectangle 3"/>
          <p:cNvSpPr>
            <a:spLocks noGrp="1" noChangeArrowheads="1"/>
          </p:cNvSpPr>
          <p:nvPr>
            <p:ph type="body" idx="1"/>
          </p:nvPr>
        </p:nvSpPr>
        <p:spPr>
          <a:xfrm>
            <a:off x="457200" y="1257300"/>
            <a:ext cx="8229600" cy="4868863"/>
          </a:xfrm>
        </p:spPr>
        <p:txBody>
          <a:bodyPr/>
          <a:lstStyle/>
          <a:p>
            <a:pPr marL="0" indent="0" eaLnBrk="1" hangingPunct="1"/>
            <a:r>
              <a:rPr lang="en-US" sz="2800" b="1" smtClean="0"/>
              <a:t>Justice theories focus on the attainment of a just distribution of economic goods and services</a:t>
            </a:r>
          </a:p>
          <a:p>
            <a:pPr marL="0" indent="0" eaLnBrk="1" hangingPunct="1"/>
            <a:r>
              <a:rPr lang="en-US" sz="2800" b="1" smtClean="0"/>
              <a:t> A </a:t>
            </a:r>
            <a:r>
              <a:rPr lang="en-US" sz="2800" b="1" smtClean="0">
                <a:solidFill>
                  <a:srgbClr val="CC6600"/>
                </a:solidFill>
              </a:rPr>
              <a:t>just distribution</a:t>
            </a:r>
            <a:r>
              <a:rPr lang="en-US" sz="2800" b="1" smtClean="0"/>
              <a:t> is one that is considered fair and equitable</a:t>
            </a:r>
          </a:p>
          <a:p>
            <a:pPr marL="0" indent="0" eaLnBrk="1" hangingPunct="1"/>
            <a:r>
              <a:rPr lang="en-US" sz="2800" b="1" smtClean="0"/>
              <a:t>One theory of justice that is particularly important was proposed by John Rawls who argued that all economic goods and services should be distributed equally except when an unequal distribution would work to everyone’s advantage </a:t>
            </a:r>
          </a:p>
          <a:p>
            <a:pPr marL="0" indent="0" eaLnBrk="1" hangingPunct="1"/>
            <a:endParaRPr lang="en-US" sz="2000" smtClean="0"/>
          </a:p>
          <a:p>
            <a:pPr marL="0" indent="0" eaLnBrk="1" hangingPunct="1"/>
            <a:endParaRPr lang="en-US"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Justice Theories</a:t>
            </a:r>
          </a:p>
        </p:txBody>
      </p:sp>
      <p:sp>
        <p:nvSpPr>
          <p:cNvPr id="44035" name="Rectangle 3"/>
          <p:cNvSpPr>
            <a:spLocks noGrp="1" noChangeArrowheads="1"/>
          </p:cNvSpPr>
          <p:nvPr>
            <p:ph type="body" idx="1"/>
          </p:nvPr>
        </p:nvSpPr>
        <p:spPr/>
        <p:txBody>
          <a:bodyPr/>
          <a:lstStyle/>
          <a:p>
            <a:pPr marL="0" indent="0" eaLnBrk="1" hangingPunct="1"/>
            <a:r>
              <a:rPr lang="en-US" b="1" smtClean="0"/>
              <a:t>According to Rawls, impartiality is guaranteed by the </a:t>
            </a:r>
            <a:r>
              <a:rPr lang="en-US" b="1" smtClean="0">
                <a:solidFill>
                  <a:srgbClr val="CC6600"/>
                </a:solidFill>
              </a:rPr>
              <a:t>veil of ignorance</a:t>
            </a:r>
            <a:r>
              <a:rPr lang="en-US" b="1" smtClean="0"/>
              <a:t> (everyone is imagined to be ignorant of all his or her particular characteristics) </a:t>
            </a:r>
          </a:p>
          <a:p>
            <a:pPr marL="0" indent="0" eaLnBrk="1" hangingPunct="1">
              <a:buFont typeface="Wingdings" pitchFamily="2" charset="2"/>
              <a:buNone/>
            </a:pPr>
            <a:endParaRPr lang="en-US" b="1" smtClean="0"/>
          </a:p>
          <a:p>
            <a:pPr marL="0" indent="0" eaLnBrk="1" hangingPunct="1">
              <a:buFont typeface="Wingdings" pitchFamily="2" charset="2"/>
              <a:buNone/>
            </a:pPr>
            <a:r>
              <a:rPr lang="en-US" b="1" smtClean="0"/>
              <a:t>When these conditions exist:</a:t>
            </a:r>
          </a:p>
          <a:p>
            <a:pPr marL="0" indent="0" eaLnBrk="1" hangingPunct="1"/>
            <a:r>
              <a:rPr lang="en-US" b="1" smtClean="0"/>
              <a:t>each person is permitted the maximum amount of basic liberty compatible with a similar liberty for others</a:t>
            </a:r>
          </a:p>
          <a:p>
            <a:pPr marL="0" indent="0" eaLnBrk="1" hangingPunct="1"/>
            <a:r>
              <a:rPr lang="en-US" b="1" smtClean="0"/>
              <a:t>once equal basic liberty is assured, inequality in basic goods social goods are to be allowed only if they benefit everyone</a:t>
            </a:r>
          </a:p>
          <a:p>
            <a:pPr marL="0" indent="0" eaLnBrk="1" hangingPunct="1"/>
            <a:endParaRPr lang="en-US" b="1"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Ethical Decision Making</a:t>
            </a:r>
          </a:p>
        </p:txBody>
      </p:sp>
      <p:sp>
        <p:nvSpPr>
          <p:cNvPr id="45059" name="Rectangle 3"/>
          <p:cNvSpPr>
            <a:spLocks noGrp="1" noChangeArrowheads="1"/>
          </p:cNvSpPr>
          <p:nvPr>
            <p:ph type="body" idx="1"/>
          </p:nvPr>
        </p:nvSpPr>
        <p:spPr>
          <a:xfrm>
            <a:off x="457200" y="1104900"/>
            <a:ext cx="8229600" cy="5021263"/>
          </a:xfrm>
        </p:spPr>
        <p:txBody>
          <a:bodyPr/>
          <a:lstStyle/>
          <a:p>
            <a:pPr marL="0" indent="0" eaLnBrk="1" hangingPunct="1">
              <a:buClr>
                <a:srgbClr val="8124C6"/>
              </a:buClr>
              <a:buFont typeface="Wingdings" pitchFamily="2" charset="2"/>
              <a:buNone/>
            </a:pPr>
            <a:r>
              <a:rPr lang="en-US" b="1" smtClean="0"/>
              <a:t>To ensure ethical issues are considered in business decisions, firms should:</a:t>
            </a:r>
          </a:p>
          <a:p>
            <a:pPr marL="0" indent="0" eaLnBrk="1" hangingPunct="1"/>
            <a:r>
              <a:rPr lang="en-US" b="1" smtClean="0"/>
              <a:t>favor hiring and promoting people with a well grounded sense of personal ethics</a:t>
            </a:r>
          </a:p>
          <a:p>
            <a:pPr marL="0" indent="0" eaLnBrk="1" hangingPunct="1"/>
            <a:r>
              <a:rPr lang="en-US" b="1" smtClean="0"/>
              <a:t>build an organizational culture that places a high value on ethical behavior</a:t>
            </a:r>
          </a:p>
          <a:p>
            <a:pPr marL="0" indent="0" eaLnBrk="1" hangingPunct="1"/>
            <a:r>
              <a:rPr lang="en-US" b="1" smtClean="0"/>
              <a:t>makes sure that leaders within the business not only articulate the rhetoric of ethical behavior, but also act in manner that is consistent with that rhetoric</a:t>
            </a:r>
          </a:p>
          <a:p>
            <a:pPr marL="0" indent="0" eaLnBrk="1" hangingPunct="1"/>
            <a:r>
              <a:rPr lang="en-US" b="1" smtClean="0"/>
              <a:t>put decision making processes in place that require people to consider the ethical dimension of business decisions</a:t>
            </a:r>
          </a:p>
          <a:p>
            <a:pPr marL="0" indent="0" eaLnBrk="1" hangingPunct="1"/>
            <a:r>
              <a:rPr lang="en-US" b="1" smtClean="0"/>
              <a:t>develop moral courage</a:t>
            </a:r>
          </a:p>
          <a:p>
            <a:pPr marL="0" indent="0" eaLnBrk="1" hangingPunct="1"/>
            <a:endParaRPr lang="en-US" sz="200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Hiring And Promotion</a:t>
            </a:r>
          </a:p>
        </p:txBody>
      </p:sp>
      <p:sp>
        <p:nvSpPr>
          <p:cNvPr id="46083" name="Rectangle 3"/>
          <p:cNvSpPr>
            <a:spLocks noGrp="1" noChangeArrowheads="1"/>
          </p:cNvSpPr>
          <p:nvPr>
            <p:ph type="body" idx="1"/>
          </p:nvPr>
        </p:nvSpPr>
        <p:spPr>
          <a:xfrm>
            <a:off x="457200" y="1143000"/>
            <a:ext cx="8229600" cy="4983163"/>
          </a:xfrm>
        </p:spPr>
        <p:txBody>
          <a:bodyPr/>
          <a:lstStyle/>
          <a:p>
            <a:pPr marL="0" indent="0" eaLnBrk="1" hangingPunct="1"/>
            <a:r>
              <a:rPr lang="en-US" sz="3200" b="1" smtClean="0"/>
              <a:t>Businesses should strive to identify and hire people with a strong sense of personal ethics</a:t>
            </a:r>
          </a:p>
          <a:p>
            <a:pPr marL="0" indent="0" eaLnBrk="1" hangingPunct="1"/>
            <a:r>
              <a:rPr lang="en-US" sz="3200" b="1" smtClean="0"/>
              <a:t>Companies should refrain from promoting individuals who have acted unethically</a:t>
            </a:r>
          </a:p>
          <a:p>
            <a:pPr marL="0" indent="0" eaLnBrk="1" hangingPunct="1"/>
            <a:r>
              <a:rPr lang="en-US" sz="3200" b="1" smtClean="0"/>
              <a:t>Prospective employees should find out as much as they can about the ethical climate in an organization prior to taking a position </a:t>
            </a:r>
          </a:p>
          <a:p>
            <a:pPr lvl="1" eaLnBrk="1" hangingPunct="1"/>
            <a:endParaRPr 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Organization Culture And Leadership</a:t>
            </a:r>
          </a:p>
        </p:txBody>
      </p:sp>
      <p:sp>
        <p:nvSpPr>
          <p:cNvPr id="47107" name="Rectangle 3"/>
          <p:cNvSpPr>
            <a:spLocks noGrp="1" noChangeArrowheads="1"/>
          </p:cNvSpPr>
          <p:nvPr>
            <p:ph type="body" idx="1"/>
          </p:nvPr>
        </p:nvSpPr>
        <p:spPr>
          <a:xfrm>
            <a:off x="457200" y="1219200"/>
            <a:ext cx="8229600" cy="4906963"/>
          </a:xfrm>
        </p:spPr>
        <p:txBody>
          <a:bodyPr/>
          <a:lstStyle/>
          <a:p>
            <a:pPr marL="0" indent="0" eaLnBrk="1" hangingPunct="1">
              <a:lnSpc>
                <a:spcPct val="90000"/>
              </a:lnSpc>
              <a:buClr>
                <a:srgbClr val="8124C6"/>
              </a:buClr>
              <a:buFont typeface="Wingdings" pitchFamily="2" charset="2"/>
              <a:buNone/>
            </a:pPr>
            <a:r>
              <a:rPr lang="en-US" sz="2600" b="1" smtClean="0"/>
              <a:t>To foster ethical behavior, businesses need to build an organization culture where:</a:t>
            </a:r>
          </a:p>
          <a:p>
            <a:pPr marL="0" indent="0" eaLnBrk="1" hangingPunct="1">
              <a:lnSpc>
                <a:spcPct val="90000"/>
              </a:lnSpc>
            </a:pPr>
            <a:r>
              <a:rPr lang="en-US" sz="2600" b="1" smtClean="0"/>
              <a:t>the business explicitly articulates values that place a strong emphasis on ethical behavior, perhaps using a </a:t>
            </a:r>
            <a:r>
              <a:rPr lang="en-US" sz="2600" b="1" smtClean="0">
                <a:solidFill>
                  <a:srgbClr val="CC6600"/>
                </a:solidFill>
              </a:rPr>
              <a:t>code of ethics</a:t>
            </a:r>
            <a:r>
              <a:rPr lang="en-US" sz="2600" b="1" smtClean="0"/>
              <a:t> (a formal statement of the ethical priorities a business adheres to)  </a:t>
            </a:r>
          </a:p>
          <a:p>
            <a:pPr marL="0" indent="0" eaLnBrk="1" hangingPunct="1">
              <a:lnSpc>
                <a:spcPct val="90000"/>
              </a:lnSpc>
            </a:pPr>
            <a:r>
              <a:rPr lang="en-US" sz="2600" b="1" smtClean="0"/>
              <a:t>leaders in the business give life and meaning to the code of ethics by repeatedly emphasizing their importance, and then acting on them</a:t>
            </a:r>
          </a:p>
          <a:p>
            <a:pPr marL="0" indent="0" eaLnBrk="1" hangingPunct="1">
              <a:lnSpc>
                <a:spcPct val="90000"/>
              </a:lnSpc>
            </a:pPr>
            <a:r>
              <a:rPr lang="en-US" sz="2600" b="1" smtClean="0"/>
              <a:t>the business puts in place a system of incentives and rewards that recognize people who engage in ethical behavior and sanction those who do not</a:t>
            </a:r>
          </a:p>
          <a:p>
            <a:pPr marL="0" indent="0" eaLnBrk="1" hangingPunct="1">
              <a:lnSpc>
                <a:spcPct val="90000"/>
              </a:lnSpc>
              <a:buClr>
                <a:srgbClr val="8124C6"/>
              </a:buClr>
            </a:pPr>
            <a:endParaRPr lang="en-US" smtClean="0"/>
          </a:p>
          <a:p>
            <a:pPr marL="0" indent="0" eaLnBrk="1" hangingPunct="1">
              <a:lnSpc>
                <a:spcPct val="90000"/>
              </a:lnSpc>
            </a:pPr>
            <a:endParaRPr lang="en-US"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Decision-Making Process</a:t>
            </a:r>
          </a:p>
        </p:txBody>
      </p:sp>
      <p:sp>
        <p:nvSpPr>
          <p:cNvPr id="48131" name="Rectangle 3"/>
          <p:cNvSpPr>
            <a:spLocks noGrp="1" noChangeArrowheads="1"/>
          </p:cNvSpPr>
          <p:nvPr>
            <p:ph type="body" idx="1"/>
          </p:nvPr>
        </p:nvSpPr>
        <p:spPr>
          <a:xfrm>
            <a:off x="457200" y="1181100"/>
            <a:ext cx="8229600" cy="4945063"/>
          </a:xfrm>
        </p:spPr>
        <p:txBody>
          <a:bodyPr/>
          <a:lstStyle/>
          <a:p>
            <a:pPr marL="0" indent="0" eaLnBrk="1" hangingPunct="1">
              <a:buClr>
                <a:srgbClr val="8124C6"/>
              </a:buClr>
              <a:buFont typeface="Wingdings" pitchFamily="2" charset="2"/>
              <a:buNone/>
            </a:pPr>
            <a:r>
              <a:rPr lang="en-US" sz="2800" b="1" smtClean="0"/>
              <a:t>To determine if a decision is ethical, managers can ask:</a:t>
            </a:r>
          </a:p>
          <a:p>
            <a:pPr marL="0" indent="0" eaLnBrk="1" hangingPunct="1"/>
            <a:r>
              <a:rPr lang="en-US" sz="2800" b="1" smtClean="0"/>
              <a:t>Does my decision fall within the accepted values of standards that typically apply in the organizational environment? </a:t>
            </a:r>
          </a:p>
          <a:p>
            <a:pPr marL="0" indent="0" eaLnBrk="1" hangingPunct="1"/>
            <a:r>
              <a:rPr lang="en-US" sz="2800" b="1" smtClean="0"/>
              <a:t>Am I willing to see the decision communicated to all stakeholders affected by it? </a:t>
            </a:r>
          </a:p>
          <a:p>
            <a:pPr marL="0" indent="0" eaLnBrk="1" hangingPunct="1"/>
            <a:r>
              <a:rPr lang="en-US" sz="2800" b="1" smtClean="0"/>
              <a:t>Would the people with whom I have significant personal relationships approve of the decision?</a:t>
            </a:r>
          </a:p>
          <a:p>
            <a:pPr marL="0" indent="0" eaLnBrk="1" hangingPunct="1">
              <a:buFont typeface="Wingdings" pitchFamily="2" charset="2"/>
              <a:buNone/>
            </a:pPr>
            <a:r>
              <a:rPr lang="en-US" sz="2800" b="1" smtClean="0"/>
              <a:t> </a:t>
            </a:r>
          </a:p>
          <a:p>
            <a:pPr marL="0" indent="0" eaLnBrk="1" hangingPunct="1"/>
            <a:endParaRPr lang="en-US"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Decision-Making Process</a:t>
            </a:r>
          </a:p>
        </p:txBody>
      </p:sp>
      <p:sp>
        <p:nvSpPr>
          <p:cNvPr id="49155" name="Rectangle 3"/>
          <p:cNvSpPr>
            <a:spLocks noGrp="1" noChangeArrowheads="1"/>
          </p:cNvSpPr>
          <p:nvPr>
            <p:ph type="body" idx="1"/>
          </p:nvPr>
        </p:nvSpPr>
        <p:spPr>
          <a:xfrm>
            <a:off x="457200" y="1295400"/>
            <a:ext cx="8229600" cy="4830763"/>
          </a:xfrm>
        </p:spPr>
        <p:txBody>
          <a:bodyPr/>
          <a:lstStyle/>
          <a:p>
            <a:pPr marL="0" indent="0" eaLnBrk="1" hangingPunct="1"/>
            <a:r>
              <a:rPr lang="en-US" sz="2200" b="1" smtClean="0"/>
              <a:t>Managers can also use a five step process to think through ethical problems:  </a:t>
            </a:r>
          </a:p>
          <a:p>
            <a:pPr marL="0" indent="0" eaLnBrk="1" hangingPunct="1">
              <a:buFont typeface="Wingdings" pitchFamily="2" charset="2"/>
              <a:buNone/>
            </a:pPr>
            <a:r>
              <a:rPr lang="en-US" sz="2200" b="1" smtClean="0">
                <a:solidFill>
                  <a:srgbClr val="CC6600"/>
                </a:solidFill>
              </a:rPr>
              <a:t>Step1</a:t>
            </a:r>
            <a:r>
              <a:rPr lang="en-US" sz="2200" b="1" smtClean="0"/>
              <a:t>: Managers identify which </a:t>
            </a:r>
            <a:r>
              <a:rPr lang="en-US" sz="2200" b="1" smtClean="0">
                <a:solidFill>
                  <a:srgbClr val="CC6600"/>
                </a:solidFill>
              </a:rPr>
              <a:t>stakeholders</a:t>
            </a:r>
            <a:r>
              <a:rPr lang="en-US" sz="2200" b="1" smtClean="0"/>
              <a:t> (the individuals or groups who have an interest, stake, or claim in the actions and overall performance of a company) a decision would affect and in what ways  </a:t>
            </a:r>
          </a:p>
          <a:p>
            <a:pPr marL="0" indent="0" eaLnBrk="1" hangingPunct="1"/>
            <a:r>
              <a:rPr lang="en-US" sz="2200" b="1" smtClean="0">
                <a:solidFill>
                  <a:srgbClr val="CC6600"/>
                </a:solidFill>
              </a:rPr>
              <a:t>Internal stakeholders</a:t>
            </a:r>
            <a:r>
              <a:rPr lang="en-US" sz="2200" b="1" smtClean="0"/>
              <a:t> are people who work for or who own the business such as employees, the board of directors, and stockholders  </a:t>
            </a:r>
          </a:p>
          <a:p>
            <a:pPr marL="0" indent="0" eaLnBrk="1" hangingPunct="1"/>
            <a:r>
              <a:rPr lang="en-US" sz="2200" b="1" smtClean="0">
                <a:solidFill>
                  <a:srgbClr val="CC6600"/>
                </a:solidFill>
              </a:rPr>
              <a:t>External stakeholders</a:t>
            </a:r>
            <a:r>
              <a:rPr lang="en-US" sz="2200" b="1" smtClean="0"/>
              <a:t> are the individuals or groups who have some claim on a firm such as customers, suppliers, and unions</a:t>
            </a:r>
          </a:p>
          <a:p>
            <a:pPr marL="0" indent="0" eaLnBrk="1" hangingPunct="1">
              <a:buFont typeface="Wingdings" pitchFamily="2" charset="2"/>
              <a:buNone/>
            </a:pPr>
            <a:r>
              <a:rPr lang="en-US" sz="2200" b="1" smtClean="0">
                <a:solidFill>
                  <a:srgbClr val="CC6600"/>
                </a:solidFill>
              </a:rPr>
              <a:t>Step 2</a:t>
            </a:r>
            <a:r>
              <a:rPr lang="en-US" sz="2200" b="1" smtClean="0"/>
              <a:t>: Managers determine whether a proposed decision would violate the fundamental rights of any stakeholders </a:t>
            </a:r>
          </a:p>
          <a:p>
            <a:pPr marL="0" indent="0" eaLnBrk="1" hangingPunct="1"/>
            <a:endParaRPr lang="en-US" sz="220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Decision-Making Process</a:t>
            </a:r>
          </a:p>
        </p:txBody>
      </p:sp>
      <p:sp>
        <p:nvSpPr>
          <p:cNvPr id="50179" name="Rectangle 3"/>
          <p:cNvSpPr>
            <a:spLocks noGrp="1" noChangeArrowheads="1"/>
          </p:cNvSpPr>
          <p:nvPr>
            <p:ph type="body" idx="1"/>
          </p:nvPr>
        </p:nvSpPr>
        <p:spPr>
          <a:xfrm>
            <a:off x="457200" y="1181100"/>
            <a:ext cx="8229600" cy="4945063"/>
          </a:xfrm>
        </p:spPr>
        <p:txBody>
          <a:bodyPr/>
          <a:lstStyle/>
          <a:p>
            <a:pPr marL="0" indent="0" eaLnBrk="1" hangingPunct="1">
              <a:buClr>
                <a:srgbClr val="8124C6"/>
              </a:buClr>
              <a:buFont typeface="Wingdings" pitchFamily="2" charset="2"/>
              <a:buNone/>
            </a:pPr>
            <a:r>
              <a:rPr lang="en-US" smtClean="0">
                <a:solidFill>
                  <a:srgbClr val="CC6600"/>
                </a:solidFill>
              </a:rPr>
              <a:t>Step 3</a:t>
            </a:r>
            <a:r>
              <a:rPr lang="en-US" smtClean="0"/>
              <a:t>: </a:t>
            </a:r>
            <a:r>
              <a:rPr lang="en-US" sz="2800" b="1" smtClean="0"/>
              <a:t>Managers establish </a:t>
            </a:r>
            <a:r>
              <a:rPr lang="en-US" sz="2800" b="1" smtClean="0">
                <a:solidFill>
                  <a:srgbClr val="CC6600"/>
                </a:solidFill>
              </a:rPr>
              <a:t>moral intent</a:t>
            </a:r>
            <a:r>
              <a:rPr lang="en-US" sz="2800" b="1" smtClean="0"/>
              <a:t> (the business must resolves to place moral concerns ahead of other concerns in cases where either the fundamental rights of stakeholders or key moral principles have been violated)  </a:t>
            </a:r>
          </a:p>
          <a:p>
            <a:pPr marL="0" indent="0" eaLnBrk="1" hangingPunct="1">
              <a:buFont typeface="Wingdings" pitchFamily="2" charset="2"/>
              <a:buNone/>
            </a:pPr>
            <a:r>
              <a:rPr lang="en-US" sz="2800" b="1" smtClean="0">
                <a:solidFill>
                  <a:srgbClr val="CC6600"/>
                </a:solidFill>
              </a:rPr>
              <a:t>Step 4</a:t>
            </a:r>
            <a:r>
              <a:rPr lang="en-US" sz="2800" b="1" smtClean="0"/>
              <a:t>: The company engages in ethical behavior  </a:t>
            </a:r>
          </a:p>
          <a:p>
            <a:pPr marL="0" indent="0" eaLnBrk="1" hangingPunct="1">
              <a:buFont typeface="Wingdings" pitchFamily="2" charset="2"/>
              <a:buNone/>
            </a:pPr>
            <a:r>
              <a:rPr lang="en-US" sz="2800" b="1" smtClean="0">
                <a:solidFill>
                  <a:srgbClr val="CC6600"/>
                </a:solidFill>
              </a:rPr>
              <a:t>Step 5</a:t>
            </a:r>
            <a:r>
              <a:rPr lang="en-US" sz="2800" b="1" smtClean="0"/>
              <a:t>: The business audits its decisions, reviewing them to make sure that they were consistent with ethical principles</a:t>
            </a:r>
          </a:p>
          <a:p>
            <a:pPr marL="0" indent="0" eaLnBrk="1" hangingPunct="1"/>
            <a:endParaRPr lang="en-US"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Ethics Officers</a:t>
            </a:r>
          </a:p>
        </p:txBody>
      </p:sp>
      <p:sp>
        <p:nvSpPr>
          <p:cNvPr id="51203" name="Rectangle 3"/>
          <p:cNvSpPr>
            <a:spLocks noGrp="1" noChangeArrowheads="1"/>
          </p:cNvSpPr>
          <p:nvPr>
            <p:ph type="body" idx="1"/>
          </p:nvPr>
        </p:nvSpPr>
        <p:spPr/>
        <p:txBody>
          <a:bodyPr/>
          <a:lstStyle/>
          <a:p>
            <a:pPr marL="0" indent="0" eaLnBrk="1" hangingPunct="1"/>
            <a:r>
              <a:rPr lang="en-US" sz="2800" b="1" smtClean="0"/>
              <a:t>To ensure ethical behavior in a business, a number of firms now have ethics officers</a:t>
            </a:r>
          </a:p>
          <a:p>
            <a:pPr marL="0" indent="0" eaLnBrk="1" hangingPunct="1"/>
            <a:endParaRPr lang="en-US" sz="2800" b="1" smtClean="0"/>
          </a:p>
          <a:p>
            <a:pPr marL="0" indent="0" eaLnBrk="1" hangingPunct="1">
              <a:buFont typeface="Wingdings" pitchFamily="2" charset="2"/>
              <a:buNone/>
            </a:pPr>
            <a:r>
              <a:rPr lang="en-US" sz="2800" b="1" smtClean="0"/>
              <a:t>Ethics officers ensure:</a:t>
            </a:r>
          </a:p>
          <a:p>
            <a:pPr marL="0" indent="0" eaLnBrk="1" hangingPunct="1"/>
            <a:r>
              <a:rPr lang="en-US" sz="2800" b="1" smtClean="0"/>
              <a:t>all employees are trained in ethics</a:t>
            </a:r>
          </a:p>
          <a:p>
            <a:pPr marL="0" indent="0" eaLnBrk="1" hangingPunct="1"/>
            <a:r>
              <a:rPr lang="en-US" sz="2800" b="1" smtClean="0"/>
              <a:t>ethics is considered in the decision-making process</a:t>
            </a:r>
          </a:p>
          <a:p>
            <a:pPr marL="0" indent="0" eaLnBrk="1" hangingPunct="1"/>
            <a:r>
              <a:rPr lang="en-US" sz="2800" b="1" smtClean="0"/>
              <a:t>the company’s code of conduct is followed </a:t>
            </a:r>
          </a:p>
          <a:p>
            <a:pPr marL="0" indent="0" eaLnBrk="1" hangingPunct="1">
              <a:buFont typeface="Wingdings" pitchFamily="2" charset="2"/>
              <a:buNone/>
            </a:pPr>
            <a:endParaRPr lang="en-US" smtClean="0"/>
          </a:p>
          <a:p>
            <a:pPr marL="0" indent="0" eaLnBrk="1" hangingPunct="1"/>
            <a:endParaRPr lang="en-US"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mtClean="0"/>
              <a:t>Moral Courage</a:t>
            </a:r>
          </a:p>
        </p:txBody>
      </p:sp>
      <p:sp>
        <p:nvSpPr>
          <p:cNvPr id="52227" name="Rectangle 3"/>
          <p:cNvSpPr>
            <a:spLocks noGrp="1" noChangeArrowheads="1"/>
          </p:cNvSpPr>
          <p:nvPr>
            <p:ph type="body" idx="1"/>
          </p:nvPr>
        </p:nvSpPr>
        <p:spPr/>
        <p:txBody>
          <a:bodyPr/>
          <a:lstStyle/>
          <a:p>
            <a:pPr marL="0" indent="0" eaLnBrk="1" hangingPunct="1">
              <a:buFont typeface="Wingdings" pitchFamily="2" charset="2"/>
              <a:buNone/>
            </a:pPr>
            <a:r>
              <a:rPr lang="en-US" b="1" smtClean="0"/>
              <a:t>Moral courage:</a:t>
            </a:r>
          </a:p>
          <a:p>
            <a:pPr marL="0" indent="0" eaLnBrk="1" hangingPunct="1"/>
            <a:r>
              <a:rPr lang="en-US" b="1" smtClean="0"/>
              <a:t>enables managers to walk away from a decision that is profitable, but unethical </a:t>
            </a:r>
          </a:p>
          <a:p>
            <a:pPr marL="0" indent="0" eaLnBrk="1" hangingPunct="1"/>
            <a:r>
              <a:rPr lang="en-US" b="1" smtClean="0"/>
              <a:t>gives an employee the strength to say no to a superior who instructs her to pursue actions that are unethical </a:t>
            </a:r>
          </a:p>
          <a:p>
            <a:pPr marL="0" indent="0" eaLnBrk="1" hangingPunct="1"/>
            <a:r>
              <a:rPr lang="en-US" b="1" smtClean="0"/>
              <a:t>gives employees the integrity to go public to the media and blow the whistle on persistent unethical behavior in a company</a:t>
            </a:r>
          </a:p>
          <a:p>
            <a:pPr marL="0" indent="0" eaLnBrk="1" hangingPunct="1"/>
            <a:r>
              <a:rPr lang="en-US" b="1" smtClean="0"/>
              <a:t>does not come easily and employees have lost their jobs when acting on this courage</a:t>
            </a:r>
          </a:p>
          <a:p>
            <a:pPr marL="0" indent="0" eaLnBrk="1" hangingPunct="1"/>
            <a:endParaRPr lang="en-US"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Summary of Decision-Making Steps</a:t>
            </a:r>
          </a:p>
        </p:txBody>
      </p:sp>
      <p:sp>
        <p:nvSpPr>
          <p:cNvPr id="53251" name="Rectangle 3"/>
          <p:cNvSpPr>
            <a:spLocks noGrp="1" noChangeArrowheads="1"/>
          </p:cNvSpPr>
          <p:nvPr>
            <p:ph type="body" idx="1"/>
          </p:nvPr>
        </p:nvSpPr>
        <p:spPr/>
        <p:txBody>
          <a:bodyPr/>
          <a:lstStyle/>
          <a:p>
            <a:pPr marL="0" indent="0" eaLnBrk="1" hangingPunct="1"/>
            <a:r>
              <a:rPr lang="en-US" sz="3600" b="1" smtClean="0"/>
              <a:t>In the end, there are clearly things that an international business should do, and there are things that an international business should not do </a:t>
            </a:r>
          </a:p>
          <a:p>
            <a:pPr marL="0" indent="0" eaLnBrk="1" hangingPunct="1"/>
            <a:r>
              <a:rPr lang="en-US" sz="3600" b="1" smtClean="0"/>
              <a:t>But, not all ethical dilemmas have a clean and obvious solution</a:t>
            </a:r>
          </a:p>
          <a:p>
            <a:pPr marL="0" indent="0" eaLnBrk="1" hangingPunct="1">
              <a:buFont typeface="Wingdings" pitchFamily="2" charset="2"/>
              <a:buNone/>
            </a:pPr>
            <a:endParaRPr lang="en-US" sz="3600" b="1" smtClean="0"/>
          </a:p>
          <a:p>
            <a:pPr marL="0" indent="0" eaLnBrk="1" hangingPunct="1"/>
            <a:endParaRPr lang="en-US"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3655</Words>
  <Application>Microsoft Office PowerPoint</Application>
  <PresentationFormat>On-screen Show (4:3)</PresentationFormat>
  <Paragraphs>327</Paragraphs>
  <Slides>52</Slides>
  <Notes>50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Slide 1</vt:lpstr>
      <vt:lpstr>Differences in Culture</vt:lpstr>
      <vt:lpstr>Introduction</vt:lpstr>
      <vt:lpstr>What Is Culture? </vt:lpstr>
      <vt:lpstr>Values And Norms</vt:lpstr>
      <vt:lpstr>Culture, Society, And The Nation-state </vt:lpstr>
      <vt:lpstr>The Determinants Of Culture</vt:lpstr>
      <vt:lpstr>Social Structure</vt:lpstr>
      <vt:lpstr>Individuals And Groups</vt:lpstr>
      <vt:lpstr>Individuals And Groups</vt:lpstr>
      <vt:lpstr>Individuals And Groups</vt:lpstr>
      <vt:lpstr>Social Stratification</vt:lpstr>
      <vt:lpstr>Social Stratification</vt:lpstr>
      <vt:lpstr>Social Stratification</vt:lpstr>
      <vt:lpstr>Religious And Ethical Systems</vt:lpstr>
      <vt:lpstr>Religious And Ethical Systems</vt:lpstr>
      <vt:lpstr>Culture And The Workplace</vt:lpstr>
      <vt:lpstr>Culture And Competitive Advantage</vt:lpstr>
      <vt:lpstr>Slide 19</vt:lpstr>
      <vt:lpstr>Slide 20</vt:lpstr>
      <vt:lpstr>Slide 21</vt:lpstr>
      <vt:lpstr>Introduction</vt:lpstr>
      <vt:lpstr>Ethical Issues In  International Business</vt:lpstr>
      <vt:lpstr>Employment Practices</vt:lpstr>
      <vt:lpstr>Human Rights</vt:lpstr>
      <vt:lpstr>Environmental Pollution</vt:lpstr>
      <vt:lpstr>Corruption </vt:lpstr>
      <vt:lpstr>Moral Obligations</vt:lpstr>
      <vt:lpstr>Ethical Dilemmas</vt:lpstr>
      <vt:lpstr>The Roots Of Unethical Behavior</vt:lpstr>
      <vt:lpstr>The Roots Of Unethical Behavior</vt:lpstr>
      <vt:lpstr>Personal Ethics</vt:lpstr>
      <vt:lpstr>Decision Making Processes</vt:lpstr>
      <vt:lpstr>Organizational Culture</vt:lpstr>
      <vt:lpstr>Unrealistic Performance Expectations</vt:lpstr>
      <vt:lpstr>Leadership</vt:lpstr>
      <vt:lpstr>Philosophical Approaches To Ethics</vt:lpstr>
      <vt:lpstr>Straw Men</vt:lpstr>
      <vt:lpstr>Utilitarian And Kantian Ethics</vt:lpstr>
      <vt:lpstr>Rights Theories</vt:lpstr>
      <vt:lpstr>Rights Theories</vt:lpstr>
      <vt:lpstr>Justice Theories</vt:lpstr>
      <vt:lpstr>Justice Theories</vt:lpstr>
      <vt:lpstr>Ethical Decision Making</vt:lpstr>
      <vt:lpstr>Hiring And Promotion</vt:lpstr>
      <vt:lpstr>Organization Culture And Leadership</vt:lpstr>
      <vt:lpstr>Decision-Making Process</vt:lpstr>
      <vt:lpstr>Decision-Making Process</vt:lpstr>
      <vt:lpstr>Decision-Making Process</vt:lpstr>
      <vt:lpstr>Ethics Officers</vt:lpstr>
      <vt:lpstr>Moral Courage</vt:lpstr>
      <vt:lpstr>Summary of Decision-Making Steps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Javid Chaudhry</dc:creator>
  <cp:lastModifiedBy>NTS</cp:lastModifiedBy>
  <cp:revision>7</cp:revision>
  <dcterms:created xsi:type="dcterms:W3CDTF">2013-05-29T07:25:36Z</dcterms:created>
  <dcterms:modified xsi:type="dcterms:W3CDTF">2013-05-29T08:56:27Z</dcterms:modified>
</cp:coreProperties>
</file>