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7BA9C-819D-4C39-9806-749DCEDC4F32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CE43F-6DA1-4821-B541-CABAF498A8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D50C46-780F-4876-95A0-512A64237D5B}" type="slidenum">
              <a:rPr lang="en-US"/>
              <a:pPr/>
              <a:t>1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3FDA2-DF36-47D9-84D0-E6B826CE26E5}" type="slidenum">
              <a:rPr lang="en-US"/>
              <a:pPr/>
              <a:t>2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answer is c.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ABEFAE-C32F-4EF6-AAC7-F23045B8E273}" type="slidenum">
              <a:rPr lang="en-US"/>
              <a:pPr/>
              <a:t>3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28A8C2-D890-445C-8FE1-6DF285FE7B06}" type="slidenum">
              <a:rPr lang="en-US"/>
              <a:pPr/>
              <a:t>4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19C9E-7D09-44B9-A2D3-9A9F1B4F600D}" type="slidenum">
              <a:rPr lang="en-US"/>
              <a:pPr/>
              <a:t>5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05B34F-4C73-4D7D-810B-D229D7A50739}" type="slidenum">
              <a:rPr lang="en-US"/>
              <a:pPr/>
              <a:t>6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FE4B23-AB4C-4717-99E0-0E1FDC8B49CA}" type="slidenum">
              <a:rPr lang="en-US"/>
              <a:pPr/>
              <a:t>7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/>
              <a:t>It is estimated that about 8-10 percent of world trade is covered by some sort of countertrade arrangement.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170488-08B0-48CB-8CA5-3505A3992653}" type="slidenum">
              <a:rPr lang="en-US"/>
              <a:pPr/>
              <a:t>8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D6AE0E-1058-4F1A-86C2-29636FD4CB03}" type="slidenum">
              <a:rPr lang="en-US"/>
              <a:pPr/>
              <a:t>9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37019-9C05-40FC-90B4-2320F30C1FB3}" type="slidenum">
              <a:rPr lang="en-US"/>
              <a:pPr/>
              <a:t>10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6295E0-B144-46B6-8501-C55AD61CDFAE}" type="slidenum">
              <a:rPr lang="en-US"/>
              <a:pPr/>
              <a:t>11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7B19A2-441A-47DF-B181-F18FC4CD3AE9}" type="slidenum">
              <a:rPr lang="en-US"/>
              <a:pPr/>
              <a:t>12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answer is d.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5006B-001A-4F91-BEFD-3EB6810A3975}" type="slidenum">
              <a:rPr lang="en-US"/>
              <a:pPr/>
              <a:t>13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D5C59-689C-48A0-97A3-C4EFDDF8C550}" type="slidenum">
              <a:rPr lang="en-US"/>
              <a:pPr/>
              <a:t>14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A963CB-C6FD-4D2D-9BE1-527175C1CD16}" type="slidenum">
              <a:rPr lang="en-US"/>
              <a:pPr/>
              <a:t>15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answer is a.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25420-4DBE-46C3-8B28-B1C4496CB599}" type="slidenum">
              <a:rPr lang="en-US"/>
              <a:pPr/>
              <a:t>16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answer is c.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27648-5A9C-49B4-ADCE-E9CE3FF77F3D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55BFB-7950-4F45-A4B8-C765B3C813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 Typical International Trade Transaction</a:t>
            </a:r>
          </a:p>
        </p:txBody>
      </p:sp>
      <p:pic>
        <p:nvPicPr>
          <p:cNvPr id="4" name="Picture 4" descr="hiL81349_15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295400"/>
            <a:ext cx="87630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6FF"/>
                </a:solidFill>
              </a:rPr>
              <a:t>Question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Which of the following is </a:t>
            </a:r>
            <a:r>
              <a:rPr lang="en-US" i="1"/>
              <a:t>not </a:t>
            </a:r>
            <a:r>
              <a:rPr lang="en-US"/>
              <a:t>a purpose of the bill of lading? 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a) It is a contract</a:t>
            </a:r>
          </a:p>
          <a:p>
            <a:pPr>
              <a:buFontTx/>
              <a:buNone/>
            </a:pPr>
            <a:r>
              <a:rPr lang="en-US"/>
              <a:t>b) It is a document of title</a:t>
            </a:r>
          </a:p>
          <a:p>
            <a:pPr>
              <a:buFontTx/>
              <a:buNone/>
            </a:pPr>
            <a:r>
              <a:rPr lang="en-US"/>
              <a:t>c) It is a form of payment</a:t>
            </a:r>
          </a:p>
          <a:p>
            <a:pPr>
              <a:buFontTx/>
              <a:buNone/>
            </a:pPr>
            <a:r>
              <a:rPr lang="en-US"/>
              <a:t>d) It is a receipt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Export Assistance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There are two forms of government-backed assistance available to exporters</a:t>
            </a:r>
            <a:r>
              <a:rPr lang="en-US" dirty="0" smtClean="0"/>
              <a:t>:</a:t>
            </a:r>
          </a:p>
          <a:p>
            <a:pPr algn="just">
              <a:buNone/>
            </a:pPr>
            <a:endParaRPr lang="en-US" dirty="0"/>
          </a:p>
          <a:p>
            <a:pPr marL="514350" indent="-514350" algn="just">
              <a:buFont typeface="Wingdings" pitchFamily="2" charset="2"/>
              <a:buAutoNum type="arabicPeriod"/>
            </a:pPr>
            <a:r>
              <a:rPr lang="en-US" dirty="0" smtClean="0"/>
              <a:t>Financing </a:t>
            </a:r>
            <a:r>
              <a:rPr lang="en-US" dirty="0"/>
              <a:t>aid is available from the Export-Import </a:t>
            </a:r>
            <a:r>
              <a:rPr lang="en-US" dirty="0" smtClean="0"/>
              <a:t>Bank.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endParaRPr lang="en-US" dirty="0"/>
          </a:p>
          <a:p>
            <a:pPr algn="just">
              <a:buFont typeface="Wingdings" pitchFamily="2" charset="2"/>
              <a:buNone/>
            </a:pPr>
            <a:r>
              <a:rPr lang="en-US" dirty="0">
                <a:solidFill>
                  <a:srgbClr val="CC6600"/>
                </a:solidFill>
              </a:rPr>
              <a:t>2.</a:t>
            </a:r>
            <a:r>
              <a:rPr lang="en-US" dirty="0"/>
              <a:t> Export credit insurance is available from the Foreign Credit Insurance Association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Export-Import Bank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The </a:t>
            </a:r>
            <a:r>
              <a:rPr lang="en-US" dirty="0">
                <a:solidFill>
                  <a:srgbClr val="CC6600"/>
                </a:solidFill>
              </a:rPr>
              <a:t>Export-Import Bank</a:t>
            </a:r>
            <a:r>
              <a:rPr lang="en-US" dirty="0"/>
              <a:t> (</a:t>
            </a:r>
            <a:r>
              <a:rPr lang="en-US" dirty="0" err="1"/>
              <a:t>Eximbank</a:t>
            </a:r>
            <a:r>
              <a:rPr lang="en-US" dirty="0"/>
              <a:t>) is an independent agency of the U.S. </a:t>
            </a:r>
            <a:r>
              <a:rPr lang="en-US" dirty="0" smtClean="0"/>
              <a:t>government.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It provides financing aid to facilitate exports, imports, and the exchange of commodities between the U.S. and other </a:t>
            </a:r>
            <a:r>
              <a:rPr lang="en-US" dirty="0" smtClean="0"/>
              <a:t>countries.</a:t>
            </a:r>
          </a:p>
          <a:p>
            <a:pPr algn="just"/>
            <a:endParaRPr lang="en-US" dirty="0"/>
          </a:p>
          <a:p>
            <a:pPr algn="just"/>
            <a:r>
              <a:rPr lang="en-US" dirty="0" err="1" smtClean="0"/>
              <a:t>Unibank</a:t>
            </a:r>
            <a:r>
              <a:rPr lang="en-US" dirty="0" smtClean="0"/>
              <a:t> </a:t>
            </a:r>
            <a:r>
              <a:rPr lang="en-US" dirty="0"/>
              <a:t>achieves its goals though various loan and loan guarantee programs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Export Credit Insurance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/>
              <a:t>Export credit insurance protects exporters against the risk that the importer will default on </a:t>
            </a:r>
            <a:r>
              <a:rPr lang="en-US" dirty="0" smtClean="0"/>
              <a:t>payment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 the U.S., export credit insurance is provided by the Foreign Credit Insurance Association (FICA</a:t>
            </a:r>
            <a:r>
              <a:rPr lang="en-US" dirty="0" smtClean="0"/>
              <a:t>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FICA provides coverage against commercial risks and political risks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Countertrade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When conventional means of payment are difficult, costly, or nonexistent, some firms may turn to </a:t>
            </a:r>
            <a:r>
              <a:rPr lang="en-US" dirty="0" smtClean="0"/>
              <a:t>countertrade.</a:t>
            </a:r>
          </a:p>
          <a:p>
            <a:pPr algn="just"/>
            <a:endParaRPr lang="en-US" dirty="0"/>
          </a:p>
          <a:p>
            <a:pPr algn="just"/>
            <a:r>
              <a:rPr lang="en-US" dirty="0">
                <a:solidFill>
                  <a:srgbClr val="CC6600"/>
                </a:solidFill>
              </a:rPr>
              <a:t>Countertrade</a:t>
            </a:r>
            <a:r>
              <a:rPr lang="en-US" dirty="0"/>
              <a:t> refers to a range of barter-like agreements that facilitate the trade of goods and services for other goods and services when they cannot be traded for money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Incidence Of Countertrade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During the1960s, when the Soviet Union and the Communist states of Eastern Europe had nonconvertible currencies, countertrade emerged as a means purchasing </a:t>
            </a:r>
            <a:r>
              <a:rPr lang="en-US" dirty="0" smtClean="0"/>
              <a:t>imports.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During the 1980s, the technique grew in popularity among many developing nations that lacked the foreign exchange reserves required to purchase necessary </a:t>
            </a:r>
            <a:r>
              <a:rPr lang="en-US" dirty="0" smtClean="0"/>
              <a:t>imports.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There was a notable increase in the volume of countertrade after the Asian financial crisis of 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Incidence Of Countertrade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There are five distinct versions of countertrade: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rgbClr val="CC6600"/>
                </a:solidFill>
              </a:rPr>
              <a:t>1.</a:t>
            </a:r>
            <a:r>
              <a:rPr lang="en-US"/>
              <a:t> barter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rgbClr val="CC6600"/>
                </a:solidFill>
              </a:rPr>
              <a:t>2.</a:t>
            </a:r>
            <a:r>
              <a:rPr lang="en-US"/>
              <a:t> counterpurchase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rgbClr val="CC6600"/>
                </a:solidFill>
              </a:rPr>
              <a:t>3.</a:t>
            </a:r>
            <a:r>
              <a:rPr lang="en-US"/>
              <a:t> offset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rgbClr val="CC6600"/>
                </a:solidFill>
              </a:rPr>
              <a:t>4.</a:t>
            </a:r>
            <a:r>
              <a:rPr lang="en-US"/>
              <a:t> compensation or buyback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rgbClr val="CC6600"/>
                </a:solidFill>
              </a:rPr>
              <a:t>5.</a:t>
            </a:r>
            <a:r>
              <a:rPr lang="en-US"/>
              <a:t> switch trading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Incidence Of Countertrade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 algn="just">
              <a:buFont typeface="Wingdings" pitchFamily="2" charset="2"/>
              <a:buAutoNum type="arabicPeriod"/>
            </a:pPr>
            <a:r>
              <a:rPr lang="en-US" dirty="0" smtClean="0">
                <a:solidFill>
                  <a:srgbClr val="CC6600"/>
                </a:solidFill>
              </a:rPr>
              <a:t>Barter</a:t>
            </a:r>
            <a:r>
              <a:rPr lang="en-US" dirty="0" smtClean="0"/>
              <a:t> </a:t>
            </a:r>
            <a:r>
              <a:rPr lang="en-US" dirty="0"/>
              <a:t>is a direct exchange of goods and/or services between two parties without a cash </a:t>
            </a:r>
            <a:r>
              <a:rPr lang="en-US" dirty="0" smtClean="0"/>
              <a:t>transaction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endParaRPr lang="en-US" dirty="0"/>
          </a:p>
          <a:p>
            <a:pPr algn="just"/>
            <a:r>
              <a:rPr lang="en-US" dirty="0"/>
              <a:t>Barter is the most restrictive countertrade arrangement</a:t>
            </a:r>
          </a:p>
          <a:p>
            <a:pPr algn="just"/>
            <a:r>
              <a:rPr lang="en-US" dirty="0"/>
              <a:t>It is used primarily for one-time-only deals in transactions with trading partners who are not creditworthy or trustworthy</a:t>
            </a:r>
          </a:p>
          <a:p>
            <a:pPr algn="just">
              <a:buFont typeface="Wingdings" pitchFamily="2" charset="2"/>
              <a:buNone/>
            </a:pPr>
            <a:endParaRPr lang="en-US" b="1" dirty="0"/>
          </a:p>
          <a:p>
            <a:pPr algn="just">
              <a:buFont typeface="Wingdings" pitchFamily="2" charset="2"/>
              <a:buNone/>
            </a:pPr>
            <a:r>
              <a:rPr lang="en-US" dirty="0">
                <a:solidFill>
                  <a:srgbClr val="CC6600"/>
                </a:solidFill>
              </a:rPr>
              <a:t>2. </a:t>
            </a:r>
            <a:r>
              <a:rPr lang="en-US" dirty="0" smtClean="0">
                <a:solidFill>
                  <a:srgbClr val="CC6600"/>
                </a:solidFill>
              </a:rPr>
              <a:t>Counter purchase</a:t>
            </a:r>
            <a:r>
              <a:rPr lang="en-US" dirty="0" smtClean="0"/>
              <a:t> </a:t>
            </a:r>
            <a:r>
              <a:rPr lang="en-US" dirty="0"/>
              <a:t>is a reciprocal buying </a:t>
            </a:r>
            <a:r>
              <a:rPr lang="en-US" dirty="0" smtClean="0"/>
              <a:t>agreement</a:t>
            </a:r>
          </a:p>
          <a:p>
            <a:pPr algn="just">
              <a:buFont typeface="Wingdings" pitchFamily="2" charset="2"/>
              <a:buNone/>
            </a:pPr>
            <a:endParaRPr lang="en-US" dirty="0"/>
          </a:p>
          <a:p>
            <a:pPr algn="just"/>
            <a:r>
              <a:rPr lang="en-US" dirty="0"/>
              <a:t>It occurs when a firm agrees to purchase a certain amount of materials back from a country to which a sale is made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Incidence Of Countertrade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None/>
            </a:pPr>
            <a:r>
              <a:rPr lang="en-US" dirty="0">
                <a:solidFill>
                  <a:srgbClr val="CC6600"/>
                </a:solidFill>
              </a:rPr>
              <a:t>3. Offset</a:t>
            </a:r>
            <a:r>
              <a:rPr lang="en-US" dirty="0"/>
              <a:t> is similar to </a:t>
            </a:r>
            <a:r>
              <a:rPr lang="en-US" dirty="0" smtClean="0"/>
              <a:t>counter purchase </a:t>
            </a:r>
            <a:r>
              <a:rPr lang="en-US" dirty="0"/>
              <a:t>insofar as one party agrees to purchase goods and services with a specified percentage of the proceeds from the original </a:t>
            </a:r>
            <a:r>
              <a:rPr lang="en-US" dirty="0" smtClean="0"/>
              <a:t>sale</a:t>
            </a:r>
          </a:p>
          <a:p>
            <a:pPr algn="just">
              <a:buFont typeface="Wingdings" pitchFamily="2" charset="2"/>
              <a:buNone/>
            </a:pPr>
            <a:endParaRPr lang="en-US" dirty="0"/>
          </a:p>
          <a:p>
            <a:pPr algn="just"/>
            <a:r>
              <a:rPr lang="en-US" dirty="0"/>
              <a:t>The difference is that this party can fulfill the obligation with any firm in the country to which the sale is being made</a:t>
            </a:r>
          </a:p>
          <a:p>
            <a:pPr algn="just"/>
            <a:endParaRPr lang="en-US" dirty="0"/>
          </a:p>
          <a:p>
            <a:pPr algn="just">
              <a:buFont typeface="Wingdings" pitchFamily="2" charset="2"/>
              <a:buNone/>
            </a:pPr>
            <a:r>
              <a:rPr lang="en-US" dirty="0">
                <a:solidFill>
                  <a:srgbClr val="CC6600"/>
                </a:solidFill>
              </a:rPr>
              <a:t>4.</a:t>
            </a:r>
            <a:r>
              <a:rPr lang="en-US" dirty="0"/>
              <a:t> A </a:t>
            </a:r>
            <a:r>
              <a:rPr lang="en-US" dirty="0">
                <a:solidFill>
                  <a:srgbClr val="CC6600"/>
                </a:solidFill>
              </a:rPr>
              <a:t>buyback</a:t>
            </a:r>
            <a:r>
              <a:rPr lang="en-US" dirty="0"/>
              <a:t> occurs when a firm builds a plant in a country—or supplies technology, equipment, training, or other services to the country—and agrees to take a certain percentage of the plant’s output as a partial payment for the contract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Incidence Of Countertrade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None/>
            </a:pPr>
            <a:r>
              <a:rPr lang="en-US" dirty="0">
                <a:solidFill>
                  <a:srgbClr val="CC6600"/>
                </a:solidFill>
              </a:rPr>
              <a:t>5. Switch trading</a:t>
            </a:r>
            <a:r>
              <a:rPr lang="en-US" dirty="0"/>
              <a:t> refers to the use of a specialized third-party trading house in a countertrade </a:t>
            </a:r>
            <a:r>
              <a:rPr lang="en-US" dirty="0" smtClean="0"/>
              <a:t>arrangement</a:t>
            </a:r>
          </a:p>
          <a:p>
            <a:pPr algn="just">
              <a:buFont typeface="Wingdings" pitchFamily="2" charset="2"/>
              <a:buNone/>
            </a:pPr>
            <a:endParaRPr lang="en-US" dirty="0"/>
          </a:p>
          <a:p>
            <a:pPr algn="just"/>
            <a:r>
              <a:rPr lang="en-US" dirty="0"/>
              <a:t>When a firm enters a </a:t>
            </a:r>
            <a:r>
              <a:rPr lang="en-US" dirty="0" smtClean="0"/>
              <a:t>counter-purchase </a:t>
            </a:r>
            <a:r>
              <a:rPr lang="en-US" dirty="0"/>
              <a:t>or offset agreement with a country, it often ends up with what are called </a:t>
            </a:r>
            <a:r>
              <a:rPr lang="en-US" dirty="0" smtClean="0"/>
              <a:t>counter-purchase </a:t>
            </a:r>
            <a:r>
              <a:rPr lang="en-US" dirty="0"/>
              <a:t>credits, which can be used to purchase goods from that </a:t>
            </a:r>
            <a:r>
              <a:rPr lang="en-US" dirty="0" smtClean="0"/>
              <a:t>country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Switch trading occurs when a third-party trading house buys the firm’s </a:t>
            </a:r>
            <a:r>
              <a:rPr lang="en-US" dirty="0" smtClean="0"/>
              <a:t>counter-purchase </a:t>
            </a:r>
            <a:r>
              <a:rPr lang="en-US" dirty="0"/>
              <a:t>credits and sells them to another firm that can better use them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6FF"/>
                </a:solidFill>
              </a:rPr>
              <a:t>Question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Which type of countertrade arrangement involves the use of a specialized third-party trading house?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 a) a buyback</a:t>
            </a:r>
          </a:p>
          <a:p>
            <a:pPr>
              <a:buFontTx/>
              <a:buNone/>
            </a:pPr>
            <a:r>
              <a:rPr lang="en-US"/>
              <a:t> b) an offset</a:t>
            </a:r>
          </a:p>
          <a:p>
            <a:pPr>
              <a:buFontTx/>
              <a:buNone/>
            </a:pPr>
            <a:r>
              <a:rPr lang="en-US"/>
              <a:t> c) a counterpurchase</a:t>
            </a:r>
          </a:p>
          <a:p>
            <a:pPr>
              <a:buFontTx/>
              <a:buNone/>
            </a:pPr>
            <a:r>
              <a:rPr lang="en-US"/>
              <a:t> d) switch trading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Pros And Cons Of Countertrade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/>
              <a:t>Countertrade is attractive because it gives a firm a way to finance an export deal when other means are not </a:t>
            </a:r>
            <a:r>
              <a:rPr lang="en-US" dirty="0" smtClean="0"/>
              <a:t>available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If a firm is unwilling to enter a countertrade agreement, it may lose an export opportunity to a competitor that is willing to make a countertrade </a:t>
            </a:r>
            <a:r>
              <a:rPr lang="en-US" dirty="0" smtClean="0"/>
              <a:t>agreement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 some cases, a countertrade arrangement may be required by the government of a country to which a firm is exporting goods or services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Pros And Cons Of Countertrade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Countertrade is unattractive because it may involve the exchange of unusable or poor-quality goods that the firm cannot dispose of </a:t>
            </a:r>
            <a:r>
              <a:rPr lang="en-US" dirty="0" smtClean="0"/>
              <a:t>profitably.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It requires the firm to establish an in-house trading department to handle countertrade </a:t>
            </a:r>
            <a:r>
              <a:rPr lang="en-US" dirty="0" smtClean="0"/>
              <a:t>deals.</a:t>
            </a:r>
          </a:p>
          <a:p>
            <a:pPr algn="just">
              <a:buNone/>
            </a:pPr>
            <a:r>
              <a:rPr lang="en-US" dirty="0" smtClean="0"/>
              <a:t> </a:t>
            </a:r>
            <a:endParaRPr lang="en-US" dirty="0"/>
          </a:p>
          <a:p>
            <a:pPr algn="just"/>
            <a:r>
              <a:rPr lang="en-US" dirty="0"/>
              <a:t>Countertrade is most attractive to large, diverse multinational enterprises that can use their worldwide network of contacts to dispose of goods acquired in countertrade deals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6FF"/>
                </a:solidFill>
              </a:rPr>
              <a:t>Question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/>
              <a:t>Countertrade is attractive for all of the following reasons </a:t>
            </a:r>
            <a:r>
              <a:rPr lang="en-US" i="1"/>
              <a:t>except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 a) It may involve the exchange of unusable or poor-quality goods that the firm cannot dispose of profitably</a:t>
            </a:r>
          </a:p>
          <a:p>
            <a:pPr>
              <a:buFontTx/>
              <a:buNone/>
            </a:pPr>
            <a:r>
              <a:rPr lang="en-US"/>
              <a:t> b) It can give a firm a way to finance an export deal when other means are not available</a:t>
            </a:r>
          </a:p>
          <a:p>
            <a:pPr>
              <a:buFontTx/>
              <a:buNone/>
            </a:pPr>
            <a:r>
              <a:rPr lang="en-US"/>
              <a:t> c) It can be a strategic marketing weapon</a:t>
            </a:r>
          </a:p>
          <a:p>
            <a:pPr>
              <a:buFontTx/>
              <a:buNone/>
            </a:pPr>
            <a:r>
              <a:rPr lang="en-US"/>
              <a:t> d) It can give a firm an advantage over firms that are unwilling to engage in countertrade arrangements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6FF"/>
                </a:solidFill>
              </a:rPr>
              <a:t>Question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________ is the most restrictive countertrade arrangement.</a:t>
            </a:r>
          </a:p>
          <a:p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a) counterpurchase</a:t>
            </a:r>
          </a:p>
          <a:p>
            <a:pPr>
              <a:buFont typeface="Wingdings" pitchFamily="2" charset="2"/>
              <a:buNone/>
            </a:pPr>
            <a:r>
              <a:rPr lang="en-US"/>
              <a:t>b) switch trading</a:t>
            </a:r>
          </a:p>
          <a:p>
            <a:pPr>
              <a:buFont typeface="Wingdings" pitchFamily="2" charset="2"/>
              <a:buNone/>
            </a:pPr>
            <a:r>
              <a:rPr lang="en-US"/>
              <a:t>c) barter</a:t>
            </a:r>
          </a:p>
          <a:p>
            <a:pPr>
              <a:buFont typeface="Wingdings" pitchFamily="2" charset="2"/>
              <a:buNone/>
            </a:pPr>
            <a:r>
              <a:rPr lang="en-US"/>
              <a:t>d) offset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933</Words>
  <Application>Microsoft Office PowerPoint</Application>
  <PresentationFormat>On-screen Show (4:3)</PresentationFormat>
  <Paragraphs>118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 Typical International Trade Transaction</vt:lpstr>
      <vt:lpstr>Question</vt:lpstr>
      <vt:lpstr>Export Assistance</vt:lpstr>
      <vt:lpstr>Export-Import Bank</vt:lpstr>
      <vt:lpstr>Export Credit Insurance</vt:lpstr>
      <vt:lpstr>Countertrade</vt:lpstr>
      <vt:lpstr>The Incidence Of Countertrade</vt:lpstr>
      <vt:lpstr>The Incidence Of Countertrade</vt:lpstr>
      <vt:lpstr>The Incidence Of Countertrade</vt:lpstr>
      <vt:lpstr>The Incidence Of Countertrade</vt:lpstr>
      <vt:lpstr>The Incidence Of Countertrade</vt:lpstr>
      <vt:lpstr>Question</vt:lpstr>
      <vt:lpstr>The Pros And Cons Of Countertrade</vt:lpstr>
      <vt:lpstr>The Pros And Cons Of Countertrade</vt:lpstr>
      <vt:lpstr>Question</vt:lpstr>
      <vt:lpstr>Question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Javid Chaudhry</dc:creator>
  <cp:lastModifiedBy>NTS</cp:lastModifiedBy>
  <cp:revision>9</cp:revision>
  <dcterms:created xsi:type="dcterms:W3CDTF">2013-05-07T12:11:56Z</dcterms:created>
  <dcterms:modified xsi:type="dcterms:W3CDTF">2013-05-16T05:26:59Z</dcterms:modified>
</cp:coreProperties>
</file>