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94" r:id="rId2"/>
    <p:sldId id="296" r:id="rId3"/>
    <p:sldId id="295" r:id="rId4"/>
    <p:sldId id="268" r:id="rId5"/>
    <p:sldId id="269" r:id="rId6"/>
    <p:sldId id="270" r:id="rId7"/>
    <p:sldId id="271" r:id="rId8"/>
    <p:sldId id="272" r:id="rId9"/>
    <p:sldId id="273" r:id="rId10"/>
    <p:sldId id="274" r:id="rId11"/>
    <p:sldId id="27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57BA9C-819D-4C39-9806-749DCEDC4F32}" type="datetimeFigureOut">
              <a:rPr lang="en-US" smtClean="0"/>
              <a:pPr/>
              <a:t>5/9/2013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0CE43F-6DA1-4821-B541-CABAF498A83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8BA8DF-1374-4F71-AA9B-32643B3FCDB0}" type="slidenum">
              <a:rPr lang="en-US"/>
              <a:pPr/>
              <a:t>2</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sz="1400"/>
              <a:t>Firms that do not export lose out on huge opportunities for growth and cost reduction.</a:t>
            </a:r>
          </a:p>
          <a:p>
            <a:r>
              <a:rPr lang="en-US" sz="1400"/>
              <a:t>Large firms tend to be pro-active in seeking foreign opportunities, while medium and small-sized firms are slow to respond.</a:t>
            </a:r>
          </a:p>
          <a:p>
            <a:pPr lvl="1">
              <a:buFontTx/>
              <a:buChar char="•"/>
            </a:pPr>
            <a:r>
              <a:rPr lang="en-US"/>
              <a:t>Too busy with local side of business</a:t>
            </a:r>
          </a:p>
          <a:p>
            <a:pPr lvl="1">
              <a:buFontTx/>
              <a:buChar char="•"/>
            </a:pPr>
            <a:r>
              <a:rPr lang="en-US"/>
              <a:t>Ignorant of potential opportunities</a:t>
            </a:r>
          </a:p>
          <a:p>
            <a:pPr lvl="1">
              <a:buFontTx/>
              <a:buChar char="•"/>
            </a:pPr>
            <a:r>
              <a:rPr lang="en-US"/>
              <a:t>Intimidated by mechanics of exporting to a foreign country</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9639BE-5A78-43FC-A40E-97B2F73ECDC4}" type="slidenum">
              <a:rPr lang="en-US"/>
              <a:pPr/>
              <a:t>4</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pPr>
              <a:lnSpc>
                <a:spcPct val="80000"/>
              </a:lnSpc>
            </a:pPr>
            <a:r>
              <a:rPr lang="en-US" sz="1000" b="1"/>
              <a:t>Management Focus: Exporting Strategy at 3M</a:t>
            </a:r>
            <a:endParaRPr lang="en-US" sz="1000" u="sng"/>
          </a:p>
          <a:p>
            <a:pPr>
              <a:lnSpc>
                <a:spcPct val="80000"/>
              </a:lnSpc>
            </a:pPr>
            <a:r>
              <a:rPr lang="en-US" sz="1000" u="sng"/>
              <a:t>Summary</a:t>
            </a:r>
            <a:endParaRPr lang="en-US" sz="1000"/>
          </a:p>
          <a:p>
            <a:pPr>
              <a:lnSpc>
                <a:spcPct val="80000"/>
              </a:lnSpc>
            </a:pPr>
            <a:r>
              <a:rPr lang="en-US" sz="1000"/>
              <a:t>This feature explores the Minnesota Mining and Manufacturing Company’s (3M) export strategy.  3M generates more than half its revenues from outside the United States.  The company often uses exports to establish an initial presence in a foreign market, only building foreign production facilities once sales volume rises to a level where local production is justified.  Discussion of the feature can begin with the following questions.</a:t>
            </a:r>
            <a:endParaRPr lang="en-US" sz="1000" u="sng"/>
          </a:p>
          <a:p>
            <a:pPr>
              <a:lnSpc>
                <a:spcPct val="80000"/>
              </a:lnSpc>
            </a:pPr>
            <a:r>
              <a:rPr lang="en-US" sz="1000" u="sng"/>
              <a:t>Suggested Discussion Questions</a:t>
            </a:r>
            <a:endParaRPr lang="en-US" sz="1000"/>
          </a:p>
          <a:p>
            <a:pPr>
              <a:lnSpc>
                <a:spcPct val="80000"/>
              </a:lnSpc>
            </a:pPr>
            <a:r>
              <a:rPr lang="en-US" sz="1000"/>
              <a:t>1. Discuss why 3M initially enters markets on a small scale.  How does the firm’s strategy fit with the philosophy that exporting is not an end in itself, but merely a step on the road toward establishment of foreign production? </a:t>
            </a:r>
          </a:p>
          <a:p>
            <a:pPr>
              <a:lnSpc>
                <a:spcPct val="80000"/>
              </a:lnSpc>
            </a:pPr>
            <a:r>
              <a:rPr lang="en-US" sz="1000"/>
              <a:t>Discussion Points: The basic idea behind 3M’s strategy of entering markets on a small scale is that it allows the company to learn about the market before it risks making a big push into the country.  Students will probably recognize that this approach allows the company to break its international expansion into a series of stages beginning with a test of the market going all the way to a complete foreign presence.</a:t>
            </a:r>
          </a:p>
          <a:p>
            <a:pPr>
              <a:lnSpc>
                <a:spcPct val="80000"/>
              </a:lnSpc>
            </a:pPr>
            <a:r>
              <a:rPr lang="en-US" sz="1000"/>
              <a:t>2. Explain the three principles that make 3M so successful.  Why was it important for 3M to hire local personnel?</a:t>
            </a:r>
          </a:p>
          <a:p>
            <a:pPr>
              <a:lnSpc>
                <a:spcPct val="80000"/>
              </a:lnSpc>
            </a:pPr>
            <a:r>
              <a:rPr lang="en-US" sz="1000"/>
              <a:t>Discussion Points: 3M’s principles are central to its success in foreign markets.  The company believes that it is important to be first to a market, learn about it and sell there before competitors do.  Second, 3M likes to learn about a market by selling a single product.  Only after it has proven to be successful, will the company enter the market on a larger scale.  Third, 3M believes strongly because locals are more familiar with the market, local employees are essential to its success. In fact just 160 of its nearly 40,000 foreign employees are from the United States.</a:t>
            </a:r>
            <a:endParaRPr lang="en-US" sz="1000" b="1" i="1"/>
          </a:p>
          <a:p>
            <a:pPr>
              <a:lnSpc>
                <a:spcPct val="80000"/>
              </a:lnSpc>
            </a:pPr>
            <a:r>
              <a:rPr lang="en-US" sz="1000">
                <a:solidFill>
                  <a:schemeClr val="accent2"/>
                </a:solidFill>
              </a:rPr>
              <a:t>Another Perspective</a:t>
            </a:r>
            <a:r>
              <a:rPr lang="en-US" sz="1000" b="1" i="1"/>
              <a:t>: </a:t>
            </a:r>
            <a:r>
              <a:rPr lang="en-US" sz="1000"/>
              <a:t>To learn more about 3M and its international strategy, go to the company’s web site {http://www.3m.com/}.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160E93-A45B-4E0F-B24C-A8150A776597}" type="slidenum">
              <a:rPr lang="en-US"/>
              <a:pPr/>
              <a:t>5</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pPr>
              <a:lnSpc>
                <a:spcPct val="80000"/>
              </a:lnSpc>
            </a:pPr>
            <a:r>
              <a:rPr lang="en-US" sz="900" b="1"/>
              <a:t>Management Focus: Red Spot Paint &amp; Varnish</a:t>
            </a:r>
            <a:endParaRPr lang="en-US" sz="900" u="sng"/>
          </a:p>
          <a:p>
            <a:pPr>
              <a:lnSpc>
                <a:spcPct val="80000"/>
              </a:lnSpc>
            </a:pPr>
            <a:r>
              <a:rPr lang="en-US" sz="900" u="sng"/>
              <a:t>Summary</a:t>
            </a:r>
            <a:endParaRPr lang="en-US" sz="900"/>
          </a:p>
          <a:p>
            <a:pPr>
              <a:lnSpc>
                <a:spcPct val="80000"/>
              </a:lnSpc>
            </a:pPr>
            <a:r>
              <a:rPr lang="en-US" sz="900"/>
              <a:t>This feature focuses on Red Spot Paint &amp; Varnish, a company that produces paints for plastic components used in automobiles. The company relies on foreign markets for some 15-25% of its annual revenue. Generating its foreign sales has not been an easy task according to one employee. The company has found it difficult to hire managers with appropriate international experience and has also struggled with pressures to achieve quick results.  The following questions provide a starting point for discussion of this feature.</a:t>
            </a:r>
            <a:endParaRPr lang="en-US" sz="900" u="sng"/>
          </a:p>
          <a:p>
            <a:pPr>
              <a:lnSpc>
                <a:spcPct val="80000"/>
              </a:lnSpc>
            </a:pPr>
            <a:r>
              <a:rPr lang="en-US" sz="900" u="sng"/>
              <a:t>Suggested Discussion Questions</a:t>
            </a:r>
            <a:endParaRPr lang="en-US" sz="900"/>
          </a:p>
          <a:p>
            <a:pPr>
              <a:lnSpc>
                <a:spcPct val="80000"/>
              </a:lnSpc>
            </a:pPr>
            <a:r>
              <a:rPr lang="en-US" sz="900"/>
              <a:t>1. How has the Internet made it easier for companies to not only get export assistance but also to find the experienced talent necessary to build an international staff?  How has Red Spot Paint &amp; Varnish been able to capitalize on foreign market opportunities while similar competitors have not?</a:t>
            </a:r>
          </a:p>
          <a:p>
            <a:pPr>
              <a:lnSpc>
                <a:spcPct val="80000"/>
              </a:lnSpc>
            </a:pPr>
            <a:r>
              <a:rPr lang="en-US" sz="900"/>
              <a:t>Discussion Points: Students will probably point out that in many ways the Internet has made the world a smaller place.  When Red Spot Paint &amp; Varnish was beginning its international expansion in the 1960s, finding information on the process, or people with international experience, was significantly more difficult than it is today when companies can access resources such as the Department of Commerce and Small Business Association from their own offices, and advertise for personnel using Internet-based searches like Monster.com.  Some students will attribute Red Spot Paint &amp; Varnish’s success to its perseverance and forward-looking thinking.  The company hired an expert to focus on international market development years ago, and despite the slow nature of the process, has allowed its international business to continue to grow.  </a:t>
            </a:r>
          </a:p>
          <a:p>
            <a:pPr>
              <a:lnSpc>
                <a:spcPct val="80000"/>
              </a:lnSpc>
            </a:pPr>
            <a:r>
              <a:rPr lang="en-US" sz="900"/>
              <a:t>2. In an era of “time is money,” how can the trusting relationships that are so often critical to the success of a foreign venture be achieved?  How important was the establishment of trust between Red Spot Paint &amp; Varnish and its local distributors and customers to the success of the company?</a:t>
            </a:r>
          </a:p>
          <a:p>
            <a:pPr>
              <a:lnSpc>
                <a:spcPct val="80000"/>
              </a:lnSpc>
            </a:pPr>
            <a:r>
              <a:rPr lang="en-US" sz="900"/>
              <a:t>Discussion Points: Students should recognize that one of the key challenges to operating internationally is the development of relationships between buyers and sellers.  Companies that focus on quick results may do so at the expense of relationships that may take longer to develop, but could prove to be more profitable in the long term.  A longer term outlook has helped Red Spot Paint &amp; Varnish develop a thriving international component to its business in a market where competitors have has little success in foreign markets.</a:t>
            </a:r>
            <a:endParaRPr lang="en-US" sz="900" b="1" i="1"/>
          </a:p>
          <a:p>
            <a:pPr>
              <a:lnSpc>
                <a:spcPct val="80000"/>
              </a:lnSpc>
            </a:pPr>
            <a:r>
              <a:rPr lang="en-US" sz="900">
                <a:solidFill>
                  <a:schemeClr val="accent2"/>
                </a:solidFill>
              </a:rPr>
              <a:t>Another Perspective</a:t>
            </a:r>
            <a:r>
              <a:rPr lang="en-US" sz="900" b="1" i="1"/>
              <a:t>: </a:t>
            </a:r>
            <a:r>
              <a:rPr lang="en-US" sz="900"/>
              <a:t>Go to Red Spot Paint &amp; Varnish {http://www.redspot.com/} to explore the company’s operations in more depth.  Click on “Global Alliance” to see what the company believes are the advantage of working with other firms.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F5DE8-6403-489B-B6E2-898B0A5F5831}" type="slidenum">
              <a:rPr lang="en-US"/>
              <a:pPr/>
              <a:t>6</a:t>
            </a:fld>
            <a:endParaRPr 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a:t>The lack of trust between international trading partners due to several factors:</a:t>
            </a:r>
          </a:p>
          <a:p>
            <a:pPr lvl="1"/>
            <a:r>
              <a:rPr lang="en-US"/>
              <a:t>Parties have never met</a:t>
            </a:r>
          </a:p>
          <a:p>
            <a:pPr lvl="1"/>
            <a:r>
              <a:rPr lang="en-US"/>
              <a:t>Language, cultural, and legal system differences</a:t>
            </a:r>
          </a:p>
          <a:p>
            <a:pPr lvl="1"/>
            <a:r>
              <a:rPr lang="en-US"/>
              <a:t>Difficulties in tracking down a party in case of default </a:t>
            </a:r>
          </a:p>
          <a:p>
            <a:r>
              <a:rPr lang="en-US"/>
              <a:t>The problem is resolved by using a third party trusted by both as an intermediary – normally a reputable bank.</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85815A-652D-4B26-B11A-224C6FFAD62D}" type="slidenum">
              <a:rPr lang="en-US"/>
              <a:pPr/>
              <a:t>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AA4A97-B53D-4217-B483-2869141780E5}" type="slidenum">
              <a:rPr lang="en-US"/>
              <a:pPr/>
              <a:t>8</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dirty="0"/>
              <a:t>The letter of credit is Issued by a bank at the request of the importer.</a:t>
            </a:r>
          </a:p>
          <a:p>
            <a:r>
              <a:rPr lang="en-US" dirty="0"/>
              <a:t>The bank pays a specified sum to a beneficiary, normally the exporter, on presentation of particular, specified documents.</a:t>
            </a:r>
          </a:p>
          <a:p>
            <a:r>
              <a:rPr lang="en-US" dirty="0"/>
              <a:t>The fee paid by importer for letter of credit.</a:t>
            </a:r>
          </a:p>
          <a:p>
            <a:r>
              <a:rPr lang="en-US" dirty="0"/>
              <a:t>May reduce borrowing ability of importer since the letter is a financial liability.</a:t>
            </a: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DA8166-7CDE-41E5-A2C8-28F0E8D84554}" type="slidenum">
              <a:rPr lang="en-US"/>
              <a:pPr/>
              <a:t>9</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36C85-F7E2-4FEC-93CD-41C16322C5D3}" type="slidenum">
              <a:rPr lang="en-US"/>
              <a:pPr/>
              <a:t>10</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a:t>The bill of lading is issued to the exporter by the common carrier transporting the merchandise.</a:t>
            </a:r>
          </a:p>
          <a:p>
            <a:endParaRPr lang="en-US"/>
          </a:p>
          <a:p>
            <a:r>
              <a:rPr lang="en-US"/>
              <a:t>It serves three purposes:</a:t>
            </a:r>
          </a:p>
          <a:p>
            <a:pPr lvl="1"/>
            <a:r>
              <a:rPr lang="en-US" b="1"/>
              <a:t>Receipt</a:t>
            </a:r>
            <a:r>
              <a:rPr lang="en-US"/>
              <a:t> - merchandise described on document has been received by carrier</a:t>
            </a:r>
          </a:p>
          <a:p>
            <a:pPr lvl="1"/>
            <a:r>
              <a:rPr lang="en-US" b="1"/>
              <a:t>Contract</a:t>
            </a:r>
            <a:r>
              <a:rPr lang="en-US"/>
              <a:t> - carrier is obligated to provide transportation service in return for a certain charge</a:t>
            </a:r>
          </a:p>
          <a:p>
            <a:pPr lvl="1"/>
            <a:r>
              <a:rPr lang="en-US" b="1"/>
              <a:t>Document of title</a:t>
            </a:r>
            <a:r>
              <a:rPr lang="en-US"/>
              <a:t> – can be used to obtain payment or a written promise before the merchandise is released to the importer</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C3B3DA-14D4-4610-96C6-AAE43766F564}" type="slidenum">
              <a:rPr lang="en-US"/>
              <a:pPr/>
              <a:t>11</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t>The answer is b.</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727648-5A9C-49B4-ADCE-E9CE3FF77F3D}"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727648-5A9C-49B4-ADCE-E9CE3FF77F3D}"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727648-5A9C-49B4-ADCE-E9CE3FF77F3D}" type="datetimeFigureOut">
              <a:rPr lang="en-US" smtClean="0"/>
              <a:pPr/>
              <a:t>5/9/2013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727648-5A9C-49B4-ADCE-E9CE3FF77F3D}" type="datetimeFigureOut">
              <a:rPr lang="en-US" smtClean="0"/>
              <a:pPr/>
              <a:t>5/9/2013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27648-5A9C-49B4-ADCE-E9CE3FF77F3D}" type="datetimeFigureOut">
              <a:rPr lang="en-US" smtClean="0"/>
              <a:pPr/>
              <a:t>5/9/2013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27648-5A9C-49B4-ADCE-E9CE3FF77F3D}"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727648-5A9C-49B4-ADCE-E9CE3FF77F3D}" type="datetimeFigureOut">
              <a:rPr lang="en-US" smtClean="0"/>
              <a:pPr/>
              <a:t>5/9/2013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727648-5A9C-49B4-ADCE-E9CE3FF77F3D}" type="datetimeFigureOut">
              <a:rPr lang="en-US" smtClean="0"/>
              <a:pPr/>
              <a:t>5/9/2013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B55BFB-7950-4F45-A4B8-C765B3C813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727648-5A9C-49B4-ADCE-E9CE3FF77F3D}" type="datetimeFigureOut">
              <a:rPr lang="en-US" smtClean="0"/>
              <a:pPr/>
              <a:t>5/9/2013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B55BFB-7950-4F45-A4B8-C765B3C813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38400"/>
            <a:ext cx="8229600" cy="1143000"/>
          </a:xfrm>
        </p:spPr>
        <p:txBody>
          <a:bodyPr/>
          <a:lstStyle/>
          <a:p>
            <a:r>
              <a:rPr lang="en-US" dirty="0" smtClean="0"/>
              <a:t>Lecture 23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dirty="0" smtClean="0"/>
              <a:t>Lecture Review</a:t>
            </a:r>
            <a:r>
              <a:rPr lang="en-US" dirty="0"/>
              <a:t>	</a:t>
            </a:r>
          </a:p>
        </p:txBody>
      </p:sp>
      <p:sp>
        <p:nvSpPr>
          <p:cNvPr id="8195" name="Rectangle 3"/>
          <p:cNvSpPr>
            <a:spLocks noGrp="1" noChangeArrowheads="1"/>
          </p:cNvSpPr>
          <p:nvPr>
            <p:ph type="body" idx="1"/>
          </p:nvPr>
        </p:nvSpPr>
        <p:spPr/>
        <p:txBody>
          <a:bodyPr>
            <a:normAutofit fontScale="92500" lnSpcReduction="20000"/>
          </a:bodyPr>
          <a:lstStyle/>
          <a:p>
            <a:pPr algn="just">
              <a:lnSpc>
                <a:spcPct val="90000"/>
              </a:lnSpc>
            </a:pPr>
            <a:r>
              <a:rPr lang="en-US" dirty="0"/>
              <a:t>Large and small firms export</a:t>
            </a:r>
          </a:p>
          <a:p>
            <a:pPr algn="just">
              <a:lnSpc>
                <a:spcPct val="90000"/>
              </a:lnSpc>
            </a:pPr>
            <a:r>
              <a:rPr lang="en-US" dirty="0"/>
              <a:t>Exporting is on the rise thanks to the decline in trade </a:t>
            </a:r>
            <a:r>
              <a:rPr lang="en-US" dirty="0" smtClean="0"/>
              <a:t>barriers    under </a:t>
            </a:r>
            <a:r>
              <a:rPr lang="en-US" dirty="0"/>
              <a:t>the WTO and regional economic agreements such as the EU and NAFTA</a:t>
            </a:r>
          </a:p>
          <a:p>
            <a:pPr algn="just">
              <a:lnSpc>
                <a:spcPct val="90000"/>
              </a:lnSpc>
              <a:buFont typeface="Wingdings" pitchFamily="2" charset="2"/>
              <a:buNone/>
            </a:pPr>
            <a:endParaRPr lang="en-US" dirty="0"/>
          </a:p>
          <a:p>
            <a:pPr algn="just">
              <a:lnSpc>
                <a:spcPct val="90000"/>
              </a:lnSpc>
              <a:buFont typeface="Wingdings" pitchFamily="2" charset="2"/>
              <a:buNone/>
            </a:pPr>
            <a:r>
              <a:rPr lang="en-US" dirty="0"/>
              <a:t>Exporting firms need to </a:t>
            </a:r>
          </a:p>
          <a:p>
            <a:pPr algn="just">
              <a:lnSpc>
                <a:spcPct val="90000"/>
              </a:lnSpc>
            </a:pPr>
            <a:r>
              <a:rPr lang="en-US" dirty="0"/>
              <a:t>identify market opportunities</a:t>
            </a:r>
          </a:p>
          <a:p>
            <a:pPr algn="just">
              <a:lnSpc>
                <a:spcPct val="90000"/>
              </a:lnSpc>
            </a:pPr>
            <a:r>
              <a:rPr lang="en-US" dirty="0"/>
              <a:t>deal with foreign exchange risk</a:t>
            </a:r>
          </a:p>
          <a:p>
            <a:pPr algn="just">
              <a:lnSpc>
                <a:spcPct val="90000"/>
              </a:lnSpc>
            </a:pPr>
            <a:r>
              <a:rPr lang="en-US" dirty="0"/>
              <a:t>navigate import and export financing</a:t>
            </a:r>
          </a:p>
          <a:p>
            <a:pPr algn="just">
              <a:lnSpc>
                <a:spcPct val="90000"/>
              </a:lnSpc>
            </a:pPr>
            <a:r>
              <a:rPr lang="en-US" dirty="0"/>
              <a:t>understand the challenges of doing business in a foreign market   </a:t>
            </a:r>
            <a:r>
              <a:rPr lang="en-US" dirty="0" smtClean="0"/>
              <a:t>                                           </a:t>
            </a:r>
          </a:p>
          <a:p>
            <a:pPr algn="just">
              <a:lnSpc>
                <a:spcPct val="90000"/>
              </a:lnSpc>
            </a:pPr>
            <a:endParaRPr lang="en-US" dirty="0"/>
          </a:p>
          <a:p>
            <a:pPr algn="just">
              <a:lnSpc>
                <a:spcPct val="90000"/>
              </a:lnSpc>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p:txBody>
          <a:bodyPr>
            <a:normAutofit/>
          </a:bodyPr>
          <a:lstStyle/>
          <a:p>
            <a:r>
              <a:rPr lang="en-US" dirty="0" smtClean="0"/>
              <a:t>The Promise And Pitfalls Of Exporting </a:t>
            </a:r>
          </a:p>
          <a:p>
            <a:r>
              <a:rPr lang="en-US" dirty="0" smtClean="0"/>
              <a:t>Improving Export Performance</a:t>
            </a:r>
          </a:p>
          <a:p>
            <a:r>
              <a:rPr lang="en-US" dirty="0" smtClean="0"/>
              <a:t>Question</a:t>
            </a:r>
          </a:p>
          <a:p>
            <a:r>
              <a:rPr lang="en-US" dirty="0" smtClean="0"/>
              <a:t>An International Comparison</a:t>
            </a:r>
          </a:p>
          <a:p>
            <a:r>
              <a:rPr lang="en-US" dirty="0" smtClean="0"/>
              <a:t>Information Sources</a:t>
            </a:r>
          </a:p>
          <a:p>
            <a:r>
              <a:rPr lang="en-US" dirty="0" smtClean="0"/>
              <a:t>Utilizing Export Management Companies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639762"/>
          </a:xfrm>
        </p:spPr>
        <p:txBody>
          <a:bodyPr>
            <a:normAutofit fontScale="90000"/>
          </a:bodyPr>
          <a:lstStyle/>
          <a:p>
            <a:r>
              <a:rPr lang="en-US" dirty="0"/>
              <a:t>Export Strategy</a:t>
            </a:r>
          </a:p>
        </p:txBody>
      </p:sp>
      <p:sp>
        <p:nvSpPr>
          <p:cNvPr id="15363" name="Rectangle 3"/>
          <p:cNvSpPr>
            <a:spLocks noGrp="1" noChangeArrowheads="1"/>
          </p:cNvSpPr>
          <p:nvPr>
            <p:ph type="body" idx="1"/>
          </p:nvPr>
        </p:nvSpPr>
        <p:spPr>
          <a:xfrm>
            <a:off x="457200" y="990600"/>
            <a:ext cx="8458200" cy="5867400"/>
          </a:xfrm>
        </p:spPr>
        <p:txBody>
          <a:bodyPr>
            <a:normAutofit fontScale="85000" lnSpcReduction="20000"/>
          </a:bodyPr>
          <a:lstStyle/>
          <a:p>
            <a:pPr algn="just">
              <a:buFont typeface="Wingdings" pitchFamily="2" charset="2"/>
              <a:buNone/>
            </a:pPr>
            <a:r>
              <a:rPr lang="en-US" sz="2400" dirty="0"/>
              <a:t>To reduce the risks of exporting, firms should</a:t>
            </a:r>
          </a:p>
          <a:p>
            <a:pPr algn="just"/>
            <a:r>
              <a:rPr lang="en-US" sz="2400" dirty="0"/>
              <a:t>hire an EMC or export consultant, to help identify opportunities and navigate through the tangled web of paperwork and regulations so often involved in </a:t>
            </a:r>
            <a:r>
              <a:rPr lang="en-US" sz="2400" dirty="0" smtClean="0"/>
              <a:t>exporting.</a:t>
            </a:r>
          </a:p>
          <a:p>
            <a:pPr algn="just"/>
            <a:endParaRPr lang="en-US" sz="2400" dirty="0"/>
          </a:p>
          <a:p>
            <a:pPr algn="just"/>
            <a:r>
              <a:rPr lang="en-US" sz="2400" dirty="0"/>
              <a:t>focus on one, or a few, markets at </a:t>
            </a:r>
            <a:r>
              <a:rPr lang="en-US" sz="2400" dirty="0" smtClean="0"/>
              <a:t>first.</a:t>
            </a:r>
          </a:p>
          <a:p>
            <a:pPr algn="just"/>
            <a:endParaRPr lang="en-US" sz="2400" dirty="0"/>
          </a:p>
          <a:p>
            <a:pPr algn="just"/>
            <a:r>
              <a:rPr lang="en-US" sz="2400" dirty="0"/>
              <a:t>enter a foreign market on a fairly small scale in order to reduce the costs of any subsequent </a:t>
            </a:r>
            <a:r>
              <a:rPr lang="en-US" sz="2400" dirty="0" smtClean="0"/>
              <a:t>failures.</a:t>
            </a:r>
          </a:p>
          <a:p>
            <a:pPr algn="just"/>
            <a:endParaRPr lang="en-US" sz="2400" dirty="0"/>
          </a:p>
          <a:p>
            <a:pPr algn="just"/>
            <a:r>
              <a:rPr lang="en-US" sz="2400" dirty="0"/>
              <a:t>recognize the time and managerial commitment </a:t>
            </a:r>
            <a:r>
              <a:rPr lang="en-US" sz="2400" dirty="0" smtClean="0"/>
              <a:t>involved.</a:t>
            </a:r>
          </a:p>
          <a:p>
            <a:pPr algn="just"/>
            <a:endParaRPr lang="en-US" sz="2400" dirty="0"/>
          </a:p>
          <a:p>
            <a:pPr algn="just"/>
            <a:r>
              <a:rPr lang="en-US" sz="2400" dirty="0"/>
              <a:t>develop a good relationship with local distributors and </a:t>
            </a:r>
            <a:r>
              <a:rPr lang="en-US" sz="2400" dirty="0" smtClean="0"/>
              <a:t>customers.</a:t>
            </a:r>
          </a:p>
          <a:p>
            <a:pPr algn="just"/>
            <a:endParaRPr lang="en-US" sz="2400" dirty="0"/>
          </a:p>
          <a:p>
            <a:pPr algn="just"/>
            <a:r>
              <a:rPr lang="en-US" sz="2400" dirty="0"/>
              <a:t>hire locals to help establish a presence in the </a:t>
            </a:r>
            <a:r>
              <a:rPr lang="en-US" sz="2400" dirty="0" smtClean="0"/>
              <a:t>market.</a:t>
            </a:r>
          </a:p>
          <a:p>
            <a:pPr algn="just"/>
            <a:endParaRPr lang="en-US" sz="2400" dirty="0"/>
          </a:p>
          <a:p>
            <a:pPr algn="just"/>
            <a:r>
              <a:rPr lang="en-US" sz="2400" dirty="0"/>
              <a:t>be </a:t>
            </a:r>
            <a:r>
              <a:rPr lang="en-US" sz="2400" dirty="0" smtClean="0"/>
              <a:t>proactive.</a:t>
            </a:r>
          </a:p>
          <a:p>
            <a:pPr algn="just"/>
            <a:endParaRPr lang="en-US" sz="2400" dirty="0"/>
          </a:p>
          <a:p>
            <a:pPr algn="just"/>
            <a:r>
              <a:rPr lang="en-US" sz="2400" dirty="0"/>
              <a:t>consider local production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Export And Import Financing</a:t>
            </a:r>
          </a:p>
        </p:txBody>
      </p:sp>
      <p:sp>
        <p:nvSpPr>
          <p:cNvPr id="47107" name="Rectangle 3"/>
          <p:cNvSpPr>
            <a:spLocks noGrp="1" noChangeArrowheads="1"/>
          </p:cNvSpPr>
          <p:nvPr>
            <p:ph type="body" idx="1"/>
          </p:nvPr>
        </p:nvSpPr>
        <p:spPr/>
        <p:txBody>
          <a:bodyPr/>
          <a:lstStyle/>
          <a:p>
            <a:pPr algn="just"/>
            <a:r>
              <a:rPr lang="en-US" dirty="0"/>
              <a:t>Over time, various mechanisms for financing exports and imports have evolved in response to a problem that can be particularly acute in international trade: the lack of trust that exists when one must put faith in a stranger</a:t>
            </a:r>
            <a:endParaRPr lang="en-US" u="sng" dirty="0"/>
          </a:p>
          <a:p>
            <a:pPr algn="just">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Lack Of Trust </a:t>
            </a:r>
          </a:p>
        </p:txBody>
      </p:sp>
      <p:sp>
        <p:nvSpPr>
          <p:cNvPr id="16387" name="Rectangle 3"/>
          <p:cNvSpPr>
            <a:spLocks noGrp="1" noChangeArrowheads="1"/>
          </p:cNvSpPr>
          <p:nvPr>
            <p:ph type="body" idx="1"/>
          </p:nvPr>
        </p:nvSpPr>
        <p:spPr/>
        <p:txBody>
          <a:bodyPr/>
          <a:lstStyle/>
          <a:p>
            <a:pPr algn="just"/>
            <a:r>
              <a:rPr lang="en-US" dirty="0"/>
              <a:t>Many international transactions are facilitated by a third party (normally a reputable bank</a:t>
            </a:r>
            <a:r>
              <a:rPr lang="en-US" dirty="0" smtClean="0"/>
              <a:t>).</a:t>
            </a:r>
          </a:p>
          <a:p>
            <a:pPr algn="just">
              <a:buNone/>
            </a:pPr>
            <a:r>
              <a:rPr lang="en-US" dirty="0" smtClean="0"/>
              <a:t> </a:t>
            </a:r>
            <a:endParaRPr lang="en-US" dirty="0"/>
          </a:p>
          <a:p>
            <a:pPr algn="just"/>
            <a:r>
              <a:rPr lang="en-US" dirty="0"/>
              <a:t>By including the third party, an element of trust is added to the relationship</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Lack Of Trust</a:t>
            </a:r>
          </a:p>
        </p:txBody>
      </p:sp>
      <p:pic>
        <p:nvPicPr>
          <p:cNvPr id="17412" name="Picture 4" descr="hiL81349_1503"/>
          <p:cNvPicPr>
            <a:picLocks noChangeAspect="1" noChangeArrowheads="1"/>
          </p:cNvPicPr>
          <p:nvPr/>
        </p:nvPicPr>
        <p:blipFill>
          <a:blip r:embed="rId4" cstate="print"/>
          <a:srcRect/>
          <a:stretch>
            <a:fillRect/>
          </a:stretch>
        </p:blipFill>
        <p:spPr bwMode="auto">
          <a:xfrm>
            <a:off x="304800" y="1447800"/>
            <a:ext cx="8534399" cy="480059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Letter Of Credit</a:t>
            </a:r>
          </a:p>
        </p:txBody>
      </p:sp>
      <p:sp>
        <p:nvSpPr>
          <p:cNvPr id="18435" name="Rectangle 3"/>
          <p:cNvSpPr>
            <a:spLocks noGrp="1" noChangeArrowheads="1"/>
          </p:cNvSpPr>
          <p:nvPr>
            <p:ph type="body" idx="1"/>
          </p:nvPr>
        </p:nvSpPr>
        <p:spPr/>
        <p:txBody>
          <a:bodyPr>
            <a:normAutofit fontScale="92500"/>
          </a:bodyPr>
          <a:lstStyle/>
          <a:p>
            <a:pPr algn="just"/>
            <a:r>
              <a:rPr lang="en-US" dirty="0"/>
              <a:t>A </a:t>
            </a:r>
            <a:r>
              <a:rPr lang="en-US" dirty="0">
                <a:solidFill>
                  <a:srgbClr val="CC6600"/>
                </a:solidFill>
              </a:rPr>
              <a:t>letter of credit</a:t>
            </a:r>
            <a:r>
              <a:rPr lang="en-US" dirty="0"/>
              <a:t> is issued by a bank at the request of an importer and states the bank will pay a specified sum of money to a beneficiary, normally the exporter, on presentation of particular, specified </a:t>
            </a:r>
            <a:r>
              <a:rPr lang="en-US" dirty="0" smtClean="0"/>
              <a:t>documents.</a:t>
            </a:r>
          </a:p>
          <a:p>
            <a:pPr algn="just"/>
            <a:endParaRPr lang="en-US" dirty="0"/>
          </a:p>
          <a:p>
            <a:pPr algn="just"/>
            <a:r>
              <a:rPr lang="en-US" dirty="0"/>
              <a:t>The main advantage of the letter of credit is that both parties to the transaction are likely to trust a reputable bank even if they do not trust each other</a:t>
            </a:r>
          </a:p>
          <a:p>
            <a:pPr algn="just">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Draft</a:t>
            </a:r>
          </a:p>
        </p:txBody>
      </p:sp>
      <p:sp>
        <p:nvSpPr>
          <p:cNvPr id="19459" name="Rectangle 3"/>
          <p:cNvSpPr>
            <a:spLocks noGrp="1" noChangeArrowheads="1"/>
          </p:cNvSpPr>
          <p:nvPr>
            <p:ph type="body" idx="1"/>
          </p:nvPr>
        </p:nvSpPr>
        <p:spPr/>
        <p:txBody>
          <a:bodyPr>
            <a:normAutofit fontScale="85000" lnSpcReduction="10000"/>
          </a:bodyPr>
          <a:lstStyle/>
          <a:p>
            <a:pPr algn="just"/>
            <a:r>
              <a:rPr lang="en-US" dirty="0"/>
              <a:t>A </a:t>
            </a:r>
            <a:r>
              <a:rPr lang="en-US" dirty="0">
                <a:solidFill>
                  <a:srgbClr val="CC6600"/>
                </a:solidFill>
              </a:rPr>
              <a:t>draft</a:t>
            </a:r>
            <a:r>
              <a:rPr lang="en-US" dirty="0"/>
              <a:t>, also called a </a:t>
            </a:r>
            <a:r>
              <a:rPr lang="en-US" dirty="0">
                <a:solidFill>
                  <a:srgbClr val="CC6600"/>
                </a:solidFill>
              </a:rPr>
              <a:t>bill of exchange</a:t>
            </a:r>
            <a:r>
              <a:rPr lang="en-US" dirty="0"/>
              <a:t>, is the instrument normally used in international commerce for </a:t>
            </a:r>
            <a:r>
              <a:rPr lang="en-US" dirty="0" smtClean="0"/>
              <a:t>payment.</a:t>
            </a:r>
          </a:p>
          <a:p>
            <a:pPr algn="just"/>
            <a:endParaRPr lang="en-US" dirty="0"/>
          </a:p>
          <a:p>
            <a:pPr algn="just"/>
            <a:r>
              <a:rPr lang="en-US" dirty="0"/>
              <a:t>A draft is simply an order written by an exporter instructing an importer, or an importer's agent, to pay a specified amount of money at a specified </a:t>
            </a:r>
            <a:r>
              <a:rPr lang="en-US" dirty="0" smtClean="0"/>
              <a:t>time.</a:t>
            </a:r>
          </a:p>
          <a:p>
            <a:pPr algn="just"/>
            <a:endParaRPr lang="en-US" dirty="0"/>
          </a:p>
          <a:p>
            <a:pPr algn="just"/>
            <a:r>
              <a:rPr lang="en-US" dirty="0"/>
              <a:t>A </a:t>
            </a:r>
            <a:r>
              <a:rPr lang="en-US" dirty="0">
                <a:solidFill>
                  <a:srgbClr val="CC6600"/>
                </a:solidFill>
              </a:rPr>
              <a:t>sight draft</a:t>
            </a:r>
            <a:r>
              <a:rPr lang="en-US" dirty="0"/>
              <a:t> is payable on presentation to the </a:t>
            </a:r>
            <a:r>
              <a:rPr lang="en-US" dirty="0" err="1"/>
              <a:t>drawee</a:t>
            </a:r>
            <a:r>
              <a:rPr lang="en-US" dirty="0"/>
              <a:t> while a </a:t>
            </a:r>
            <a:r>
              <a:rPr lang="en-US" dirty="0">
                <a:solidFill>
                  <a:srgbClr val="CC6600"/>
                </a:solidFill>
              </a:rPr>
              <a:t>time draft</a:t>
            </a:r>
            <a:r>
              <a:rPr lang="en-US" dirty="0"/>
              <a:t> allows for a delay in payment - normally 30, 60, 90, or 120 days</a:t>
            </a:r>
            <a:endParaRPr lang="en-US" u="sng" dirty="0"/>
          </a:p>
          <a:p>
            <a:pPr algn="just"/>
            <a:endParaRPr lang="en-US" dirty="0"/>
          </a:p>
          <a:p>
            <a:pPr algn="just"/>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Bill Of Lading</a:t>
            </a:r>
          </a:p>
        </p:txBody>
      </p:sp>
      <p:sp>
        <p:nvSpPr>
          <p:cNvPr id="20483" name="Rectangle 3"/>
          <p:cNvSpPr>
            <a:spLocks noGrp="1" noChangeArrowheads="1"/>
          </p:cNvSpPr>
          <p:nvPr>
            <p:ph type="body" idx="1"/>
          </p:nvPr>
        </p:nvSpPr>
        <p:spPr/>
        <p:txBody>
          <a:bodyPr/>
          <a:lstStyle/>
          <a:p>
            <a:pPr algn="just"/>
            <a:r>
              <a:rPr lang="en-US" dirty="0"/>
              <a:t>The </a:t>
            </a:r>
            <a:r>
              <a:rPr lang="en-US" dirty="0">
                <a:solidFill>
                  <a:srgbClr val="CC6600"/>
                </a:solidFill>
              </a:rPr>
              <a:t>bill of lading</a:t>
            </a:r>
            <a:r>
              <a:rPr lang="en-US" dirty="0"/>
              <a:t> is issued to the exporter by the common carrier transporting the merchandise  </a:t>
            </a:r>
          </a:p>
          <a:p>
            <a:pPr algn="just">
              <a:buFont typeface="Wingdings" pitchFamily="2" charset="2"/>
              <a:buNone/>
            </a:pPr>
            <a:endParaRPr lang="en-US" dirty="0"/>
          </a:p>
          <a:p>
            <a:pPr algn="just">
              <a:buFont typeface="Wingdings" pitchFamily="2" charset="2"/>
              <a:buNone/>
            </a:pPr>
            <a:r>
              <a:rPr lang="en-US" dirty="0"/>
              <a:t>It serves three purposes: </a:t>
            </a:r>
          </a:p>
          <a:p>
            <a:pPr algn="just"/>
            <a:r>
              <a:rPr lang="en-US" dirty="0"/>
              <a:t>it is a receipt</a:t>
            </a:r>
          </a:p>
          <a:p>
            <a:pPr algn="just"/>
            <a:r>
              <a:rPr lang="en-US" dirty="0"/>
              <a:t>it is a contract</a:t>
            </a:r>
          </a:p>
          <a:p>
            <a:pPr algn="just"/>
            <a:r>
              <a:rPr lang="en-US" dirty="0"/>
              <a:t>it is a document of title</a:t>
            </a:r>
          </a:p>
          <a:p>
            <a:pPr algn="just"/>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smtClean="0">
                <a:solidFill>
                  <a:srgbClr val="0066FF"/>
                </a:solidFill>
              </a:rPr>
              <a:t>Question</a:t>
            </a:r>
            <a:endParaRPr lang="en-US" dirty="0">
              <a:solidFill>
                <a:srgbClr val="0066FF"/>
              </a:solidFill>
            </a:endParaRPr>
          </a:p>
        </p:txBody>
      </p:sp>
      <p:sp>
        <p:nvSpPr>
          <p:cNvPr id="32771" name="Rectangle 3"/>
          <p:cNvSpPr>
            <a:spLocks noGrp="1" noChangeArrowheads="1"/>
          </p:cNvSpPr>
          <p:nvPr>
            <p:ph type="body" idx="1"/>
          </p:nvPr>
        </p:nvSpPr>
        <p:spPr/>
        <p:txBody>
          <a:bodyPr/>
          <a:lstStyle/>
          <a:p>
            <a:pPr>
              <a:buFont typeface="Wingdings" pitchFamily="2" charset="2"/>
              <a:buNone/>
            </a:pPr>
            <a:r>
              <a:rPr lang="en-US"/>
              <a:t>A _______ is an order written by an exporter instructing an importer to pay a specified amount of money at a specified time.</a:t>
            </a:r>
          </a:p>
          <a:p>
            <a:pPr>
              <a:buFont typeface="Wingdings" pitchFamily="2" charset="2"/>
              <a:buNone/>
            </a:pPr>
            <a:endParaRPr lang="en-US"/>
          </a:p>
          <a:p>
            <a:pPr>
              <a:buFontTx/>
              <a:buNone/>
            </a:pPr>
            <a:r>
              <a:rPr lang="en-US"/>
              <a:t> a) letter of credit</a:t>
            </a:r>
          </a:p>
          <a:p>
            <a:pPr>
              <a:buFontTx/>
              <a:buNone/>
            </a:pPr>
            <a:r>
              <a:rPr lang="en-US"/>
              <a:t> b) draft</a:t>
            </a:r>
          </a:p>
          <a:p>
            <a:pPr>
              <a:buFontTx/>
              <a:buNone/>
            </a:pPr>
            <a:r>
              <a:rPr lang="en-US"/>
              <a:t> c) bill of lading</a:t>
            </a:r>
          </a:p>
          <a:p>
            <a:pPr>
              <a:buFontTx/>
              <a:buNone/>
            </a:pPr>
            <a:r>
              <a:rPr lang="en-US"/>
              <a:t> d) confirmed letter of credit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1614</Words>
  <Application>Microsoft Office PowerPoint</Application>
  <PresentationFormat>On-screen Show (4:3)</PresentationFormat>
  <Paragraphs>113</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Lecture 23</vt:lpstr>
      <vt:lpstr>Lecture Review </vt:lpstr>
      <vt:lpstr>Lecture Review</vt:lpstr>
      <vt:lpstr>Export Strategy</vt:lpstr>
      <vt:lpstr>Export And Import Financing</vt:lpstr>
      <vt:lpstr>Lack Of Trust </vt:lpstr>
      <vt:lpstr>Lack Of Trust</vt:lpstr>
      <vt:lpstr>Letter Of Credit</vt:lpstr>
      <vt:lpstr>Draft</vt:lpstr>
      <vt:lpstr>Bill Of Lading</vt:lpstr>
      <vt:lpstr>Question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Javid Chaudhry</dc:creator>
  <cp:lastModifiedBy>Administrator</cp:lastModifiedBy>
  <cp:revision>12</cp:revision>
  <dcterms:created xsi:type="dcterms:W3CDTF">2013-05-07T12:11:56Z</dcterms:created>
  <dcterms:modified xsi:type="dcterms:W3CDTF">2013-05-09T09:45:10Z</dcterms:modified>
</cp:coreProperties>
</file>