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93"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57BA9C-819D-4C39-9806-749DCEDC4F32}" type="datetimeFigureOut">
              <a:rPr lang="en-US" smtClean="0"/>
              <a:pPr/>
              <a:t>5/8/2013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0CE43F-6DA1-4821-B541-CABAF498A83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4BBB35-7E99-4895-A2DD-6646642FE81B}" type="slidenum">
              <a:rPr lang="en-US"/>
              <a:pPr/>
              <a:t>1</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8BA8DF-1374-4F71-AA9B-32643B3FCDB0}" type="slidenum">
              <a:rPr lang="en-US"/>
              <a:pPr/>
              <a:t>2</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sz="1400"/>
              <a:t>Firms that do not export lose out on huge opportunities for growth and cost reduction.</a:t>
            </a:r>
          </a:p>
          <a:p>
            <a:r>
              <a:rPr lang="en-US" sz="1400"/>
              <a:t>Large firms tend to be pro-active in seeking foreign opportunities, while medium and small-sized firms are slow to respond.</a:t>
            </a:r>
          </a:p>
          <a:p>
            <a:pPr lvl="1">
              <a:buFontTx/>
              <a:buChar char="•"/>
            </a:pPr>
            <a:r>
              <a:rPr lang="en-US"/>
              <a:t>Too busy with local side of business</a:t>
            </a:r>
          </a:p>
          <a:p>
            <a:pPr lvl="1">
              <a:buFontTx/>
              <a:buChar char="•"/>
            </a:pPr>
            <a:r>
              <a:rPr lang="en-US"/>
              <a:t>Ignorant of potential opportunities</a:t>
            </a:r>
          </a:p>
          <a:p>
            <a:pPr lvl="1">
              <a:buFontTx/>
              <a:buChar char="•"/>
            </a:pPr>
            <a:r>
              <a:rPr lang="en-US"/>
              <a:t>Intimidated by mechanics of exporting to a foreign country</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302A69-4BEA-4B52-95DE-BB0A9EBA5653}" type="slidenum">
              <a:rPr lang="en-US"/>
              <a:pPr/>
              <a:t>3</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lang="en-US" b="1"/>
              <a:t>Management Focus</a:t>
            </a:r>
            <a:r>
              <a:rPr lang="en-US"/>
              <a:t>: FCX Systems</a:t>
            </a:r>
            <a:endParaRPr lang="en-US" u="sng"/>
          </a:p>
          <a:p>
            <a:r>
              <a:rPr lang="en-US" sz="800" u="sng"/>
              <a:t>Summary</a:t>
            </a:r>
            <a:endParaRPr lang="en-US" sz="800"/>
          </a:p>
          <a:p>
            <a:r>
              <a:rPr lang="en-US" sz="800"/>
              <a:t>This feature explores FCX Systems’ move into the export market.  FCX Systems, which manufactures power converters for the aerospace industry, realized that to continue to grow, the company would have to seek opportunities in foreign markets. The following questions can be helpful in directing the discussion.</a:t>
            </a:r>
          </a:p>
          <a:p>
            <a:r>
              <a:rPr lang="en-US" sz="800"/>
              <a:t>1.  FCX Systems’ entry into foreign markets was not an easy one.  Reflect on the challenges facing small companies like FCX Systems as they pursue foreign opportunities.  Why did FCX believe that foreign markets could be more profitable than its domestic market?</a:t>
            </a:r>
          </a:p>
          <a:p>
            <a:r>
              <a:rPr lang="en-US" sz="800"/>
              <a:t>Discussion Point:  Small companies beginning the export process can find it overwhelming.  Not only do the companies have to deal with additional paperwork, but they also have to learn the local ways of doing business, how to finance exports, how to make contacts, and so on.  Some firms, like FSX, hire local distributors to help with this process.  However, if the distributor is not looking out for the best interests of the firm, the company, like FSX, may find it better to take on the process itself. FSX cites persistence and assistance as being particularly important elements to its success as an exporter.  FSX president Don Gallion notes that especially in markets like China, personal relationships are important and may take time to establish.  FSX’ efforts in China, which involved more than 100 trips by Gallion to the country since 1990, were recently rewarded with $2 million in contracts.  Gallion believes that the network of trust that he has developed in that market will continue to pay off in the future.  Gallion also notes that government agencies such as the U.S. Department of Commerce provided critical information on the rules and regulations of exporting that helped FSX with its international sales.</a:t>
            </a:r>
          </a:p>
          <a:p>
            <a:r>
              <a:rPr lang="en-US" sz="800"/>
              <a:t> </a:t>
            </a:r>
          </a:p>
          <a:p>
            <a:r>
              <a:rPr lang="en-US" sz="800"/>
              <a:t>2.  Why did FCX initially sign on with an in international distribution company?  What made FCX decide to go it alone?  How important was government assistance to FCX’s success? </a:t>
            </a:r>
          </a:p>
          <a:p>
            <a:r>
              <a:rPr lang="en-US" sz="800"/>
              <a:t>Discussion Point:  This question provides students with the opportunity to examine the services provided by various institutions such as the Small Business Association and the Department of Commerce in greater depth.  Students may also wish to examine some of the services offered by profit-oriented organizations offering export assistance.  FSX credits a number of federal and state agencies for providing assistance that helped the company become successful in foreign markets.  Not only did the agencies provide help with the exporting process itself, they also gave FSX contact information.  While the company started its exporting using an international distribution company, FSX became disillusioned with the distributor and took over the process itself in 1994.  At the time, export sales accounted for just 12 percent of the company’s total sales, but now that figure is over 50 percent. </a:t>
            </a:r>
            <a:endParaRPr lang="en-US" sz="800" b="1" i="1"/>
          </a:p>
          <a:p>
            <a:r>
              <a:rPr lang="en-US" sz="800">
                <a:solidFill>
                  <a:schemeClr val="accent2"/>
                </a:solidFill>
              </a:rPr>
              <a:t>Another Perspective:</a:t>
            </a:r>
            <a:r>
              <a:rPr lang="en-US" sz="800"/>
              <a:t>  Students may want to explore FCX Systems web site {http://www.fcxinc.com/ }for additional information on the company.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4A1CE6-A90C-4C41-82AE-7C564276D633}" type="slidenum">
              <a:rPr lang="en-US"/>
              <a:pPr/>
              <a:t>4</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CB7FE8-CB92-415F-B54A-71FC57C2584C}" type="slidenum">
              <a:rPr lang="en-US"/>
              <a:pPr/>
              <a:t>5</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F694F1-E995-4F23-B19F-0105CF9D42E3}" type="slidenum">
              <a:rPr lang="en-US"/>
              <a:pPr/>
              <a:t>6</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en-US"/>
              <a:t>The answer is 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8ADB4-8AD3-437B-B027-525C4D76BE86}" type="slidenum">
              <a:rPr lang="en-US"/>
              <a:pPr/>
              <a:t>7</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pPr>
              <a:lnSpc>
                <a:spcPct val="90000"/>
              </a:lnSpc>
            </a:pPr>
            <a:r>
              <a:rPr lang="en-US" sz="1000" b="1"/>
              <a:t>Management Focus: Exporting with a Little Government Help</a:t>
            </a:r>
            <a:endParaRPr lang="en-US" sz="1000" u="sng"/>
          </a:p>
          <a:p>
            <a:pPr>
              <a:lnSpc>
                <a:spcPct val="90000"/>
              </a:lnSpc>
            </a:pPr>
            <a:r>
              <a:rPr lang="en-US" sz="1000" u="sng"/>
              <a:t>Summary</a:t>
            </a:r>
            <a:endParaRPr lang="en-US" sz="1000"/>
          </a:p>
          <a:p>
            <a:pPr>
              <a:lnSpc>
                <a:spcPct val="90000"/>
              </a:lnSpc>
            </a:pPr>
            <a:r>
              <a:rPr lang="en-US" sz="1000"/>
              <a:t>This feature describes the challenges faced by small firms as they seek to expand their sales through exports.  The case notes that there are a number of agencies, institutions, and export management companies that provide assistance to small exporters. The following questions can be helpful in directing the discussion.</a:t>
            </a:r>
            <a:endParaRPr lang="en-US" sz="1000" u="sng"/>
          </a:p>
          <a:p>
            <a:pPr>
              <a:lnSpc>
                <a:spcPct val="90000"/>
              </a:lnSpc>
            </a:pPr>
            <a:r>
              <a:rPr lang="en-US" sz="1000" u="sng"/>
              <a:t>Suggested Discussion Questions</a:t>
            </a:r>
            <a:endParaRPr lang="en-US" sz="1000"/>
          </a:p>
          <a:p>
            <a:pPr>
              <a:lnSpc>
                <a:spcPct val="90000"/>
              </a:lnSpc>
            </a:pPr>
            <a:r>
              <a:rPr lang="en-US" sz="1000"/>
              <a:t>1. Foreign market expansion can be a daunting prospect, especially for a small company with no international experience.  Discuss how Novi, Inc became such a success story in such a short time.  What lessons can other companies learn from Novi’s experiences?</a:t>
            </a:r>
          </a:p>
          <a:p>
            <a:pPr>
              <a:lnSpc>
                <a:spcPct val="90000"/>
              </a:lnSpc>
            </a:pPr>
            <a:r>
              <a:rPr lang="en-US" sz="1000"/>
              <a:t>Discussion Points: When Novi began its international expansion, the company had no experience in foreign markets.  The company relied on the Small Business Administration’s services and the Department of Commerce to help guide its international efforts.  Students will probably agree that one of the key lessons other firms can learn from Novi’s experiences ins the importance of market research and using resources such as the Small Business Administration that are available, often free of charge.</a:t>
            </a:r>
          </a:p>
          <a:p>
            <a:pPr>
              <a:lnSpc>
                <a:spcPct val="90000"/>
              </a:lnSpc>
            </a:pPr>
            <a:r>
              <a:rPr lang="en-US" sz="1000"/>
              <a:t>2. As a small business owner facing saturated domestic markets, how would you approach foreign markets?  Develop a strategic plan outlining how you would research markets, get your product to potential customers, handle the financing side of the business, and grow your sales.  Include information on what resources are available to help with this process. </a:t>
            </a:r>
          </a:p>
          <a:p>
            <a:pPr>
              <a:lnSpc>
                <a:spcPct val="90000"/>
              </a:lnSpc>
            </a:pPr>
            <a:r>
              <a:rPr lang="en-US" sz="1000"/>
              <a:t>Discussion Points: Using an imaginary company (or a real one if one is available), ask students to develop a basic outline of how to expand into foreign markets.  The outline should contain information on targeted markets, the information they would need on the market, how they would acquire it, and how it would help them enter a foreign market.  The report could be formatted as an attempt to get funding for international expansion.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68506F-12E6-4E4F-B038-A7C9A2E6C66B}" type="slidenum">
              <a:rPr lang="en-US"/>
              <a:pPr/>
              <a:t>8</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sz="1400"/>
              <a:t>Trade Commissions are m</a:t>
            </a:r>
            <a:r>
              <a:rPr lang="en-US" sz="1300"/>
              <a:t>aintained by many large cities.  They provide business counseling, information gathering, and financing.</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465178-3C2E-4635-9396-6131E2FEC6EF}" type="slidenum">
              <a:rPr lang="en-US"/>
              <a:pPr/>
              <a:t>9</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BCC802-7BF5-4906-A30B-DD0B44DAB6D6}" type="slidenum">
              <a:rPr lang="en-US"/>
              <a:pPr/>
              <a:t>10</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9639BE-5A78-43FC-A40E-97B2F73ECDC4}" type="slidenum">
              <a:rPr lang="en-US"/>
              <a:pPr/>
              <a:t>11</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pPr>
              <a:lnSpc>
                <a:spcPct val="80000"/>
              </a:lnSpc>
            </a:pPr>
            <a:r>
              <a:rPr lang="en-US" sz="1000" b="1"/>
              <a:t>Management Focus: Exporting Strategy at 3M</a:t>
            </a:r>
            <a:endParaRPr lang="en-US" sz="1000" u="sng"/>
          </a:p>
          <a:p>
            <a:pPr>
              <a:lnSpc>
                <a:spcPct val="80000"/>
              </a:lnSpc>
            </a:pPr>
            <a:r>
              <a:rPr lang="en-US" sz="1000" u="sng"/>
              <a:t>Summary</a:t>
            </a:r>
            <a:endParaRPr lang="en-US" sz="1000"/>
          </a:p>
          <a:p>
            <a:pPr>
              <a:lnSpc>
                <a:spcPct val="80000"/>
              </a:lnSpc>
            </a:pPr>
            <a:r>
              <a:rPr lang="en-US" sz="1000"/>
              <a:t>This feature explores the Minnesota Mining and Manufacturing Company’s (3M) export strategy.  3M generates more than half its revenues from outside the United States.  The company often uses exports to establish an initial presence in a foreign market, only building foreign production facilities once sales volume rises to a level where local production is justified.  Discussion of the feature can begin with the following questions.</a:t>
            </a:r>
            <a:endParaRPr lang="en-US" sz="1000" u="sng"/>
          </a:p>
          <a:p>
            <a:pPr>
              <a:lnSpc>
                <a:spcPct val="80000"/>
              </a:lnSpc>
            </a:pPr>
            <a:r>
              <a:rPr lang="en-US" sz="1000" u="sng"/>
              <a:t>Suggested Discussion Questions</a:t>
            </a:r>
            <a:endParaRPr lang="en-US" sz="1000"/>
          </a:p>
          <a:p>
            <a:pPr>
              <a:lnSpc>
                <a:spcPct val="80000"/>
              </a:lnSpc>
            </a:pPr>
            <a:r>
              <a:rPr lang="en-US" sz="1000"/>
              <a:t>1. Discuss why 3M initially enters markets on a small scale.  How does the firm’s strategy fit with the philosophy that exporting is not an end in itself, but merely a step on the road toward establishment of foreign production? </a:t>
            </a:r>
          </a:p>
          <a:p>
            <a:pPr>
              <a:lnSpc>
                <a:spcPct val="80000"/>
              </a:lnSpc>
            </a:pPr>
            <a:r>
              <a:rPr lang="en-US" sz="1000"/>
              <a:t>Discussion Points: The basic idea behind 3M’s strategy of entering markets on a small scale is that it allows the company to learn about the market before it risks making a big push into the country.  Students will probably recognize that this approach allows the company to break its international expansion into a series of stages beginning with a test of the market going all the way to a complete foreign presence.</a:t>
            </a:r>
          </a:p>
          <a:p>
            <a:pPr>
              <a:lnSpc>
                <a:spcPct val="80000"/>
              </a:lnSpc>
            </a:pPr>
            <a:r>
              <a:rPr lang="en-US" sz="1000"/>
              <a:t>2. Explain the three principles that make 3M so successful.  Why was it important for 3M to hire local personnel?</a:t>
            </a:r>
          </a:p>
          <a:p>
            <a:pPr>
              <a:lnSpc>
                <a:spcPct val="80000"/>
              </a:lnSpc>
            </a:pPr>
            <a:r>
              <a:rPr lang="en-US" sz="1000"/>
              <a:t>Discussion Points: 3M’s principles are central to its success in foreign markets.  The company believes that it is important to be first to a market, learn about it and sell there before competitors do.  Second, 3M likes to learn about a market by selling a single product.  Only after it has proven to be successful, will the company enter the market on a larger scale.  Third, 3M believes strongly because locals are more familiar with the market, local employees are essential to its success. In fact just 160 of its nearly 40,000 foreign employees are from the United States.</a:t>
            </a:r>
            <a:endParaRPr lang="en-US" sz="1000" b="1" i="1"/>
          </a:p>
          <a:p>
            <a:pPr>
              <a:lnSpc>
                <a:spcPct val="80000"/>
              </a:lnSpc>
            </a:pPr>
            <a:r>
              <a:rPr lang="en-US" sz="1000">
                <a:solidFill>
                  <a:schemeClr val="accent2"/>
                </a:solidFill>
              </a:rPr>
              <a:t>Another Perspective</a:t>
            </a:r>
            <a:r>
              <a:rPr lang="en-US" sz="1000" b="1" i="1"/>
              <a:t>: </a:t>
            </a:r>
            <a:r>
              <a:rPr lang="en-US" sz="1000"/>
              <a:t>To learn more about 3M and its international strategy, go to the company’s web site {http://www.3m.com/}.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160E93-A45B-4E0F-B24C-A8150A776597}" type="slidenum">
              <a:rPr lang="en-US"/>
              <a:pPr/>
              <a:t>12</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pPr>
              <a:lnSpc>
                <a:spcPct val="80000"/>
              </a:lnSpc>
            </a:pPr>
            <a:r>
              <a:rPr lang="en-US" sz="900" b="1"/>
              <a:t>Management Focus: Red Spot Paint &amp; Varnish</a:t>
            </a:r>
            <a:endParaRPr lang="en-US" sz="900" u="sng"/>
          </a:p>
          <a:p>
            <a:pPr>
              <a:lnSpc>
                <a:spcPct val="80000"/>
              </a:lnSpc>
            </a:pPr>
            <a:r>
              <a:rPr lang="en-US" sz="900" u="sng"/>
              <a:t>Summary</a:t>
            </a:r>
            <a:endParaRPr lang="en-US" sz="900"/>
          </a:p>
          <a:p>
            <a:pPr>
              <a:lnSpc>
                <a:spcPct val="80000"/>
              </a:lnSpc>
            </a:pPr>
            <a:r>
              <a:rPr lang="en-US" sz="900"/>
              <a:t>This feature focuses on Red Spot Paint &amp; Varnish, a company that produces paints for plastic components used in automobiles. The company relies on foreign markets for some 15-25% of its annual revenue. Generating its foreign sales has not been an easy task according to one employee. The company has found it difficult to hire managers with appropriate international experience and has also struggled with pressures to achieve quick results.  The following questions provide a starting point for discussion of this feature.</a:t>
            </a:r>
            <a:endParaRPr lang="en-US" sz="900" u="sng"/>
          </a:p>
          <a:p>
            <a:pPr>
              <a:lnSpc>
                <a:spcPct val="80000"/>
              </a:lnSpc>
            </a:pPr>
            <a:r>
              <a:rPr lang="en-US" sz="900" u="sng"/>
              <a:t>Suggested Discussion Questions</a:t>
            </a:r>
            <a:endParaRPr lang="en-US" sz="900"/>
          </a:p>
          <a:p>
            <a:pPr>
              <a:lnSpc>
                <a:spcPct val="80000"/>
              </a:lnSpc>
            </a:pPr>
            <a:r>
              <a:rPr lang="en-US" sz="900"/>
              <a:t>1. How has the Internet made it easier for companies to not only get export assistance but also to find the experienced talent necessary to build an international staff?  How has Red Spot Paint &amp; Varnish been able to capitalize on foreign market opportunities while similar competitors have not?</a:t>
            </a:r>
          </a:p>
          <a:p>
            <a:pPr>
              <a:lnSpc>
                <a:spcPct val="80000"/>
              </a:lnSpc>
            </a:pPr>
            <a:r>
              <a:rPr lang="en-US" sz="900"/>
              <a:t>Discussion Points: Students will probably point out that in many ways the Internet has made the world a smaller place.  When Red Spot Paint &amp; Varnish was beginning its international expansion in the 1960s, finding information on the process, or people with international experience, was significantly more difficult than it is today when companies can access resources such as the Department of Commerce and Small Business Association from their own offices, and advertise for personnel using Internet-based searches like Monster.com.  Some students will attribute Red Spot Paint &amp; Varnish’s success to its perseverance and forward-looking thinking.  The company hired an expert to focus on international market development years ago, and despite the slow nature of the process, has allowed its international business to continue to grow.  </a:t>
            </a:r>
          </a:p>
          <a:p>
            <a:pPr>
              <a:lnSpc>
                <a:spcPct val="80000"/>
              </a:lnSpc>
            </a:pPr>
            <a:r>
              <a:rPr lang="en-US" sz="900"/>
              <a:t>2. In an era of “time is money,” how can the trusting relationships that are so often critical to the success of a foreign venture be achieved?  How important was the establishment of trust between Red Spot Paint &amp; Varnish and its local distributors and customers to the success of the company?</a:t>
            </a:r>
          </a:p>
          <a:p>
            <a:pPr>
              <a:lnSpc>
                <a:spcPct val="80000"/>
              </a:lnSpc>
            </a:pPr>
            <a:r>
              <a:rPr lang="en-US" sz="900"/>
              <a:t>Discussion Points: Students should recognize that one of the key challenges to operating internationally is the development of relationships between buyers and sellers.  Companies that focus on quick results may do so at the expense of relationships that may take longer to develop, but could prove to be more profitable in the long term.  A longer term outlook has helped Red Spot Paint &amp; Varnish develop a thriving international component to its business in a market where competitors have has little success in foreign markets.</a:t>
            </a:r>
            <a:endParaRPr lang="en-US" sz="900" b="1" i="1"/>
          </a:p>
          <a:p>
            <a:pPr>
              <a:lnSpc>
                <a:spcPct val="80000"/>
              </a:lnSpc>
            </a:pPr>
            <a:r>
              <a:rPr lang="en-US" sz="900">
                <a:solidFill>
                  <a:schemeClr val="accent2"/>
                </a:solidFill>
              </a:rPr>
              <a:t>Another Perspective</a:t>
            </a:r>
            <a:r>
              <a:rPr lang="en-US" sz="900" b="1" i="1"/>
              <a:t>: </a:t>
            </a:r>
            <a:r>
              <a:rPr lang="en-US" sz="900"/>
              <a:t>Go to Red Spot Paint &amp; Varnish {http://www.redspot.com/} to explore the company’s operations in more depth.  Click on “Global Alliance” to see what the company believes are the advantage of working with other firms.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F5DE8-6403-489B-B6E2-898B0A5F5831}" type="slidenum">
              <a:rPr lang="en-US"/>
              <a:pPr/>
              <a:t>13</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US"/>
              <a:t>The lack of trust between international trading partners due to several factors:</a:t>
            </a:r>
          </a:p>
          <a:p>
            <a:pPr lvl="1"/>
            <a:r>
              <a:rPr lang="en-US"/>
              <a:t>Parties have never met</a:t>
            </a:r>
          </a:p>
          <a:p>
            <a:pPr lvl="1"/>
            <a:r>
              <a:rPr lang="en-US"/>
              <a:t>Language, cultural, and legal system differences</a:t>
            </a:r>
          </a:p>
          <a:p>
            <a:pPr lvl="1"/>
            <a:r>
              <a:rPr lang="en-US"/>
              <a:t>Difficulties in tracking down a party in case of default </a:t>
            </a:r>
          </a:p>
          <a:p>
            <a:r>
              <a:rPr lang="en-US"/>
              <a:t>The problem is resolved by using a third party trusted by both as an intermediary – normally a reputable bank.</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85815A-652D-4B26-B11A-224C6FFAD62D}" type="slidenum">
              <a:rPr lang="en-US"/>
              <a:pPr/>
              <a:t>14</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AA4A97-B53D-4217-B483-2869141780E5}" type="slidenum">
              <a:rPr lang="en-US"/>
              <a:pPr/>
              <a:t>15</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a:t>The letter of credit is Issued by a bank at the request of the importer.</a:t>
            </a:r>
          </a:p>
          <a:p>
            <a:r>
              <a:rPr lang="en-US"/>
              <a:t>The bank pays a specified sum to a beneficiary, normally the exporter, on presentation of particular, specified documents.</a:t>
            </a:r>
          </a:p>
          <a:p>
            <a:r>
              <a:rPr lang="en-US"/>
              <a:t>The fee paid by importer for letter of credit.</a:t>
            </a:r>
          </a:p>
          <a:p>
            <a:r>
              <a:rPr lang="en-US"/>
              <a:t>May reduce borrowing ability of importer since the letter is a financial liability.</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DA8166-7CDE-41E5-A2C8-28F0E8D84554}" type="slidenum">
              <a:rPr lang="en-US"/>
              <a:pPr/>
              <a:t>16</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36C85-F7E2-4FEC-93CD-41C16322C5D3}" type="slidenum">
              <a:rPr lang="en-US"/>
              <a:pPr/>
              <a:t>17</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en-US"/>
              <a:t>The bill of lading is issued to the exporter by the common carrier transporting the merchandise.</a:t>
            </a:r>
          </a:p>
          <a:p>
            <a:endParaRPr lang="en-US"/>
          </a:p>
          <a:p>
            <a:r>
              <a:rPr lang="en-US"/>
              <a:t>It serves three purposes:</a:t>
            </a:r>
          </a:p>
          <a:p>
            <a:pPr lvl="1"/>
            <a:r>
              <a:rPr lang="en-US" b="1"/>
              <a:t>Receipt</a:t>
            </a:r>
            <a:r>
              <a:rPr lang="en-US"/>
              <a:t> - merchandise described on document has been received by carrier</a:t>
            </a:r>
          </a:p>
          <a:p>
            <a:pPr lvl="1"/>
            <a:r>
              <a:rPr lang="en-US" b="1"/>
              <a:t>Contract</a:t>
            </a:r>
            <a:r>
              <a:rPr lang="en-US"/>
              <a:t> - carrier is obligated to provide transportation service in return for a certain charge</a:t>
            </a:r>
          </a:p>
          <a:p>
            <a:pPr lvl="1"/>
            <a:r>
              <a:rPr lang="en-US" b="1"/>
              <a:t>Document of title</a:t>
            </a:r>
            <a:r>
              <a:rPr lang="en-US"/>
              <a:t> – can be used to obtain payment or a written promise before the merchandise is released to the importer</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3B3DA-14D4-4610-96C6-AAE43766F564}" type="slidenum">
              <a:rPr lang="en-US"/>
              <a:pPr/>
              <a:t>18</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a:t>The answer is b.</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D50C46-780F-4876-95A0-512A64237D5B}" type="slidenum">
              <a:rPr lang="en-US"/>
              <a:pPr/>
              <a:t>20</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83FDA2-DF36-47D9-84D0-E6B826CE26E5}" type="slidenum">
              <a:rPr lang="en-US"/>
              <a:pPr/>
              <a:t>21</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a:t>The answer is c.</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ABEFAE-C32F-4EF6-AAC7-F23045B8E273}" type="slidenum">
              <a:rPr lang="en-US"/>
              <a:pPr/>
              <a:t>22</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28A8C2-D890-445C-8FE1-6DF285FE7B06}" type="slidenum">
              <a:rPr lang="en-US"/>
              <a:pPr/>
              <a:t>23</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D19C9E-7D09-44B9-A2D3-9A9F1B4F600D}" type="slidenum">
              <a:rPr lang="en-US"/>
              <a:pPr/>
              <a:t>24</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05B34F-4C73-4D7D-810B-D229D7A50739}" type="slidenum">
              <a:rPr lang="en-US"/>
              <a:pPr/>
              <a:t>25</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FE4B23-AB4C-4717-99E0-0E1FDC8B49CA}" type="slidenum">
              <a:rPr lang="en-US"/>
              <a:pPr/>
              <a:t>26</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sz="1400"/>
              <a:t>It is estimated that about 8-10 percent of world trade is covered by some sort of countertrade arrangement.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170488-08B0-48CB-8CA5-3505A3992653}" type="slidenum">
              <a:rPr lang="en-US"/>
              <a:pPr/>
              <a:t>27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D6AE0E-1058-4F1A-86C2-29636FD4CB03}" type="slidenum">
              <a:rPr lang="en-US"/>
              <a:pPr/>
              <a:t>28</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737019-9C05-40FC-90B4-2320F30C1FB3}" type="slidenum">
              <a:rPr lang="en-US"/>
              <a:pPr/>
              <a:t>29</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6295E0-B144-46B6-8501-C55AD61CDFAE}" type="slidenum">
              <a:rPr lang="en-US"/>
              <a:pPr/>
              <a:t>30</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7B19A2-441A-47DF-B181-F18FC4CD3AE9}" type="slidenum">
              <a:rPr lang="en-US"/>
              <a:pPr/>
              <a:t>31</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a:t>The answer is 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A5006B-001A-4F91-BEFD-3EB6810A3975}" type="slidenum">
              <a:rPr lang="en-US"/>
              <a:pPr/>
              <a:t>32</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DD5C59-689C-48A0-97A3-C4EFDDF8C550}" type="slidenum">
              <a:rPr lang="en-US"/>
              <a:pPr/>
              <a:t>33</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A963CB-C6FD-4D2D-9BE1-527175C1CD16}" type="slidenum">
              <a:rPr lang="en-US"/>
              <a:pPr/>
              <a:t>34</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r>
              <a:rPr lang="en-US"/>
              <a:t>The answer is a.</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425420-4DBE-46C3-8B28-B1C4496CB599}" type="slidenum">
              <a:rPr lang="en-US"/>
              <a:pPr/>
              <a:t>35</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a:t>The answer is c.</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727648-5A9C-49B4-ADCE-E9CE3FF77F3D}"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727648-5A9C-49B4-ADCE-E9CE3FF77F3D}"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727648-5A9C-49B4-ADCE-E9CE3FF77F3D}" type="datetimeFigureOut">
              <a:rPr lang="en-US" smtClean="0"/>
              <a:pPr/>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727648-5A9C-49B4-ADCE-E9CE3FF77F3D}" type="datetimeFigureOut">
              <a:rPr lang="en-US" smtClean="0"/>
              <a:pPr/>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727648-5A9C-49B4-ADCE-E9CE3FF77F3D}" type="datetimeFigureOut">
              <a:rPr lang="en-US" smtClean="0"/>
              <a:pPr/>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27648-5A9C-49B4-ADCE-E9CE3FF77F3D}"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27648-5A9C-49B4-ADCE-E9CE3FF77F3D}"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727648-5A9C-49B4-ADCE-E9CE3FF77F3D}" type="datetimeFigureOut">
              <a:rPr lang="en-US" smtClean="0"/>
              <a:pPr/>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B55BFB-7950-4F45-A4B8-C765B3C813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body" idx="1"/>
          </p:nvPr>
        </p:nvSpPr>
        <p:spPr>
          <a:xfrm>
            <a:off x="193675" y="1508125"/>
            <a:ext cx="8229600" cy="4525963"/>
          </a:xfrm>
          <a:noFill/>
          <a:ln/>
        </p:spPr>
        <p:txBody>
          <a:bodyPr/>
          <a:lstStyle/>
          <a:p>
            <a:pPr algn="l"/>
            <a:endParaRPr lang="en-US" sz="4800" dirty="0"/>
          </a:p>
          <a:p>
            <a:pPr algn="r"/>
            <a:r>
              <a:rPr lang="en-US" sz="4000" dirty="0">
                <a:solidFill>
                  <a:srgbClr val="CC6600"/>
                </a:solidFill>
              </a:rPr>
              <a:t>Exporting, Importing and Countertrade</a:t>
            </a:r>
          </a:p>
          <a:p>
            <a:pPr algn="r"/>
            <a:endParaRPr lang="en-US" sz="4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Introduction	</a:t>
            </a:r>
          </a:p>
        </p:txBody>
      </p:sp>
      <p:sp>
        <p:nvSpPr>
          <p:cNvPr id="8195" name="Rectangle 3"/>
          <p:cNvSpPr>
            <a:spLocks noGrp="1" noChangeArrowheads="1"/>
          </p:cNvSpPr>
          <p:nvPr>
            <p:ph type="body" idx="1"/>
          </p:nvPr>
        </p:nvSpPr>
        <p:spPr/>
        <p:txBody>
          <a:bodyPr>
            <a:normAutofit fontScale="92500" lnSpcReduction="20000"/>
          </a:bodyPr>
          <a:lstStyle/>
          <a:p>
            <a:pPr algn="just">
              <a:lnSpc>
                <a:spcPct val="90000"/>
              </a:lnSpc>
            </a:pPr>
            <a:r>
              <a:rPr lang="en-US" dirty="0"/>
              <a:t>Large and small firms export</a:t>
            </a:r>
          </a:p>
          <a:p>
            <a:pPr algn="just">
              <a:lnSpc>
                <a:spcPct val="90000"/>
              </a:lnSpc>
            </a:pPr>
            <a:r>
              <a:rPr lang="en-US" dirty="0"/>
              <a:t>Exporting is on the rise thanks to the decline in trade </a:t>
            </a:r>
            <a:r>
              <a:rPr lang="en-US" dirty="0" smtClean="0"/>
              <a:t>barriers    under </a:t>
            </a:r>
            <a:r>
              <a:rPr lang="en-US" dirty="0"/>
              <a:t>the WTO and regional economic agreements such as the EU and NAFTA</a:t>
            </a:r>
          </a:p>
          <a:p>
            <a:pPr algn="just">
              <a:lnSpc>
                <a:spcPct val="90000"/>
              </a:lnSpc>
              <a:buFont typeface="Wingdings" pitchFamily="2" charset="2"/>
              <a:buNone/>
            </a:pPr>
            <a:endParaRPr lang="en-US" dirty="0"/>
          </a:p>
          <a:p>
            <a:pPr algn="just">
              <a:lnSpc>
                <a:spcPct val="90000"/>
              </a:lnSpc>
              <a:buFont typeface="Wingdings" pitchFamily="2" charset="2"/>
              <a:buNone/>
            </a:pPr>
            <a:r>
              <a:rPr lang="en-US" dirty="0"/>
              <a:t>Exporting firms need to </a:t>
            </a:r>
          </a:p>
          <a:p>
            <a:pPr algn="just">
              <a:lnSpc>
                <a:spcPct val="90000"/>
              </a:lnSpc>
            </a:pPr>
            <a:r>
              <a:rPr lang="en-US" dirty="0"/>
              <a:t>identify market opportunities</a:t>
            </a:r>
          </a:p>
          <a:p>
            <a:pPr algn="just">
              <a:lnSpc>
                <a:spcPct val="90000"/>
              </a:lnSpc>
            </a:pPr>
            <a:r>
              <a:rPr lang="en-US" dirty="0"/>
              <a:t>deal with foreign exchange risk</a:t>
            </a:r>
          </a:p>
          <a:p>
            <a:pPr algn="just">
              <a:lnSpc>
                <a:spcPct val="90000"/>
              </a:lnSpc>
            </a:pPr>
            <a:r>
              <a:rPr lang="en-US" dirty="0"/>
              <a:t>navigate import and export financing</a:t>
            </a:r>
          </a:p>
          <a:p>
            <a:pPr algn="just">
              <a:lnSpc>
                <a:spcPct val="90000"/>
              </a:lnSpc>
            </a:pPr>
            <a:r>
              <a:rPr lang="en-US" dirty="0"/>
              <a:t>understand the challenges of doing business in a foreign market                                              </a:t>
            </a:r>
          </a:p>
          <a:p>
            <a:pPr algn="just">
              <a:lnSpc>
                <a:spcPct val="90000"/>
              </a:lnSpc>
            </a:pPr>
            <a:endParaRPr lang="en-US" dirty="0"/>
          </a:p>
          <a:p>
            <a:pPr algn="just">
              <a:lnSpc>
                <a:spcPct val="90000"/>
              </a:lnSpc>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5855" y="202980"/>
            <a:ext cx="8229600" cy="914400"/>
          </a:xfrm>
        </p:spPr>
        <p:txBody>
          <a:bodyPr>
            <a:normAutofit/>
          </a:bodyPr>
          <a:lstStyle/>
          <a:p>
            <a:r>
              <a:rPr lang="en-US" sz="3600" dirty="0"/>
              <a:t>The Promise And Pitfalls Of Exporting </a:t>
            </a:r>
          </a:p>
        </p:txBody>
      </p:sp>
      <p:sp>
        <p:nvSpPr>
          <p:cNvPr id="9219" name="Rectangle 3"/>
          <p:cNvSpPr>
            <a:spLocks noGrp="1" noChangeArrowheads="1"/>
          </p:cNvSpPr>
          <p:nvPr>
            <p:ph type="body" idx="1"/>
          </p:nvPr>
        </p:nvSpPr>
        <p:spPr>
          <a:xfrm>
            <a:off x="457200" y="1355130"/>
            <a:ext cx="8229600" cy="4771033"/>
          </a:xfrm>
        </p:spPr>
        <p:txBody>
          <a:bodyPr>
            <a:normAutofit fontScale="70000" lnSpcReduction="20000"/>
          </a:bodyPr>
          <a:lstStyle/>
          <a:p>
            <a:r>
              <a:rPr lang="en-US" dirty="0"/>
              <a:t>Exporting is a way to increase market size--the rest of the </a:t>
            </a:r>
            <a:r>
              <a:rPr lang="en-US" dirty="0" smtClean="0"/>
              <a:t>world </a:t>
            </a:r>
            <a:r>
              <a:rPr lang="en-US" dirty="0"/>
              <a:t>is usually much larger market than the domestic </a:t>
            </a:r>
            <a:r>
              <a:rPr lang="en-US" dirty="0" smtClean="0"/>
              <a:t>market.</a:t>
            </a:r>
          </a:p>
          <a:p>
            <a:endParaRPr lang="en-US" dirty="0"/>
          </a:p>
          <a:p>
            <a:r>
              <a:rPr lang="en-US" dirty="0"/>
              <a:t>Large firms often proactively seek new export </a:t>
            </a:r>
            <a:r>
              <a:rPr lang="en-US" dirty="0" smtClean="0"/>
              <a:t>opportunities.</a:t>
            </a:r>
          </a:p>
          <a:p>
            <a:endParaRPr lang="en-US" dirty="0"/>
          </a:p>
          <a:p>
            <a:r>
              <a:rPr lang="en-US" dirty="0"/>
              <a:t>Many smaller firms are reactive and wait for the world to come to them </a:t>
            </a:r>
            <a:r>
              <a:rPr lang="en-US" dirty="0" smtClean="0"/>
              <a:t>.</a:t>
            </a:r>
          </a:p>
          <a:p>
            <a:endParaRPr lang="en-US" dirty="0"/>
          </a:p>
          <a:p>
            <a:r>
              <a:rPr lang="en-US" dirty="0"/>
              <a:t>Many firms fail to realize the potential of the export </a:t>
            </a:r>
            <a:r>
              <a:rPr lang="en-US" dirty="0" smtClean="0"/>
              <a:t>market.</a:t>
            </a:r>
          </a:p>
          <a:p>
            <a:endParaRPr lang="en-US" dirty="0"/>
          </a:p>
          <a:p>
            <a:r>
              <a:rPr lang="en-US" dirty="0"/>
              <a:t>Smaller firms are often intimidated by the complexities of exporting and initially run into </a:t>
            </a:r>
            <a:r>
              <a:rPr lang="en-US" dirty="0" smtClean="0"/>
              <a:t>problems.</a:t>
            </a:r>
          </a:p>
          <a:p>
            <a:endParaRPr lang="en-US" b="1" i="1" dirty="0"/>
          </a:p>
          <a:p>
            <a:pPr>
              <a:buFont typeface="Wingdings" pitchFamily="2" charset="2"/>
              <a:buNone/>
            </a:pPr>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1143000"/>
          </a:xfrm>
        </p:spPr>
        <p:txBody>
          <a:bodyPr>
            <a:normAutofit/>
          </a:bodyPr>
          <a:lstStyle/>
          <a:p>
            <a:r>
              <a:rPr lang="en-US" sz="3600" dirty="0"/>
              <a:t>The Promise And Pitfalls Of Exporting</a:t>
            </a:r>
          </a:p>
        </p:txBody>
      </p:sp>
      <p:sp>
        <p:nvSpPr>
          <p:cNvPr id="10243" name="Rectangle 3"/>
          <p:cNvSpPr>
            <a:spLocks noGrp="1" noChangeArrowheads="1"/>
          </p:cNvSpPr>
          <p:nvPr>
            <p:ph type="body" idx="1"/>
          </p:nvPr>
        </p:nvSpPr>
        <p:spPr>
          <a:xfrm>
            <a:off x="457200" y="1447800"/>
            <a:ext cx="8229600" cy="5092005"/>
          </a:xfrm>
        </p:spPr>
        <p:txBody>
          <a:bodyPr>
            <a:normAutofit fontScale="92500" lnSpcReduction="10000"/>
          </a:bodyPr>
          <a:lstStyle/>
          <a:p>
            <a:pPr algn="just">
              <a:lnSpc>
                <a:spcPct val="90000"/>
              </a:lnSpc>
              <a:buFont typeface="Wingdings" pitchFamily="2" charset="2"/>
              <a:buNone/>
            </a:pPr>
            <a:r>
              <a:rPr lang="en-US" dirty="0"/>
              <a:t>Common pitfalls include:</a:t>
            </a:r>
          </a:p>
          <a:p>
            <a:pPr algn="just">
              <a:lnSpc>
                <a:spcPct val="90000"/>
              </a:lnSpc>
            </a:pPr>
            <a:r>
              <a:rPr lang="en-US" dirty="0"/>
              <a:t>poor market analysis</a:t>
            </a:r>
          </a:p>
          <a:p>
            <a:pPr algn="just">
              <a:lnSpc>
                <a:spcPct val="90000"/>
              </a:lnSpc>
            </a:pPr>
            <a:r>
              <a:rPr lang="en-US" dirty="0"/>
              <a:t>poor understanding of competitive conditions</a:t>
            </a:r>
          </a:p>
          <a:p>
            <a:pPr algn="just">
              <a:lnSpc>
                <a:spcPct val="90000"/>
              </a:lnSpc>
            </a:pPr>
            <a:r>
              <a:rPr lang="en-US" dirty="0"/>
              <a:t>a lack of customization for local markets</a:t>
            </a:r>
          </a:p>
          <a:p>
            <a:pPr algn="just">
              <a:lnSpc>
                <a:spcPct val="90000"/>
              </a:lnSpc>
            </a:pPr>
            <a:r>
              <a:rPr lang="en-US" dirty="0"/>
              <a:t>a poor distribution program</a:t>
            </a:r>
          </a:p>
          <a:p>
            <a:pPr algn="just">
              <a:lnSpc>
                <a:spcPct val="90000"/>
              </a:lnSpc>
            </a:pPr>
            <a:r>
              <a:rPr lang="en-US" dirty="0"/>
              <a:t>poorly executed promotional campaigns</a:t>
            </a:r>
          </a:p>
          <a:p>
            <a:pPr algn="just">
              <a:lnSpc>
                <a:spcPct val="90000"/>
              </a:lnSpc>
            </a:pPr>
            <a:r>
              <a:rPr lang="en-US" dirty="0"/>
              <a:t>problems securing financing</a:t>
            </a:r>
          </a:p>
          <a:p>
            <a:pPr algn="just">
              <a:lnSpc>
                <a:spcPct val="90000"/>
              </a:lnSpc>
            </a:pPr>
            <a:r>
              <a:rPr lang="en-US" dirty="0"/>
              <a:t>a general underestimation of the differences and expertise required for foreign market penetration  </a:t>
            </a:r>
          </a:p>
          <a:p>
            <a:pPr algn="just">
              <a:lnSpc>
                <a:spcPct val="90000"/>
              </a:lnSpc>
            </a:pPr>
            <a:r>
              <a:rPr lang="en-US" dirty="0"/>
              <a:t>an underestimation of the amount of paperwork and formalities involved </a:t>
            </a:r>
          </a:p>
          <a:p>
            <a:pPr algn="just">
              <a:lnSpc>
                <a:spcPct val="90000"/>
              </a:lnSpc>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Improving Export Performance</a:t>
            </a:r>
          </a:p>
        </p:txBody>
      </p:sp>
      <p:sp>
        <p:nvSpPr>
          <p:cNvPr id="11267" name="Rectangle 3"/>
          <p:cNvSpPr>
            <a:spLocks noGrp="1" noChangeArrowheads="1"/>
          </p:cNvSpPr>
          <p:nvPr>
            <p:ph type="body" idx="1"/>
          </p:nvPr>
        </p:nvSpPr>
        <p:spPr/>
        <p:txBody>
          <a:bodyPr/>
          <a:lstStyle/>
          <a:p>
            <a:r>
              <a:rPr lang="en-US"/>
              <a:t>There are various ways to gain information about foreign market opportunities and avoid the pitfalls associated with exporting</a:t>
            </a:r>
          </a:p>
          <a:p>
            <a:r>
              <a:rPr lang="en-US"/>
              <a:t>Some countries provide direct assistance to exporters</a:t>
            </a:r>
          </a:p>
          <a:p>
            <a:r>
              <a:rPr lang="en-US"/>
              <a:t>Export management companies can also help with the export process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smtClean="0">
                <a:solidFill>
                  <a:srgbClr val="0066FF"/>
                </a:solidFill>
              </a:rPr>
              <a:t>Question</a:t>
            </a:r>
            <a:endParaRPr lang="en-US" dirty="0">
              <a:solidFill>
                <a:srgbClr val="0066FF"/>
              </a:solidFill>
            </a:endParaRPr>
          </a:p>
        </p:txBody>
      </p:sp>
      <p:sp>
        <p:nvSpPr>
          <p:cNvPr id="44035" name="Rectangle 3"/>
          <p:cNvSpPr>
            <a:spLocks noGrp="1" noChangeArrowheads="1"/>
          </p:cNvSpPr>
          <p:nvPr>
            <p:ph type="body" idx="1"/>
          </p:nvPr>
        </p:nvSpPr>
        <p:spPr/>
        <p:txBody>
          <a:bodyPr>
            <a:normAutofit fontScale="92500" lnSpcReduction="10000"/>
          </a:bodyPr>
          <a:lstStyle/>
          <a:p>
            <a:pPr>
              <a:buFont typeface="Wingdings" pitchFamily="2" charset="2"/>
              <a:buNone/>
            </a:pPr>
            <a:r>
              <a:rPr lang="en-US"/>
              <a:t>Which of the following is </a:t>
            </a:r>
            <a:r>
              <a:rPr lang="en-US" i="1"/>
              <a:t>not</a:t>
            </a:r>
            <a:r>
              <a:rPr lang="en-US"/>
              <a:t> a common pitfall of exporting?</a:t>
            </a:r>
          </a:p>
          <a:p>
            <a:pPr>
              <a:buFont typeface="Wingdings" pitchFamily="2" charset="2"/>
              <a:buNone/>
            </a:pPr>
            <a:endParaRPr lang="en-US"/>
          </a:p>
          <a:p>
            <a:pPr>
              <a:buFont typeface="Wingdings" pitchFamily="2" charset="2"/>
              <a:buNone/>
            </a:pPr>
            <a:r>
              <a:rPr lang="en-US"/>
              <a:t>a) a product offering that is customized to the local market</a:t>
            </a:r>
          </a:p>
          <a:p>
            <a:pPr>
              <a:buFont typeface="Wingdings" pitchFamily="2" charset="2"/>
              <a:buNone/>
            </a:pPr>
            <a:r>
              <a:rPr lang="en-US"/>
              <a:t>b) a poor understanding of competitive conditions in he foreign market</a:t>
            </a:r>
          </a:p>
          <a:p>
            <a:pPr>
              <a:buFont typeface="Wingdings" pitchFamily="2" charset="2"/>
              <a:buNone/>
            </a:pPr>
            <a:r>
              <a:rPr lang="en-US"/>
              <a:t>c) poor market analysis</a:t>
            </a:r>
          </a:p>
          <a:p>
            <a:pPr>
              <a:buFont typeface="Wingdings" pitchFamily="2" charset="2"/>
              <a:buNone/>
            </a:pPr>
            <a:r>
              <a:rPr lang="en-US"/>
              <a:t>d) problems securing financing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An International Comparison</a:t>
            </a:r>
          </a:p>
        </p:txBody>
      </p:sp>
      <p:sp>
        <p:nvSpPr>
          <p:cNvPr id="12291" name="Rectangle 3"/>
          <p:cNvSpPr>
            <a:spLocks noGrp="1" noChangeArrowheads="1"/>
          </p:cNvSpPr>
          <p:nvPr>
            <p:ph type="body" idx="1"/>
          </p:nvPr>
        </p:nvSpPr>
        <p:spPr>
          <a:xfrm>
            <a:off x="304800" y="1600200"/>
            <a:ext cx="8382000" cy="5029200"/>
          </a:xfrm>
        </p:spPr>
        <p:txBody>
          <a:bodyPr>
            <a:normAutofit fontScale="77500" lnSpcReduction="20000"/>
          </a:bodyPr>
          <a:lstStyle/>
          <a:p>
            <a:pPr algn="just"/>
            <a:r>
              <a:rPr lang="en-US" dirty="0"/>
              <a:t>A big impediment to exporting is the simple lack of knowledge of the opportunities </a:t>
            </a:r>
            <a:r>
              <a:rPr lang="en-US" dirty="0" smtClean="0"/>
              <a:t>available.</a:t>
            </a:r>
          </a:p>
          <a:p>
            <a:pPr algn="just"/>
            <a:endParaRPr lang="en-US" dirty="0"/>
          </a:p>
          <a:p>
            <a:pPr algn="just"/>
            <a:r>
              <a:rPr lang="en-US" dirty="0"/>
              <a:t>To overcome ignorance firms need to collect </a:t>
            </a:r>
            <a:r>
              <a:rPr lang="en-US" dirty="0" smtClean="0"/>
              <a:t>information.</a:t>
            </a:r>
          </a:p>
          <a:p>
            <a:pPr algn="just"/>
            <a:endParaRPr lang="en-US" dirty="0"/>
          </a:p>
          <a:p>
            <a:pPr algn="just"/>
            <a:r>
              <a:rPr lang="en-US" dirty="0"/>
              <a:t>Both Germany and Japan have developed extensive institutional structures for promoting </a:t>
            </a:r>
            <a:r>
              <a:rPr lang="en-US" dirty="0" smtClean="0"/>
              <a:t>exports.</a:t>
            </a:r>
          </a:p>
          <a:p>
            <a:pPr algn="just"/>
            <a:endParaRPr lang="en-US" dirty="0"/>
          </a:p>
          <a:p>
            <a:pPr algn="just"/>
            <a:r>
              <a:rPr lang="en-US" dirty="0"/>
              <a:t>Japanese exporters can also take advantage of the knowledge and contacts of </a:t>
            </a:r>
            <a:r>
              <a:rPr lang="en-US" dirty="0" err="1">
                <a:solidFill>
                  <a:srgbClr val="CC6600"/>
                </a:solidFill>
              </a:rPr>
              <a:t>sogo</a:t>
            </a:r>
            <a:r>
              <a:rPr lang="en-US" dirty="0">
                <a:solidFill>
                  <a:srgbClr val="CC6600"/>
                </a:solidFill>
              </a:rPr>
              <a:t> </a:t>
            </a:r>
            <a:r>
              <a:rPr lang="en-US" dirty="0" err="1">
                <a:solidFill>
                  <a:srgbClr val="CC6600"/>
                </a:solidFill>
              </a:rPr>
              <a:t>shosha</a:t>
            </a:r>
            <a:r>
              <a:rPr lang="en-US" dirty="0"/>
              <a:t>, the country’s great trading </a:t>
            </a:r>
            <a:r>
              <a:rPr lang="en-US" dirty="0" smtClean="0"/>
              <a:t>houses.</a:t>
            </a:r>
          </a:p>
          <a:p>
            <a:pPr algn="just"/>
            <a:endParaRPr lang="en-US" dirty="0"/>
          </a:p>
          <a:p>
            <a:pPr algn="just"/>
            <a:r>
              <a:rPr lang="en-US" dirty="0"/>
              <a:t>In contrast, American firms have far fewer resources available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229600" cy="715962"/>
          </a:xfrm>
        </p:spPr>
        <p:txBody>
          <a:bodyPr>
            <a:normAutofit fontScale="90000"/>
          </a:bodyPr>
          <a:lstStyle/>
          <a:p>
            <a:r>
              <a:rPr lang="en-US" dirty="0"/>
              <a:t>Information Sources</a:t>
            </a:r>
          </a:p>
        </p:txBody>
      </p:sp>
      <p:sp>
        <p:nvSpPr>
          <p:cNvPr id="13315" name="Rectangle 3"/>
          <p:cNvSpPr>
            <a:spLocks noGrp="1" noChangeArrowheads="1"/>
          </p:cNvSpPr>
          <p:nvPr>
            <p:ph type="body" idx="1"/>
          </p:nvPr>
        </p:nvSpPr>
        <p:spPr>
          <a:xfrm>
            <a:off x="457200" y="1600200"/>
            <a:ext cx="8229600" cy="5029200"/>
          </a:xfrm>
        </p:spPr>
        <p:txBody>
          <a:bodyPr>
            <a:normAutofit fontScale="77500" lnSpcReduction="20000"/>
          </a:bodyPr>
          <a:lstStyle/>
          <a:p>
            <a:pPr algn="just">
              <a:lnSpc>
                <a:spcPct val="90000"/>
              </a:lnSpc>
            </a:pPr>
            <a:r>
              <a:rPr lang="en-US" dirty="0"/>
              <a:t>The U.S. Department of Commerce is the most comprehensive source of export information for U.S. </a:t>
            </a:r>
            <a:r>
              <a:rPr lang="en-US" dirty="0" smtClean="0"/>
              <a:t>firms.</a:t>
            </a:r>
          </a:p>
          <a:p>
            <a:pPr algn="just">
              <a:lnSpc>
                <a:spcPct val="90000"/>
              </a:lnSpc>
            </a:pPr>
            <a:endParaRPr lang="en-US" dirty="0"/>
          </a:p>
          <a:p>
            <a:pPr algn="just">
              <a:lnSpc>
                <a:spcPct val="90000"/>
              </a:lnSpc>
            </a:pPr>
            <a:r>
              <a:rPr lang="en-US" dirty="0"/>
              <a:t>The International Trade Administration and the United States and Foreign Commercial Service Agency can provide “best prospects” lists for </a:t>
            </a:r>
            <a:r>
              <a:rPr lang="en-US" dirty="0" smtClean="0"/>
              <a:t>firms.</a:t>
            </a:r>
          </a:p>
          <a:p>
            <a:pPr algn="just">
              <a:lnSpc>
                <a:spcPct val="90000"/>
              </a:lnSpc>
              <a:buNone/>
            </a:pPr>
            <a:r>
              <a:rPr lang="en-US" dirty="0" smtClean="0"/>
              <a:t> </a:t>
            </a:r>
            <a:endParaRPr lang="en-US" dirty="0"/>
          </a:p>
          <a:p>
            <a:pPr algn="just">
              <a:lnSpc>
                <a:spcPct val="90000"/>
              </a:lnSpc>
            </a:pPr>
            <a:r>
              <a:rPr lang="en-US" dirty="0"/>
              <a:t>The Department of Commerce also organizes various trade events to help firms make foreign contacts and explore export </a:t>
            </a:r>
            <a:r>
              <a:rPr lang="en-US" dirty="0" smtClean="0"/>
              <a:t>opportunities.</a:t>
            </a:r>
          </a:p>
          <a:p>
            <a:pPr algn="just">
              <a:lnSpc>
                <a:spcPct val="90000"/>
              </a:lnSpc>
            </a:pPr>
            <a:endParaRPr lang="en-US" dirty="0"/>
          </a:p>
          <a:p>
            <a:pPr algn="just">
              <a:lnSpc>
                <a:spcPct val="90000"/>
              </a:lnSpc>
            </a:pPr>
            <a:r>
              <a:rPr lang="en-US" dirty="0"/>
              <a:t>The Small Business Administration is also a source of </a:t>
            </a:r>
            <a:r>
              <a:rPr lang="en-US" dirty="0" smtClean="0"/>
              <a:t>assistance.</a:t>
            </a:r>
          </a:p>
          <a:p>
            <a:pPr algn="just">
              <a:lnSpc>
                <a:spcPct val="90000"/>
              </a:lnSpc>
            </a:pPr>
            <a:endParaRPr lang="en-US" dirty="0"/>
          </a:p>
          <a:p>
            <a:pPr algn="just">
              <a:lnSpc>
                <a:spcPct val="90000"/>
              </a:lnSpc>
            </a:pPr>
            <a:r>
              <a:rPr lang="en-US" dirty="0"/>
              <a:t>Local and state governments can also provide export support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3200"/>
              <a:t>Utilizing Export Management Companies</a:t>
            </a:r>
          </a:p>
        </p:txBody>
      </p:sp>
      <p:sp>
        <p:nvSpPr>
          <p:cNvPr id="14339" name="Rectangle 3"/>
          <p:cNvSpPr>
            <a:spLocks noGrp="1" noChangeArrowheads="1"/>
          </p:cNvSpPr>
          <p:nvPr>
            <p:ph type="body" idx="1"/>
          </p:nvPr>
        </p:nvSpPr>
        <p:spPr/>
        <p:txBody>
          <a:bodyPr>
            <a:normAutofit fontScale="85000" lnSpcReduction="20000"/>
          </a:bodyPr>
          <a:lstStyle/>
          <a:p>
            <a:pPr algn="just"/>
            <a:r>
              <a:rPr lang="en-US" dirty="0">
                <a:solidFill>
                  <a:srgbClr val="CC6600"/>
                </a:solidFill>
              </a:rPr>
              <a:t>Export management companies</a:t>
            </a:r>
            <a:r>
              <a:rPr lang="en-US" dirty="0"/>
              <a:t> (</a:t>
            </a:r>
            <a:r>
              <a:rPr lang="en-US" dirty="0">
                <a:solidFill>
                  <a:srgbClr val="CC6600"/>
                </a:solidFill>
              </a:rPr>
              <a:t>EMCs</a:t>
            </a:r>
            <a:r>
              <a:rPr lang="en-US" dirty="0"/>
              <a:t>) are export specialists that act as the export marketing department or international department for client </a:t>
            </a:r>
            <a:r>
              <a:rPr lang="en-US" dirty="0" smtClean="0"/>
              <a:t>firms.</a:t>
            </a:r>
            <a:endParaRPr lang="en-US" dirty="0"/>
          </a:p>
          <a:p>
            <a:pPr algn="just"/>
            <a:endParaRPr lang="en-US" dirty="0"/>
          </a:p>
          <a:p>
            <a:pPr algn="just">
              <a:buFont typeface="Wingdings" pitchFamily="2" charset="2"/>
              <a:buNone/>
            </a:pPr>
            <a:r>
              <a:rPr lang="en-US" dirty="0"/>
              <a:t>EMCs normally accept two types of export assignments:</a:t>
            </a:r>
          </a:p>
          <a:p>
            <a:pPr algn="just"/>
            <a:r>
              <a:rPr lang="en-US" dirty="0"/>
              <a:t>they start exporting operations for a firm with the understanding that the firm will take over operations after they are well </a:t>
            </a:r>
            <a:r>
              <a:rPr lang="en-US" dirty="0" smtClean="0"/>
              <a:t>established.</a:t>
            </a:r>
          </a:p>
          <a:p>
            <a:pPr algn="just">
              <a:buNone/>
            </a:pPr>
            <a:r>
              <a:rPr lang="en-US" dirty="0" smtClean="0"/>
              <a:t> </a:t>
            </a:r>
            <a:endParaRPr lang="en-US" dirty="0"/>
          </a:p>
          <a:p>
            <a:pPr algn="just"/>
            <a:r>
              <a:rPr lang="en-US" dirty="0"/>
              <a:t>they start services with the understanding that the EMC will have continuing responsibility for selling the firm’s products</a:t>
            </a:r>
          </a:p>
          <a:p>
            <a:pPr algn="just"/>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3200"/>
              <a:t>Utilizing Export Management Companies</a:t>
            </a:r>
          </a:p>
        </p:txBody>
      </p:sp>
      <p:sp>
        <p:nvSpPr>
          <p:cNvPr id="46083" name="Rectangle 3"/>
          <p:cNvSpPr>
            <a:spLocks noGrp="1" noChangeArrowheads="1"/>
          </p:cNvSpPr>
          <p:nvPr>
            <p:ph type="body" idx="1"/>
          </p:nvPr>
        </p:nvSpPr>
        <p:spPr/>
        <p:txBody>
          <a:bodyPr>
            <a:normAutofit lnSpcReduction="10000"/>
          </a:bodyPr>
          <a:lstStyle/>
          <a:p>
            <a:pPr algn="just"/>
            <a:r>
              <a:rPr lang="en-US" dirty="0"/>
              <a:t>A good EMCs will help the neophyte exporter identify opportunities and avoid common </a:t>
            </a:r>
            <a:r>
              <a:rPr lang="en-US" dirty="0" smtClean="0"/>
              <a:t>pitfalls.</a:t>
            </a:r>
          </a:p>
          <a:p>
            <a:pPr algn="just">
              <a:buNone/>
            </a:pPr>
            <a:r>
              <a:rPr lang="en-US" dirty="0" smtClean="0"/>
              <a:t> </a:t>
            </a:r>
            <a:endParaRPr lang="en-US" dirty="0"/>
          </a:p>
          <a:p>
            <a:pPr algn="just"/>
            <a:r>
              <a:rPr lang="en-US" dirty="0"/>
              <a:t>However, not all EMCs are equal—some do a better job than </a:t>
            </a:r>
            <a:r>
              <a:rPr lang="en-US" dirty="0" smtClean="0"/>
              <a:t>others.</a:t>
            </a:r>
          </a:p>
          <a:p>
            <a:pPr algn="just"/>
            <a:endParaRPr lang="en-US" dirty="0"/>
          </a:p>
          <a:p>
            <a:pPr algn="just"/>
            <a:r>
              <a:rPr lang="en-US" dirty="0"/>
              <a:t>Firms that rely on an EMC may not develop their own export capabilities</a:t>
            </a:r>
          </a:p>
          <a:p>
            <a:pPr algn="just"/>
            <a:endParaRPr lang="en-US" dirty="0"/>
          </a:p>
          <a:p>
            <a:pPr algn="just"/>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639762"/>
          </a:xfrm>
        </p:spPr>
        <p:txBody>
          <a:bodyPr>
            <a:normAutofit fontScale="90000"/>
          </a:bodyPr>
          <a:lstStyle/>
          <a:p>
            <a:r>
              <a:rPr lang="en-US" dirty="0"/>
              <a:t>Export Strategy</a:t>
            </a:r>
          </a:p>
        </p:txBody>
      </p:sp>
      <p:sp>
        <p:nvSpPr>
          <p:cNvPr id="15363" name="Rectangle 3"/>
          <p:cNvSpPr>
            <a:spLocks noGrp="1" noChangeArrowheads="1"/>
          </p:cNvSpPr>
          <p:nvPr>
            <p:ph type="body" idx="1"/>
          </p:nvPr>
        </p:nvSpPr>
        <p:spPr>
          <a:xfrm>
            <a:off x="457200" y="990600"/>
            <a:ext cx="8458200" cy="5867400"/>
          </a:xfrm>
        </p:spPr>
        <p:txBody>
          <a:bodyPr>
            <a:normAutofit fontScale="85000" lnSpcReduction="20000"/>
          </a:bodyPr>
          <a:lstStyle/>
          <a:p>
            <a:pPr algn="just">
              <a:buFont typeface="Wingdings" pitchFamily="2" charset="2"/>
              <a:buNone/>
            </a:pPr>
            <a:r>
              <a:rPr lang="en-US" sz="2400" dirty="0"/>
              <a:t>To reduce the risks of exporting, firms should</a:t>
            </a:r>
          </a:p>
          <a:p>
            <a:pPr algn="just"/>
            <a:r>
              <a:rPr lang="en-US" sz="2400" dirty="0"/>
              <a:t>hire an EMC or export consultant, to help identify opportunities and navigate through the tangled web of paperwork and regulations so often involved in </a:t>
            </a:r>
            <a:r>
              <a:rPr lang="en-US" sz="2400" dirty="0" smtClean="0"/>
              <a:t>exporting.</a:t>
            </a:r>
          </a:p>
          <a:p>
            <a:pPr algn="just"/>
            <a:endParaRPr lang="en-US" sz="2400" dirty="0"/>
          </a:p>
          <a:p>
            <a:pPr algn="just"/>
            <a:r>
              <a:rPr lang="en-US" sz="2400" dirty="0"/>
              <a:t>focus on one, or a few, markets at </a:t>
            </a:r>
            <a:r>
              <a:rPr lang="en-US" sz="2400" dirty="0" smtClean="0"/>
              <a:t>first.</a:t>
            </a:r>
          </a:p>
          <a:p>
            <a:pPr algn="just"/>
            <a:endParaRPr lang="en-US" sz="2400" dirty="0"/>
          </a:p>
          <a:p>
            <a:pPr algn="just"/>
            <a:r>
              <a:rPr lang="en-US" sz="2400" dirty="0"/>
              <a:t>enter a foreign market on a fairly small scale in order to reduce the costs of any subsequent </a:t>
            </a:r>
            <a:r>
              <a:rPr lang="en-US" sz="2400" dirty="0" smtClean="0"/>
              <a:t>failures.</a:t>
            </a:r>
          </a:p>
          <a:p>
            <a:pPr algn="just"/>
            <a:endParaRPr lang="en-US" sz="2400" dirty="0"/>
          </a:p>
          <a:p>
            <a:pPr algn="just"/>
            <a:r>
              <a:rPr lang="en-US" sz="2400" dirty="0"/>
              <a:t>recognize the time and managerial commitment </a:t>
            </a:r>
            <a:r>
              <a:rPr lang="en-US" sz="2400" dirty="0" smtClean="0"/>
              <a:t>involved.</a:t>
            </a:r>
          </a:p>
          <a:p>
            <a:pPr algn="just"/>
            <a:endParaRPr lang="en-US" sz="2400" dirty="0"/>
          </a:p>
          <a:p>
            <a:pPr algn="just"/>
            <a:r>
              <a:rPr lang="en-US" sz="2400" dirty="0"/>
              <a:t>develop a good relationship with local distributors and </a:t>
            </a:r>
            <a:r>
              <a:rPr lang="en-US" sz="2400" dirty="0" smtClean="0"/>
              <a:t>customers.</a:t>
            </a:r>
          </a:p>
          <a:p>
            <a:pPr algn="just"/>
            <a:r>
              <a:rPr lang="en-US" sz="2400" dirty="0" smtClean="0"/>
              <a:t> </a:t>
            </a:r>
            <a:endParaRPr lang="en-US" sz="2400" dirty="0"/>
          </a:p>
          <a:p>
            <a:pPr algn="just"/>
            <a:r>
              <a:rPr lang="en-US" sz="2400" dirty="0"/>
              <a:t>hire locals to help establish a presence in the </a:t>
            </a:r>
            <a:r>
              <a:rPr lang="en-US" sz="2400" dirty="0" smtClean="0"/>
              <a:t>market.</a:t>
            </a:r>
          </a:p>
          <a:p>
            <a:pPr algn="just"/>
            <a:endParaRPr lang="en-US" sz="2400" dirty="0"/>
          </a:p>
          <a:p>
            <a:pPr algn="just"/>
            <a:r>
              <a:rPr lang="en-US" sz="2400" dirty="0"/>
              <a:t>be </a:t>
            </a:r>
            <a:r>
              <a:rPr lang="en-US" sz="2400" dirty="0" smtClean="0"/>
              <a:t>proactive.</a:t>
            </a:r>
          </a:p>
          <a:p>
            <a:pPr algn="just"/>
            <a:endParaRPr lang="en-US" sz="2400" dirty="0"/>
          </a:p>
          <a:p>
            <a:pPr algn="just"/>
            <a:r>
              <a:rPr lang="en-US" sz="2400" dirty="0"/>
              <a:t>consider local production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Export And Import Financing</a:t>
            </a:r>
          </a:p>
        </p:txBody>
      </p:sp>
      <p:sp>
        <p:nvSpPr>
          <p:cNvPr id="47107" name="Rectangle 3"/>
          <p:cNvSpPr>
            <a:spLocks noGrp="1" noChangeArrowheads="1"/>
          </p:cNvSpPr>
          <p:nvPr>
            <p:ph type="body" idx="1"/>
          </p:nvPr>
        </p:nvSpPr>
        <p:spPr/>
        <p:txBody>
          <a:bodyPr/>
          <a:lstStyle/>
          <a:p>
            <a:pPr algn="just"/>
            <a:r>
              <a:rPr lang="en-US" dirty="0"/>
              <a:t>Over time, various mechanisms for financing exports and imports have evolved in response to a problem that can be particularly acute in international trade: the lack of trust that exists when one must put faith in a stranger</a:t>
            </a:r>
            <a:endParaRPr lang="en-US" u="sng" dirty="0"/>
          </a:p>
          <a:p>
            <a:pPr algn="just">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Lack Of Trust </a:t>
            </a:r>
          </a:p>
        </p:txBody>
      </p:sp>
      <p:sp>
        <p:nvSpPr>
          <p:cNvPr id="16387" name="Rectangle 3"/>
          <p:cNvSpPr>
            <a:spLocks noGrp="1" noChangeArrowheads="1"/>
          </p:cNvSpPr>
          <p:nvPr>
            <p:ph type="body" idx="1"/>
          </p:nvPr>
        </p:nvSpPr>
        <p:spPr/>
        <p:txBody>
          <a:bodyPr/>
          <a:lstStyle/>
          <a:p>
            <a:pPr algn="just"/>
            <a:r>
              <a:rPr lang="en-US" dirty="0"/>
              <a:t>Many international transactions are facilitated by a third party (normally a reputable bank</a:t>
            </a:r>
            <a:r>
              <a:rPr lang="en-US" dirty="0" smtClean="0"/>
              <a:t>).</a:t>
            </a:r>
          </a:p>
          <a:p>
            <a:pPr algn="just">
              <a:buNone/>
            </a:pPr>
            <a:r>
              <a:rPr lang="en-US" dirty="0" smtClean="0"/>
              <a:t> </a:t>
            </a:r>
            <a:endParaRPr lang="en-US" dirty="0"/>
          </a:p>
          <a:p>
            <a:pPr algn="just"/>
            <a:r>
              <a:rPr lang="en-US" dirty="0"/>
              <a:t>By including the third party, an element of trust is added to the relationship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Lack Of Trust</a:t>
            </a:r>
          </a:p>
        </p:txBody>
      </p:sp>
      <p:pic>
        <p:nvPicPr>
          <p:cNvPr id="17412" name="Picture 4" descr="hiL81349_1503"/>
          <p:cNvPicPr>
            <a:picLocks noChangeAspect="1" noChangeArrowheads="1"/>
          </p:cNvPicPr>
          <p:nvPr/>
        </p:nvPicPr>
        <p:blipFill>
          <a:blip r:embed="rId3" cstate="print"/>
          <a:srcRect/>
          <a:stretch>
            <a:fillRect/>
          </a:stretch>
        </p:blipFill>
        <p:spPr bwMode="auto">
          <a:xfrm>
            <a:off x="304800" y="1447800"/>
            <a:ext cx="8534399" cy="480059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Letter Of Credit</a:t>
            </a:r>
          </a:p>
        </p:txBody>
      </p:sp>
      <p:sp>
        <p:nvSpPr>
          <p:cNvPr id="18435" name="Rectangle 3"/>
          <p:cNvSpPr>
            <a:spLocks noGrp="1" noChangeArrowheads="1"/>
          </p:cNvSpPr>
          <p:nvPr>
            <p:ph type="body" idx="1"/>
          </p:nvPr>
        </p:nvSpPr>
        <p:spPr/>
        <p:txBody>
          <a:bodyPr>
            <a:normAutofit fontScale="92500"/>
          </a:bodyPr>
          <a:lstStyle/>
          <a:p>
            <a:pPr algn="just"/>
            <a:r>
              <a:rPr lang="en-US" dirty="0"/>
              <a:t>A </a:t>
            </a:r>
            <a:r>
              <a:rPr lang="en-US" dirty="0">
                <a:solidFill>
                  <a:srgbClr val="CC6600"/>
                </a:solidFill>
              </a:rPr>
              <a:t>letter of credit</a:t>
            </a:r>
            <a:r>
              <a:rPr lang="en-US" dirty="0"/>
              <a:t> is issued by a bank at the request of an importer and states the bank will pay a specified sum of money to a beneficiary, normally the exporter, on presentation of particular, specified </a:t>
            </a:r>
            <a:r>
              <a:rPr lang="en-US" dirty="0" smtClean="0"/>
              <a:t>documents.</a:t>
            </a:r>
          </a:p>
          <a:p>
            <a:pPr algn="just"/>
            <a:endParaRPr lang="en-US" dirty="0"/>
          </a:p>
          <a:p>
            <a:pPr algn="just"/>
            <a:r>
              <a:rPr lang="en-US" dirty="0"/>
              <a:t>The main advantage of the letter of credit is that both parties to the transaction are likely to trust a reputable bank even if they do not trust each other</a:t>
            </a:r>
          </a:p>
          <a:p>
            <a:pPr algn="just">
              <a:buFont typeface="Wingdings" pitchFamily="2" charset="2"/>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Draft</a:t>
            </a:r>
          </a:p>
        </p:txBody>
      </p:sp>
      <p:sp>
        <p:nvSpPr>
          <p:cNvPr id="19459" name="Rectangle 3"/>
          <p:cNvSpPr>
            <a:spLocks noGrp="1" noChangeArrowheads="1"/>
          </p:cNvSpPr>
          <p:nvPr>
            <p:ph type="body" idx="1"/>
          </p:nvPr>
        </p:nvSpPr>
        <p:spPr/>
        <p:txBody>
          <a:bodyPr>
            <a:normAutofit fontScale="85000" lnSpcReduction="10000"/>
          </a:bodyPr>
          <a:lstStyle/>
          <a:p>
            <a:pPr algn="just"/>
            <a:r>
              <a:rPr lang="en-US" dirty="0"/>
              <a:t>A </a:t>
            </a:r>
            <a:r>
              <a:rPr lang="en-US" dirty="0">
                <a:solidFill>
                  <a:srgbClr val="CC6600"/>
                </a:solidFill>
              </a:rPr>
              <a:t>draft</a:t>
            </a:r>
            <a:r>
              <a:rPr lang="en-US" dirty="0"/>
              <a:t>, also called a </a:t>
            </a:r>
            <a:r>
              <a:rPr lang="en-US" dirty="0">
                <a:solidFill>
                  <a:srgbClr val="CC6600"/>
                </a:solidFill>
              </a:rPr>
              <a:t>bill of exchange</a:t>
            </a:r>
            <a:r>
              <a:rPr lang="en-US" dirty="0"/>
              <a:t>, is the instrument normally used in international commerce for </a:t>
            </a:r>
            <a:r>
              <a:rPr lang="en-US" dirty="0" smtClean="0"/>
              <a:t>payment.</a:t>
            </a:r>
          </a:p>
          <a:p>
            <a:pPr algn="just"/>
            <a:endParaRPr lang="en-US" dirty="0"/>
          </a:p>
          <a:p>
            <a:pPr algn="just"/>
            <a:r>
              <a:rPr lang="en-US" dirty="0"/>
              <a:t>A draft is simply an order written by an exporter instructing an importer, or an importer's agent, to pay a specified amount of money at a specified </a:t>
            </a:r>
            <a:r>
              <a:rPr lang="en-US" dirty="0" smtClean="0"/>
              <a:t>time.</a:t>
            </a:r>
          </a:p>
          <a:p>
            <a:pPr algn="just"/>
            <a:endParaRPr lang="en-US" dirty="0"/>
          </a:p>
          <a:p>
            <a:pPr algn="just"/>
            <a:r>
              <a:rPr lang="en-US" dirty="0"/>
              <a:t>A </a:t>
            </a:r>
            <a:r>
              <a:rPr lang="en-US" dirty="0">
                <a:solidFill>
                  <a:srgbClr val="CC6600"/>
                </a:solidFill>
              </a:rPr>
              <a:t>sight draft</a:t>
            </a:r>
            <a:r>
              <a:rPr lang="en-US" dirty="0"/>
              <a:t> is payable on presentation to the </a:t>
            </a:r>
            <a:r>
              <a:rPr lang="en-US" dirty="0" err="1"/>
              <a:t>drawee</a:t>
            </a:r>
            <a:r>
              <a:rPr lang="en-US" dirty="0"/>
              <a:t> while a </a:t>
            </a:r>
            <a:r>
              <a:rPr lang="en-US" dirty="0">
                <a:solidFill>
                  <a:srgbClr val="CC6600"/>
                </a:solidFill>
              </a:rPr>
              <a:t>time draft</a:t>
            </a:r>
            <a:r>
              <a:rPr lang="en-US" dirty="0"/>
              <a:t> allows for a delay in payment - normally 30, 60, 90, or 120 days</a:t>
            </a:r>
            <a:endParaRPr lang="en-US" u="sng" dirty="0"/>
          </a:p>
          <a:p>
            <a:pPr algn="just"/>
            <a:endParaRPr lang="en-US" dirty="0"/>
          </a:p>
          <a:p>
            <a:pPr algn="just"/>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Bill Of Lading</a:t>
            </a:r>
          </a:p>
        </p:txBody>
      </p:sp>
      <p:sp>
        <p:nvSpPr>
          <p:cNvPr id="20483" name="Rectangle 3"/>
          <p:cNvSpPr>
            <a:spLocks noGrp="1" noChangeArrowheads="1"/>
          </p:cNvSpPr>
          <p:nvPr>
            <p:ph type="body" idx="1"/>
          </p:nvPr>
        </p:nvSpPr>
        <p:spPr/>
        <p:txBody>
          <a:bodyPr/>
          <a:lstStyle/>
          <a:p>
            <a:pPr algn="just"/>
            <a:r>
              <a:rPr lang="en-US" dirty="0"/>
              <a:t>The </a:t>
            </a:r>
            <a:r>
              <a:rPr lang="en-US" dirty="0">
                <a:solidFill>
                  <a:srgbClr val="CC6600"/>
                </a:solidFill>
              </a:rPr>
              <a:t>bill of lading</a:t>
            </a:r>
            <a:r>
              <a:rPr lang="en-US" dirty="0"/>
              <a:t> is issued to the exporter by the common carrier transporting the merchandise  </a:t>
            </a:r>
          </a:p>
          <a:p>
            <a:pPr algn="just">
              <a:buFont typeface="Wingdings" pitchFamily="2" charset="2"/>
              <a:buNone/>
            </a:pPr>
            <a:endParaRPr lang="en-US" dirty="0"/>
          </a:p>
          <a:p>
            <a:pPr algn="just">
              <a:buFont typeface="Wingdings" pitchFamily="2" charset="2"/>
              <a:buNone/>
            </a:pPr>
            <a:r>
              <a:rPr lang="en-US" dirty="0"/>
              <a:t>It serves three purposes: </a:t>
            </a:r>
          </a:p>
          <a:p>
            <a:pPr algn="just"/>
            <a:r>
              <a:rPr lang="en-US" dirty="0"/>
              <a:t>it is a receipt</a:t>
            </a:r>
          </a:p>
          <a:p>
            <a:pPr algn="just"/>
            <a:r>
              <a:rPr lang="en-US" dirty="0"/>
              <a:t>it is a contract</a:t>
            </a:r>
          </a:p>
          <a:p>
            <a:pPr algn="just"/>
            <a:r>
              <a:rPr lang="en-US" dirty="0"/>
              <a:t>it is a document of title</a:t>
            </a:r>
          </a:p>
          <a:p>
            <a:pPr algn="just"/>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smtClean="0">
                <a:solidFill>
                  <a:srgbClr val="0066FF"/>
                </a:solidFill>
              </a:rPr>
              <a:t>Question</a:t>
            </a:r>
            <a:endParaRPr lang="en-US" dirty="0">
              <a:solidFill>
                <a:srgbClr val="0066FF"/>
              </a:solidFill>
            </a:endParaRPr>
          </a:p>
        </p:txBody>
      </p:sp>
      <p:sp>
        <p:nvSpPr>
          <p:cNvPr id="32771" name="Rectangle 3"/>
          <p:cNvSpPr>
            <a:spLocks noGrp="1" noChangeArrowheads="1"/>
          </p:cNvSpPr>
          <p:nvPr>
            <p:ph type="body" idx="1"/>
          </p:nvPr>
        </p:nvSpPr>
        <p:spPr/>
        <p:txBody>
          <a:bodyPr/>
          <a:lstStyle/>
          <a:p>
            <a:pPr>
              <a:buFont typeface="Wingdings" pitchFamily="2" charset="2"/>
              <a:buNone/>
            </a:pPr>
            <a:r>
              <a:rPr lang="en-US"/>
              <a:t>A _______ is an order written by an exporter instructing an importer to pay a specified amount of money at a specified time.</a:t>
            </a:r>
          </a:p>
          <a:p>
            <a:pPr>
              <a:buFont typeface="Wingdings" pitchFamily="2" charset="2"/>
              <a:buNone/>
            </a:pPr>
            <a:endParaRPr lang="en-US"/>
          </a:p>
          <a:p>
            <a:pPr>
              <a:buFontTx/>
              <a:buNone/>
            </a:pPr>
            <a:r>
              <a:rPr lang="en-US"/>
              <a:t> a) letter of credit</a:t>
            </a:r>
          </a:p>
          <a:p>
            <a:pPr>
              <a:buFontTx/>
              <a:buNone/>
            </a:pPr>
            <a:r>
              <a:rPr lang="en-US"/>
              <a:t> b) draft</a:t>
            </a:r>
          </a:p>
          <a:p>
            <a:pPr>
              <a:buFontTx/>
              <a:buNone/>
            </a:pPr>
            <a:r>
              <a:rPr lang="en-US"/>
              <a:t> c) bill of lading</a:t>
            </a:r>
          </a:p>
          <a:p>
            <a:pPr>
              <a:buFontTx/>
              <a:buNone/>
            </a:pPr>
            <a:r>
              <a:rPr lang="en-US"/>
              <a:t> d) confirmed letter of credit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smtClean="0"/>
              <a:t>Lecture 23</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200"/>
              <a:t>A Typical International Trade Transaction</a:t>
            </a:r>
          </a:p>
        </p:txBody>
      </p:sp>
      <p:pic>
        <p:nvPicPr>
          <p:cNvPr id="4" name="Picture 4" descr="hiL81349_1504"/>
          <p:cNvPicPr>
            <a:picLocks noChangeAspect="1" noChangeArrowheads="1"/>
          </p:cNvPicPr>
          <p:nvPr/>
        </p:nvPicPr>
        <p:blipFill>
          <a:blip r:embed="rId3" cstate="print"/>
          <a:srcRect/>
          <a:stretch>
            <a:fillRect/>
          </a:stretch>
        </p:blipFill>
        <p:spPr bwMode="auto">
          <a:xfrm>
            <a:off x="152400" y="1295400"/>
            <a:ext cx="8763000" cy="5181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smtClean="0">
                <a:solidFill>
                  <a:srgbClr val="0066FF"/>
                </a:solidFill>
              </a:rPr>
              <a:t>Question</a:t>
            </a:r>
            <a:endParaRPr lang="en-US" dirty="0">
              <a:solidFill>
                <a:srgbClr val="0066FF"/>
              </a:solidFill>
            </a:endParaRPr>
          </a:p>
        </p:txBody>
      </p:sp>
      <p:sp>
        <p:nvSpPr>
          <p:cNvPr id="59395" name="Rectangle 3"/>
          <p:cNvSpPr>
            <a:spLocks noGrp="1" noChangeArrowheads="1"/>
          </p:cNvSpPr>
          <p:nvPr>
            <p:ph type="body" idx="1"/>
          </p:nvPr>
        </p:nvSpPr>
        <p:spPr/>
        <p:txBody>
          <a:bodyPr/>
          <a:lstStyle/>
          <a:p>
            <a:pPr>
              <a:buFont typeface="Wingdings" pitchFamily="2" charset="2"/>
              <a:buNone/>
            </a:pPr>
            <a:r>
              <a:rPr lang="en-US"/>
              <a:t>Which of the following is </a:t>
            </a:r>
            <a:r>
              <a:rPr lang="en-US" i="1"/>
              <a:t>not </a:t>
            </a:r>
            <a:r>
              <a:rPr lang="en-US"/>
              <a:t>a purpose of the bill of lading? </a:t>
            </a:r>
          </a:p>
          <a:p>
            <a:pPr>
              <a:buFont typeface="Wingdings" pitchFamily="2" charset="2"/>
              <a:buNone/>
            </a:pPr>
            <a:endParaRPr lang="en-US"/>
          </a:p>
          <a:p>
            <a:pPr>
              <a:buFontTx/>
              <a:buNone/>
            </a:pPr>
            <a:r>
              <a:rPr lang="en-US"/>
              <a:t>a) It is a contract</a:t>
            </a:r>
          </a:p>
          <a:p>
            <a:pPr>
              <a:buFontTx/>
              <a:buNone/>
            </a:pPr>
            <a:r>
              <a:rPr lang="en-US"/>
              <a:t>b) It is a document of title</a:t>
            </a:r>
          </a:p>
          <a:p>
            <a:pPr>
              <a:buFontTx/>
              <a:buNone/>
            </a:pPr>
            <a:r>
              <a:rPr lang="en-US"/>
              <a:t>c) It is a form of payment</a:t>
            </a:r>
          </a:p>
          <a:p>
            <a:pPr>
              <a:buFontTx/>
              <a:buNone/>
            </a:pPr>
            <a:r>
              <a:rPr lang="en-US"/>
              <a:t>d) It is a receipt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Export Assistance</a:t>
            </a:r>
          </a:p>
        </p:txBody>
      </p:sp>
      <p:sp>
        <p:nvSpPr>
          <p:cNvPr id="22531" name="Rectangle 3"/>
          <p:cNvSpPr>
            <a:spLocks noGrp="1" noChangeArrowheads="1"/>
          </p:cNvSpPr>
          <p:nvPr>
            <p:ph type="body" idx="1"/>
          </p:nvPr>
        </p:nvSpPr>
        <p:spPr/>
        <p:txBody>
          <a:bodyPr/>
          <a:lstStyle/>
          <a:p>
            <a:pPr algn="just"/>
            <a:r>
              <a:rPr lang="en-US" dirty="0"/>
              <a:t>There are two forms of government-backed assistance available to exporters</a:t>
            </a:r>
            <a:r>
              <a:rPr lang="en-US" dirty="0" smtClean="0"/>
              <a:t>:</a:t>
            </a:r>
          </a:p>
          <a:p>
            <a:pPr algn="just">
              <a:buNone/>
            </a:pPr>
            <a:endParaRPr lang="en-US" dirty="0"/>
          </a:p>
          <a:p>
            <a:pPr marL="514350" indent="-514350" algn="just">
              <a:buFont typeface="Wingdings" pitchFamily="2" charset="2"/>
              <a:buAutoNum type="arabicPeriod"/>
            </a:pPr>
            <a:r>
              <a:rPr lang="en-US" dirty="0" smtClean="0"/>
              <a:t>Financing </a:t>
            </a:r>
            <a:r>
              <a:rPr lang="en-US" dirty="0"/>
              <a:t>aid is available from the Export-Import </a:t>
            </a:r>
            <a:r>
              <a:rPr lang="en-US" dirty="0" smtClean="0"/>
              <a:t>Bank.</a:t>
            </a:r>
          </a:p>
          <a:p>
            <a:pPr marL="514350" indent="-514350" algn="just">
              <a:buFont typeface="Wingdings" pitchFamily="2" charset="2"/>
              <a:buAutoNum type="arabicPeriod"/>
            </a:pPr>
            <a:endParaRPr lang="en-US" dirty="0"/>
          </a:p>
          <a:p>
            <a:pPr algn="just">
              <a:buFont typeface="Wingdings" pitchFamily="2" charset="2"/>
              <a:buNone/>
            </a:pPr>
            <a:r>
              <a:rPr lang="en-US" dirty="0">
                <a:solidFill>
                  <a:srgbClr val="CC6600"/>
                </a:solidFill>
              </a:rPr>
              <a:t>2.</a:t>
            </a:r>
            <a:r>
              <a:rPr lang="en-US" dirty="0"/>
              <a:t> Export credit insurance is available from the Foreign Credit Insurance Association </a:t>
            </a:r>
          </a:p>
          <a:p>
            <a:pPr algn="just"/>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Export-Import Bank</a:t>
            </a:r>
          </a:p>
        </p:txBody>
      </p:sp>
      <p:sp>
        <p:nvSpPr>
          <p:cNvPr id="23555" name="Rectangle 3"/>
          <p:cNvSpPr>
            <a:spLocks noGrp="1" noChangeArrowheads="1"/>
          </p:cNvSpPr>
          <p:nvPr>
            <p:ph type="body" idx="1"/>
          </p:nvPr>
        </p:nvSpPr>
        <p:spPr/>
        <p:txBody>
          <a:bodyPr>
            <a:normAutofit lnSpcReduction="10000"/>
          </a:bodyPr>
          <a:lstStyle/>
          <a:p>
            <a:pPr algn="just"/>
            <a:r>
              <a:rPr lang="en-US" dirty="0"/>
              <a:t>The </a:t>
            </a:r>
            <a:r>
              <a:rPr lang="en-US" dirty="0">
                <a:solidFill>
                  <a:srgbClr val="CC6600"/>
                </a:solidFill>
              </a:rPr>
              <a:t>Export-Import Bank</a:t>
            </a:r>
            <a:r>
              <a:rPr lang="en-US" dirty="0"/>
              <a:t> (</a:t>
            </a:r>
            <a:r>
              <a:rPr lang="en-US" dirty="0" err="1"/>
              <a:t>Eximbank</a:t>
            </a:r>
            <a:r>
              <a:rPr lang="en-US" dirty="0"/>
              <a:t>) is an independent agency of the U.S. </a:t>
            </a:r>
            <a:r>
              <a:rPr lang="en-US" dirty="0" smtClean="0"/>
              <a:t>government.</a:t>
            </a:r>
          </a:p>
          <a:p>
            <a:pPr algn="just"/>
            <a:endParaRPr lang="en-US" dirty="0"/>
          </a:p>
          <a:p>
            <a:pPr algn="just"/>
            <a:r>
              <a:rPr lang="en-US" dirty="0"/>
              <a:t>It provides financing aid to facilitate exports, imports, and the exchange of commodities between the U.S. and other </a:t>
            </a:r>
            <a:r>
              <a:rPr lang="en-US" dirty="0" smtClean="0"/>
              <a:t>countries.</a:t>
            </a:r>
          </a:p>
          <a:p>
            <a:pPr algn="just"/>
            <a:endParaRPr lang="en-US" dirty="0"/>
          </a:p>
          <a:p>
            <a:pPr algn="just"/>
            <a:r>
              <a:rPr lang="en-US" dirty="0" err="1" smtClean="0"/>
              <a:t>Unibank</a:t>
            </a:r>
            <a:r>
              <a:rPr lang="en-US" dirty="0" smtClean="0"/>
              <a:t> </a:t>
            </a:r>
            <a:r>
              <a:rPr lang="en-US" dirty="0"/>
              <a:t>achieves its goals though various loan and loan guarantee programs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Export Credit Insurance</a:t>
            </a:r>
          </a:p>
        </p:txBody>
      </p:sp>
      <p:sp>
        <p:nvSpPr>
          <p:cNvPr id="24579" name="Rectangle 3"/>
          <p:cNvSpPr>
            <a:spLocks noGrp="1" noChangeArrowheads="1"/>
          </p:cNvSpPr>
          <p:nvPr>
            <p:ph type="body" idx="1"/>
          </p:nvPr>
        </p:nvSpPr>
        <p:spPr/>
        <p:txBody>
          <a:bodyPr>
            <a:normAutofit fontScale="92500"/>
          </a:bodyPr>
          <a:lstStyle/>
          <a:p>
            <a:pPr algn="just"/>
            <a:r>
              <a:rPr lang="en-US" dirty="0"/>
              <a:t>Export credit insurance protects exporters against the risk that the importer will default on </a:t>
            </a:r>
            <a:r>
              <a:rPr lang="en-US" dirty="0" smtClean="0"/>
              <a:t>payment</a:t>
            </a:r>
          </a:p>
          <a:p>
            <a:pPr algn="just"/>
            <a:endParaRPr lang="en-US" dirty="0"/>
          </a:p>
          <a:p>
            <a:pPr algn="just"/>
            <a:r>
              <a:rPr lang="en-US" dirty="0"/>
              <a:t>In the U.S., export credit insurance is provided by the Foreign Credit Insurance Association (FICA</a:t>
            </a:r>
            <a:r>
              <a:rPr lang="en-US" dirty="0" smtClean="0"/>
              <a:t>)</a:t>
            </a:r>
          </a:p>
          <a:p>
            <a:pPr algn="just"/>
            <a:endParaRPr lang="en-US" dirty="0"/>
          </a:p>
          <a:p>
            <a:pPr algn="just"/>
            <a:r>
              <a:rPr lang="en-US" dirty="0"/>
              <a:t>FICA provides coverage against commercial risks and political risks</a:t>
            </a:r>
          </a:p>
          <a:p>
            <a:pPr algn="just"/>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Countertrade</a:t>
            </a:r>
          </a:p>
        </p:txBody>
      </p:sp>
      <p:sp>
        <p:nvSpPr>
          <p:cNvPr id="25603" name="Rectangle 3"/>
          <p:cNvSpPr>
            <a:spLocks noGrp="1" noChangeArrowheads="1"/>
          </p:cNvSpPr>
          <p:nvPr>
            <p:ph type="body" idx="1"/>
          </p:nvPr>
        </p:nvSpPr>
        <p:spPr/>
        <p:txBody>
          <a:bodyPr/>
          <a:lstStyle/>
          <a:p>
            <a:pPr algn="just"/>
            <a:r>
              <a:rPr lang="en-US" dirty="0"/>
              <a:t>When conventional means of payment are difficult, costly, or nonexistent, some firms may turn to </a:t>
            </a:r>
            <a:r>
              <a:rPr lang="en-US" dirty="0" smtClean="0"/>
              <a:t>countertrade.</a:t>
            </a:r>
          </a:p>
          <a:p>
            <a:pPr algn="just"/>
            <a:endParaRPr lang="en-US" dirty="0"/>
          </a:p>
          <a:p>
            <a:pPr algn="just"/>
            <a:r>
              <a:rPr lang="en-US" dirty="0">
                <a:solidFill>
                  <a:srgbClr val="CC6600"/>
                </a:solidFill>
              </a:rPr>
              <a:t>Countertrade</a:t>
            </a:r>
            <a:r>
              <a:rPr lang="en-US" dirty="0"/>
              <a:t> refers to a range of barter-like agreements that facilitate the trade of goods and services for other goods and services when they cannot be traded for money </a:t>
            </a:r>
          </a:p>
          <a:p>
            <a:pPr algn="just"/>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The Incidence Of Countertrade</a:t>
            </a:r>
          </a:p>
        </p:txBody>
      </p:sp>
      <p:sp>
        <p:nvSpPr>
          <p:cNvPr id="26627" name="Rectangle 3"/>
          <p:cNvSpPr>
            <a:spLocks noGrp="1" noChangeArrowheads="1"/>
          </p:cNvSpPr>
          <p:nvPr>
            <p:ph type="body" idx="1"/>
          </p:nvPr>
        </p:nvSpPr>
        <p:spPr/>
        <p:txBody>
          <a:bodyPr>
            <a:normAutofit fontScale="85000" lnSpcReduction="20000"/>
          </a:bodyPr>
          <a:lstStyle/>
          <a:p>
            <a:pPr algn="just"/>
            <a:r>
              <a:rPr lang="en-US" dirty="0"/>
              <a:t>During the1960s, when the Soviet Union and the Communist states of Eastern Europe had nonconvertible currencies, countertrade emerged as a means purchasing </a:t>
            </a:r>
            <a:r>
              <a:rPr lang="en-US" dirty="0" smtClean="0"/>
              <a:t>imports.</a:t>
            </a:r>
          </a:p>
          <a:p>
            <a:pPr algn="just"/>
            <a:endParaRPr lang="en-US" dirty="0"/>
          </a:p>
          <a:p>
            <a:pPr algn="just"/>
            <a:r>
              <a:rPr lang="en-US" dirty="0"/>
              <a:t>During the 1980s, the technique grew in popularity among many developing nations that lacked the foreign exchange reserves required to purchase necessary </a:t>
            </a:r>
            <a:r>
              <a:rPr lang="en-US" dirty="0" smtClean="0"/>
              <a:t>imports.</a:t>
            </a:r>
          </a:p>
          <a:p>
            <a:pPr algn="just"/>
            <a:endParaRPr lang="en-US" dirty="0"/>
          </a:p>
          <a:p>
            <a:pPr algn="just"/>
            <a:r>
              <a:rPr lang="en-US" dirty="0"/>
              <a:t>There was a notable increase in the volume of countertrade after the Asian financial crisis of 1997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The Incidence Of Countertrade</a:t>
            </a:r>
          </a:p>
        </p:txBody>
      </p:sp>
      <p:sp>
        <p:nvSpPr>
          <p:cNvPr id="27651" name="Rectangle 3"/>
          <p:cNvSpPr>
            <a:spLocks noGrp="1" noChangeArrowheads="1"/>
          </p:cNvSpPr>
          <p:nvPr>
            <p:ph type="body" idx="1"/>
          </p:nvPr>
        </p:nvSpPr>
        <p:spPr/>
        <p:txBody>
          <a:bodyPr/>
          <a:lstStyle/>
          <a:p>
            <a:pPr>
              <a:buFont typeface="Wingdings" pitchFamily="2" charset="2"/>
              <a:buNone/>
            </a:pPr>
            <a:r>
              <a:rPr lang="en-US"/>
              <a:t>There are five distinct versions of countertrade:</a:t>
            </a:r>
          </a:p>
          <a:p>
            <a:pPr>
              <a:buFont typeface="Wingdings" pitchFamily="2" charset="2"/>
              <a:buNone/>
            </a:pPr>
            <a:r>
              <a:rPr lang="en-US">
                <a:solidFill>
                  <a:srgbClr val="CC6600"/>
                </a:solidFill>
              </a:rPr>
              <a:t>1.</a:t>
            </a:r>
            <a:r>
              <a:rPr lang="en-US"/>
              <a:t> barter</a:t>
            </a:r>
          </a:p>
          <a:p>
            <a:pPr>
              <a:buFont typeface="Wingdings" pitchFamily="2" charset="2"/>
              <a:buNone/>
            </a:pPr>
            <a:r>
              <a:rPr lang="en-US">
                <a:solidFill>
                  <a:srgbClr val="CC6600"/>
                </a:solidFill>
              </a:rPr>
              <a:t>2.</a:t>
            </a:r>
            <a:r>
              <a:rPr lang="en-US"/>
              <a:t> counterpurchase</a:t>
            </a:r>
          </a:p>
          <a:p>
            <a:pPr>
              <a:buFont typeface="Wingdings" pitchFamily="2" charset="2"/>
              <a:buNone/>
            </a:pPr>
            <a:r>
              <a:rPr lang="en-US">
                <a:solidFill>
                  <a:srgbClr val="CC6600"/>
                </a:solidFill>
              </a:rPr>
              <a:t>3.</a:t>
            </a:r>
            <a:r>
              <a:rPr lang="en-US"/>
              <a:t> offset</a:t>
            </a:r>
          </a:p>
          <a:p>
            <a:pPr>
              <a:buFont typeface="Wingdings" pitchFamily="2" charset="2"/>
              <a:buNone/>
            </a:pPr>
            <a:r>
              <a:rPr lang="en-US">
                <a:solidFill>
                  <a:srgbClr val="CC6600"/>
                </a:solidFill>
              </a:rPr>
              <a:t>4.</a:t>
            </a:r>
            <a:r>
              <a:rPr lang="en-US"/>
              <a:t> compensation or buyback</a:t>
            </a:r>
          </a:p>
          <a:p>
            <a:pPr>
              <a:buFont typeface="Wingdings" pitchFamily="2" charset="2"/>
              <a:buNone/>
            </a:pPr>
            <a:r>
              <a:rPr lang="en-US">
                <a:solidFill>
                  <a:srgbClr val="CC6600"/>
                </a:solidFill>
              </a:rPr>
              <a:t>5.</a:t>
            </a:r>
            <a:r>
              <a:rPr lang="en-US"/>
              <a:t> switch trading </a:t>
            </a:r>
          </a:p>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The Incidence Of Countertrade</a:t>
            </a:r>
          </a:p>
        </p:txBody>
      </p:sp>
      <p:sp>
        <p:nvSpPr>
          <p:cNvPr id="52227" name="Rectangle 3"/>
          <p:cNvSpPr>
            <a:spLocks noGrp="1" noChangeArrowheads="1"/>
          </p:cNvSpPr>
          <p:nvPr>
            <p:ph type="body" idx="1"/>
          </p:nvPr>
        </p:nvSpPr>
        <p:spPr/>
        <p:txBody>
          <a:bodyPr>
            <a:normAutofit fontScale="77500" lnSpcReduction="20000"/>
          </a:bodyPr>
          <a:lstStyle/>
          <a:p>
            <a:pPr marL="514350" indent="-514350" algn="just">
              <a:buFont typeface="Wingdings" pitchFamily="2" charset="2"/>
              <a:buAutoNum type="arabicPeriod"/>
            </a:pPr>
            <a:r>
              <a:rPr lang="en-US" dirty="0" smtClean="0">
                <a:solidFill>
                  <a:srgbClr val="CC6600"/>
                </a:solidFill>
              </a:rPr>
              <a:t>Barter</a:t>
            </a:r>
            <a:r>
              <a:rPr lang="en-US" dirty="0" smtClean="0"/>
              <a:t> </a:t>
            </a:r>
            <a:r>
              <a:rPr lang="en-US" dirty="0"/>
              <a:t>is a direct exchange of goods and/or services between two parties without a cash </a:t>
            </a:r>
            <a:r>
              <a:rPr lang="en-US" dirty="0" smtClean="0"/>
              <a:t>transaction</a:t>
            </a:r>
          </a:p>
          <a:p>
            <a:pPr marL="514350" indent="-514350" algn="just">
              <a:buFont typeface="Wingdings" pitchFamily="2" charset="2"/>
              <a:buAutoNum type="arabicPeriod"/>
            </a:pPr>
            <a:endParaRPr lang="en-US" dirty="0"/>
          </a:p>
          <a:p>
            <a:pPr algn="just"/>
            <a:r>
              <a:rPr lang="en-US" dirty="0"/>
              <a:t>Barter is the most restrictive countertrade arrangement</a:t>
            </a:r>
          </a:p>
          <a:p>
            <a:pPr algn="just"/>
            <a:r>
              <a:rPr lang="en-US" dirty="0"/>
              <a:t>It is used primarily for one-time-only deals in transactions with trading partners who are not creditworthy or trustworthy</a:t>
            </a:r>
          </a:p>
          <a:p>
            <a:pPr algn="just">
              <a:buFont typeface="Wingdings" pitchFamily="2" charset="2"/>
              <a:buNone/>
            </a:pPr>
            <a:endParaRPr lang="en-US" b="1" dirty="0"/>
          </a:p>
          <a:p>
            <a:pPr algn="just">
              <a:buFont typeface="Wingdings" pitchFamily="2" charset="2"/>
              <a:buNone/>
            </a:pPr>
            <a:r>
              <a:rPr lang="en-US" dirty="0">
                <a:solidFill>
                  <a:srgbClr val="CC6600"/>
                </a:solidFill>
              </a:rPr>
              <a:t>2. </a:t>
            </a:r>
            <a:r>
              <a:rPr lang="en-US" dirty="0" smtClean="0">
                <a:solidFill>
                  <a:srgbClr val="CC6600"/>
                </a:solidFill>
              </a:rPr>
              <a:t>Counter purchase</a:t>
            </a:r>
            <a:r>
              <a:rPr lang="en-US" dirty="0" smtClean="0"/>
              <a:t> </a:t>
            </a:r>
            <a:r>
              <a:rPr lang="en-US" dirty="0"/>
              <a:t>is a reciprocal buying </a:t>
            </a:r>
            <a:r>
              <a:rPr lang="en-US" dirty="0" smtClean="0"/>
              <a:t>agreement</a:t>
            </a:r>
          </a:p>
          <a:p>
            <a:pPr algn="just">
              <a:buFont typeface="Wingdings" pitchFamily="2" charset="2"/>
              <a:buNone/>
            </a:pPr>
            <a:endParaRPr lang="en-US" dirty="0"/>
          </a:p>
          <a:p>
            <a:pPr algn="just"/>
            <a:r>
              <a:rPr lang="en-US" dirty="0"/>
              <a:t>It occurs when a firm agrees to purchase a certain amount of materials back from a country to which a sale is made </a:t>
            </a:r>
          </a:p>
          <a:p>
            <a:pPr algn="just"/>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The Incidence Of Countertrade</a:t>
            </a:r>
          </a:p>
        </p:txBody>
      </p:sp>
      <p:sp>
        <p:nvSpPr>
          <p:cNvPr id="53251" name="Rectangle 3"/>
          <p:cNvSpPr>
            <a:spLocks noGrp="1" noChangeArrowheads="1"/>
          </p:cNvSpPr>
          <p:nvPr>
            <p:ph type="body" idx="1"/>
          </p:nvPr>
        </p:nvSpPr>
        <p:spPr/>
        <p:txBody>
          <a:bodyPr>
            <a:normAutofit fontScale="77500" lnSpcReduction="20000"/>
          </a:bodyPr>
          <a:lstStyle/>
          <a:p>
            <a:pPr algn="just">
              <a:buFont typeface="Wingdings" pitchFamily="2" charset="2"/>
              <a:buNone/>
            </a:pPr>
            <a:r>
              <a:rPr lang="en-US" dirty="0">
                <a:solidFill>
                  <a:srgbClr val="CC6600"/>
                </a:solidFill>
              </a:rPr>
              <a:t>3. Offset</a:t>
            </a:r>
            <a:r>
              <a:rPr lang="en-US" dirty="0"/>
              <a:t> is similar to </a:t>
            </a:r>
            <a:r>
              <a:rPr lang="en-US" dirty="0" smtClean="0"/>
              <a:t>counter purchase </a:t>
            </a:r>
            <a:r>
              <a:rPr lang="en-US" dirty="0"/>
              <a:t>insofar as one party agrees to purchase goods and services with a specified percentage of the proceeds from the original </a:t>
            </a:r>
            <a:r>
              <a:rPr lang="en-US" dirty="0" smtClean="0"/>
              <a:t>sale</a:t>
            </a:r>
          </a:p>
          <a:p>
            <a:pPr algn="just">
              <a:buFont typeface="Wingdings" pitchFamily="2" charset="2"/>
              <a:buNone/>
            </a:pPr>
            <a:endParaRPr lang="en-US" dirty="0"/>
          </a:p>
          <a:p>
            <a:pPr algn="just"/>
            <a:r>
              <a:rPr lang="en-US" dirty="0"/>
              <a:t>The difference is that this party can fulfill the obligation with any firm in the country to which the sale is being made</a:t>
            </a:r>
          </a:p>
          <a:p>
            <a:pPr algn="just"/>
            <a:endParaRPr lang="en-US" dirty="0"/>
          </a:p>
          <a:p>
            <a:pPr algn="just">
              <a:buFont typeface="Wingdings" pitchFamily="2" charset="2"/>
              <a:buNone/>
            </a:pPr>
            <a:r>
              <a:rPr lang="en-US" dirty="0">
                <a:solidFill>
                  <a:srgbClr val="CC6600"/>
                </a:solidFill>
              </a:rPr>
              <a:t>4.</a:t>
            </a:r>
            <a:r>
              <a:rPr lang="en-US" dirty="0"/>
              <a:t> A </a:t>
            </a:r>
            <a:r>
              <a:rPr lang="en-US" dirty="0">
                <a:solidFill>
                  <a:srgbClr val="CC6600"/>
                </a:solidFill>
              </a:rPr>
              <a:t>buyback</a:t>
            </a:r>
            <a:r>
              <a:rPr lang="en-US" dirty="0"/>
              <a:t> occurs when a firm builds a plant in a country—or supplies technology, equipment, training, or other services to the country—and agrees to take a certain percentage of the plant’s output as a partial payment for the contract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The Incidence Of Countertrade</a:t>
            </a:r>
          </a:p>
        </p:txBody>
      </p:sp>
      <p:sp>
        <p:nvSpPr>
          <p:cNvPr id="54275" name="Rectangle 3"/>
          <p:cNvSpPr>
            <a:spLocks noGrp="1" noChangeArrowheads="1"/>
          </p:cNvSpPr>
          <p:nvPr>
            <p:ph type="body" idx="1"/>
          </p:nvPr>
        </p:nvSpPr>
        <p:spPr/>
        <p:txBody>
          <a:bodyPr>
            <a:normAutofit fontScale="85000" lnSpcReduction="10000"/>
          </a:bodyPr>
          <a:lstStyle/>
          <a:p>
            <a:pPr algn="just">
              <a:buFont typeface="Wingdings" pitchFamily="2" charset="2"/>
              <a:buNone/>
            </a:pPr>
            <a:r>
              <a:rPr lang="en-US" dirty="0">
                <a:solidFill>
                  <a:srgbClr val="CC6600"/>
                </a:solidFill>
              </a:rPr>
              <a:t>5. Switch trading</a:t>
            </a:r>
            <a:r>
              <a:rPr lang="en-US" dirty="0"/>
              <a:t> refers to the use of a specialized third-party trading house in a countertrade </a:t>
            </a:r>
            <a:r>
              <a:rPr lang="en-US" dirty="0" smtClean="0"/>
              <a:t>arrangement</a:t>
            </a:r>
          </a:p>
          <a:p>
            <a:pPr algn="just">
              <a:buFont typeface="Wingdings" pitchFamily="2" charset="2"/>
              <a:buNone/>
            </a:pPr>
            <a:endParaRPr lang="en-US" dirty="0"/>
          </a:p>
          <a:p>
            <a:pPr algn="just"/>
            <a:r>
              <a:rPr lang="en-US" dirty="0"/>
              <a:t>When a firm enters a </a:t>
            </a:r>
            <a:r>
              <a:rPr lang="en-US" dirty="0" smtClean="0"/>
              <a:t>counter-purchase </a:t>
            </a:r>
            <a:r>
              <a:rPr lang="en-US" dirty="0"/>
              <a:t>or offset agreement with a country, it often ends up with what are called </a:t>
            </a:r>
            <a:r>
              <a:rPr lang="en-US" dirty="0" smtClean="0"/>
              <a:t>counter-purchase </a:t>
            </a:r>
            <a:r>
              <a:rPr lang="en-US" dirty="0"/>
              <a:t>credits, which can be used to purchase goods from that </a:t>
            </a:r>
            <a:r>
              <a:rPr lang="en-US" dirty="0" smtClean="0"/>
              <a:t>country</a:t>
            </a:r>
          </a:p>
          <a:p>
            <a:pPr algn="just"/>
            <a:endParaRPr lang="en-US" dirty="0"/>
          </a:p>
          <a:p>
            <a:pPr algn="just"/>
            <a:r>
              <a:rPr lang="en-US" dirty="0"/>
              <a:t>Switch trading occurs when a third-party trading house buys the firm’s </a:t>
            </a:r>
            <a:r>
              <a:rPr lang="en-US" dirty="0" smtClean="0"/>
              <a:t>counter-purchase </a:t>
            </a:r>
            <a:r>
              <a:rPr lang="en-US" dirty="0"/>
              <a:t>credits and sells them to another firm that can better use them</a:t>
            </a:r>
          </a:p>
          <a:p>
            <a:pPr algn="just"/>
            <a:endParaRPr lang="en-US" dirty="0"/>
          </a:p>
          <a:p>
            <a:pPr algn="just"/>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dirty="0" smtClean="0">
                <a:solidFill>
                  <a:srgbClr val="0066FF"/>
                </a:solidFill>
              </a:rPr>
              <a:t>Question</a:t>
            </a:r>
            <a:endParaRPr lang="en-US" dirty="0">
              <a:solidFill>
                <a:srgbClr val="0066FF"/>
              </a:solidFill>
            </a:endParaRPr>
          </a:p>
        </p:txBody>
      </p:sp>
      <p:sp>
        <p:nvSpPr>
          <p:cNvPr id="31747" name="Rectangle 3"/>
          <p:cNvSpPr>
            <a:spLocks noGrp="1" noChangeArrowheads="1"/>
          </p:cNvSpPr>
          <p:nvPr>
            <p:ph type="body" idx="1"/>
          </p:nvPr>
        </p:nvSpPr>
        <p:spPr/>
        <p:txBody>
          <a:bodyPr/>
          <a:lstStyle/>
          <a:p>
            <a:pPr>
              <a:buFont typeface="Wingdings" pitchFamily="2" charset="2"/>
              <a:buNone/>
            </a:pPr>
            <a:r>
              <a:rPr lang="en-US"/>
              <a:t>Which type of countertrade arrangement involves the use of a specialized third-party trading house?</a:t>
            </a:r>
          </a:p>
          <a:p>
            <a:pPr>
              <a:buFont typeface="Wingdings" pitchFamily="2" charset="2"/>
              <a:buNone/>
            </a:pPr>
            <a:endParaRPr lang="en-US"/>
          </a:p>
          <a:p>
            <a:pPr>
              <a:buFontTx/>
              <a:buNone/>
            </a:pPr>
            <a:r>
              <a:rPr lang="en-US"/>
              <a:t> a) a buyback</a:t>
            </a:r>
          </a:p>
          <a:p>
            <a:pPr>
              <a:buFontTx/>
              <a:buNone/>
            </a:pPr>
            <a:r>
              <a:rPr lang="en-US"/>
              <a:t> b) an offset</a:t>
            </a:r>
          </a:p>
          <a:p>
            <a:pPr>
              <a:buFontTx/>
              <a:buNone/>
            </a:pPr>
            <a:r>
              <a:rPr lang="en-US"/>
              <a:t> c) a counterpurchase</a:t>
            </a:r>
          </a:p>
          <a:p>
            <a:pPr>
              <a:buFontTx/>
              <a:buNone/>
            </a:pPr>
            <a:r>
              <a:rPr lang="en-US"/>
              <a:t> d) switch trading</a:t>
            </a:r>
          </a:p>
          <a:p>
            <a:pPr>
              <a:buFont typeface="Wingdings" pitchFamily="2" charset="2"/>
              <a:buNone/>
            </a:pP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t>The Pros And Cons Of Countertrade</a:t>
            </a:r>
          </a:p>
        </p:txBody>
      </p:sp>
      <p:sp>
        <p:nvSpPr>
          <p:cNvPr id="28675" name="Rectangle 3"/>
          <p:cNvSpPr>
            <a:spLocks noGrp="1" noChangeArrowheads="1"/>
          </p:cNvSpPr>
          <p:nvPr>
            <p:ph type="body" idx="1"/>
          </p:nvPr>
        </p:nvSpPr>
        <p:spPr/>
        <p:txBody>
          <a:bodyPr>
            <a:normAutofit fontScale="85000" lnSpcReduction="10000"/>
          </a:bodyPr>
          <a:lstStyle/>
          <a:p>
            <a:pPr algn="just"/>
            <a:r>
              <a:rPr lang="en-US" dirty="0"/>
              <a:t>Countertrade is attractive because it gives a firm a way to finance an export deal when other means are not </a:t>
            </a:r>
            <a:r>
              <a:rPr lang="en-US" dirty="0" smtClean="0"/>
              <a:t>available</a:t>
            </a:r>
          </a:p>
          <a:p>
            <a:pPr algn="just"/>
            <a:endParaRPr lang="en-US" dirty="0"/>
          </a:p>
          <a:p>
            <a:pPr algn="just"/>
            <a:r>
              <a:rPr lang="en-US" dirty="0"/>
              <a:t>If a firm is unwilling to enter a countertrade agreement, it may lose an export opportunity to a competitor that is willing to make a countertrade </a:t>
            </a:r>
            <a:r>
              <a:rPr lang="en-US" dirty="0" smtClean="0"/>
              <a:t>agreement</a:t>
            </a:r>
          </a:p>
          <a:p>
            <a:pPr algn="just"/>
            <a:endParaRPr lang="en-US" dirty="0"/>
          </a:p>
          <a:p>
            <a:pPr algn="just"/>
            <a:r>
              <a:rPr lang="en-US" dirty="0"/>
              <a:t>In some cases, a countertrade arrangement may be required by the government of a country to which a firm is exporting goods or services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t>The Pros And Cons Of Countertrade</a:t>
            </a:r>
          </a:p>
        </p:txBody>
      </p:sp>
      <p:sp>
        <p:nvSpPr>
          <p:cNvPr id="29699" name="Rectangle 3"/>
          <p:cNvSpPr>
            <a:spLocks noGrp="1" noChangeArrowheads="1"/>
          </p:cNvSpPr>
          <p:nvPr>
            <p:ph type="body" idx="1"/>
          </p:nvPr>
        </p:nvSpPr>
        <p:spPr/>
        <p:txBody>
          <a:bodyPr>
            <a:normAutofit fontScale="92500" lnSpcReduction="20000"/>
          </a:bodyPr>
          <a:lstStyle/>
          <a:p>
            <a:pPr algn="just"/>
            <a:r>
              <a:rPr lang="en-US" dirty="0"/>
              <a:t>Countertrade is unattractive because it may involve the exchange of unusable or poor-quality goods that the firm cannot dispose of </a:t>
            </a:r>
            <a:r>
              <a:rPr lang="en-US" dirty="0" smtClean="0"/>
              <a:t>profitably.</a:t>
            </a:r>
          </a:p>
          <a:p>
            <a:pPr algn="just"/>
            <a:endParaRPr lang="en-US" dirty="0"/>
          </a:p>
          <a:p>
            <a:pPr algn="just"/>
            <a:r>
              <a:rPr lang="en-US" dirty="0"/>
              <a:t>It requires the firm to establish an in-house trading department to handle countertrade </a:t>
            </a:r>
            <a:r>
              <a:rPr lang="en-US" dirty="0" smtClean="0"/>
              <a:t>deals.</a:t>
            </a:r>
          </a:p>
          <a:p>
            <a:pPr algn="just">
              <a:buNone/>
            </a:pPr>
            <a:r>
              <a:rPr lang="en-US" dirty="0" smtClean="0"/>
              <a:t> </a:t>
            </a:r>
            <a:endParaRPr lang="en-US" dirty="0"/>
          </a:p>
          <a:p>
            <a:pPr algn="just"/>
            <a:r>
              <a:rPr lang="en-US" dirty="0"/>
              <a:t>Countertrade is most attractive to large, diverse multinational enterprises that can use their worldwide network of contacts to dispose of goods acquired in countertrade deals </a:t>
            </a:r>
          </a:p>
          <a:p>
            <a:pPr algn="just"/>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solidFill>
                  <a:srgbClr val="0066FF"/>
                </a:solidFill>
              </a:rPr>
              <a:t>Question</a:t>
            </a:r>
            <a:endParaRPr lang="en-US" dirty="0">
              <a:solidFill>
                <a:srgbClr val="0066FF"/>
              </a:solidFill>
            </a:endParaRPr>
          </a:p>
        </p:txBody>
      </p:sp>
      <p:sp>
        <p:nvSpPr>
          <p:cNvPr id="30723" name="Rectangle 3"/>
          <p:cNvSpPr>
            <a:spLocks noGrp="1" noChangeArrowheads="1"/>
          </p:cNvSpPr>
          <p:nvPr>
            <p:ph type="body" idx="1"/>
          </p:nvPr>
        </p:nvSpPr>
        <p:spPr/>
        <p:txBody>
          <a:bodyPr>
            <a:normAutofit fontScale="85000" lnSpcReduction="10000"/>
          </a:bodyPr>
          <a:lstStyle/>
          <a:p>
            <a:pPr>
              <a:buFont typeface="Wingdings" pitchFamily="2" charset="2"/>
              <a:buNone/>
            </a:pPr>
            <a:r>
              <a:rPr lang="en-US"/>
              <a:t>Countertrade is attractive for all of the following reasons </a:t>
            </a:r>
            <a:r>
              <a:rPr lang="en-US" i="1"/>
              <a:t>except</a:t>
            </a:r>
          </a:p>
          <a:p>
            <a:pPr>
              <a:buFont typeface="Wingdings" pitchFamily="2" charset="2"/>
              <a:buNone/>
            </a:pPr>
            <a:endParaRPr lang="en-US"/>
          </a:p>
          <a:p>
            <a:pPr>
              <a:buFontTx/>
              <a:buNone/>
            </a:pPr>
            <a:r>
              <a:rPr lang="en-US"/>
              <a:t> a) It may involve the exchange of unusable or poor-quality goods that the firm cannot dispose of profitably</a:t>
            </a:r>
          </a:p>
          <a:p>
            <a:pPr>
              <a:buFontTx/>
              <a:buNone/>
            </a:pPr>
            <a:r>
              <a:rPr lang="en-US"/>
              <a:t> b) It can give a firm a way to finance an export deal when other means are not available</a:t>
            </a:r>
          </a:p>
          <a:p>
            <a:pPr>
              <a:buFontTx/>
              <a:buNone/>
            </a:pPr>
            <a:r>
              <a:rPr lang="en-US"/>
              <a:t> c) It can be a strategic marketing weapon</a:t>
            </a:r>
          </a:p>
          <a:p>
            <a:pPr>
              <a:buFontTx/>
              <a:buNone/>
            </a:pPr>
            <a:r>
              <a:rPr lang="en-US"/>
              <a:t> d) It can give a firm an advantage over firms that are unwilling to engage in countertrade arrangements </a:t>
            </a:r>
          </a:p>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smtClean="0">
                <a:solidFill>
                  <a:srgbClr val="0066FF"/>
                </a:solidFill>
              </a:rPr>
              <a:t>Question</a:t>
            </a:r>
            <a:endParaRPr lang="en-US" dirty="0">
              <a:solidFill>
                <a:srgbClr val="0066FF"/>
              </a:solidFill>
            </a:endParaRPr>
          </a:p>
        </p:txBody>
      </p:sp>
      <p:sp>
        <p:nvSpPr>
          <p:cNvPr id="33795" name="Rectangle 3"/>
          <p:cNvSpPr>
            <a:spLocks noGrp="1" noChangeArrowheads="1"/>
          </p:cNvSpPr>
          <p:nvPr>
            <p:ph type="body" idx="1"/>
          </p:nvPr>
        </p:nvSpPr>
        <p:spPr/>
        <p:txBody>
          <a:bodyPr/>
          <a:lstStyle/>
          <a:p>
            <a:pPr>
              <a:buFont typeface="Wingdings" pitchFamily="2" charset="2"/>
              <a:buNone/>
            </a:pPr>
            <a:r>
              <a:rPr lang="en-US"/>
              <a:t>________ is the most restrictive countertrade arrangement.</a:t>
            </a:r>
          </a:p>
          <a:p>
            <a:endParaRPr lang="en-US"/>
          </a:p>
          <a:p>
            <a:pPr>
              <a:buFont typeface="Wingdings" pitchFamily="2" charset="2"/>
              <a:buNone/>
            </a:pPr>
            <a:r>
              <a:rPr lang="en-US"/>
              <a:t>a) counterpurchase</a:t>
            </a:r>
          </a:p>
          <a:p>
            <a:pPr>
              <a:buFont typeface="Wingdings" pitchFamily="2" charset="2"/>
              <a:buNone/>
            </a:pPr>
            <a:r>
              <a:rPr lang="en-US"/>
              <a:t>b) switch trading</a:t>
            </a:r>
          </a:p>
          <a:p>
            <a:pPr>
              <a:buFont typeface="Wingdings" pitchFamily="2" charset="2"/>
              <a:buNone/>
            </a:pPr>
            <a:r>
              <a:rPr lang="en-US"/>
              <a:t>c) barter</a:t>
            </a:r>
          </a:p>
          <a:p>
            <a:pPr>
              <a:buFont typeface="Wingdings" pitchFamily="2" charset="2"/>
              <a:buNone/>
            </a:pPr>
            <a:r>
              <a:rPr lang="en-US"/>
              <a:t>d) offset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3951</Words>
  <Application>Microsoft Office PowerPoint</Application>
  <PresentationFormat>On-screen Show (4:3)</PresentationFormat>
  <Paragraphs>319</Paragraphs>
  <Slides>35</Slides>
  <Notes>34</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Introduction </vt:lpstr>
      <vt:lpstr>The Promise And Pitfalls Of Exporting </vt:lpstr>
      <vt:lpstr>The Promise And Pitfalls Of Exporting</vt:lpstr>
      <vt:lpstr>Improving Export Performance</vt:lpstr>
      <vt:lpstr>Question</vt:lpstr>
      <vt:lpstr>An International Comparison</vt:lpstr>
      <vt:lpstr>Information Sources</vt:lpstr>
      <vt:lpstr>Utilizing Export Management Companies</vt:lpstr>
      <vt:lpstr>Utilizing Export Management Companies</vt:lpstr>
      <vt:lpstr>Export Strategy</vt:lpstr>
      <vt:lpstr>Export And Import Financing</vt:lpstr>
      <vt:lpstr>Lack Of Trust </vt:lpstr>
      <vt:lpstr>Lack Of Trust</vt:lpstr>
      <vt:lpstr>Letter Of Credit</vt:lpstr>
      <vt:lpstr>Draft</vt:lpstr>
      <vt:lpstr>Bill Of Lading</vt:lpstr>
      <vt:lpstr>Question</vt:lpstr>
      <vt:lpstr>Lecture 23</vt:lpstr>
      <vt:lpstr>A Typical International Trade Transaction</vt:lpstr>
      <vt:lpstr>Question</vt:lpstr>
      <vt:lpstr>Export Assistance</vt:lpstr>
      <vt:lpstr>Export-Import Bank</vt:lpstr>
      <vt:lpstr>Export Credit Insurance</vt:lpstr>
      <vt:lpstr>Countertrade</vt:lpstr>
      <vt:lpstr>The Incidence Of Countertrade</vt:lpstr>
      <vt:lpstr>The Incidence Of Countertrade</vt:lpstr>
      <vt:lpstr>The Incidence Of Countertrade</vt:lpstr>
      <vt:lpstr>The Incidence Of Countertrade</vt:lpstr>
      <vt:lpstr>The Incidence Of Countertrade</vt:lpstr>
      <vt:lpstr>Question</vt:lpstr>
      <vt:lpstr>The Pros And Cons Of Countertrade</vt:lpstr>
      <vt:lpstr>The Pros And Cons Of Countertrade</vt:lpstr>
      <vt:lpstr>Question</vt:lpstr>
      <vt:lpstr>Question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Javid Chaudhry</dc:creator>
  <cp:lastModifiedBy>NTS</cp:lastModifiedBy>
  <cp:revision>6</cp:revision>
  <dcterms:created xsi:type="dcterms:W3CDTF">2013-05-07T12:11:56Z</dcterms:created>
  <dcterms:modified xsi:type="dcterms:W3CDTF">2013-05-08T05:39:14Z</dcterms:modified>
</cp:coreProperties>
</file>