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6" r:id="rId2"/>
    <p:sldId id="307" r:id="rId3"/>
    <p:sldId id="308" r:id="rId4"/>
    <p:sldId id="309" r:id="rId5"/>
    <p:sldId id="310" r:id="rId6"/>
    <p:sldId id="311" r:id="rId7"/>
    <p:sldId id="272" r:id="rId8"/>
    <p:sldId id="273" r:id="rId9"/>
    <p:sldId id="274" r:id="rId10"/>
    <p:sldId id="275" r:id="rId11"/>
    <p:sldId id="312" r:id="rId12"/>
    <p:sldId id="314" r:id="rId13"/>
    <p:sldId id="313" r:id="rId14"/>
    <p:sldId id="276" r:id="rId15"/>
    <p:sldId id="277" r:id="rId16"/>
    <p:sldId id="278" r:id="rId17"/>
    <p:sldId id="279" r:id="rId18"/>
    <p:sldId id="280" r:id="rId19"/>
    <p:sldId id="281" r:id="rId20"/>
    <p:sldId id="305" r:id="rId21"/>
    <p:sldId id="282" r:id="rId22"/>
    <p:sldId id="283" r:id="rId23"/>
    <p:sldId id="284" r:id="rId24"/>
    <p:sldId id="285" r:id="rId25"/>
    <p:sldId id="28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1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B3AD53-2660-4EF4-9E8E-9237D6235684}" type="datetimeFigureOut">
              <a:rPr lang="en-US" smtClean="0"/>
              <a:pPr/>
              <a:t>5/2/2013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36008-4282-4AB8-8747-158BB8AB30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1026"/>
          <p:cNvSpPr>
            <a:spLocks noGrp="1" noRot="1" noChangeAspect="1" noChangeArrowheads="1" noTextEdit="1"/>
          </p:cNvSpPr>
          <p:nvPr>
            <p:ph type="sldImg"/>
          </p:nvPr>
        </p:nvSpPr>
        <p:spPr>
          <a:xfrm>
            <a:off x="1150938" y="692150"/>
            <a:ext cx="4556125" cy="3416300"/>
          </a:xfrm>
          <a:ln cap="flat"/>
        </p:spPr>
      </p:sp>
      <p:sp>
        <p:nvSpPr>
          <p:cNvPr id="198659" name="Rectangle 1027"/>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xfrm>
            <a:off x="1150938" y="692150"/>
            <a:ext cx="4556125" cy="3416300"/>
          </a:xfrm>
          <a:ln cap="flat"/>
        </p:spPr>
      </p:sp>
      <p:sp>
        <p:nvSpPr>
          <p:cNvPr id="19968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xfrm>
            <a:off x="1150938" y="692150"/>
            <a:ext cx="4556125" cy="3416300"/>
          </a:xfrm>
          <a:ln cap="flat"/>
        </p:spPr>
      </p:sp>
      <p:sp>
        <p:nvSpPr>
          <p:cNvPr id="20070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ChangeArrowheads="1" noTextEdit="1"/>
          </p:cNvSpPr>
          <p:nvPr>
            <p:ph type="sldImg"/>
          </p:nvPr>
        </p:nvSpPr>
        <p:spPr>
          <a:xfrm>
            <a:off x="1150938" y="692150"/>
            <a:ext cx="4556125" cy="3416300"/>
          </a:xfrm>
          <a:ln cap="flat"/>
        </p:spPr>
      </p:sp>
      <p:sp>
        <p:nvSpPr>
          <p:cNvPr id="20173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xfrm>
            <a:off x="1150938" y="692150"/>
            <a:ext cx="4556125" cy="3416300"/>
          </a:xfrm>
          <a:ln cap="flat"/>
        </p:spPr>
      </p:sp>
      <p:sp>
        <p:nvSpPr>
          <p:cNvPr id="20275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ChangeArrowheads="1" noTextEdit="1"/>
          </p:cNvSpPr>
          <p:nvPr>
            <p:ph type="sldImg"/>
          </p:nvPr>
        </p:nvSpPr>
        <p:spPr>
          <a:xfrm>
            <a:off x="1150938" y="692150"/>
            <a:ext cx="4556125" cy="3416300"/>
          </a:xfrm>
          <a:ln cap="flat"/>
        </p:spPr>
      </p:sp>
      <p:sp>
        <p:nvSpPr>
          <p:cNvPr id="203779"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1150938" y="692150"/>
            <a:ext cx="4556125" cy="3416300"/>
          </a:xfrm>
          <a:ln cap="flat"/>
        </p:spPr>
      </p:sp>
      <p:sp>
        <p:nvSpPr>
          <p:cNvPr id="20480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spect="1" noChangeArrowheads="1" noTextEdit="1"/>
          </p:cNvSpPr>
          <p:nvPr>
            <p:ph type="sldImg"/>
          </p:nvPr>
        </p:nvSpPr>
        <p:spPr>
          <a:xfrm>
            <a:off x="1150938" y="692150"/>
            <a:ext cx="4556125" cy="3416300"/>
          </a:xfrm>
          <a:ln cap="flat"/>
        </p:spPr>
      </p:sp>
      <p:sp>
        <p:nvSpPr>
          <p:cNvPr id="20582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xfrm>
            <a:off x="1150938" y="692150"/>
            <a:ext cx="4556125" cy="3416300"/>
          </a:xfrm>
          <a:ln cap="flat"/>
        </p:spPr>
      </p:sp>
      <p:sp>
        <p:nvSpPr>
          <p:cNvPr id="20685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xfrm>
            <a:off x="1150938" y="692150"/>
            <a:ext cx="4556125" cy="3416300"/>
          </a:xfrm>
          <a:ln cap="flat"/>
        </p:spPr>
      </p:sp>
      <p:sp>
        <p:nvSpPr>
          <p:cNvPr id="20787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1026"/>
          <p:cNvSpPr>
            <a:spLocks noGrp="1" noRot="1" noChangeAspect="1" noChangeArrowheads="1" noTextEdit="1"/>
          </p:cNvSpPr>
          <p:nvPr>
            <p:ph type="sldImg"/>
          </p:nvPr>
        </p:nvSpPr>
        <p:spPr>
          <a:xfrm>
            <a:off x="1150938" y="692150"/>
            <a:ext cx="4556125" cy="3416300"/>
          </a:xfrm>
          <a:ln cap="flat"/>
        </p:spPr>
      </p:sp>
      <p:sp>
        <p:nvSpPr>
          <p:cNvPr id="208899" name="Rectangle 1027"/>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a:xfrm>
            <a:off x="1150938" y="692150"/>
            <a:ext cx="4556125" cy="3416300"/>
          </a:xfrm>
          <a:ln cap="flat"/>
        </p:spPr>
      </p:sp>
      <p:sp>
        <p:nvSpPr>
          <p:cNvPr id="20992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54A1EE-73CE-437E-8D0F-546E9F0463C1}"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54A1EE-73CE-437E-8D0F-546E9F0463C1}" type="datetimeFigureOut">
              <a:rPr lang="en-US" smtClean="0"/>
              <a:pPr/>
              <a:t>5/2/2013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54A1EE-73CE-437E-8D0F-546E9F0463C1}" type="datetimeFigureOut">
              <a:rPr lang="en-US" smtClean="0"/>
              <a:pPr/>
              <a:t>5/2/2013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54A1EE-73CE-437E-8D0F-546E9F0463C1}" type="datetimeFigureOut">
              <a:rPr lang="en-US" smtClean="0"/>
              <a:pPr/>
              <a:t>5/2/2013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4A1EE-73CE-437E-8D0F-546E9F0463C1}"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4A1EE-73CE-437E-8D0F-546E9F0463C1}"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4A1EE-73CE-437E-8D0F-546E9F0463C1}" type="datetimeFigureOut">
              <a:rPr lang="en-US" smtClean="0"/>
              <a:pPr/>
              <a:t>5/2/2013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AAD4A-F246-4D84-8AA7-09A9BDA02F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Lecture 18</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p:txBody>
          <a:bodyPr>
            <a:normAutofit/>
          </a:bodyPr>
          <a:lstStyle/>
          <a:p>
            <a:pPr algn="just"/>
            <a:r>
              <a:rPr lang="en-US" dirty="0" smtClean="0"/>
              <a:t>Volume of world mergers and acquisition</a:t>
            </a:r>
          </a:p>
          <a:p>
            <a:pPr algn="just"/>
            <a:endParaRPr lang="en-US" dirty="0" smtClean="0"/>
          </a:p>
          <a:p>
            <a:pPr algn="just"/>
            <a:r>
              <a:rPr lang="en-US" dirty="0" smtClean="0"/>
              <a:t>International Acquisitions</a:t>
            </a:r>
          </a:p>
          <a:p>
            <a:pPr algn="just"/>
            <a:endParaRPr lang="en-US" dirty="0" smtClean="0"/>
          </a:p>
          <a:p>
            <a:pPr algn="just"/>
            <a:r>
              <a:rPr lang="en-US" dirty="0" smtClean="0"/>
              <a:t>Defensive tactics against Hostile takeover</a:t>
            </a:r>
          </a:p>
          <a:p>
            <a:pPr algn="just"/>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1049"/>
          <p:cNvSpPr>
            <a:spLocks noGrp="1" noChangeArrowheads="1"/>
          </p:cNvSpPr>
          <p:nvPr>
            <p:ph type="title"/>
          </p:nvPr>
        </p:nvSpPr>
        <p:spPr>
          <a:xfrm>
            <a:off x="228600" y="228600"/>
            <a:ext cx="8458200" cy="1143000"/>
          </a:xfrm>
        </p:spPr>
        <p:txBody>
          <a:bodyPr/>
          <a:lstStyle/>
          <a:p>
            <a:pPr>
              <a:lnSpc>
                <a:spcPct val="90000"/>
              </a:lnSpc>
            </a:pPr>
            <a:r>
              <a:rPr lang="en-US" sz="3200" dirty="0" smtClean="0"/>
              <a:t>Factors that Affect the Expected</a:t>
            </a:r>
            <a:br>
              <a:rPr lang="en-US" sz="3200" dirty="0" smtClean="0"/>
            </a:br>
            <a:r>
              <a:rPr lang="en-US" sz="3200" dirty="0" smtClean="0"/>
              <a:t>Cash Flows of the Foreign Target</a:t>
            </a:r>
          </a:p>
        </p:txBody>
      </p:sp>
      <p:sp>
        <p:nvSpPr>
          <p:cNvPr id="111642" name="Rectangle 1050"/>
          <p:cNvSpPr>
            <a:spLocks noGrp="1" noChangeArrowheads="1"/>
          </p:cNvSpPr>
          <p:nvPr>
            <p:ph type="body" idx="1"/>
          </p:nvPr>
        </p:nvSpPr>
        <p:spPr/>
        <p:txBody>
          <a:bodyPr/>
          <a:lstStyle/>
          <a:p>
            <a:pPr algn="just">
              <a:buFontTx/>
              <a:buNone/>
            </a:pPr>
            <a:r>
              <a:rPr lang="en-US" sz="2800" dirty="0" smtClean="0"/>
              <a:t>Target-Specific Factors</a:t>
            </a:r>
          </a:p>
          <a:p>
            <a:pPr algn="just">
              <a:buSzPct val="90000"/>
              <a:buFont typeface="Wingdings" pitchFamily="2" charset="2"/>
              <a:buChar char=""/>
            </a:pPr>
            <a:r>
              <a:rPr lang="en-US" sz="2800" i="1" dirty="0" smtClean="0"/>
              <a:t>Target’s previous cash flows</a:t>
            </a:r>
            <a:r>
              <a:rPr lang="en-US" sz="2800" dirty="0" smtClean="0"/>
              <a:t>. These may serve as an initial base from which future cash flows can be estimated.</a:t>
            </a:r>
          </a:p>
          <a:p>
            <a:pPr algn="just">
              <a:buSzPct val="90000"/>
              <a:buFont typeface="Wingdings" pitchFamily="2" charset="2"/>
              <a:buChar char=""/>
            </a:pPr>
            <a:endParaRPr lang="en-US" sz="2800" dirty="0" smtClean="0"/>
          </a:p>
          <a:p>
            <a:pPr algn="just">
              <a:buSzPct val="90000"/>
              <a:buFont typeface="Wingdings" pitchFamily="2" charset="2"/>
              <a:buChar char=""/>
            </a:pPr>
            <a:r>
              <a:rPr lang="en-US" sz="2800" i="1" dirty="0" smtClean="0"/>
              <a:t>Managerial talent of the target</a:t>
            </a:r>
            <a:r>
              <a:rPr lang="en-US" sz="2800" dirty="0" smtClean="0"/>
              <a:t>. The acquiring firm may allow the acquired firm to be managed as it was before the acquisition, downsize the firm, or restructure its operations.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1642">
                                            <p:txEl>
                                              <p:pRg st="0" end="0"/>
                                            </p:txEl>
                                          </p:spTgt>
                                        </p:tgtEl>
                                        <p:attrNameLst>
                                          <p:attrName>style.visibility</p:attrName>
                                        </p:attrNameLst>
                                      </p:cBhvr>
                                      <p:to>
                                        <p:strVal val="visible"/>
                                      </p:to>
                                    </p:set>
                                    <p:animEffect transition="in" filter="wipe(left)">
                                      <p:cBhvr>
                                        <p:cTn id="7" dur="500"/>
                                        <p:tgtEl>
                                          <p:spTgt spid="1116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42">
                                            <p:txEl>
                                              <p:pRg st="1" end="1"/>
                                            </p:txEl>
                                          </p:spTgt>
                                        </p:tgtEl>
                                        <p:attrNameLst>
                                          <p:attrName>style.visibility</p:attrName>
                                        </p:attrNameLst>
                                      </p:cBhvr>
                                      <p:to>
                                        <p:strVal val="visible"/>
                                      </p:to>
                                    </p:set>
                                    <p:animEffect transition="in" filter="wipe(left)">
                                      <p:cBhvr>
                                        <p:cTn id="12" dur="500"/>
                                        <p:tgtEl>
                                          <p:spTgt spid="1116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42">
                                            <p:txEl>
                                              <p:pRg st="3" end="3"/>
                                            </p:txEl>
                                          </p:spTgt>
                                        </p:tgtEl>
                                        <p:attrNameLst>
                                          <p:attrName>style.visibility</p:attrName>
                                        </p:attrNameLst>
                                      </p:cBhvr>
                                      <p:to>
                                        <p:strVal val="visible"/>
                                      </p:to>
                                    </p:set>
                                    <p:animEffect transition="in" filter="wipe(left)">
                                      <p:cBhvr>
                                        <p:cTn id="17" dur="500"/>
                                        <p:tgtEl>
                                          <p:spTgt spid="1116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42"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70" name="Rectangle 1030"/>
          <p:cNvSpPr>
            <a:spLocks noGrp="1" noChangeArrowheads="1"/>
          </p:cNvSpPr>
          <p:nvPr>
            <p:ph type="body" idx="1"/>
          </p:nvPr>
        </p:nvSpPr>
        <p:spPr/>
        <p:txBody>
          <a:bodyPr/>
          <a:lstStyle/>
          <a:p>
            <a:pPr algn="just">
              <a:buFontTx/>
              <a:buNone/>
            </a:pPr>
            <a:r>
              <a:rPr lang="en-US" sz="2800" i="1" dirty="0" smtClean="0"/>
              <a:t>Country-Specific Factors</a:t>
            </a:r>
            <a:endParaRPr lang="en-US" sz="2800" dirty="0" smtClean="0"/>
          </a:p>
          <a:p>
            <a:pPr algn="just">
              <a:buSzPct val="90000"/>
              <a:buFont typeface="Wingdings" pitchFamily="2" charset="2"/>
              <a:buChar char=""/>
            </a:pPr>
            <a:r>
              <a:rPr lang="en-US" sz="2800" i="1" dirty="0" smtClean="0"/>
              <a:t>Target’s local economic conditions</a:t>
            </a:r>
            <a:r>
              <a:rPr lang="en-US" sz="2800" dirty="0" smtClean="0"/>
              <a:t>. Demand is likely to be higher when the economic conditions are strong.</a:t>
            </a:r>
          </a:p>
          <a:p>
            <a:pPr algn="just">
              <a:buSzPct val="90000"/>
              <a:buFont typeface="Wingdings" pitchFamily="2" charset="2"/>
              <a:buChar char=""/>
            </a:pPr>
            <a:endParaRPr lang="en-US" sz="2800" dirty="0" smtClean="0"/>
          </a:p>
          <a:p>
            <a:pPr algn="just">
              <a:buSzPct val="90000"/>
              <a:buFont typeface="Wingdings" pitchFamily="2" charset="2"/>
              <a:buChar char=""/>
            </a:pPr>
            <a:r>
              <a:rPr lang="en-US" sz="2800" i="1" dirty="0" smtClean="0"/>
              <a:t>Target’s local political conditions</a:t>
            </a:r>
            <a:r>
              <a:rPr lang="en-US" sz="2800" dirty="0" smtClean="0"/>
              <a:t>. Cash flow shocks are less likely when the political conditions are favorable.</a:t>
            </a:r>
          </a:p>
        </p:txBody>
      </p:sp>
      <p:sp>
        <p:nvSpPr>
          <p:cNvPr id="72707" name="Rectangle 1032"/>
          <p:cNvSpPr>
            <a:spLocks noGrp="1" noChangeArrowheads="1"/>
          </p:cNvSpPr>
          <p:nvPr>
            <p:ph type="title"/>
          </p:nvPr>
        </p:nvSpPr>
        <p:spPr>
          <a:xfrm>
            <a:off x="457200" y="228600"/>
            <a:ext cx="7543800" cy="1143000"/>
          </a:xfrm>
          <a:noFill/>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3670">
                                            <p:txEl>
                                              <p:pRg st="0" end="0"/>
                                            </p:txEl>
                                          </p:spTgt>
                                        </p:tgtEl>
                                        <p:attrNameLst>
                                          <p:attrName>style.visibility</p:attrName>
                                        </p:attrNameLst>
                                      </p:cBhvr>
                                      <p:to>
                                        <p:strVal val="visible"/>
                                      </p:to>
                                    </p:set>
                                    <p:animEffect transition="in" filter="wipe(left)">
                                      <p:cBhvr>
                                        <p:cTn id="7" dur="500"/>
                                        <p:tgtEl>
                                          <p:spTgt spid="1136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3670">
                                            <p:txEl>
                                              <p:pRg st="1" end="1"/>
                                            </p:txEl>
                                          </p:spTgt>
                                        </p:tgtEl>
                                        <p:attrNameLst>
                                          <p:attrName>style.visibility</p:attrName>
                                        </p:attrNameLst>
                                      </p:cBhvr>
                                      <p:to>
                                        <p:strVal val="visible"/>
                                      </p:to>
                                    </p:set>
                                    <p:animEffect transition="in" filter="wipe(left)">
                                      <p:cBhvr>
                                        <p:cTn id="12" dur="500"/>
                                        <p:tgtEl>
                                          <p:spTgt spid="1136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3670">
                                            <p:txEl>
                                              <p:pRg st="3" end="3"/>
                                            </p:txEl>
                                          </p:spTgt>
                                        </p:tgtEl>
                                        <p:attrNameLst>
                                          <p:attrName>style.visibility</p:attrName>
                                        </p:attrNameLst>
                                      </p:cBhvr>
                                      <p:to>
                                        <p:strVal val="visible"/>
                                      </p:to>
                                    </p:set>
                                    <p:animEffect transition="in" filter="wipe(left)">
                                      <p:cBhvr>
                                        <p:cTn id="17" dur="500"/>
                                        <p:tgtEl>
                                          <p:spTgt spid="1136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0"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2" name="Rectangle 4"/>
          <p:cNvSpPr>
            <a:spLocks noGrp="1" noChangeArrowheads="1"/>
          </p:cNvSpPr>
          <p:nvPr>
            <p:ph type="body" idx="1"/>
          </p:nvPr>
        </p:nvSpPr>
        <p:spPr>
          <a:xfrm>
            <a:off x="685800" y="4114800"/>
            <a:ext cx="7772400" cy="1981200"/>
          </a:xfrm>
          <a:noFill/>
        </p:spPr>
        <p:txBody>
          <a:bodyPr/>
          <a:lstStyle/>
          <a:p>
            <a:pPr algn="just">
              <a:buSzPct val="90000"/>
              <a:buFont typeface="Wingdings" pitchFamily="2" charset="2"/>
              <a:buChar char=""/>
            </a:pPr>
            <a:r>
              <a:rPr lang="en-US" sz="2800" i="1" dirty="0" smtClean="0"/>
              <a:t>Target’s currency conditions</a:t>
            </a:r>
            <a:r>
              <a:rPr lang="en-US" sz="2800" dirty="0" smtClean="0"/>
              <a:t>. A currency that is expected to strengthen over time will usually be preferred.</a:t>
            </a:r>
          </a:p>
        </p:txBody>
      </p:sp>
      <p:sp>
        <p:nvSpPr>
          <p:cNvPr id="73731" name="Rectangle 5"/>
          <p:cNvSpPr>
            <a:spLocks noGrp="1" noChangeArrowheads="1"/>
          </p:cNvSpPr>
          <p:nvPr>
            <p:ph type="title"/>
          </p:nvPr>
        </p:nvSpPr>
        <p:spPr>
          <a:xfrm>
            <a:off x="533400" y="228600"/>
            <a:ext cx="7543800" cy="1143000"/>
          </a:xfrm>
          <a:noFill/>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
        <p:nvSpPr>
          <p:cNvPr id="145432" name="Rectangle 24"/>
          <p:cNvSpPr>
            <a:spLocks noChangeArrowheads="1"/>
          </p:cNvSpPr>
          <p:nvPr/>
        </p:nvSpPr>
        <p:spPr bwMode="auto">
          <a:xfrm>
            <a:off x="685800" y="2590800"/>
            <a:ext cx="7772400" cy="1600200"/>
          </a:xfrm>
          <a:prstGeom prst="rect">
            <a:avLst/>
          </a:prstGeom>
          <a:noFill/>
          <a:ln w="9525">
            <a:noFill/>
            <a:miter lim="800000"/>
            <a:headEnd/>
            <a:tailEnd/>
          </a:ln>
        </p:spPr>
        <p:txBody>
          <a:bodyPr lIns="90488" tIns="44450" rIns="90488" bIns="44450"/>
          <a:lstStyle/>
          <a:p>
            <a:pPr marL="342900" indent="-342900" algn="just">
              <a:lnSpc>
                <a:spcPct val="105000"/>
              </a:lnSpc>
              <a:spcBef>
                <a:spcPct val="30000"/>
              </a:spcBef>
              <a:buSzPct val="90000"/>
              <a:buFont typeface="Wingdings" pitchFamily="2" charset="2"/>
              <a:buChar char=""/>
            </a:pPr>
            <a:r>
              <a:rPr lang="en-US" sz="2800" dirty="0"/>
              <a:t>Target’s industry conditions. </a:t>
            </a:r>
            <a:r>
              <a:rPr lang="en-US" sz="2800" i="0" dirty="0"/>
              <a:t>Industries with high growth potential and non-excessive competition are preferred.</a:t>
            </a:r>
          </a:p>
          <a:p>
            <a:pPr marL="342900" indent="-342900">
              <a:lnSpc>
                <a:spcPct val="105000"/>
              </a:lnSpc>
              <a:spcBef>
                <a:spcPct val="30000"/>
              </a:spcBef>
              <a:buSzPct val="90000"/>
              <a:buFont typeface="Wingdings" pitchFamily="2" charset="2"/>
              <a:buChar char=""/>
            </a:pPr>
            <a:endParaRPr lang="en-US" sz="2800" dirty="0"/>
          </a:p>
        </p:txBody>
      </p:sp>
      <p:sp>
        <p:nvSpPr>
          <p:cNvPr id="73733" name="Rectangle 25"/>
          <p:cNvSpPr>
            <a:spLocks noChangeArrowheads="1"/>
          </p:cNvSpPr>
          <p:nvPr/>
        </p:nvSpPr>
        <p:spPr bwMode="auto">
          <a:xfrm>
            <a:off x="533400" y="1600200"/>
            <a:ext cx="7772400" cy="609600"/>
          </a:xfrm>
          <a:prstGeom prst="rect">
            <a:avLst/>
          </a:prstGeom>
          <a:noFill/>
          <a:ln w="9525">
            <a:noFill/>
            <a:miter lim="800000"/>
            <a:headEnd/>
            <a:tailEnd/>
          </a:ln>
        </p:spPr>
        <p:txBody>
          <a:bodyPr lIns="90488" tIns="44450" rIns="90488" bIns="44450"/>
          <a:lstStyle/>
          <a:p>
            <a:pPr marL="342900" indent="-342900">
              <a:lnSpc>
                <a:spcPct val="105000"/>
              </a:lnSpc>
              <a:spcBef>
                <a:spcPct val="30000"/>
              </a:spcBef>
              <a:buSzPct val="119000"/>
            </a:pPr>
            <a:r>
              <a:rPr lang="en-US" sz="2800"/>
              <a:t>Country-Specific Factors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5432">
                                            <p:txEl>
                                              <p:pRg st="0" end="0"/>
                                            </p:txEl>
                                          </p:spTgt>
                                        </p:tgtEl>
                                        <p:attrNameLst>
                                          <p:attrName>style.visibility</p:attrName>
                                        </p:attrNameLst>
                                      </p:cBhvr>
                                      <p:to>
                                        <p:strVal val="visible"/>
                                      </p:to>
                                    </p:set>
                                    <p:animEffect transition="in" filter="wipe(left)">
                                      <p:cBhvr>
                                        <p:cTn id="7" dur="500"/>
                                        <p:tgtEl>
                                          <p:spTgt spid="1454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5412">
                                            <p:txEl>
                                              <p:pRg st="0" end="0"/>
                                            </p:txEl>
                                          </p:spTgt>
                                        </p:tgtEl>
                                        <p:attrNameLst>
                                          <p:attrName>style.visibility</p:attrName>
                                        </p:attrNameLst>
                                      </p:cBhvr>
                                      <p:to>
                                        <p:strVal val="visible"/>
                                      </p:to>
                                    </p:set>
                                    <p:animEffect transition="in" filter="wipe(left)">
                                      <p:cBhvr>
                                        <p:cTn id="12" dur="500"/>
                                        <p:tgtEl>
                                          <p:spTgt spid="1454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2" grpId="0" build="p" autoUpdateAnimBg="0"/>
      <p:bldP spid="145432" grpId="0" build="p" autoUpdateAnimBg="0" advAuto="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6" name="Rectangle 4"/>
          <p:cNvSpPr>
            <a:spLocks noGrp="1" noChangeArrowheads="1"/>
          </p:cNvSpPr>
          <p:nvPr>
            <p:ph type="body" idx="1"/>
          </p:nvPr>
        </p:nvSpPr>
        <p:spPr>
          <a:xfrm>
            <a:off x="685800" y="4572000"/>
            <a:ext cx="7772400" cy="1524000"/>
          </a:xfrm>
          <a:noFill/>
        </p:spPr>
        <p:txBody>
          <a:bodyPr>
            <a:normAutofit fontScale="92500"/>
          </a:bodyPr>
          <a:lstStyle/>
          <a:p>
            <a:pPr algn="just">
              <a:buSzPct val="90000"/>
              <a:buFont typeface="Wingdings" pitchFamily="2" charset="2"/>
              <a:buChar char=""/>
            </a:pPr>
            <a:r>
              <a:rPr lang="en-US" sz="2800" i="1" dirty="0" smtClean="0"/>
              <a:t>Taxes applicable to the target</a:t>
            </a:r>
            <a:r>
              <a:rPr lang="en-US" sz="2800" dirty="0" smtClean="0"/>
              <a:t>. What matters to the acquiring firm is the after-tax cash flows that it will ultimately receive in the form of remitted funds.</a:t>
            </a:r>
          </a:p>
        </p:txBody>
      </p:sp>
      <p:sp>
        <p:nvSpPr>
          <p:cNvPr id="74755" name="Rectangle 5"/>
          <p:cNvSpPr>
            <a:spLocks noGrp="1" noChangeArrowheads="1"/>
          </p:cNvSpPr>
          <p:nvPr>
            <p:ph type="title"/>
          </p:nvPr>
        </p:nvSpPr>
        <p:spPr>
          <a:xfrm>
            <a:off x="533400" y="228600"/>
            <a:ext cx="7543800" cy="1143000"/>
          </a:xfrm>
          <a:noFill/>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
        <p:nvSpPr>
          <p:cNvPr id="146456" name="Rectangle 24"/>
          <p:cNvSpPr>
            <a:spLocks noChangeArrowheads="1"/>
          </p:cNvSpPr>
          <p:nvPr/>
        </p:nvSpPr>
        <p:spPr bwMode="auto">
          <a:xfrm>
            <a:off x="685800" y="2590800"/>
            <a:ext cx="7772400" cy="1600200"/>
          </a:xfrm>
          <a:prstGeom prst="rect">
            <a:avLst/>
          </a:prstGeom>
          <a:noFill/>
          <a:ln w="9525">
            <a:noFill/>
            <a:miter lim="800000"/>
            <a:headEnd/>
            <a:tailEnd/>
          </a:ln>
        </p:spPr>
        <p:txBody>
          <a:bodyPr lIns="90488" tIns="44450" rIns="90488" bIns="44450"/>
          <a:lstStyle/>
          <a:p>
            <a:pPr marL="342900" indent="-342900" algn="just">
              <a:lnSpc>
                <a:spcPct val="105000"/>
              </a:lnSpc>
              <a:spcBef>
                <a:spcPct val="30000"/>
              </a:spcBef>
              <a:buSzPct val="90000"/>
              <a:buFont typeface="Wingdings" pitchFamily="2" charset="2"/>
              <a:buChar char=""/>
            </a:pPr>
            <a:r>
              <a:rPr lang="en-US" sz="2800" dirty="0"/>
              <a:t>Target’s local stock market conditions. When the local stock market prices are generally low, the target’s acceptable bid price is also likely to be low.</a:t>
            </a:r>
          </a:p>
        </p:txBody>
      </p:sp>
      <p:sp>
        <p:nvSpPr>
          <p:cNvPr id="74757" name="Rectangle 25"/>
          <p:cNvSpPr>
            <a:spLocks noChangeArrowheads="1"/>
          </p:cNvSpPr>
          <p:nvPr/>
        </p:nvSpPr>
        <p:spPr bwMode="auto">
          <a:xfrm>
            <a:off x="685800" y="1981200"/>
            <a:ext cx="7772400" cy="609600"/>
          </a:xfrm>
          <a:prstGeom prst="rect">
            <a:avLst/>
          </a:prstGeom>
          <a:noFill/>
          <a:ln w="9525">
            <a:noFill/>
            <a:miter lim="800000"/>
            <a:headEnd/>
            <a:tailEnd/>
          </a:ln>
        </p:spPr>
        <p:txBody>
          <a:bodyPr lIns="90488" tIns="44450" rIns="90488" bIns="44450"/>
          <a:lstStyle/>
          <a:p>
            <a:pPr marL="342900" indent="-342900">
              <a:lnSpc>
                <a:spcPct val="105000"/>
              </a:lnSpc>
              <a:spcBef>
                <a:spcPct val="30000"/>
              </a:spcBef>
              <a:buSzPct val="119000"/>
            </a:pPr>
            <a:r>
              <a:rPr lang="en-US" sz="2800"/>
              <a:t>Country-Specific Factors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6456">
                                            <p:txEl>
                                              <p:pRg st="0" end="0"/>
                                            </p:txEl>
                                          </p:spTgt>
                                        </p:tgtEl>
                                        <p:attrNameLst>
                                          <p:attrName>style.visibility</p:attrName>
                                        </p:attrNameLst>
                                      </p:cBhvr>
                                      <p:to>
                                        <p:strVal val="visible"/>
                                      </p:to>
                                    </p:set>
                                    <p:animEffect transition="in" filter="wipe(left)">
                                      <p:cBhvr>
                                        <p:cTn id="7" dur="500"/>
                                        <p:tgtEl>
                                          <p:spTgt spid="1464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6436">
                                            <p:txEl>
                                              <p:pRg st="0" end="0"/>
                                            </p:txEl>
                                          </p:spTgt>
                                        </p:tgtEl>
                                        <p:attrNameLst>
                                          <p:attrName>style.visibility</p:attrName>
                                        </p:attrNameLst>
                                      </p:cBhvr>
                                      <p:to>
                                        <p:strVal val="visible"/>
                                      </p:to>
                                    </p:set>
                                    <p:animEffect transition="in" filter="wipe(left)">
                                      <p:cBhvr>
                                        <p:cTn id="12" dur="500"/>
                                        <p:tgtEl>
                                          <p:spTgt spid="146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build="p" autoUpdateAnimBg="0"/>
      <p:bldP spid="146456"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990600" y="0"/>
            <a:ext cx="6400800" cy="1143000"/>
          </a:xfrm>
        </p:spPr>
        <p:txBody>
          <a:bodyPr/>
          <a:lstStyle/>
          <a:p>
            <a:r>
              <a:rPr lang="en-US" sz="4000" dirty="0" smtClean="0"/>
              <a:t>The Valuation Process</a:t>
            </a:r>
          </a:p>
        </p:txBody>
      </p:sp>
      <p:sp>
        <p:nvSpPr>
          <p:cNvPr id="115717" name="Rectangle 5"/>
          <p:cNvSpPr>
            <a:spLocks noGrp="1" noChangeArrowheads="1"/>
          </p:cNvSpPr>
          <p:nvPr>
            <p:ph type="body" idx="1"/>
          </p:nvPr>
        </p:nvSpPr>
        <p:spPr>
          <a:xfrm>
            <a:off x="457200" y="1143000"/>
            <a:ext cx="8229600" cy="4525963"/>
          </a:xfrm>
        </p:spPr>
        <p:txBody>
          <a:bodyPr/>
          <a:lstStyle/>
          <a:p>
            <a:pPr algn="just"/>
            <a:r>
              <a:rPr lang="en-US" sz="2800" smtClean="0"/>
              <a:t>Prospective targets are first screened to identify those that deserve a closer assessment.</a:t>
            </a:r>
          </a:p>
          <a:p>
            <a:pPr algn="just"/>
            <a:endParaRPr lang="en-US" sz="2800" smtClean="0"/>
          </a:p>
          <a:p>
            <a:pPr algn="just"/>
            <a:r>
              <a:rPr lang="en-US" sz="2800" smtClean="0"/>
              <a:t>Capital budgeting analysis is then applied to each of the targets that passed the initial screening process.</a:t>
            </a:r>
          </a:p>
          <a:p>
            <a:pPr algn="just"/>
            <a:endParaRPr lang="en-US" sz="2800" smtClean="0"/>
          </a:p>
          <a:p>
            <a:pPr algn="just"/>
            <a:r>
              <a:rPr lang="en-US" sz="2800" smtClean="0"/>
              <a:t>Only those targets that are priced lower than their perceived net present values may be worth acquiring.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5717">
                                            <p:txEl>
                                              <p:pRg st="0" end="0"/>
                                            </p:txEl>
                                          </p:spTgt>
                                        </p:tgtEl>
                                        <p:attrNameLst>
                                          <p:attrName>style.visibility</p:attrName>
                                        </p:attrNameLst>
                                      </p:cBhvr>
                                      <p:to>
                                        <p:strVal val="visible"/>
                                      </p:to>
                                    </p:set>
                                    <p:animEffect transition="in" filter="wipe(left)">
                                      <p:cBhvr>
                                        <p:cTn id="7" dur="500"/>
                                        <p:tgtEl>
                                          <p:spTgt spid="1157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5717">
                                            <p:txEl>
                                              <p:pRg st="2" end="2"/>
                                            </p:txEl>
                                          </p:spTgt>
                                        </p:tgtEl>
                                        <p:attrNameLst>
                                          <p:attrName>style.visibility</p:attrName>
                                        </p:attrNameLst>
                                      </p:cBhvr>
                                      <p:to>
                                        <p:strVal val="visible"/>
                                      </p:to>
                                    </p:set>
                                    <p:animEffect transition="in" filter="wipe(left)">
                                      <p:cBhvr>
                                        <p:cTn id="12" dur="500"/>
                                        <p:tgtEl>
                                          <p:spTgt spid="1157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5717">
                                            <p:txEl>
                                              <p:pRg st="4" end="4"/>
                                            </p:txEl>
                                          </p:spTgt>
                                        </p:tgtEl>
                                        <p:attrNameLst>
                                          <p:attrName>style.visibility</p:attrName>
                                        </p:attrNameLst>
                                      </p:cBhvr>
                                      <p:to>
                                        <p:strVal val="visible"/>
                                      </p:to>
                                    </p:set>
                                    <p:animEffect transition="in" filter="wipe(left)">
                                      <p:cBhvr>
                                        <p:cTn id="17" dur="500"/>
                                        <p:tgtEl>
                                          <p:spTgt spid="1157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4"/>
          <p:cNvSpPr>
            <a:spLocks noGrp="1" noChangeArrowheads="1"/>
          </p:cNvSpPr>
          <p:nvPr>
            <p:ph type="title"/>
          </p:nvPr>
        </p:nvSpPr>
        <p:spPr/>
        <p:txBody>
          <a:bodyPr/>
          <a:lstStyle/>
          <a:p>
            <a:pPr>
              <a:lnSpc>
                <a:spcPct val="90000"/>
              </a:lnSpc>
            </a:pPr>
            <a:r>
              <a:rPr lang="en-US" sz="3600" smtClean="0"/>
              <a:t>Why Valuations of a Target</a:t>
            </a:r>
            <a:br>
              <a:rPr lang="en-US" sz="3600" smtClean="0"/>
            </a:br>
            <a:r>
              <a:rPr lang="en-US" sz="3600" smtClean="0"/>
              <a:t>May Vary Among MNCs</a:t>
            </a:r>
          </a:p>
        </p:txBody>
      </p:sp>
      <p:sp>
        <p:nvSpPr>
          <p:cNvPr id="117765" name="Rectangle 5"/>
          <p:cNvSpPr>
            <a:spLocks noGrp="1" noChangeArrowheads="1"/>
          </p:cNvSpPr>
          <p:nvPr>
            <p:ph type="body" idx="1"/>
          </p:nvPr>
        </p:nvSpPr>
        <p:spPr/>
        <p:txBody>
          <a:bodyPr/>
          <a:lstStyle/>
          <a:p>
            <a:pPr algn="just">
              <a:buSzPct val="90000"/>
              <a:buFont typeface="Wingdings" pitchFamily="2" charset="2"/>
              <a:buChar char=""/>
            </a:pPr>
            <a:r>
              <a:rPr lang="en-US" dirty="0" smtClean="0"/>
              <a:t>Estimated cash flows of the foreign target.</a:t>
            </a:r>
          </a:p>
          <a:p>
            <a:pPr lvl="1" algn="just"/>
            <a:r>
              <a:rPr lang="en-US" dirty="0" smtClean="0"/>
              <a:t>Different MNCs will manage the target’s operations differently.</a:t>
            </a:r>
          </a:p>
          <a:p>
            <a:pPr lvl="1" algn="just"/>
            <a:endParaRPr lang="en-US" dirty="0" smtClean="0"/>
          </a:p>
          <a:p>
            <a:pPr lvl="1" algn="just"/>
            <a:r>
              <a:rPr lang="en-US" dirty="0" smtClean="0"/>
              <a:t>Each MNC may have a different plan for fitting the target within the structure of the MNC.</a:t>
            </a:r>
          </a:p>
          <a:p>
            <a:pPr lvl="1" algn="just"/>
            <a:endParaRPr lang="en-US" dirty="0" smtClean="0"/>
          </a:p>
          <a:p>
            <a:pPr lvl="1" algn="just"/>
            <a:r>
              <a:rPr lang="en-US" dirty="0" smtClean="0"/>
              <a:t>Acquirers based in certain countries may be subjected to less taxes on remitted earnings.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765">
                                            <p:txEl>
                                              <p:pRg st="0" end="0"/>
                                            </p:txEl>
                                          </p:spTgt>
                                        </p:tgtEl>
                                        <p:attrNameLst>
                                          <p:attrName>style.visibility</p:attrName>
                                        </p:attrNameLst>
                                      </p:cBhvr>
                                      <p:to>
                                        <p:strVal val="visible"/>
                                      </p:to>
                                    </p:set>
                                    <p:animEffect transition="in" filter="wipe(left)">
                                      <p:cBhvr>
                                        <p:cTn id="7" dur="500"/>
                                        <p:tgtEl>
                                          <p:spTgt spid="1177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7765">
                                            <p:txEl>
                                              <p:pRg st="1" end="1"/>
                                            </p:txEl>
                                          </p:spTgt>
                                        </p:tgtEl>
                                        <p:attrNameLst>
                                          <p:attrName>style.visibility</p:attrName>
                                        </p:attrNameLst>
                                      </p:cBhvr>
                                      <p:to>
                                        <p:strVal val="visible"/>
                                      </p:to>
                                    </p:set>
                                    <p:animEffect transition="in" filter="wipe(left)">
                                      <p:cBhvr>
                                        <p:cTn id="12" dur="500"/>
                                        <p:tgtEl>
                                          <p:spTgt spid="1177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7765">
                                            <p:txEl>
                                              <p:pRg st="3" end="3"/>
                                            </p:txEl>
                                          </p:spTgt>
                                        </p:tgtEl>
                                        <p:attrNameLst>
                                          <p:attrName>style.visibility</p:attrName>
                                        </p:attrNameLst>
                                      </p:cBhvr>
                                      <p:to>
                                        <p:strVal val="visible"/>
                                      </p:to>
                                    </p:set>
                                    <p:animEffect transition="in" filter="wipe(left)">
                                      <p:cBhvr>
                                        <p:cTn id="17" dur="500"/>
                                        <p:tgtEl>
                                          <p:spTgt spid="11776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7765">
                                            <p:txEl>
                                              <p:pRg st="5" end="5"/>
                                            </p:txEl>
                                          </p:spTgt>
                                        </p:tgtEl>
                                        <p:attrNameLst>
                                          <p:attrName>style.visibility</p:attrName>
                                        </p:attrNameLst>
                                      </p:cBhvr>
                                      <p:to>
                                        <p:strVal val="visible"/>
                                      </p:to>
                                    </p:set>
                                    <p:animEffect transition="in" filter="wipe(left)">
                                      <p:cBhvr>
                                        <p:cTn id="22" dur="500"/>
                                        <p:tgtEl>
                                          <p:spTgt spid="11776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4"/>
          <p:cNvSpPr>
            <a:spLocks noGrp="1" noChangeArrowheads="1"/>
          </p:cNvSpPr>
          <p:nvPr>
            <p:ph type="title"/>
          </p:nvPr>
        </p:nvSpPr>
        <p:spPr>
          <a:noFill/>
        </p:spPr>
        <p:txBody>
          <a:bodyPr/>
          <a:lstStyle/>
          <a:p>
            <a:pPr>
              <a:lnSpc>
                <a:spcPct val="90000"/>
              </a:lnSpc>
            </a:pPr>
            <a:r>
              <a:rPr lang="en-US" sz="3600" smtClean="0"/>
              <a:t>Why Valuations of a Target</a:t>
            </a:r>
            <a:br>
              <a:rPr lang="en-US" sz="3600" smtClean="0"/>
            </a:br>
            <a:r>
              <a:rPr lang="en-US" sz="3600" smtClean="0"/>
              <a:t>May Vary Among MNCs</a:t>
            </a:r>
          </a:p>
        </p:txBody>
      </p:sp>
      <p:sp>
        <p:nvSpPr>
          <p:cNvPr id="147461" name="Rectangle 5"/>
          <p:cNvSpPr>
            <a:spLocks noGrp="1" noChangeArrowheads="1"/>
          </p:cNvSpPr>
          <p:nvPr>
            <p:ph type="body" idx="1"/>
          </p:nvPr>
        </p:nvSpPr>
        <p:spPr>
          <a:noFill/>
        </p:spPr>
        <p:txBody>
          <a:bodyPr/>
          <a:lstStyle/>
          <a:p>
            <a:pPr algn="just">
              <a:buSzPct val="90000"/>
              <a:buFont typeface="Wingdings" pitchFamily="2" charset="2"/>
              <a:buChar char=""/>
            </a:pPr>
            <a:r>
              <a:rPr lang="en-US" dirty="0" smtClean="0"/>
              <a:t>Exchange rate effects on remitted funds.</a:t>
            </a:r>
          </a:p>
          <a:p>
            <a:pPr lvl="1" algn="just"/>
            <a:r>
              <a:rPr lang="en-US" dirty="0" smtClean="0"/>
              <a:t>Different MNCs have different schedules for remitting funds from the target to the acquirer.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7461">
                                            <p:txEl>
                                              <p:pRg st="0" end="0"/>
                                            </p:txEl>
                                          </p:spTgt>
                                        </p:tgtEl>
                                        <p:attrNameLst>
                                          <p:attrName>style.visibility</p:attrName>
                                        </p:attrNameLst>
                                      </p:cBhvr>
                                      <p:to>
                                        <p:strVal val="visible"/>
                                      </p:to>
                                    </p:set>
                                    <p:animEffect transition="in" filter="wipe(left)">
                                      <p:cBhvr>
                                        <p:cTn id="7" dur="500"/>
                                        <p:tgtEl>
                                          <p:spTgt spid="1474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7461">
                                            <p:txEl>
                                              <p:pRg st="1" end="1"/>
                                            </p:txEl>
                                          </p:spTgt>
                                        </p:tgtEl>
                                        <p:attrNameLst>
                                          <p:attrName>style.visibility</p:attrName>
                                        </p:attrNameLst>
                                      </p:cBhvr>
                                      <p:to>
                                        <p:strVal val="visible"/>
                                      </p:to>
                                    </p:set>
                                    <p:animEffect transition="in" filter="wipe(left)">
                                      <p:cBhvr>
                                        <p:cTn id="12" dur="500"/>
                                        <p:tgtEl>
                                          <p:spTgt spid="14746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1" grpId="0" build="p" bldLvl="2"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4"/>
          <p:cNvSpPr>
            <a:spLocks noGrp="1" noChangeArrowheads="1"/>
          </p:cNvSpPr>
          <p:nvPr>
            <p:ph type="title"/>
          </p:nvPr>
        </p:nvSpPr>
        <p:spPr/>
        <p:txBody>
          <a:bodyPr/>
          <a:lstStyle/>
          <a:p>
            <a:pPr>
              <a:lnSpc>
                <a:spcPct val="90000"/>
              </a:lnSpc>
            </a:pPr>
            <a:r>
              <a:rPr lang="en-US" sz="3600" dirty="0" smtClean="0"/>
              <a:t>Why Valuations of a Target</a:t>
            </a:r>
            <a:br>
              <a:rPr lang="en-US" sz="3600" dirty="0" smtClean="0"/>
            </a:br>
            <a:r>
              <a:rPr lang="en-US" sz="3600" dirty="0" smtClean="0"/>
              <a:t>May Vary Among MNCs</a:t>
            </a:r>
          </a:p>
        </p:txBody>
      </p:sp>
      <p:sp>
        <p:nvSpPr>
          <p:cNvPr id="119813" name="Rectangle 5"/>
          <p:cNvSpPr>
            <a:spLocks noGrp="1" noChangeArrowheads="1"/>
          </p:cNvSpPr>
          <p:nvPr>
            <p:ph type="body" idx="1"/>
          </p:nvPr>
        </p:nvSpPr>
        <p:spPr/>
        <p:txBody>
          <a:bodyPr/>
          <a:lstStyle/>
          <a:p>
            <a:pPr algn="just">
              <a:buSzPct val="90000"/>
              <a:buFont typeface="Wingdings" pitchFamily="2" charset="2"/>
              <a:buChar char=""/>
            </a:pPr>
            <a:r>
              <a:rPr lang="en-US" dirty="0" smtClean="0"/>
              <a:t>Required rate of return of the acquirer.</a:t>
            </a:r>
          </a:p>
          <a:p>
            <a:pPr lvl="1" algn="just"/>
            <a:r>
              <a:rPr lang="en-US" dirty="0" smtClean="0"/>
              <a:t>Different MNCs may have different plans for the target, such that the perceived risk of the target will be different.</a:t>
            </a:r>
          </a:p>
          <a:p>
            <a:pPr lvl="1" algn="just"/>
            <a:r>
              <a:rPr lang="en-US" dirty="0" smtClean="0"/>
              <a:t>The local risk-free interest rate may differ for MNCs based in different countries.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9813">
                                            <p:txEl>
                                              <p:pRg st="0" end="0"/>
                                            </p:txEl>
                                          </p:spTgt>
                                        </p:tgtEl>
                                        <p:attrNameLst>
                                          <p:attrName>style.visibility</p:attrName>
                                        </p:attrNameLst>
                                      </p:cBhvr>
                                      <p:to>
                                        <p:strVal val="visible"/>
                                      </p:to>
                                    </p:set>
                                    <p:animEffect transition="in" filter="wipe(left)">
                                      <p:cBhvr>
                                        <p:cTn id="7" dur="500"/>
                                        <p:tgtEl>
                                          <p:spTgt spid="1198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9813">
                                            <p:txEl>
                                              <p:pRg st="1" end="1"/>
                                            </p:txEl>
                                          </p:spTgt>
                                        </p:tgtEl>
                                        <p:attrNameLst>
                                          <p:attrName>style.visibility</p:attrName>
                                        </p:attrNameLst>
                                      </p:cBhvr>
                                      <p:to>
                                        <p:strVal val="visible"/>
                                      </p:to>
                                    </p:set>
                                    <p:animEffect transition="in" filter="wipe(left)">
                                      <p:cBhvr>
                                        <p:cTn id="12" dur="500"/>
                                        <p:tgtEl>
                                          <p:spTgt spid="1198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9813">
                                            <p:txEl>
                                              <p:pRg st="2" end="2"/>
                                            </p:txEl>
                                          </p:spTgt>
                                        </p:tgtEl>
                                        <p:attrNameLst>
                                          <p:attrName>style.visibility</p:attrName>
                                        </p:attrNameLst>
                                      </p:cBhvr>
                                      <p:to>
                                        <p:strVal val="visible"/>
                                      </p:to>
                                    </p:set>
                                    <p:animEffect transition="in" filter="wipe(left)">
                                      <p:cBhvr>
                                        <p:cTn id="17" dur="500"/>
                                        <p:tgtEl>
                                          <p:spTgt spid="1198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a:xfrm>
            <a:off x="457200" y="1219200"/>
            <a:ext cx="8229600" cy="5410200"/>
          </a:xfrm>
        </p:spPr>
        <p:txBody>
          <a:bodyPr>
            <a:normAutofit fontScale="77500" lnSpcReduction="20000"/>
          </a:bodyPr>
          <a:lstStyle/>
          <a:p>
            <a:r>
              <a:rPr lang="en-US" dirty="0" smtClean="0"/>
              <a:t>Factors that Affect the </a:t>
            </a:r>
            <a:r>
              <a:rPr lang="en-US" dirty="0" smtClean="0"/>
              <a:t>Expected Cash </a:t>
            </a:r>
            <a:r>
              <a:rPr lang="en-US" dirty="0" smtClean="0"/>
              <a:t>Flows of the Foreign </a:t>
            </a:r>
            <a:r>
              <a:rPr lang="en-US" dirty="0" smtClean="0"/>
              <a:t>Target</a:t>
            </a:r>
          </a:p>
          <a:p>
            <a:pPr lvl="1"/>
            <a:r>
              <a:rPr lang="en-US" dirty="0" smtClean="0"/>
              <a:t>Target-Specific </a:t>
            </a:r>
            <a:r>
              <a:rPr lang="en-US" dirty="0" smtClean="0"/>
              <a:t>Factors</a:t>
            </a:r>
          </a:p>
          <a:p>
            <a:pPr lvl="2"/>
            <a:r>
              <a:rPr lang="en-US" dirty="0" smtClean="0"/>
              <a:t>Previous Cash Flows</a:t>
            </a:r>
          </a:p>
          <a:p>
            <a:pPr lvl="2"/>
            <a:r>
              <a:rPr lang="en-US" dirty="0" smtClean="0"/>
              <a:t>Managerial Talent</a:t>
            </a:r>
          </a:p>
          <a:p>
            <a:pPr lvl="1"/>
            <a:r>
              <a:rPr lang="en-US" dirty="0" smtClean="0"/>
              <a:t>country-Specific Factors</a:t>
            </a:r>
          </a:p>
          <a:p>
            <a:pPr lvl="2"/>
            <a:r>
              <a:rPr lang="en-US" sz="2000" dirty="0" smtClean="0"/>
              <a:t>Target’s local economic conditions</a:t>
            </a:r>
          </a:p>
          <a:p>
            <a:pPr lvl="2"/>
            <a:r>
              <a:rPr lang="en-US" sz="2000" dirty="0" smtClean="0"/>
              <a:t>Target’s local political </a:t>
            </a:r>
            <a:r>
              <a:rPr lang="en-US" sz="2000" dirty="0" smtClean="0"/>
              <a:t>conditions</a:t>
            </a:r>
          </a:p>
          <a:p>
            <a:pPr lvl="2"/>
            <a:r>
              <a:rPr lang="en-US" dirty="0" smtClean="0"/>
              <a:t>Target’s industry conditions</a:t>
            </a:r>
            <a:r>
              <a:rPr lang="en-US" dirty="0" smtClean="0"/>
              <a:t>.</a:t>
            </a:r>
          </a:p>
          <a:p>
            <a:pPr lvl="2"/>
            <a:r>
              <a:rPr lang="en-US" dirty="0" smtClean="0"/>
              <a:t>Target’s currency </a:t>
            </a:r>
            <a:r>
              <a:rPr lang="en-US" dirty="0" smtClean="0"/>
              <a:t>conditions</a:t>
            </a:r>
          </a:p>
          <a:p>
            <a:pPr lvl="2"/>
            <a:r>
              <a:rPr lang="en-US" dirty="0" smtClean="0"/>
              <a:t>Target’s local stock market conditions</a:t>
            </a:r>
            <a:r>
              <a:rPr lang="en-US" dirty="0" smtClean="0"/>
              <a:t>.</a:t>
            </a:r>
          </a:p>
          <a:p>
            <a:pPr lvl="2"/>
            <a:r>
              <a:rPr lang="en-US" dirty="0" smtClean="0"/>
              <a:t>Taxes applicable to the target.</a:t>
            </a:r>
            <a:endParaRPr lang="en-US" dirty="0" smtClean="0"/>
          </a:p>
          <a:p>
            <a:r>
              <a:rPr lang="en-US" dirty="0" smtClean="0"/>
              <a:t>The </a:t>
            </a:r>
            <a:r>
              <a:rPr lang="en-US" dirty="0" smtClean="0"/>
              <a:t>Valuation Process</a:t>
            </a:r>
          </a:p>
          <a:p>
            <a:r>
              <a:rPr lang="en-US" dirty="0" smtClean="0"/>
              <a:t>Why Valuations of a Target May Vary Among </a:t>
            </a:r>
            <a:r>
              <a:rPr lang="en-US" dirty="0" smtClean="0"/>
              <a:t>MNCs</a:t>
            </a:r>
          </a:p>
          <a:p>
            <a:pPr lvl="1"/>
            <a:r>
              <a:rPr lang="en-US" dirty="0" smtClean="0"/>
              <a:t>Estimated cash flows of the foreign target.</a:t>
            </a:r>
          </a:p>
          <a:p>
            <a:pPr lvl="1"/>
            <a:r>
              <a:rPr lang="en-US" dirty="0" smtClean="0"/>
              <a:t>Exchange rate effects on remitted funds</a:t>
            </a:r>
            <a:r>
              <a:rPr lang="en-US" dirty="0" smtClean="0"/>
              <a:t>.</a:t>
            </a:r>
            <a:endParaRPr lang="en-US" dirty="0" smtClean="0"/>
          </a:p>
          <a:p>
            <a:pPr lvl="1"/>
            <a:r>
              <a:rPr lang="en-US" dirty="0" smtClean="0"/>
              <a:t>Required rate of return of the acquirer.</a:t>
            </a:r>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Lecture </a:t>
            </a:r>
            <a:r>
              <a:rPr lang="en-US" dirty="0" smtClean="0"/>
              <a:t>19</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a:xfrm>
            <a:off x="457200" y="1219200"/>
            <a:ext cx="8229600" cy="5410200"/>
          </a:xfrm>
        </p:spPr>
        <p:txBody>
          <a:bodyPr>
            <a:normAutofit fontScale="77500" lnSpcReduction="20000"/>
          </a:bodyPr>
          <a:lstStyle/>
          <a:p>
            <a:r>
              <a:rPr lang="en-US" dirty="0" smtClean="0"/>
              <a:t>Factors that Affect the </a:t>
            </a:r>
            <a:r>
              <a:rPr lang="en-US" dirty="0" smtClean="0"/>
              <a:t>Expected Cash </a:t>
            </a:r>
            <a:r>
              <a:rPr lang="en-US" dirty="0" smtClean="0"/>
              <a:t>Flows of the Foreign </a:t>
            </a:r>
            <a:r>
              <a:rPr lang="en-US" dirty="0" smtClean="0"/>
              <a:t>Target</a:t>
            </a:r>
          </a:p>
          <a:p>
            <a:pPr lvl="1"/>
            <a:r>
              <a:rPr lang="en-US" dirty="0" smtClean="0"/>
              <a:t>Target-Specific </a:t>
            </a:r>
            <a:r>
              <a:rPr lang="en-US" dirty="0" smtClean="0"/>
              <a:t>Factors</a:t>
            </a:r>
          </a:p>
          <a:p>
            <a:pPr lvl="2"/>
            <a:r>
              <a:rPr lang="en-US" dirty="0" smtClean="0"/>
              <a:t>Previous Cash Flows</a:t>
            </a:r>
          </a:p>
          <a:p>
            <a:pPr lvl="2"/>
            <a:r>
              <a:rPr lang="en-US" dirty="0" smtClean="0"/>
              <a:t>Managerial Talent</a:t>
            </a:r>
          </a:p>
          <a:p>
            <a:pPr lvl="1"/>
            <a:r>
              <a:rPr lang="en-US" dirty="0" smtClean="0"/>
              <a:t>country-Specific Factors</a:t>
            </a:r>
          </a:p>
          <a:p>
            <a:pPr lvl="2"/>
            <a:r>
              <a:rPr lang="en-US" sz="2000" dirty="0" smtClean="0"/>
              <a:t>Target’s local economic conditions</a:t>
            </a:r>
          </a:p>
          <a:p>
            <a:pPr lvl="2"/>
            <a:r>
              <a:rPr lang="en-US" sz="2000" dirty="0" smtClean="0"/>
              <a:t>Target’s local political </a:t>
            </a:r>
            <a:r>
              <a:rPr lang="en-US" sz="2000" dirty="0" smtClean="0"/>
              <a:t>conditions</a:t>
            </a:r>
          </a:p>
          <a:p>
            <a:pPr lvl="2"/>
            <a:r>
              <a:rPr lang="en-US" dirty="0" smtClean="0"/>
              <a:t>Target’s industry conditions</a:t>
            </a:r>
            <a:r>
              <a:rPr lang="en-US" dirty="0" smtClean="0"/>
              <a:t>.</a:t>
            </a:r>
          </a:p>
          <a:p>
            <a:pPr lvl="2"/>
            <a:r>
              <a:rPr lang="en-US" dirty="0" smtClean="0"/>
              <a:t>Target’s currency </a:t>
            </a:r>
            <a:r>
              <a:rPr lang="en-US" dirty="0" smtClean="0"/>
              <a:t>conditions</a:t>
            </a:r>
          </a:p>
          <a:p>
            <a:pPr lvl="2"/>
            <a:r>
              <a:rPr lang="en-US" dirty="0" smtClean="0"/>
              <a:t>Target’s local stock market conditions</a:t>
            </a:r>
            <a:r>
              <a:rPr lang="en-US" dirty="0" smtClean="0"/>
              <a:t>.</a:t>
            </a:r>
          </a:p>
          <a:p>
            <a:pPr lvl="2"/>
            <a:r>
              <a:rPr lang="en-US" dirty="0" smtClean="0"/>
              <a:t>Taxes applicable to the target.</a:t>
            </a:r>
            <a:endParaRPr lang="en-US" dirty="0" smtClean="0"/>
          </a:p>
          <a:p>
            <a:r>
              <a:rPr lang="en-US" dirty="0" smtClean="0"/>
              <a:t>The </a:t>
            </a:r>
            <a:r>
              <a:rPr lang="en-US" dirty="0" smtClean="0"/>
              <a:t>Valuation Process</a:t>
            </a:r>
          </a:p>
          <a:p>
            <a:r>
              <a:rPr lang="en-US" dirty="0" smtClean="0"/>
              <a:t>Why Valuations of a Target May Vary Among </a:t>
            </a:r>
            <a:r>
              <a:rPr lang="en-US" dirty="0" smtClean="0"/>
              <a:t>MNCs</a:t>
            </a:r>
          </a:p>
          <a:p>
            <a:pPr lvl="1"/>
            <a:r>
              <a:rPr lang="en-US" dirty="0" smtClean="0"/>
              <a:t>Estimated cash flows of the foreign target.</a:t>
            </a:r>
          </a:p>
          <a:p>
            <a:pPr lvl="1"/>
            <a:r>
              <a:rPr lang="en-US" dirty="0" smtClean="0"/>
              <a:t>Exchange rate effects on remitted funds</a:t>
            </a:r>
            <a:r>
              <a:rPr lang="en-US" dirty="0" smtClean="0"/>
              <a:t>.</a:t>
            </a:r>
            <a:endParaRPr lang="en-US" dirty="0" smtClean="0"/>
          </a:p>
          <a:p>
            <a:pPr lvl="1"/>
            <a:r>
              <a:rPr lang="en-US" dirty="0" smtClean="0"/>
              <a:t>Required rate of return of the acquirer.</a:t>
            </a:r>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63" name="Rectangle 7"/>
          <p:cNvSpPr>
            <a:spLocks noGrp="1" noChangeArrowheads="1"/>
          </p:cNvSpPr>
          <p:nvPr>
            <p:ph type="body" idx="1"/>
          </p:nvPr>
        </p:nvSpPr>
        <p:spPr/>
        <p:txBody>
          <a:bodyPr>
            <a:normAutofit lnSpcReduction="10000"/>
          </a:bodyPr>
          <a:lstStyle/>
          <a:p>
            <a:pPr algn="just">
              <a:buFontTx/>
              <a:buNone/>
            </a:pPr>
            <a:r>
              <a:rPr lang="en-US" i="1" smtClean="0"/>
              <a:t>International Partial Acquisitions</a:t>
            </a:r>
          </a:p>
          <a:p>
            <a:pPr algn="just"/>
            <a:r>
              <a:rPr lang="en-US" smtClean="0"/>
              <a:t>An MNC may purchase a substantial portion of the existing stock of a foreign firm, so as to gain some control over the target’s management and operations.</a:t>
            </a:r>
          </a:p>
          <a:p>
            <a:pPr algn="just"/>
            <a:r>
              <a:rPr lang="en-US" smtClean="0"/>
              <a:t>The valuation of the firm depends on whether the MNC plans to acquire enough shares to control the firm (and hence influence its cash flows).</a:t>
            </a:r>
          </a:p>
        </p:txBody>
      </p:sp>
      <p:sp>
        <p:nvSpPr>
          <p:cNvPr id="79875" name="Rectangle 24"/>
          <p:cNvSpPr>
            <a:spLocks noGrp="1" noChangeArrowheads="1"/>
          </p:cNvSpPr>
          <p:nvPr>
            <p:ph type="title"/>
          </p:nvPr>
        </p:nvSpPr>
        <p:spPr>
          <a:xfrm>
            <a:off x="838200" y="304800"/>
            <a:ext cx="6934200" cy="1143000"/>
          </a:xfrm>
          <a:noFill/>
        </p:spPr>
        <p:txBody>
          <a:bodyPr/>
          <a:lstStyle/>
          <a:p>
            <a:pPr>
              <a:lnSpc>
                <a:spcPct val="90000"/>
              </a:lnSpc>
            </a:pPr>
            <a:r>
              <a:rPr lang="en-US" sz="3600" smtClean="0"/>
              <a:t>Other Types of</a:t>
            </a:r>
            <a:br>
              <a:rPr lang="en-US" sz="3600" smtClean="0"/>
            </a:br>
            <a:r>
              <a:rPr lang="en-US" sz="3600"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1863">
                                            <p:txEl>
                                              <p:pRg st="0" end="0"/>
                                            </p:txEl>
                                          </p:spTgt>
                                        </p:tgtEl>
                                        <p:attrNameLst>
                                          <p:attrName>style.visibility</p:attrName>
                                        </p:attrNameLst>
                                      </p:cBhvr>
                                      <p:to>
                                        <p:strVal val="visible"/>
                                      </p:to>
                                    </p:set>
                                    <p:animEffect transition="in" filter="wipe(left)">
                                      <p:cBhvr>
                                        <p:cTn id="7" dur="500"/>
                                        <p:tgtEl>
                                          <p:spTgt spid="1218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3">
                                            <p:txEl>
                                              <p:pRg st="1" end="1"/>
                                            </p:txEl>
                                          </p:spTgt>
                                        </p:tgtEl>
                                        <p:attrNameLst>
                                          <p:attrName>style.visibility</p:attrName>
                                        </p:attrNameLst>
                                      </p:cBhvr>
                                      <p:to>
                                        <p:strVal val="visible"/>
                                      </p:to>
                                    </p:set>
                                    <p:animEffect transition="in" filter="wipe(left)">
                                      <p:cBhvr>
                                        <p:cTn id="12" dur="500"/>
                                        <p:tgtEl>
                                          <p:spTgt spid="1218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1863">
                                            <p:txEl>
                                              <p:pRg st="2" end="2"/>
                                            </p:txEl>
                                          </p:spTgt>
                                        </p:tgtEl>
                                        <p:attrNameLst>
                                          <p:attrName>style.visibility</p:attrName>
                                        </p:attrNameLst>
                                      </p:cBhvr>
                                      <p:to>
                                        <p:strVal val="visible"/>
                                      </p:to>
                                    </p:set>
                                    <p:animEffect transition="in" filter="wipe(left)">
                                      <p:cBhvr>
                                        <p:cTn id="17" dur="500"/>
                                        <p:tgtEl>
                                          <p:spTgt spid="1218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10" name="Rectangle 6"/>
          <p:cNvSpPr>
            <a:spLocks noGrp="1" noChangeArrowheads="1"/>
          </p:cNvSpPr>
          <p:nvPr>
            <p:ph type="body" idx="1"/>
          </p:nvPr>
        </p:nvSpPr>
        <p:spPr/>
        <p:txBody>
          <a:bodyPr/>
          <a:lstStyle/>
          <a:p>
            <a:pPr algn="just">
              <a:buFontTx/>
              <a:buNone/>
            </a:pPr>
            <a:r>
              <a:rPr lang="en-US" sz="2800" i="1" smtClean="0"/>
              <a:t>International Acquisitions of Privatized Businesses</a:t>
            </a:r>
          </a:p>
          <a:p>
            <a:pPr algn="just">
              <a:buFontTx/>
              <a:buNone/>
            </a:pPr>
            <a:endParaRPr lang="en-US" sz="2800" i="1" smtClean="0"/>
          </a:p>
          <a:p>
            <a:pPr algn="just"/>
            <a:r>
              <a:rPr lang="en-US" sz="2800" smtClean="0"/>
              <a:t>Many MNCs have acquired businesses from foreign governments.</a:t>
            </a:r>
          </a:p>
          <a:p>
            <a:pPr algn="just"/>
            <a:endParaRPr lang="en-US" sz="2800" smtClean="0"/>
          </a:p>
          <a:p>
            <a:pPr algn="just"/>
            <a:r>
              <a:rPr lang="en-US" sz="2800" smtClean="0"/>
              <a:t>These businesses are usually difficult to value because the transition entails many uncertainties - cash flows, benchmark data, economic and political conditions, exchange rates, financing costs, etc.</a:t>
            </a:r>
          </a:p>
        </p:txBody>
      </p:sp>
      <p:sp>
        <p:nvSpPr>
          <p:cNvPr id="80899" name="Rectangle 24"/>
          <p:cNvSpPr>
            <a:spLocks noGrp="1" noChangeArrowheads="1"/>
          </p:cNvSpPr>
          <p:nvPr>
            <p:ph type="title"/>
          </p:nvPr>
        </p:nvSpPr>
        <p:spPr>
          <a:xfrm>
            <a:off x="838200" y="0"/>
            <a:ext cx="6934200" cy="1143000"/>
          </a:xfrm>
          <a:noFill/>
        </p:spPr>
        <p:txBody>
          <a:bodyPr>
            <a:normAutofit fontScale="90000"/>
          </a:bodyPr>
          <a:lstStyle/>
          <a:p>
            <a:pPr>
              <a:lnSpc>
                <a:spcPct val="90000"/>
              </a:lnSpc>
            </a:pPr>
            <a:r>
              <a:rPr lang="en-US" smtClean="0"/>
              <a:t>Other Types of</a:t>
            </a:r>
            <a:br>
              <a:rPr lang="en-US" smtClean="0"/>
            </a:br>
            <a:r>
              <a:rPr lang="en-US"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910">
                                            <p:txEl>
                                              <p:pRg st="0" end="0"/>
                                            </p:txEl>
                                          </p:spTgt>
                                        </p:tgtEl>
                                        <p:attrNameLst>
                                          <p:attrName>style.visibility</p:attrName>
                                        </p:attrNameLst>
                                      </p:cBhvr>
                                      <p:to>
                                        <p:strVal val="visible"/>
                                      </p:to>
                                    </p:set>
                                    <p:animEffect transition="in" filter="wipe(left)">
                                      <p:cBhvr>
                                        <p:cTn id="7" dur="500"/>
                                        <p:tgtEl>
                                          <p:spTgt spid="1239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10">
                                            <p:txEl>
                                              <p:pRg st="2" end="2"/>
                                            </p:txEl>
                                          </p:spTgt>
                                        </p:tgtEl>
                                        <p:attrNameLst>
                                          <p:attrName>style.visibility</p:attrName>
                                        </p:attrNameLst>
                                      </p:cBhvr>
                                      <p:to>
                                        <p:strVal val="visible"/>
                                      </p:to>
                                    </p:set>
                                    <p:animEffect transition="in" filter="wipe(left)">
                                      <p:cBhvr>
                                        <p:cTn id="12" dur="500"/>
                                        <p:tgtEl>
                                          <p:spTgt spid="1239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10">
                                            <p:txEl>
                                              <p:pRg st="4" end="4"/>
                                            </p:txEl>
                                          </p:spTgt>
                                        </p:tgtEl>
                                        <p:attrNameLst>
                                          <p:attrName>style.visibility</p:attrName>
                                        </p:attrNameLst>
                                      </p:cBhvr>
                                      <p:to>
                                        <p:strVal val="visible"/>
                                      </p:to>
                                    </p:set>
                                    <p:animEffect transition="in" filter="wipe(left)">
                                      <p:cBhvr>
                                        <p:cTn id="17" dur="500"/>
                                        <p:tgtEl>
                                          <p:spTgt spid="1239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0"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8" name="Rectangle 6"/>
          <p:cNvSpPr>
            <a:spLocks noGrp="1" noChangeArrowheads="1"/>
          </p:cNvSpPr>
          <p:nvPr>
            <p:ph type="body" idx="1"/>
          </p:nvPr>
        </p:nvSpPr>
        <p:spPr/>
        <p:txBody>
          <a:bodyPr/>
          <a:lstStyle/>
          <a:p>
            <a:pPr algn="just">
              <a:buFontTx/>
              <a:buNone/>
            </a:pPr>
            <a:r>
              <a:rPr lang="en-US" i="1" smtClean="0"/>
              <a:t>International Alliances</a:t>
            </a:r>
            <a:endParaRPr lang="en-US" smtClean="0"/>
          </a:p>
          <a:p>
            <a:pPr algn="just"/>
            <a:r>
              <a:rPr lang="en-US" smtClean="0"/>
              <a:t>MNCs commonly engage in alliances, such as joint ventures and licensing agreements, with foreign firms. </a:t>
            </a:r>
          </a:p>
          <a:p>
            <a:pPr algn="just"/>
            <a:endParaRPr lang="en-US" smtClean="0"/>
          </a:p>
          <a:p>
            <a:pPr algn="just"/>
            <a:r>
              <a:rPr lang="en-US" smtClean="0"/>
              <a:t>The initial outlay is typically smaller, but the cash flows to be received will typically be smaller too.</a:t>
            </a:r>
          </a:p>
        </p:txBody>
      </p:sp>
      <p:sp>
        <p:nvSpPr>
          <p:cNvPr id="81923" name="Rectangle 24"/>
          <p:cNvSpPr>
            <a:spLocks noGrp="1" noChangeArrowheads="1"/>
          </p:cNvSpPr>
          <p:nvPr>
            <p:ph type="title"/>
          </p:nvPr>
        </p:nvSpPr>
        <p:spPr>
          <a:xfrm>
            <a:off x="762000" y="152400"/>
            <a:ext cx="6934200" cy="1143000"/>
          </a:xfrm>
          <a:noFill/>
        </p:spPr>
        <p:txBody>
          <a:bodyPr/>
          <a:lstStyle/>
          <a:p>
            <a:pPr>
              <a:lnSpc>
                <a:spcPct val="90000"/>
              </a:lnSpc>
            </a:pPr>
            <a:r>
              <a:rPr lang="en-US" sz="3600" smtClean="0"/>
              <a:t>Other Types of</a:t>
            </a:r>
            <a:br>
              <a:rPr lang="en-US" sz="3600" smtClean="0"/>
            </a:br>
            <a:r>
              <a:rPr lang="en-US" sz="3600"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5958">
                                            <p:txEl>
                                              <p:pRg st="0" end="0"/>
                                            </p:txEl>
                                          </p:spTgt>
                                        </p:tgtEl>
                                        <p:attrNameLst>
                                          <p:attrName>style.visibility</p:attrName>
                                        </p:attrNameLst>
                                      </p:cBhvr>
                                      <p:to>
                                        <p:strVal val="visible"/>
                                      </p:to>
                                    </p:set>
                                    <p:animEffect transition="in" filter="wipe(left)">
                                      <p:cBhvr>
                                        <p:cTn id="7" dur="500"/>
                                        <p:tgtEl>
                                          <p:spTgt spid="1259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5958">
                                            <p:txEl>
                                              <p:pRg st="1" end="1"/>
                                            </p:txEl>
                                          </p:spTgt>
                                        </p:tgtEl>
                                        <p:attrNameLst>
                                          <p:attrName>style.visibility</p:attrName>
                                        </p:attrNameLst>
                                      </p:cBhvr>
                                      <p:to>
                                        <p:strVal val="visible"/>
                                      </p:to>
                                    </p:set>
                                    <p:animEffect transition="in" filter="wipe(left)">
                                      <p:cBhvr>
                                        <p:cTn id="12" dur="500"/>
                                        <p:tgtEl>
                                          <p:spTgt spid="1259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5958">
                                            <p:txEl>
                                              <p:pRg st="3" end="3"/>
                                            </p:txEl>
                                          </p:spTgt>
                                        </p:tgtEl>
                                        <p:attrNameLst>
                                          <p:attrName>style.visibility</p:attrName>
                                        </p:attrNameLst>
                                      </p:cBhvr>
                                      <p:to>
                                        <p:strVal val="visible"/>
                                      </p:to>
                                    </p:set>
                                    <p:animEffect transition="in" filter="wipe(left)">
                                      <p:cBhvr>
                                        <p:cTn id="17" dur="500"/>
                                        <p:tgtEl>
                                          <p:spTgt spid="1259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8"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6" name="Rectangle 6"/>
          <p:cNvSpPr>
            <a:spLocks noGrp="1" noChangeArrowheads="1"/>
          </p:cNvSpPr>
          <p:nvPr>
            <p:ph type="body" idx="1"/>
          </p:nvPr>
        </p:nvSpPr>
        <p:spPr/>
        <p:txBody>
          <a:bodyPr>
            <a:normAutofit lnSpcReduction="10000"/>
          </a:bodyPr>
          <a:lstStyle/>
          <a:p>
            <a:pPr algn="just">
              <a:buFontTx/>
              <a:buNone/>
            </a:pPr>
            <a:r>
              <a:rPr lang="en-US" i="1" smtClean="0"/>
              <a:t>International Divestitures</a:t>
            </a:r>
          </a:p>
          <a:p>
            <a:pPr algn="just"/>
            <a:r>
              <a:rPr lang="en-US" smtClean="0"/>
              <a:t>An MNC should periodically reassess its DFIs to determine whether to retain them or to sell (divest) them.</a:t>
            </a:r>
          </a:p>
          <a:p>
            <a:pPr algn="just"/>
            <a:endParaRPr lang="en-US" smtClean="0"/>
          </a:p>
          <a:p>
            <a:pPr algn="just"/>
            <a:r>
              <a:rPr lang="en-US" smtClean="0"/>
              <a:t>The MNC can compare the present value of the cash flows from the project if it is continued, to the proceeds that would be received (after taxes) if it is divested.</a:t>
            </a:r>
          </a:p>
        </p:txBody>
      </p:sp>
      <p:sp>
        <p:nvSpPr>
          <p:cNvPr id="82947" name="Rectangle 24"/>
          <p:cNvSpPr>
            <a:spLocks noGrp="1" noChangeArrowheads="1"/>
          </p:cNvSpPr>
          <p:nvPr>
            <p:ph type="title"/>
          </p:nvPr>
        </p:nvSpPr>
        <p:spPr>
          <a:xfrm>
            <a:off x="685800" y="228600"/>
            <a:ext cx="7924800" cy="1143000"/>
          </a:xfrm>
          <a:noFill/>
        </p:spPr>
        <p:txBody>
          <a:bodyPr/>
          <a:lstStyle/>
          <a:p>
            <a:pPr>
              <a:lnSpc>
                <a:spcPct val="90000"/>
              </a:lnSpc>
            </a:pPr>
            <a:r>
              <a:rPr lang="en-US" sz="3600" smtClean="0"/>
              <a:t>Other Types of</a:t>
            </a:r>
            <a:br>
              <a:rPr lang="en-US" sz="3600" smtClean="0"/>
            </a:br>
            <a:r>
              <a:rPr lang="en-US" sz="3600"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8006">
                                            <p:txEl>
                                              <p:pRg st="0" end="0"/>
                                            </p:txEl>
                                          </p:spTgt>
                                        </p:tgtEl>
                                        <p:attrNameLst>
                                          <p:attrName>style.visibility</p:attrName>
                                        </p:attrNameLst>
                                      </p:cBhvr>
                                      <p:to>
                                        <p:strVal val="visible"/>
                                      </p:to>
                                    </p:set>
                                    <p:animEffect transition="in" filter="wipe(left)">
                                      <p:cBhvr>
                                        <p:cTn id="7" dur="500"/>
                                        <p:tgtEl>
                                          <p:spTgt spid="1280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8006">
                                            <p:txEl>
                                              <p:pRg st="1" end="1"/>
                                            </p:txEl>
                                          </p:spTgt>
                                        </p:tgtEl>
                                        <p:attrNameLst>
                                          <p:attrName>style.visibility</p:attrName>
                                        </p:attrNameLst>
                                      </p:cBhvr>
                                      <p:to>
                                        <p:strVal val="visible"/>
                                      </p:to>
                                    </p:set>
                                    <p:animEffect transition="in" filter="wipe(left)">
                                      <p:cBhvr>
                                        <p:cTn id="12" dur="500"/>
                                        <p:tgtEl>
                                          <p:spTgt spid="1280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8006">
                                            <p:txEl>
                                              <p:pRg st="3" end="3"/>
                                            </p:txEl>
                                          </p:spTgt>
                                        </p:tgtEl>
                                        <p:attrNameLst>
                                          <p:attrName>style.visibility</p:attrName>
                                        </p:attrNameLst>
                                      </p:cBhvr>
                                      <p:to>
                                        <p:strVal val="visible"/>
                                      </p:to>
                                    </p:set>
                                    <p:animEffect transition="in" filter="wipe(left)">
                                      <p:cBhvr>
                                        <p:cTn id="17" dur="500"/>
                                        <p:tgtEl>
                                          <p:spTgt spid="1280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6"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p:nvPr>
        </p:nvSpPr>
        <p:spPr>
          <a:xfrm>
            <a:off x="533400" y="381000"/>
            <a:ext cx="8153400" cy="1143000"/>
          </a:xfrm>
        </p:spPr>
        <p:txBody>
          <a:bodyPr/>
          <a:lstStyle/>
          <a:p>
            <a:pPr>
              <a:lnSpc>
                <a:spcPct val="90000"/>
              </a:lnSpc>
            </a:pPr>
            <a:r>
              <a:rPr lang="en-US" sz="3600" smtClean="0"/>
              <a:t>Restructuring Decisions</a:t>
            </a:r>
            <a:br>
              <a:rPr lang="en-US" sz="3600" smtClean="0"/>
            </a:br>
            <a:r>
              <a:rPr lang="en-US" sz="3600" smtClean="0"/>
              <a:t>As Real Options</a:t>
            </a:r>
          </a:p>
        </p:txBody>
      </p:sp>
      <p:sp>
        <p:nvSpPr>
          <p:cNvPr id="83971" name="Rectangle 1027"/>
          <p:cNvSpPr>
            <a:spLocks noGrp="1" noChangeArrowheads="1"/>
          </p:cNvSpPr>
          <p:nvPr>
            <p:ph type="body" idx="1"/>
          </p:nvPr>
        </p:nvSpPr>
        <p:spPr/>
        <p:txBody>
          <a:bodyPr>
            <a:normAutofit lnSpcReduction="10000"/>
          </a:bodyPr>
          <a:lstStyle/>
          <a:p>
            <a:pPr algn="just"/>
            <a:r>
              <a:rPr lang="en-US" smtClean="0"/>
              <a:t>Restructuring decisions may involve </a:t>
            </a:r>
            <a:r>
              <a:rPr lang="en-US" i="1" smtClean="0">
                <a:solidFill>
                  <a:srgbClr val="CC0000"/>
                </a:solidFill>
              </a:rPr>
              <a:t>real options</a:t>
            </a:r>
            <a:r>
              <a:rPr lang="en-US" smtClean="0"/>
              <a:t>, or implicit options on real assets.</a:t>
            </a:r>
          </a:p>
          <a:p>
            <a:pPr algn="just"/>
            <a:endParaRPr lang="en-US" sz="1800" smtClean="0"/>
          </a:p>
          <a:p>
            <a:pPr algn="just"/>
            <a:r>
              <a:rPr lang="en-US" smtClean="0"/>
              <a:t>If a proposed project carries an option to pursue an additional venture, then the project has a </a:t>
            </a:r>
            <a:r>
              <a:rPr lang="en-US" i="1" smtClean="0">
                <a:solidFill>
                  <a:srgbClr val="CC0000"/>
                </a:solidFill>
              </a:rPr>
              <a:t>call option on real assets</a:t>
            </a:r>
            <a:r>
              <a:rPr lang="en-US" smtClean="0"/>
              <a:t>.</a:t>
            </a:r>
          </a:p>
          <a:p>
            <a:pPr algn="just"/>
            <a:endParaRPr lang="en-US" sz="1600" smtClean="0"/>
          </a:p>
          <a:p>
            <a:pPr algn="just"/>
            <a:r>
              <a:rPr lang="en-US" smtClean="0"/>
              <a:t>If a proposed project carries an option to divest part or all of itself, then the project has a </a:t>
            </a:r>
            <a:r>
              <a:rPr lang="en-US" i="1" smtClean="0">
                <a:solidFill>
                  <a:srgbClr val="CC0000"/>
                </a:solidFill>
              </a:rPr>
              <a:t>put option on real assets</a:t>
            </a:r>
            <a:r>
              <a:rPr lang="en-US" smtClean="0"/>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body" idx="1"/>
          </p:nvPr>
        </p:nvSpPr>
        <p:spPr/>
        <p:txBody>
          <a:bodyPr/>
          <a:lstStyle/>
          <a:p>
            <a:r>
              <a:rPr lang="en-US" smtClean="0"/>
              <a:t>The expected NPV of a project with real options may be estimated as the sum of the products of the probability of each scenario and the respective NPV for that scenario.</a:t>
            </a:r>
          </a:p>
          <a:p>
            <a:pPr lvl="1">
              <a:spcBef>
                <a:spcPct val="25000"/>
              </a:spcBef>
              <a:buFontTx/>
              <a:buNone/>
            </a:pPr>
            <a:r>
              <a:rPr lang="en-US" b="1" smtClean="0"/>
              <a:t>              E(NPV) = </a:t>
            </a:r>
            <a:r>
              <a:rPr lang="en-US" sz="3200" b="1" smtClean="0">
                <a:latin typeface="Symbol" pitchFamily="18" charset="2"/>
              </a:rPr>
              <a:t>S</a:t>
            </a:r>
            <a:r>
              <a:rPr lang="en-US" b="1" smtClean="0"/>
              <a:t> p</a:t>
            </a:r>
            <a:r>
              <a:rPr lang="en-US" b="1" baseline="-25000" smtClean="0"/>
              <a:t>i</a:t>
            </a:r>
            <a:r>
              <a:rPr lang="en-US" b="1" smtClean="0"/>
              <a:t> </a:t>
            </a:r>
            <a:r>
              <a:rPr lang="en-US" b="1" smtClean="0">
                <a:sym typeface="Symbol" pitchFamily="18" charset="2"/>
              </a:rPr>
              <a:t> NPV</a:t>
            </a:r>
            <a:r>
              <a:rPr lang="en-US" b="1" baseline="-25000" smtClean="0">
                <a:sym typeface="Symbol" pitchFamily="18" charset="2"/>
              </a:rPr>
              <a:t>i</a:t>
            </a:r>
            <a:endParaRPr lang="en-US" b="1" smtClean="0">
              <a:sym typeface="Symbol" pitchFamily="18" charset="2"/>
            </a:endParaRPr>
          </a:p>
          <a:p>
            <a:pPr lvl="1">
              <a:lnSpc>
                <a:spcPct val="50000"/>
              </a:lnSpc>
              <a:spcBef>
                <a:spcPct val="0"/>
              </a:spcBef>
              <a:buFontTx/>
              <a:buNone/>
            </a:pPr>
            <a:r>
              <a:rPr lang="en-US" smtClean="0"/>
              <a:t>                              </a:t>
            </a:r>
            <a:r>
              <a:rPr lang="en-US" sz="2000" smtClean="0"/>
              <a:t>  </a:t>
            </a:r>
            <a:r>
              <a:rPr lang="en-US" sz="2000" b="1" smtClean="0"/>
              <a:t>i</a:t>
            </a:r>
            <a:endParaRPr lang="en-US" smtClean="0"/>
          </a:p>
          <a:p>
            <a:pPr lvl="1">
              <a:buFontTx/>
              <a:buNone/>
            </a:pPr>
            <a:r>
              <a:rPr lang="en-US" smtClean="0"/>
              <a:t>           p</a:t>
            </a:r>
            <a:r>
              <a:rPr lang="en-US" baseline="-25000" smtClean="0"/>
              <a:t>i</a:t>
            </a:r>
            <a:r>
              <a:rPr lang="en-US" smtClean="0"/>
              <a:t> = probability of scenario i</a:t>
            </a:r>
          </a:p>
          <a:p>
            <a:pPr lvl="1">
              <a:buFontTx/>
              <a:buNone/>
            </a:pPr>
            <a:r>
              <a:rPr lang="en-US" smtClean="0"/>
              <a:t>    </a:t>
            </a:r>
            <a:r>
              <a:rPr lang="en-US" sz="2400" smtClean="0"/>
              <a:t>  </a:t>
            </a:r>
            <a:r>
              <a:rPr lang="en-US" smtClean="0"/>
              <a:t>NPV</a:t>
            </a:r>
            <a:r>
              <a:rPr lang="en-US" baseline="-25000" smtClean="0"/>
              <a:t>i</a:t>
            </a:r>
            <a:r>
              <a:rPr lang="en-US" smtClean="0"/>
              <a:t> = NPV for scenario i</a:t>
            </a:r>
          </a:p>
        </p:txBody>
      </p:sp>
      <p:sp>
        <p:nvSpPr>
          <p:cNvPr id="84995" name="Rectangle 4"/>
          <p:cNvSpPr>
            <a:spLocks noGrp="1" noChangeArrowheads="1"/>
          </p:cNvSpPr>
          <p:nvPr>
            <p:ph type="title"/>
          </p:nvPr>
        </p:nvSpPr>
        <p:spPr>
          <a:xfrm>
            <a:off x="685800" y="0"/>
            <a:ext cx="7772400" cy="1143000"/>
          </a:xfrm>
          <a:noFill/>
        </p:spPr>
        <p:txBody>
          <a:bodyPr/>
          <a:lstStyle/>
          <a:p>
            <a:pPr>
              <a:lnSpc>
                <a:spcPct val="90000"/>
              </a:lnSpc>
            </a:pPr>
            <a:r>
              <a:rPr lang="en-US" sz="3600" smtClean="0"/>
              <a:t>Restructuring Decisions</a:t>
            </a:r>
            <a:br>
              <a:rPr lang="en-US" sz="3600" smtClean="0"/>
            </a:br>
            <a:r>
              <a:rPr lang="en-US" sz="3600" smtClean="0"/>
              <a:t>As Real Options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normAutofit fontScale="90000"/>
          </a:bodyPr>
          <a:lstStyle/>
          <a:p>
            <a:r>
              <a:rPr lang="en-US"/>
              <a:t>What makes a merger unattractive?</a:t>
            </a:r>
          </a:p>
        </p:txBody>
      </p:sp>
      <p:sp>
        <p:nvSpPr>
          <p:cNvPr id="173059" name="Rectangle 3"/>
          <p:cNvSpPr>
            <a:spLocks noGrp="1" noChangeArrowheads="1"/>
          </p:cNvSpPr>
          <p:nvPr>
            <p:ph type="body" idx="1"/>
          </p:nvPr>
        </p:nvSpPr>
        <p:spPr/>
        <p:txBody>
          <a:bodyPr>
            <a:normAutofit fontScale="92500" lnSpcReduction="10000"/>
          </a:bodyPr>
          <a:lstStyle/>
          <a:p>
            <a:pPr>
              <a:lnSpc>
                <a:spcPct val="100000"/>
              </a:lnSpc>
            </a:pPr>
            <a:r>
              <a:rPr lang="en-US" sz="2400"/>
              <a:t>In financial terms, mergers are problematic when the buyer does not earn the expected return on investment in a reasonable period of time. </a:t>
            </a:r>
          </a:p>
          <a:p>
            <a:pPr>
              <a:lnSpc>
                <a:spcPct val="100000"/>
              </a:lnSpc>
            </a:pPr>
            <a:r>
              <a:rPr lang="en-US" sz="2400"/>
              <a:t>One broad standard of performance is that a merger should not produce any </a:t>
            </a:r>
            <a:r>
              <a:rPr lang="en-US" sz="2400" i="1">
                <a:solidFill>
                  <a:srgbClr val="000099"/>
                </a:solidFill>
              </a:rPr>
              <a:t>dilution</a:t>
            </a:r>
            <a:r>
              <a:rPr lang="en-US" sz="2400"/>
              <a:t> in earnings per share (EPS) for the acquiring bank greater than 5 percent.</a:t>
            </a:r>
          </a:p>
          <a:p>
            <a:pPr>
              <a:lnSpc>
                <a:spcPct val="100000"/>
              </a:lnSpc>
            </a:pPr>
            <a:r>
              <a:rPr lang="en-US" sz="2400" i="1">
                <a:solidFill>
                  <a:srgbClr val="000099"/>
                </a:solidFill>
              </a:rPr>
              <a:t>EPS dilution </a:t>
            </a:r>
            <a:r>
              <a:rPr lang="en-US" sz="2400"/>
              <a:t>is measured as:</a:t>
            </a:r>
            <a:br>
              <a:rPr lang="en-US" sz="2400"/>
            </a:br>
            <a:endParaRPr lang="en-US" sz="2400"/>
          </a:p>
          <a:p>
            <a:pPr>
              <a:lnSpc>
                <a:spcPct val="100000"/>
              </a:lnSpc>
              <a:buFont typeface="Wingdings" pitchFamily="2" charset="2"/>
              <a:buNone/>
            </a:pPr>
            <a:r>
              <a:rPr lang="en-US" sz="2400"/>
              <a:t/>
            </a:r>
            <a:br>
              <a:rPr lang="en-US" sz="2400"/>
            </a:br>
            <a:endParaRPr lang="en-US" sz="2400"/>
          </a:p>
          <a:p>
            <a:pPr>
              <a:lnSpc>
                <a:spcPct val="100000"/>
              </a:lnSpc>
              <a:buFont typeface="Wingdings" pitchFamily="2" charset="2"/>
              <a:buNone/>
            </a:pPr>
            <a:r>
              <a:rPr lang="en-US" sz="2400"/>
              <a:t>	Where;</a:t>
            </a:r>
            <a:br>
              <a:rPr lang="en-US" sz="2400"/>
            </a:br>
            <a:r>
              <a:rPr lang="en-US" sz="2400"/>
              <a:t>	</a:t>
            </a:r>
            <a:r>
              <a:rPr lang="en-US" sz="2400" i="1"/>
              <a:t>pro forma</a:t>
            </a:r>
            <a:r>
              <a:rPr lang="en-US" sz="2400"/>
              <a:t> consolidated EPS is a forecast value for the 	upcoming period. </a:t>
            </a:r>
          </a:p>
        </p:txBody>
      </p:sp>
      <p:sp>
        <p:nvSpPr>
          <p:cNvPr id="173061" name="Rectangle 5"/>
          <p:cNvSpPr>
            <a:spLocks noChangeArrowheads="1"/>
          </p:cNvSpPr>
          <p:nvPr/>
        </p:nvSpPr>
        <p:spPr bwMode="auto">
          <a:xfrm>
            <a:off x="0" y="3233738"/>
            <a:ext cx="9144000" cy="0"/>
          </a:xfrm>
          <a:prstGeom prst="rect">
            <a:avLst/>
          </a:prstGeom>
          <a:noFill/>
          <a:ln w="12700">
            <a:noFill/>
            <a:miter lim="800000"/>
            <a:headEnd type="none" w="sm" len="sm"/>
            <a:tailEnd type="none" w="sm" len="sm"/>
          </a:ln>
          <a:effectLst/>
        </p:spPr>
        <p:txBody>
          <a:bodyPr wrap="none" anchor="ctr">
            <a:spAutoFit/>
          </a:bodyPr>
          <a:lstStyle/>
          <a:p>
            <a:endParaRPr lang="en-US"/>
          </a:p>
        </p:txBody>
      </p:sp>
      <p:graphicFrame>
        <p:nvGraphicFramePr>
          <p:cNvPr id="173060" name="Object 4"/>
          <p:cNvGraphicFramePr>
            <a:graphicFrameLocks noChangeAspect="1"/>
          </p:cNvGraphicFramePr>
          <p:nvPr/>
        </p:nvGraphicFramePr>
        <p:xfrm>
          <a:off x="457200" y="4114800"/>
          <a:ext cx="8229600" cy="739775"/>
        </p:xfrm>
        <a:graphic>
          <a:graphicData uri="http://schemas.openxmlformats.org/presentationml/2006/ole">
            <p:oleObj spid="_x0000_s4098" name="Equation" r:id="rId3" imgW="4635360" imgH="419040" progId="Equation.3">
              <p:embed/>
            </p:oleObj>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177" name="Rectangle 81"/>
          <p:cNvSpPr>
            <a:spLocks noGrp="1" noChangeArrowheads="1"/>
          </p:cNvSpPr>
          <p:nvPr>
            <p:ph type="body" idx="1"/>
          </p:nvPr>
        </p:nvSpPr>
        <p:spPr/>
        <p:txBody>
          <a:bodyPr/>
          <a:lstStyle/>
          <a:p>
            <a:r>
              <a:rPr lang="en-US" smtClean="0"/>
              <a:t>Introduction to Multinational 	Restructuring</a:t>
            </a:r>
          </a:p>
          <a:p>
            <a:r>
              <a:rPr lang="en-US" smtClean="0"/>
              <a:t>International Acquisitions</a:t>
            </a:r>
          </a:p>
          <a:p>
            <a:pPr lvl="1"/>
            <a:r>
              <a:rPr lang="en-US" smtClean="0"/>
              <a:t>Trends in International Acquisitions</a:t>
            </a:r>
          </a:p>
          <a:p>
            <a:pPr lvl="1"/>
            <a:r>
              <a:rPr lang="en-US" smtClean="0"/>
              <a:t>Model for Valuing a Foreign Target</a:t>
            </a:r>
          </a:p>
          <a:p>
            <a:pPr lvl="1"/>
            <a:r>
              <a:rPr lang="en-US" smtClean="0"/>
              <a:t>Barriers to International Acquisitions </a:t>
            </a:r>
          </a:p>
          <a:p>
            <a:pPr lvl="1"/>
            <a:r>
              <a:rPr lang="en-US" smtClean="0"/>
              <a:t>Assessing Potential Acquisitions in Asia and Europe</a:t>
            </a:r>
          </a:p>
        </p:txBody>
      </p:sp>
      <p:sp>
        <p:nvSpPr>
          <p:cNvPr id="86019" name="Rectangle 156"/>
          <p:cNvSpPr>
            <a:spLocks noGrp="1" noChangeArrowheads="1"/>
          </p:cNvSpPr>
          <p:nvPr>
            <p:ph type="title"/>
          </p:nvPr>
        </p:nvSpPr>
        <p:spPr>
          <a:xfrm>
            <a:off x="685800" y="609600"/>
            <a:ext cx="6629400" cy="1143000"/>
          </a:xfrm>
          <a:noFill/>
        </p:spPr>
        <p:txBody>
          <a:bodyPr/>
          <a:lstStyle/>
          <a:p>
            <a:r>
              <a:rPr lang="en-US" smtClean="0"/>
              <a:t>Chapter Review</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2177">
                                            <p:txEl>
                                              <p:pRg st="0" end="0"/>
                                            </p:txEl>
                                          </p:spTgt>
                                        </p:tgtEl>
                                        <p:attrNameLst>
                                          <p:attrName>style.visibility</p:attrName>
                                        </p:attrNameLst>
                                      </p:cBhvr>
                                      <p:to>
                                        <p:strVal val="visible"/>
                                      </p:to>
                                    </p:set>
                                    <p:animEffect transition="in" filter="wipe(left)">
                                      <p:cBhvr>
                                        <p:cTn id="7" dur="500"/>
                                        <p:tgtEl>
                                          <p:spTgt spid="1321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2177">
                                            <p:txEl>
                                              <p:pRg st="1" end="1"/>
                                            </p:txEl>
                                          </p:spTgt>
                                        </p:tgtEl>
                                        <p:attrNameLst>
                                          <p:attrName>style.visibility</p:attrName>
                                        </p:attrNameLst>
                                      </p:cBhvr>
                                      <p:to>
                                        <p:strVal val="visible"/>
                                      </p:to>
                                    </p:set>
                                    <p:animEffect transition="in" filter="wipe(left)">
                                      <p:cBhvr>
                                        <p:cTn id="12" dur="500"/>
                                        <p:tgtEl>
                                          <p:spTgt spid="132177">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2177">
                                            <p:txEl>
                                              <p:pRg st="2" end="2"/>
                                            </p:txEl>
                                          </p:spTgt>
                                        </p:tgtEl>
                                        <p:attrNameLst>
                                          <p:attrName>style.visibility</p:attrName>
                                        </p:attrNameLst>
                                      </p:cBhvr>
                                      <p:to>
                                        <p:strVal val="visible"/>
                                      </p:to>
                                    </p:set>
                                    <p:animEffect transition="in" filter="wipe(left)">
                                      <p:cBhvr>
                                        <p:cTn id="15" dur="500"/>
                                        <p:tgtEl>
                                          <p:spTgt spid="132177">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2177">
                                            <p:txEl>
                                              <p:pRg st="3" end="3"/>
                                            </p:txEl>
                                          </p:spTgt>
                                        </p:tgtEl>
                                        <p:attrNameLst>
                                          <p:attrName>style.visibility</p:attrName>
                                        </p:attrNameLst>
                                      </p:cBhvr>
                                      <p:to>
                                        <p:strVal val="visible"/>
                                      </p:to>
                                    </p:set>
                                    <p:animEffect transition="in" filter="wipe(left)">
                                      <p:cBhvr>
                                        <p:cTn id="18" dur="500"/>
                                        <p:tgtEl>
                                          <p:spTgt spid="132177">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2177">
                                            <p:txEl>
                                              <p:pRg st="4" end="4"/>
                                            </p:txEl>
                                          </p:spTgt>
                                        </p:tgtEl>
                                        <p:attrNameLst>
                                          <p:attrName>style.visibility</p:attrName>
                                        </p:attrNameLst>
                                      </p:cBhvr>
                                      <p:to>
                                        <p:strVal val="visible"/>
                                      </p:to>
                                    </p:set>
                                    <p:animEffect transition="in" filter="wipe(left)">
                                      <p:cBhvr>
                                        <p:cTn id="21" dur="500"/>
                                        <p:tgtEl>
                                          <p:spTgt spid="132177">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2177">
                                            <p:txEl>
                                              <p:pRg st="5" end="5"/>
                                            </p:txEl>
                                          </p:spTgt>
                                        </p:tgtEl>
                                        <p:attrNameLst>
                                          <p:attrName>style.visibility</p:attrName>
                                        </p:attrNameLst>
                                      </p:cBhvr>
                                      <p:to>
                                        <p:strVal val="visible"/>
                                      </p:to>
                                    </p:set>
                                    <p:animEffect transition="in" filter="wipe(left)">
                                      <p:cBhvr>
                                        <p:cTn id="24" dur="500"/>
                                        <p:tgtEl>
                                          <p:spTgt spid="13217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77"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p:txBody>
          <a:bodyPr/>
          <a:lstStyle/>
          <a:p>
            <a:r>
              <a:rPr lang="en-US" smtClean="0"/>
              <a:t>Chapter Review</a:t>
            </a:r>
          </a:p>
        </p:txBody>
      </p:sp>
      <p:sp>
        <p:nvSpPr>
          <p:cNvPr id="134149" name="Rectangle 5"/>
          <p:cNvSpPr>
            <a:spLocks noGrp="1" noChangeArrowheads="1"/>
          </p:cNvSpPr>
          <p:nvPr>
            <p:ph type="body" idx="1"/>
          </p:nvPr>
        </p:nvSpPr>
        <p:spPr/>
        <p:txBody>
          <a:bodyPr/>
          <a:lstStyle/>
          <a:p>
            <a:r>
              <a:rPr lang="en-US" smtClean="0"/>
              <a:t>Factors that Affect the Expected Cash Flows of the Foreign Target </a:t>
            </a:r>
          </a:p>
          <a:p>
            <a:pPr lvl="1"/>
            <a:r>
              <a:rPr lang="en-US" smtClean="0"/>
              <a:t>Target-Specific Factors</a:t>
            </a:r>
          </a:p>
          <a:p>
            <a:pPr lvl="1"/>
            <a:r>
              <a:rPr lang="en-US" smtClean="0"/>
              <a:t>Country-Specific Factors</a:t>
            </a:r>
          </a:p>
          <a:p>
            <a:r>
              <a:rPr lang="en-US" smtClean="0"/>
              <a:t>The Valuation Process</a:t>
            </a:r>
          </a:p>
          <a:p>
            <a:pPr lvl="1"/>
            <a:r>
              <a:rPr lang="en-US" smtClean="0"/>
              <a:t>International Screening Process</a:t>
            </a:r>
          </a:p>
          <a:p>
            <a:pPr lvl="1"/>
            <a:r>
              <a:rPr lang="en-US" smtClean="0"/>
              <a:t>Estimating the Target’s Value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4149">
                                            <p:txEl>
                                              <p:pRg st="0" end="0"/>
                                            </p:txEl>
                                          </p:spTgt>
                                        </p:tgtEl>
                                        <p:attrNameLst>
                                          <p:attrName>style.visibility</p:attrName>
                                        </p:attrNameLst>
                                      </p:cBhvr>
                                      <p:to>
                                        <p:strVal val="visible"/>
                                      </p:to>
                                    </p:set>
                                    <p:animEffect transition="in" filter="wipe(left)">
                                      <p:cBhvr>
                                        <p:cTn id="7" dur="500"/>
                                        <p:tgtEl>
                                          <p:spTgt spid="13414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4149">
                                            <p:txEl>
                                              <p:pRg st="1" end="1"/>
                                            </p:txEl>
                                          </p:spTgt>
                                        </p:tgtEl>
                                        <p:attrNameLst>
                                          <p:attrName>style.visibility</p:attrName>
                                        </p:attrNameLst>
                                      </p:cBhvr>
                                      <p:to>
                                        <p:strVal val="visible"/>
                                      </p:to>
                                    </p:set>
                                    <p:animEffect transition="in" filter="wipe(left)">
                                      <p:cBhvr>
                                        <p:cTn id="10" dur="500"/>
                                        <p:tgtEl>
                                          <p:spTgt spid="13414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4149">
                                            <p:txEl>
                                              <p:pRg st="2" end="2"/>
                                            </p:txEl>
                                          </p:spTgt>
                                        </p:tgtEl>
                                        <p:attrNameLst>
                                          <p:attrName>style.visibility</p:attrName>
                                        </p:attrNameLst>
                                      </p:cBhvr>
                                      <p:to>
                                        <p:strVal val="visible"/>
                                      </p:to>
                                    </p:set>
                                    <p:animEffect transition="in" filter="wipe(left)">
                                      <p:cBhvr>
                                        <p:cTn id="13" dur="500"/>
                                        <p:tgtEl>
                                          <p:spTgt spid="13414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4149">
                                            <p:txEl>
                                              <p:pRg st="3" end="3"/>
                                            </p:txEl>
                                          </p:spTgt>
                                        </p:tgtEl>
                                        <p:attrNameLst>
                                          <p:attrName>style.visibility</p:attrName>
                                        </p:attrNameLst>
                                      </p:cBhvr>
                                      <p:to>
                                        <p:strVal val="visible"/>
                                      </p:to>
                                    </p:set>
                                    <p:animEffect transition="in" filter="wipe(left)">
                                      <p:cBhvr>
                                        <p:cTn id="18" dur="500"/>
                                        <p:tgtEl>
                                          <p:spTgt spid="134149">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4149">
                                            <p:txEl>
                                              <p:pRg st="4" end="4"/>
                                            </p:txEl>
                                          </p:spTgt>
                                        </p:tgtEl>
                                        <p:attrNameLst>
                                          <p:attrName>style.visibility</p:attrName>
                                        </p:attrNameLst>
                                      </p:cBhvr>
                                      <p:to>
                                        <p:strVal val="visible"/>
                                      </p:to>
                                    </p:set>
                                    <p:animEffect transition="in" filter="wipe(left)">
                                      <p:cBhvr>
                                        <p:cTn id="21" dur="500"/>
                                        <p:tgtEl>
                                          <p:spTgt spid="134149">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4149">
                                            <p:txEl>
                                              <p:pRg st="5" end="5"/>
                                            </p:txEl>
                                          </p:spTgt>
                                        </p:tgtEl>
                                        <p:attrNameLst>
                                          <p:attrName>style.visibility</p:attrName>
                                        </p:attrNameLst>
                                      </p:cBhvr>
                                      <p:to>
                                        <p:strVal val="visible"/>
                                      </p:to>
                                    </p:set>
                                    <p:animEffect transition="in" filter="wipe(left)">
                                      <p:cBhvr>
                                        <p:cTn id="24" dur="500"/>
                                        <p:tgtEl>
                                          <p:spTgt spid="1341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1028"/>
          <p:cNvSpPr>
            <a:spLocks noGrp="1" noChangeArrowheads="1"/>
          </p:cNvSpPr>
          <p:nvPr>
            <p:ph type="title"/>
          </p:nvPr>
        </p:nvSpPr>
        <p:spPr>
          <a:noFill/>
        </p:spPr>
        <p:txBody>
          <a:bodyPr/>
          <a:lstStyle/>
          <a:p>
            <a:r>
              <a:rPr lang="en-US" smtClean="0"/>
              <a:t>Chapter Review</a:t>
            </a:r>
          </a:p>
        </p:txBody>
      </p:sp>
      <p:sp>
        <p:nvSpPr>
          <p:cNvPr id="154629" name="Rectangle 1029"/>
          <p:cNvSpPr>
            <a:spLocks noGrp="1" noChangeArrowheads="1"/>
          </p:cNvSpPr>
          <p:nvPr>
            <p:ph type="body" idx="1"/>
          </p:nvPr>
        </p:nvSpPr>
        <p:spPr>
          <a:noFill/>
        </p:spPr>
        <p:txBody>
          <a:bodyPr>
            <a:normAutofit lnSpcReduction="10000"/>
          </a:bodyPr>
          <a:lstStyle/>
          <a:p>
            <a:r>
              <a:rPr lang="en-US" sz="2400" smtClean="0"/>
              <a:t>Why a Target’s Value May Vary Among MNCs</a:t>
            </a:r>
          </a:p>
          <a:p>
            <a:pPr lvl="1"/>
            <a:r>
              <a:rPr lang="en-US" sz="2000" smtClean="0"/>
              <a:t>Expected Cash Flows of the Target</a:t>
            </a:r>
          </a:p>
          <a:p>
            <a:pPr lvl="1"/>
            <a:r>
              <a:rPr lang="en-US" sz="2000" smtClean="0"/>
              <a:t>Exchange Rate Effects on Remitted Funds</a:t>
            </a:r>
          </a:p>
          <a:p>
            <a:r>
              <a:rPr lang="en-US" sz="2400" smtClean="0"/>
              <a:t>Required Return of the AcquirerOther Types of Multinational Restructuring</a:t>
            </a:r>
          </a:p>
          <a:p>
            <a:pPr lvl="1"/>
            <a:r>
              <a:rPr lang="en-US" sz="2000" smtClean="0"/>
              <a:t>International Partial Acquisitions</a:t>
            </a:r>
          </a:p>
          <a:p>
            <a:pPr lvl="1"/>
            <a:r>
              <a:rPr lang="en-US" sz="2000" smtClean="0"/>
              <a:t>International Acquisitions of Privatized Businesses</a:t>
            </a:r>
          </a:p>
          <a:p>
            <a:pPr lvl="1"/>
            <a:r>
              <a:rPr lang="en-US" sz="2000" smtClean="0"/>
              <a:t>International Alliances</a:t>
            </a:r>
          </a:p>
          <a:p>
            <a:r>
              <a:rPr lang="en-US" sz="2400" smtClean="0"/>
              <a:t>International Divestitures</a:t>
            </a:r>
          </a:p>
          <a:p>
            <a:r>
              <a:rPr lang="en-US" sz="2400" smtClean="0"/>
              <a:t>Restructuring Decisions as Real Options</a:t>
            </a:r>
          </a:p>
          <a:p>
            <a:pPr lvl="1"/>
            <a:r>
              <a:rPr lang="en-US" sz="2000" smtClean="0"/>
              <a:t>Call and Put Options on Real Assets</a:t>
            </a:r>
          </a:p>
          <a:p>
            <a:r>
              <a:rPr lang="en-US" sz="2400" smtClean="0"/>
              <a:t>Impact of Multinational Restructuring on an MNC’s Value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29">
                                            <p:txEl>
                                              <p:pRg st="0" end="0"/>
                                            </p:txEl>
                                          </p:spTgt>
                                        </p:tgtEl>
                                        <p:attrNameLst>
                                          <p:attrName>style.visibility</p:attrName>
                                        </p:attrNameLst>
                                      </p:cBhvr>
                                      <p:to>
                                        <p:strVal val="visible"/>
                                      </p:to>
                                    </p:set>
                                    <p:animEffect transition="in" filter="wipe(left)">
                                      <p:cBhvr>
                                        <p:cTn id="7" dur="500"/>
                                        <p:tgtEl>
                                          <p:spTgt spid="15462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4629">
                                            <p:txEl>
                                              <p:pRg st="1" end="1"/>
                                            </p:txEl>
                                          </p:spTgt>
                                        </p:tgtEl>
                                        <p:attrNameLst>
                                          <p:attrName>style.visibility</p:attrName>
                                        </p:attrNameLst>
                                      </p:cBhvr>
                                      <p:to>
                                        <p:strVal val="visible"/>
                                      </p:to>
                                    </p:set>
                                    <p:animEffect transition="in" filter="wipe(left)">
                                      <p:cBhvr>
                                        <p:cTn id="10" dur="500"/>
                                        <p:tgtEl>
                                          <p:spTgt spid="15462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4629">
                                            <p:txEl>
                                              <p:pRg st="2" end="2"/>
                                            </p:txEl>
                                          </p:spTgt>
                                        </p:tgtEl>
                                        <p:attrNameLst>
                                          <p:attrName>style.visibility</p:attrName>
                                        </p:attrNameLst>
                                      </p:cBhvr>
                                      <p:to>
                                        <p:strVal val="visible"/>
                                      </p:to>
                                    </p:set>
                                    <p:animEffect transition="in" filter="wipe(left)">
                                      <p:cBhvr>
                                        <p:cTn id="13" dur="500"/>
                                        <p:tgtEl>
                                          <p:spTgt spid="154629">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54629">
                                            <p:txEl>
                                              <p:pRg st="3" end="3"/>
                                            </p:txEl>
                                          </p:spTgt>
                                        </p:tgtEl>
                                        <p:attrNameLst>
                                          <p:attrName>style.visibility</p:attrName>
                                        </p:attrNameLst>
                                      </p:cBhvr>
                                      <p:to>
                                        <p:strVal val="visible"/>
                                      </p:to>
                                    </p:set>
                                    <p:animEffect transition="in" filter="wipe(left)">
                                      <p:cBhvr>
                                        <p:cTn id="16" dur="500"/>
                                        <p:tgtEl>
                                          <p:spTgt spid="154629">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54629">
                                            <p:txEl>
                                              <p:pRg st="4" end="4"/>
                                            </p:txEl>
                                          </p:spTgt>
                                        </p:tgtEl>
                                        <p:attrNameLst>
                                          <p:attrName>style.visibility</p:attrName>
                                        </p:attrNameLst>
                                      </p:cBhvr>
                                      <p:to>
                                        <p:strVal val="visible"/>
                                      </p:to>
                                    </p:set>
                                    <p:animEffect transition="in" filter="wipe(left)">
                                      <p:cBhvr>
                                        <p:cTn id="19" dur="500"/>
                                        <p:tgtEl>
                                          <p:spTgt spid="154629">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54629">
                                            <p:txEl>
                                              <p:pRg st="5" end="5"/>
                                            </p:txEl>
                                          </p:spTgt>
                                        </p:tgtEl>
                                        <p:attrNameLst>
                                          <p:attrName>style.visibility</p:attrName>
                                        </p:attrNameLst>
                                      </p:cBhvr>
                                      <p:to>
                                        <p:strVal val="visible"/>
                                      </p:to>
                                    </p:set>
                                    <p:animEffect transition="in" filter="wipe(left)">
                                      <p:cBhvr>
                                        <p:cTn id="22" dur="500"/>
                                        <p:tgtEl>
                                          <p:spTgt spid="154629">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4629">
                                            <p:txEl>
                                              <p:pRg st="6" end="6"/>
                                            </p:txEl>
                                          </p:spTgt>
                                        </p:tgtEl>
                                        <p:attrNameLst>
                                          <p:attrName>style.visibility</p:attrName>
                                        </p:attrNameLst>
                                      </p:cBhvr>
                                      <p:to>
                                        <p:strVal val="visible"/>
                                      </p:to>
                                    </p:set>
                                    <p:animEffect transition="in" filter="wipe(left)">
                                      <p:cBhvr>
                                        <p:cTn id="25" dur="500"/>
                                        <p:tgtEl>
                                          <p:spTgt spid="154629">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4629">
                                            <p:txEl>
                                              <p:pRg st="7" end="7"/>
                                            </p:txEl>
                                          </p:spTgt>
                                        </p:tgtEl>
                                        <p:attrNameLst>
                                          <p:attrName>style.visibility</p:attrName>
                                        </p:attrNameLst>
                                      </p:cBhvr>
                                      <p:to>
                                        <p:strVal val="visible"/>
                                      </p:to>
                                    </p:set>
                                    <p:animEffect transition="in" filter="wipe(left)">
                                      <p:cBhvr>
                                        <p:cTn id="30" dur="500"/>
                                        <p:tgtEl>
                                          <p:spTgt spid="154629">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4629">
                                            <p:txEl>
                                              <p:pRg st="8" end="8"/>
                                            </p:txEl>
                                          </p:spTgt>
                                        </p:tgtEl>
                                        <p:attrNameLst>
                                          <p:attrName>style.visibility</p:attrName>
                                        </p:attrNameLst>
                                      </p:cBhvr>
                                      <p:to>
                                        <p:strVal val="visible"/>
                                      </p:to>
                                    </p:set>
                                    <p:animEffect transition="in" filter="wipe(left)">
                                      <p:cBhvr>
                                        <p:cTn id="35" dur="500"/>
                                        <p:tgtEl>
                                          <p:spTgt spid="154629">
                                            <p:txEl>
                                              <p:pRg st="8" end="8"/>
                                            </p:txEl>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4629">
                                            <p:txEl>
                                              <p:pRg st="9" end="9"/>
                                            </p:txEl>
                                          </p:spTgt>
                                        </p:tgtEl>
                                        <p:attrNameLst>
                                          <p:attrName>style.visibility</p:attrName>
                                        </p:attrNameLst>
                                      </p:cBhvr>
                                      <p:to>
                                        <p:strVal val="visible"/>
                                      </p:to>
                                    </p:set>
                                    <p:animEffect transition="in" filter="wipe(left)">
                                      <p:cBhvr>
                                        <p:cTn id="38" dur="500"/>
                                        <p:tgtEl>
                                          <p:spTgt spid="154629">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54629">
                                            <p:txEl>
                                              <p:pRg st="10" end="10"/>
                                            </p:txEl>
                                          </p:spTgt>
                                        </p:tgtEl>
                                        <p:attrNameLst>
                                          <p:attrName>style.visibility</p:attrName>
                                        </p:attrNameLst>
                                      </p:cBhvr>
                                      <p:to>
                                        <p:strVal val="visible"/>
                                      </p:to>
                                    </p:set>
                                    <p:animEffect transition="in" filter="wipe(left)">
                                      <p:cBhvr>
                                        <p:cTn id="43" dur="500"/>
                                        <p:tgtEl>
                                          <p:spTgt spid="15462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4"/>
          <p:cNvSpPr>
            <a:spLocks noGrp="1" noChangeArrowheads="1"/>
          </p:cNvSpPr>
          <p:nvPr>
            <p:ph type="title"/>
          </p:nvPr>
        </p:nvSpPr>
        <p:spPr/>
        <p:txBody>
          <a:bodyPr/>
          <a:lstStyle/>
          <a:p>
            <a:r>
              <a:rPr lang="en-US" smtClean="0"/>
              <a:t>Chapter Review</a:t>
            </a:r>
          </a:p>
        </p:txBody>
      </p:sp>
      <p:sp>
        <p:nvSpPr>
          <p:cNvPr id="136197" name="Rectangle 5"/>
          <p:cNvSpPr>
            <a:spLocks noGrp="1" noChangeArrowheads="1"/>
          </p:cNvSpPr>
          <p:nvPr>
            <p:ph type="body" idx="1"/>
          </p:nvPr>
        </p:nvSpPr>
        <p:spPr/>
        <p:txBody>
          <a:bodyPr>
            <a:normAutofit lnSpcReduction="10000"/>
          </a:bodyPr>
          <a:lstStyle/>
          <a:p>
            <a:r>
              <a:rPr lang="en-US" smtClean="0"/>
              <a:t>Other Types of Multinational Restructuring</a:t>
            </a:r>
          </a:p>
          <a:p>
            <a:pPr lvl="1"/>
            <a:r>
              <a:rPr lang="en-US" smtClean="0"/>
              <a:t>International Partial Acquisitions</a:t>
            </a:r>
          </a:p>
          <a:p>
            <a:pPr lvl="1"/>
            <a:r>
              <a:rPr lang="en-US" smtClean="0"/>
              <a:t>International Acquisitions of Privatized Businesses</a:t>
            </a:r>
          </a:p>
          <a:p>
            <a:pPr lvl="1"/>
            <a:r>
              <a:rPr lang="en-US" smtClean="0"/>
              <a:t>International Alliances</a:t>
            </a:r>
          </a:p>
          <a:p>
            <a:r>
              <a:rPr lang="en-US" smtClean="0"/>
              <a:t>International Divestitures</a:t>
            </a:r>
          </a:p>
          <a:p>
            <a:r>
              <a:rPr lang="en-US" smtClean="0"/>
              <a:t>Restructuring Decisions as Real Options</a:t>
            </a:r>
          </a:p>
          <a:p>
            <a:pPr lvl="1"/>
            <a:r>
              <a:rPr lang="en-US" smtClean="0"/>
              <a:t>Call and Put Options on Real Assets</a:t>
            </a:r>
          </a:p>
          <a:p>
            <a:r>
              <a:rPr lang="en-US" smtClean="0"/>
              <a:t>Impact of Multinational Restructuring on an MNC’s Value</a:t>
            </a:r>
          </a:p>
          <a:p>
            <a:pPr lvl="1"/>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6197">
                                            <p:txEl>
                                              <p:pRg st="0" end="0"/>
                                            </p:txEl>
                                          </p:spTgt>
                                        </p:tgtEl>
                                        <p:attrNameLst>
                                          <p:attrName>style.visibility</p:attrName>
                                        </p:attrNameLst>
                                      </p:cBhvr>
                                      <p:to>
                                        <p:strVal val="visible"/>
                                      </p:to>
                                    </p:set>
                                    <p:animEffect transition="in" filter="wipe(left)">
                                      <p:cBhvr>
                                        <p:cTn id="7" dur="500"/>
                                        <p:tgtEl>
                                          <p:spTgt spid="13619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6197">
                                            <p:txEl>
                                              <p:pRg st="1" end="1"/>
                                            </p:txEl>
                                          </p:spTgt>
                                        </p:tgtEl>
                                        <p:attrNameLst>
                                          <p:attrName>style.visibility</p:attrName>
                                        </p:attrNameLst>
                                      </p:cBhvr>
                                      <p:to>
                                        <p:strVal val="visible"/>
                                      </p:to>
                                    </p:set>
                                    <p:animEffect transition="in" filter="wipe(left)">
                                      <p:cBhvr>
                                        <p:cTn id="10" dur="500"/>
                                        <p:tgtEl>
                                          <p:spTgt spid="13619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6197">
                                            <p:txEl>
                                              <p:pRg st="2" end="2"/>
                                            </p:txEl>
                                          </p:spTgt>
                                        </p:tgtEl>
                                        <p:attrNameLst>
                                          <p:attrName>style.visibility</p:attrName>
                                        </p:attrNameLst>
                                      </p:cBhvr>
                                      <p:to>
                                        <p:strVal val="visible"/>
                                      </p:to>
                                    </p:set>
                                    <p:animEffect transition="in" filter="wipe(left)">
                                      <p:cBhvr>
                                        <p:cTn id="13" dur="500"/>
                                        <p:tgtEl>
                                          <p:spTgt spid="13619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6197">
                                            <p:txEl>
                                              <p:pRg st="3" end="3"/>
                                            </p:txEl>
                                          </p:spTgt>
                                        </p:tgtEl>
                                        <p:attrNameLst>
                                          <p:attrName>style.visibility</p:attrName>
                                        </p:attrNameLst>
                                      </p:cBhvr>
                                      <p:to>
                                        <p:strVal val="visible"/>
                                      </p:to>
                                    </p:set>
                                    <p:animEffect transition="in" filter="wipe(left)">
                                      <p:cBhvr>
                                        <p:cTn id="16" dur="500"/>
                                        <p:tgtEl>
                                          <p:spTgt spid="136197">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6197">
                                            <p:txEl>
                                              <p:pRg st="4" end="4"/>
                                            </p:txEl>
                                          </p:spTgt>
                                        </p:tgtEl>
                                        <p:attrNameLst>
                                          <p:attrName>style.visibility</p:attrName>
                                        </p:attrNameLst>
                                      </p:cBhvr>
                                      <p:to>
                                        <p:strVal val="visible"/>
                                      </p:to>
                                    </p:set>
                                    <p:animEffect transition="in" filter="wipe(left)">
                                      <p:cBhvr>
                                        <p:cTn id="19" dur="500"/>
                                        <p:tgtEl>
                                          <p:spTgt spid="136197">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6197">
                                            <p:txEl>
                                              <p:pRg st="5" end="5"/>
                                            </p:txEl>
                                          </p:spTgt>
                                        </p:tgtEl>
                                        <p:attrNameLst>
                                          <p:attrName>style.visibility</p:attrName>
                                        </p:attrNameLst>
                                      </p:cBhvr>
                                      <p:to>
                                        <p:strVal val="visible"/>
                                      </p:to>
                                    </p:set>
                                    <p:animEffect transition="in" filter="wipe(left)">
                                      <p:cBhvr>
                                        <p:cTn id="22" dur="500"/>
                                        <p:tgtEl>
                                          <p:spTgt spid="136197">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36197">
                                            <p:txEl>
                                              <p:pRg st="6" end="6"/>
                                            </p:txEl>
                                          </p:spTgt>
                                        </p:tgtEl>
                                        <p:attrNameLst>
                                          <p:attrName>style.visibility</p:attrName>
                                        </p:attrNameLst>
                                      </p:cBhvr>
                                      <p:to>
                                        <p:strVal val="visible"/>
                                      </p:to>
                                    </p:set>
                                    <p:animEffect transition="in" filter="wipe(left)">
                                      <p:cBhvr>
                                        <p:cTn id="25" dur="500"/>
                                        <p:tgtEl>
                                          <p:spTgt spid="136197">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6197">
                                            <p:txEl>
                                              <p:pRg st="7" end="7"/>
                                            </p:txEl>
                                          </p:spTgt>
                                        </p:tgtEl>
                                        <p:attrNameLst>
                                          <p:attrName>style.visibility</p:attrName>
                                        </p:attrNameLst>
                                      </p:cBhvr>
                                      <p:to>
                                        <p:strVal val="visible"/>
                                      </p:to>
                                    </p:set>
                                    <p:animEffect transition="in" filter="wipe(left)">
                                      <p:cBhvr>
                                        <p:cTn id="30" dur="500"/>
                                        <p:tgtEl>
                                          <p:spTgt spid="13619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7"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smtClean="0"/>
              <a:t>End of Chapter</a:t>
            </a:r>
          </a:p>
        </p:txBody>
      </p:sp>
      <p:sp>
        <p:nvSpPr>
          <p:cNvPr id="90115" name="Content Placeholder 2"/>
          <p:cNvSpPr>
            <a:spLocks noGrp="1"/>
          </p:cNvSpPr>
          <p:nvPr>
            <p:ph idx="1"/>
          </p:nvPr>
        </p:nvSpPr>
        <p:spPr/>
        <p:txBody>
          <a:bodyPr/>
          <a:lstStyle/>
          <a:p>
            <a:endParaRPr lang="en-US"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1123</Words>
  <Application>Microsoft Office PowerPoint</Application>
  <PresentationFormat>On-screen Show (4:3)</PresentationFormat>
  <Paragraphs>154</Paragraphs>
  <Slides>25</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Equation</vt:lpstr>
      <vt:lpstr>Lecture 18</vt:lpstr>
      <vt:lpstr>Lecture Review</vt:lpstr>
      <vt:lpstr>Factors that Affect the Expected Cash Flows of the Foreign Target</vt:lpstr>
      <vt:lpstr>Factors that Affect the Expected Cash Flows of the Foreign Target</vt:lpstr>
      <vt:lpstr>Factors that Affect the Expected Cash Flows of the Foreign Target</vt:lpstr>
      <vt:lpstr>Factors that Affect the Expected Cash Flows of the Foreign Target</vt:lpstr>
      <vt:lpstr>The Valuation Process</vt:lpstr>
      <vt:lpstr>Why Valuations of a Target May Vary Among MNCs</vt:lpstr>
      <vt:lpstr>Why Valuations of a Target May Vary Among MNCs</vt:lpstr>
      <vt:lpstr>Why Valuations of a Target May Vary Among MNCs</vt:lpstr>
      <vt:lpstr>Lecture Review</vt:lpstr>
      <vt:lpstr>Lecture 19</vt:lpstr>
      <vt:lpstr>Lecture Review</vt:lpstr>
      <vt:lpstr>Other Types of Multinational Restructuring</vt:lpstr>
      <vt:lpstr>Other Types of Multinational Restructuring</vt:lpstr>
      <vt:lpstr>Other Types of Multinational Restructuring</vt:lpstr>
      <vt:lpstr>Other Types of Multinational Restructuring</vt:lpstr>
      <vt:lpstr>Restructuring Decisions As Real Options</vt:lpstr>
      <vt:lpstr>Restructuring Decisions As Real Options</vt:lpstr>
      <vt:lpstr>What makes a merger unattractive?</vt:lpstr>
      <vt:lpstr>Chapter Review</vt:lpstr>
      <vt:lpstr>Chapter Review</vt:lpstr>
      <vt:lpstr>Chapter Review</vt:lpstr>
      <vt:lpstr>Chapter Review</vt:lpstr>
      <vt:lpstr>End of Chapter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13 Multinational Restructuring</dc:title>
  <dc:creator>Javid Chaudhry</dc:creator>
  <cp:lastModifiedBy>NTS</cp:lastModifiedBy>
  <cp:revision>20</cp:revision>
  <dcterms:created xsi:type="dcterms:W3CDTF">2013-04-16T14:31:46Z</dcterms:created>
  <dcterms:modified xsi:type="dcterms:W3CDTF">2013-05-02T06:23:59Z</dcterms:modified>
</cp:coreProperties>
</file>