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8" r:id="rId2"/>
    <p:sldId id="289" r:id="rId3"/>
    <p:sldId id="268" r:id="rId4"/>
    <p:sldId id="269" r:id="rId5"/>
    <p:sldId id="270" r:id="rId6"/>
    <p:sldId id="271" r:id="rId7"/>
    <p:sldId id="272" r:id="rId8"/>
    <p:sldId id="273" r:id="rId9"/>
    <p:sldId id="274" r:id="rId10"/>
    <p:sldId id="275" r:id="rId11"/>
    <p:sldId id="276" r:id="rId12"/>
    <p:sldId id="277" r:id="rId13"/>
    <p:sldId id="291" r:id="rId14"/>
    <p:sldId id="290" r:id="rId15"/>
    <p:sldId id="279" r:id="rId16"/>
    <p:sldId id="28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E2344B-C7C1-4697-BC7F-16ECCCAC221D}" type="datetimeFigureOut">
              <a:rPr lang="en-US" smtClean="0"/>
              <a:pPr/>
              <a:t>4/12/2013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DF4423-5940-4A99-85CB-A5EAFB201F1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xfrm>
            <a:off x="1150938" y="692150"/>
            <a:ext cx="4556125" cy="3416300"/>
          </a:xfrm>
          <a:ln cap="flat"/>
        </p:spPr>
      </p:sp>
      <p:sp>
        <p:nvSpPr>
          <p:cNvPr id="22835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xfrm>
            <a:off x="1150938" y="692150"/>
            <a:ext cx="4556125" cy="3416300"/>
          </a:xfrm>
          <a:ln cap="flat"/>
        </p:spPr>
      </p:sp>
      <p:sp>
        <p:nvSpPr>
          <p:cNvPr id="22937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xfrm>
            <a:off x="1150938" y="692150"/>
            <a:ext cx="4556125" cy="3416300"/>
          </a:xfrm>
          <a:ln cap="flat"/>
        </p:spPr>
      </p:sp>
      <p:sp>
        <p:nvSpPr>
          <p:cNvPr id="23040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xfrm>
            <a:off x="1150938" y="692150"/>
            <a:ext cx="4556125" cy="3416300"/>
          </a:xfrm>
          <a:ln cap="flat"/>
        </p:spPr>
      </p:sp>
      <p:sp>
        <p:nvSpPr>
          <p:cNvPr id="23142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xfrm>
            <a:off x="1150938" y="692150"/>
            <a:ext cx="4556125" cy="3416300"/>
          </a:xfrm>
          <a:ln cap="flat"/>
        </p:spPr>
      </p:sp>
      <p:sp>
        <p:nvSpPr>
          <p:cNvPr id="23245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xfrm>
            <a:off x="1150938" y="692150"/>
            <a:ext cx="4556125" cy="3416300"/>
          </a:xfrm>
          <a:ln cap="flat"/>
        </p:spPr>
      </p:sp>
      <p:sp>
        <p:nvSpPr>
          <p:cNvPr id="23552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F99F5C-5838-4C1D-9E3F-892D4AC208A0}" type="datetimeFigureOut">
              <a:rPr lang="en-US" smtClean="0"/>
              <a:pPr/>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F99F5C-5838-4C1D-9E3F-892D4AC208A0}" type="datetimeFigureOut">
              <a:rPr lang="en-US" smtClean="0"/>
              <a:pPr/>
              <a:t>4/12/2013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99F5C-5838-4C1D-9E3F-892D4AC208A0}" type="datetimeFigureOut">
              <a:rPr lang="en-US" smtClean="0"/>
              <a:pPr/>
              <a:t>4/12/2013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F99F5C-5838-4C1D-9E3F-892D4AC208A0}" type="datetimeFigureOut">
              <a:rPr lang="en-US" smtClean="0"/>
              <a:pPr/>
              <a:t>4/12/2013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99F5C-5838-4C1D-9E3F-892D4AC208A0}" type="datetimeFigureOut">
              <a:rPr lang="en-US" smtClean="0"/>
              <a:pPr/>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99F5C-5838-4C1D-9E3F-892D4AC208A0}" type="datetimeFigureOut">
              <a:rPr lang="en-US" smtClean="0"/>
              <a:pPr/>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99F5C-5838-4C1D-9E3F-892D4AC208A0}" type="datetimeFigureOut">
              <a:rPr lang="en-US" smtClean="0"/>
              <a:pPr/>
              <a:t>4/12/2013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B205F-8AF5-46E0-8FF2-D276D9BF8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8400"/>
            <a:ext cx="8229600" cy="1143000"/>
          </a:xfrm>
        </p:spPr>
        <p:txBody>
          <a:bodyPr/>
          <a:lstStyle/>
          <a:p>
            <a:r>
              <a:rPr lang="en-US" dirty="0" smtClean="0"/>
              <a:t>Lecture 15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Lecture Review </a:t>
            </a:r>
            <a:endParaRPr lang="en-US" dirty="0"/>
          </a:p>
        </p:txBody>
      </p:sp>
      <p:sp>
        <p:nvSpPr>
          <p:cNvPr id="3" name="Content Placeholder 2"/>
          <p:cNvSpPr>
            <a:spLocks noGrp="1"/>
          </p:cNvSpPr>
          <p:nvPr>
            <p:ph idx="1"/>
          </p:nvPr>
        </p:nvSpPr>
        <p:spPr>
          <a:xfrm>
            <a:off x="457200" y="1066800"/>
            <a:ext cx="8229600" cy="5791200"/>
          </a:xfrm>
        </p:spPr>
        <p:txBody>
          <a:bodyPr>
            <a:normAutofit fontScale="62500" lnSpcReduction="20000"/>
          </a:bodyPr>
          <a:lstStyle/>
          <a:p>
            <a:r>
              <a:rPr lang="en-US" dirty="0" smtClean="0"/>
              <a:t>Financial Risk Factors</a:t>
            </a:r>
          </a:p>
          <a:p>
            <a:pPr lvl="1"/>
            <a:r>
              <a:rPr lang="en-US" dirty="0" smtClean="0"/>
              <a:t>Current and Potential State of the Country’s Economy</a:t>
            </a:r>
          </a:p>
          <a:p>
            <a:pPr lvl="1"/>
            <a:r>
              <a:rPr lang="en-US" dirty="0" smtClean="0"/>
              <a:t>Indicators of Economic Growth</a:t>
            </a:r>
          </a:p>
          <a:p>
            <a:pPr lvl="1"/>
            <a:endParaRPr lang="en-US" dirty="0" smtClean="0"/>
          </a:p>
          <a:p>
            <a:r>
              <a:rPr lang="en-US" dirty="0" smtClean="0"/>
              <a:t>Types of Country Risk Assessment</a:t>
            </a:r>
          </a:p>
          <a:p>
            <a:pPr lvl="1"/>
            <a:r>
              <a:rPr lang="en-US" dirty="0" smtClean="0"/>
              <a:t>Macro-Assessment of Country Risk</a:t>
            </a:r>
          </a:p>
          <a:p>
            <a:pPr lvl="1"/>
            <a:r>
              <a:rPr lang="en-US" dirty="0" smtClean="0"/>
              <a:t>Micro-Assessment of Country Risk</a:t>
            </a:r>
          </a:p>
          <a:p>
            <a:pPr lvl="1"/>
            <a:endParaRPr lang="en-US" dirty="0" smtClean="0"/>
          </a:p>
          <a:p>
            <a:r>
              <a:rPr lang="en-US" dirty="0" smtClean="0"/>
              <a:t>Techniques of Assessing Country Risk</a:t>
            </a:r>
          </a:p>
          <a:p>
            <a:pPr lvl="1"/>
            <a:r>
              <a:rPr lang="en-US" dirty="0" smtClean="0"/>
              <a:t>Checklist Approach</a:t>
            </a:r>
          </a:p>
          <a:p>
            <a:pPr lvl="1"/>
            <a:r>
              <a:rPr lang="en-US" dirty="0" smtClean="0"/>
              <a:t>Delphi Technique</a:t>
            </a:r>
          </a:p>
          <a:p>
            <a:pPr lvl="1"/>
            <a:r>
              <a:rPr lang="en-US" dirty="0" smtClean="0"/>
              <a:t>Quantitative Analysis</a:t>
            </a:r>
          </a:p>
          <a:p>
            <a:pPr lvl="1"/>
            <a:r>
              <a:rPr lang="en-US" dirty="0" smtClean="0"/>
              <a:t>Inspection Visits</a:t>
            </a:r>
          </a:p>
          <a:p>
            <a:pPr lvl="1"/>
            <a:r>
              <a:rPr lang="en-US" dirty="0" smtClean="0"/>
              <a:t>Combination of Techniques</a:t>
            </a:r>
          </a:p>
          <a:p>
            <a:pPr lvl="1"/>
            <a:endParaRPr lang="en-US" dirty="0" smtClean="0"/>
          </a:p>
          <a:p>
            <a:r>
              <a:rPr lang="en-US" dirty="0" smtClean="0"/>
              <a:t>Developing a Country Risk Rating</a:t>
            </a:r>
          </a:p>
          <a:p>
            <a:pPr lvl="1"/>
            <a:r>
              <a:rPr lang="en-US" dirty="0" smtClean="0"/>
              <a:t>Example of Measuring Country Risk</a:t>
            </a:r>
          </a:p>
          <a:p>
            <a:pPr lvl="1"/>
            <a:r>
              <a:rPr lang="en-US" dirty="0" smtClean="0"/>
              <a:t>Variation in Methods of Measuring Country Risk</a:t>
            </a:r>
          </a:p>
          <a:p>
            <a:pPr lvl="1"/>
            <a:r>
              <a:rPr lang="en-US" dirty="0" smtClean="0"/>
              <a:t>Using the Country Risk Rating for Decision-Making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26"/>
          <p:cNvSpPr>
            <a:spLocks noGrp="1" noChangeArrowheads="1"/>
          </p:cNvSpPr>
          <p:nvPr>
            <p:ph type="title"/>
          </p:nvPr>
        </p:nvSpPr>
        <p:spPr>
          <a:xfrm>
            <a:off x="304800" y="274638"/>
            <a:ext cx="8610600" cy="1143000"/>
          </a:xfrm>
        </p:spPr>
        <p:txBody>
          <a:bodyPr>
            <a:normAutofit/>
          </a:bodyPr>
          <a:lstStyle/>
          <a:p>
            <a:pPr>
              <a:lnSpc>
                <a:spcPct val="90000"/>
              </a:lnSpc>
            </a:pPr>
            <a:r>
              <a:rPr lang="en-US" sz="3200" dirty="0" smtClean="0"/>
              <a:t>Comparing Risk Ratings Among Countries</a:t>
            </a:r>
          </a:p>
        </p:txBody>
      </p:sp>
      <p:sp>
        <p:nvSpPr>
          <p:cNvPr id="74755" name="Rectangle 1027"/>
          <p:cNvSpPr>
            <a:spLocks noGrp="1" noChangeArrowheads="1"/>
          </p:cNvSpPr>
          <p:nvPr>
            <p:ph type="body" idx="1"/>
          </p:nvPr>
        </p:nvSpPr>
        <p:spPr/>
        <p:txBody>
          <a:bodyPr>
            <a:normAutofit fontScale="92500" lnSpcReduction="10000"/>
          </a:bodyPr>
          <a:lstStyle/>
          <a:p>
            <a:pPr algn="just"/>
            <a:r>
              <a:rPr lang="en-US" dirty="0" smtClean="0"/>
              <a:t>One approach to comparing political and financial ratings among countries is the </a:t>
            </a:r>
            <a:r>
              <a:rPr lang="en-US" i="1" dirty="0" smtClean="0">
                <a:solidFill>
                  <a:srgbClr val="CC0000"/>
                </a:solidFill>
              </a:rPr>
              <a:t>foreign investment risk matrix (FIRM</a:t>
            </a:r>
            <a:r>
              <a:rPr lang="en-US" sz="1000" i="1" dirty="0" smtClean="0">
                <a:solidFill>
                  <a:srgbClr val="CC0000"/>
                </a:solidFill>
              </a:rPr>
              <a:t> </a:t>
            </a:r>
            <a:r>
              <a:rPr lang="en-US" i="1" dirty="0" smtClean="0">
                <a:solidFill>
                  <a:srgbClr val="CC0000"/>
                </a:solidFill>
              </a:rPr>
              <a:t>)</a:t>
            </a:r>
            <a:r>
              <a:rPr lang="en-US" dirty="0" smtClean="0"/>
              <a:t>.</a:t>
            </a:r>
          </a:p>
          <a:p>
            <a:pPr algn="just"/>
            <a:endParaRPr lang="en-US" dirty="0" smtClean="0"/>
          </a:p>
          <a:p>
            <a:pPr algn="just"/>
            <a:r>
              <a:rPr lang="en-US" dirty="0" smtClean="0"/>
              <a:t>The matrix measures financial (or economic) risk on one axis and political risk on the other axis.</a:t>
            </a:r>
          </a:p>
          <a:p>
            <a:pPr algn="just"/>
            <a:endParaRPr lang="en-US" dirty="0" smtClean="0"/>
          </a:p>
          <a:p>
            <a:pPr algn="just"/>
            <a:r>
              <a:rPr lang="en-US" dirty="0" smtClean="0"/>
              <a:t>Each country can be positioned on the matrix based on its political and financial ratings.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a:grpSpLocks/>
          </p:cNvGrpSpPr>
          <p:nvPr/>
        </p:nvGrpSpPr>
        <p:grpSpPr bwMode="auto">
          <a:xfrm>
            <a:off x="1141413" y="1219200"/>
            <a:ext cx="6097587" cy="5076825"/>
            <a:chOff x="719" y="816"/>
            <a:chExt cx="3841" cy="3198"/>
          </a:xfrm>
        </p:grpSpPr>
        <p:sp>
          <p:nvSpPr>
            <p:cNvPr id="75780" name="Freeform 24"/>
            <p:cNvSpPr>
              <a:spLocks/>
            </p:cNvSpPr>
            <p:nvPr/>
          </p:nvSpPr>
          <p:spPr bwMode="auto">
            <a:xfrm>
              <a:off x="1546" y="1488"/>
              <a:ext cx="2976" cy="2478"/>
            </a:xfrm>
            <a:custGeom>
              <a:avLst/>
              <a:gdLst>
                <a:gd name="T0" fmla="*/ 0 w 2976"/>
                <a:gd name="T1" fmla="*/ 0 h 2496"/>
                <a:gd name="T2" fmla="*/ 672 w 2976"/>
                <a:gd name="T3" fmla="*/ 0 h 2496"/>
                <a:gd name="T4" fmla="*/ 2976 w 2976"/>
                <a:gd name="T5" fmla="*/ 2160 h 2496"/>
                <a:gd name="T6" fmla="*/ 2976 w 2976"/>
                <a:gd name="T7" fmla="*/ 2442 h 2496"/>
                <a:gd name="T8" fmla="*/ 0 w 2976"/>
                <a:gd name="T9" fmla="*/ 2442 h 2496"/>
                <a:gd name="T10" fmla="*/ 0 w 2976"/>
                <a:gd name="T11" fmla="*/ 0 h 2496"/>
                <a:gd name="T12" fmla="*/ 0 60000 65536"/>
                <a:gd name="T13" fmla="*/ 0 60000 65536"/>
                <a:gd name="T14" fmla="*/ 0 60000 65536"/>
                <a:gd name="T15" fmla="*/ 0 60000 65536"/>
                <a:gd name="T16" fmla="*/ 0 60000 65536"/>
                <a:gd name="T17" fmla="*/ 0 60000 65536"/>
                <a:gd name="T18" fmla="*/ 0 w 2976"/>
                <a:gd name="T19" fmla="*/ 0 h 2496"/>
                <a:gd name="T20" fmla="*/ 2976 w 2976"/>
                <a:gd name="T21" fmla="*/ 2496 h 2496"/>
              </a:gdLst>
              <a:ahLst/>
              <a:cxnLst>
                <a:cxn ang="T12">
                  <a:pos x="T0" y="T1"/>
                </a:cxn>
                <a:cxn ang="T13">
                  <a:pos x="T2" y="T3"/>
                </a:cxn>
                <a:cxn ang="T14">
                  <a:pos x="T4" y="T5"/>
                </a:cxn>
                <a:cxn ang="T15">
                  <a:pos x="T6" y="T7"/>
                </a:cxn>
                <a:cxn ang="T16">
                  <a:pos x="T8" y="T9"/>
                </a:cxn>
                <a:cxn ang="T17">
                  <a:pos x="T10" y="T11"/>
                </a:cxn>
              </a:cxnLst>
              <a:rect l="T18" t="T19" r="T20" b="T21"/>
              <a:pathLst>
                <a:path w="2976" h="2496">
                  <a:moveTo>
                    <a:pt x="0" y="0"/>
                  </a:moveTo>
                  <a:lnTo>
                    <a:pt x="672" y="0"/>
                  </a:lnTo>
                  <a:lnTo>
                    <a:pt x="2976" y="2208"/>
                  </a:lnTo>
                  <a:lnTo>
                    <a:pt x="2976" y="2496"/>
                  </a:lnTo>
                  <a:lnTo>
                    <a:pt x="0" y="2496"/>
                  </a:lnTo>
                  <a:lnTo>
                    <a:pt x="0" y="0"/>
                  </a:lnTo>
                  <a:close/>
                </a:path>
              </a:pathLst>
            </a:custGeom>
            <a:solidFill>
              <a:srgbClr val="FF99FF"/>
            </a:solidFill>
            <a:ln w="9525" cap="flat" cmpd="sng">
              <a:solidFill>
                <a:srgbClr val="FF99FF"/>
              </a:solidFill>
              <a:prstDash val="solid"/>
              <a:round/>
              <a:headEnd/>
              <a:tailEnd/>
            </a:ln>
          </p:spPr>
          <p:txBody>
            <a:bodyPr wrap="none" anchor="ctr"/>
            <a:lstStyle/>
            <a:p>
              <a:endParaRPr lang="en-US"/>
            </a:p>
          </p:txBody>
        </p:sp>
        <p:sp>
          <p:nvSpPr>
            <p:cNvPr id="75781" name="Freeform 25"/>
            <p:cNvSpPr>
              <a:spLocks/>
            </p:cNvSpPr>
            <p:nvPr/>
          </p:nvSpPr>
          <p:spPr bwMode="auto">
            <a:xfrm>
              <a:off x="2698" y="1470"/>
              <a:ext cx="1824" cy="1728"/>
            </a:xfrm>
            <a:custGeom>
              <a:avLst/>
              <a:gdLst>
                <a:gd name="T0" fmla="*/ 0 w 1824"/>
                <a:gd name="T1" fmla="*/ 0 h 1728"/>
                <a:gd name="T2" fmla="*/ 1824 w 1824"/>
                <a:gd name="T3" fmla="*/ 0 h 1728"/>
                <a:gd name="T4" fmla="*/ 1824 w 1824"/>
                <a:gd name="T5" fmla="*/ 1728 h 1728"/>
                <a:gd name="T6" fmla="*/ 0 w 1824"/>
                <a:gd name="T7" fmla="*/ 0 h 1728"/>
                <a:gd name="T8" fmla="*/ 0 60000 65536"/>
                <a:gd name="T9" fmla="*/ 0 60000 65536"/>
                <a:gd name="T10" fmla="*/ 0 60000 65536"/>
                <a:gd name="T11" fmla="*/ 0 60000 65536"/>
                <a:gd name="T12" fmla="*/ 0 w 1824"/>
                <a:gd name="T13" fmla="*/ 0 h 1728"/>
                <a:gd name="T14" fmla="*/ 1824 w 1824"/>
                <a:gd name="T15" fmla="*/ 1728 h 1728"/>
              </a:gdLst>
              <a:ahLst/>
              <a:cxnLst>
                <a:cxn ang="T8">
                  <a:pos x="T0" y="T1"/>
                </a:cxn>
                <a:cxn ang="T9">
                  <a:pos x="T2" y="T3"/>
                </a:cxn>
                <a:cxn ang="T10">
                  <a:pos x="T4" y="T5"/>
                </a:cxn>
                <a:cxn ang="T11">
                  <a:pos x="T6" y="T7"/>
                </a:cxn>
              </a:cxnLst>
              <a:rect l="T12" t="T13" r="T14" b="T15"/>
              <a:pathLst>
                <a:path w="1824" h="1728">
                  <a:moveTo>
                    <a:pt x="0" y="0"/>
                  </a:moveTo>
                  <a:lnTo>
                    <a:pt x="1824" y="0"/>
                  </a:lnTo>
                  <a:lnTo>
                    <a:pt x="1824" y="1728"/>
                  </a:lnTo>
                  <a:lnTo>
                    <a:pt x="0" y="0"/>
                  </a:lnTo>
                  <a:close/>
                </a:path>
              </a:pathLst>
            </a:custGeom>
            <a:solidFill>
              <a:srgbClr val="99FFCC"/>
            </a:solidFill>
            <a:ln w="9525" cap="flat" cmpd="sng">
              <a:solidFill>
                <a:srgbClr val="99FFCC"/>
              </a:solidFill>
              <a:prstDash val="solid"/>
              <a:round/>
              <a:headEnd/>
              <a:tailEnd/>
            </a:ln>
          </p:spPr>
          <p:txBody>
            <a:bodyPr wrap="none" anchor="ctr"/>
            <a:lstStyle/>
            <a:p>
              <a:endParaRPr lang="en-US"/>
            </a:p>
          </p:txBody>
        </p:sp>
        <p:sp>
          <p:nvSpPr>
            <p:cNvPr id="75782" name="Freeform 23"/>
            <p:cNvSpPr>
              <a:spLocks/>
            </p:cNvSpPr>
            <p:nvPr/>
          </p:nvSpPr>
          <p:spPr bwMode="auto">
            <a:xfrm>
              <a:off x="1930" y="1470"/>
              <a:ext cx="2592" cy="2304"/>
            </a:xfrm>
            <a:custGeom>
              <a:avLst/>
              <a:gdLst>
                <a:gd name="T0" fmla="*/ 33 w 2526"/>
                <a:gd name="T1" fmla="*/ 6 h 2190"/>
                <a:gd name="T2" fmla="*/ 966 w 2526"/>
                <a:gd name="T3" fmla="*/ 6 h 2190"/>
                <a:gd name="T4" fmla="*/ 1083 w 2526"/>
                <a:gd name="T5" fmla="*/ 133 h 2190"/>
                <a:gd name="T6" fmla="*/ 1147 w 2526"/>
                <a:gd name="T7" fmla="*/ 188 h 2190"/>
                <a:gd name="T8" fmla="*/ 1173 w 2526"/>
                <a:gd name="T9" fmla="*/ 230 h 2190"/>
                <a:gd name="T10" fmla="*/ 1251 w 2526"/>
                <a:gd name="T11" fmla="*/ 286 h 2190"/>
                <a:gd name="T12" fmla="*/ 1434 w 2526"/>
                <a:gd name="T13" fmla="*/ 524 h 2190"/>
                <a:gd name="T14" fmla="*/ 1446 w 2526"/>
                <a:gd name="T15" fmla="*/ 566 h 2190"/>
                <a:gd name="T16" fmla="*/ 1602 w 2526"/>
                <a:gd name="T17" fmla="*/ 692 h 2190"/>
                <a:gd name="T18" fmla="*/ 1665 w 2526"/>
                <a:gd name="T19" fmla="*/ 762 h 2190"/>
                <a:gd name="T20" fmla="*/ 1731 w 2526"/>
                <a:gd name="T21" fmla="*/ 817 h 2190"/>
                <a:gd name="T22" fmla="*/ 1796 w 2526"/>
                <a:gd name="T23" fmla="*/ 873 h 2190"/>
                <a:gd name="T24" fmla="*/ 1912 w 2526"/>
                <a:gd name="T25" fmla="*/ 999 h 2190"/>
                <a:gd name="T26" fmla="*/ 2068 w 2526"/>
                <a:gd name="T27" fmla="*/ 1125 h 2190"/>
                <a:gd name="T28" fmla="*/ 2107 w 2526"/>
                <a:gd name="T29" fmla="*/ 1167 h 2190"/>
                <a:gd name="T30" fmla="*/ 2185 w 2526"/>
                <a:gd name="T31" fmla="*/ 1209 h 2190"/>
                <a:gd name="T32" fmla="*/ 2210 w 2526"/>
                <a:gd name="T33" fmla="*/ 1251 h 2190"/>
                <a:gd name="T34" fmla="*/ 2288 w 2526"/>
                <a:gd name="T35" fmla="*/ 1306 h 2190"/>
                <a:gd name="T36" fmla="*/ 2431 w 2526"/>
                <a:gd name="T37" fmla="*/ 1432 h 2190"/>
                <a:gd name="T38" fmla="*/ 2457 w 2526"/>
                <a:gd name="T39" fmla="*/ 1474 h 2190"/>
                <a:gd name="T40" fmla="*/ 2535 w 2526"/>
                <a:gd name="T41" fmla="*/ 1530 h 2190"/>
                <a:gd name="T42" fmla="*/ 2677 w 2526"/>
                <a:gd name="T43" fmla="*/ 1671 h 2190"/>
                <a:gd name="T44" fmla="*/ 2730 w 2526"/>
                <a:gd name="T45" fmla="*/ 1725 h 2190"/>
                <a:gd name="T46" fmla="*/ 2730 w 2526"/>
                <a:gd name="T47" fmla="*/ 2550 h 2190"/>
                <a:gd name="T48" fmla="*/ 2496 w 2526"/>
                <a:gd name="T49" fmla="*/ 2424 h 2190"/>
                <a:gd name="T50" fmla="*/ 2392 w 2526"/>
                <a:gd name="T51" fmla="*/ 2397 h 2190"/>
                <a:gd name="T52" fmla="*/ 2314 w 2526"/>
                <a:gd name="T53" fmla="*/ 2341 h 2190"/>
                <a:gd name="T54" fmla="*/ 2159 w 2526"/>
                <a:gd name="T55" fmla="*/ 2242 h 2190"/>
                <a:gd name="T56" fmla="*/ 2094 w 2526"/>
                <a:gd name="T57" fmla="*/ 2172 h 2190"/>
                <a:gd name="T58" fmla="*/ 1965 w 2526"/>
                <a:gd name="T59" fmla="*/ 2019 h 2190"/>
                <a:gd name="T60" fmla="*/ 1899 w 2526"/>
                <a:gd name="T61" fmla="*/ 1949 h 2190"/>
                <a:gd name="T62" fmla="*/ 1809 w 2526"/>
                <a:gd name="T63" fmla="*/ 1824 h 2190"/>
                <a:gd name="T64" fmla="*/ 1680 w 2526"/>
                <a:gd name="T65" fmla="*/ 1698 h 2190"/>
                <a:gd name="T66" fmla="*/ 1395 w 2526"/>
                <a:gd name="T67" fmla="*/ 1502 h 2190"/>
                <a:gd name="T68" fmla="*/ 1031 w 2526"/>
                <a:gd name="T69" fmla="*/ 1224 h 2190"/>
                <a:gd name="T70" fmla="*/ 850 w 2526"/>
                <a:gd name="T71" fmla="*/ 1013 h 2190"/>
                <a:gd name="T72" fmla="*/ 616 w 2526"/>
                <a:gd name="T73" fmla="*/ 720 h 2190"/>
                <a:gd name="T74" fmla="*/ 396 w 2526"/>
                <a:gd name="T75" fmla="*/ 384 h 2190"/>
                <a:gd name="T76" fmla="*/ 266 w 2526"/>
                <a:gd name="T77" fmla="*/ 230 h 2190"/>
                <a:gd name="T78" fmla="*/ 84 w 2526"/>
                <a:gd name="T79" fmla="*/ 77 h 2190"/>
                <a:gd name="T80" fmla="*/ 45 w 2526"/>
                <a:gd name="T81" fmla="*/ 21 h 2190"/>
                <a:gd name="T82" fmla="*/ 6 w 2526"/>
                <a:gd name="T83" fmla="*/ 6 h 2190"/>
                <a:gd name="T84" fmla="*/ 33 w 2526"/>
                <a:gd name="T85" fmla="*/ 6 h 2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26"/>
                <a:gd name="T130" fmla="*/ 0 h 2190"/>
                <a:gd name="T131" fmla="*/ 2526 w 2526"/>
                <a:gd name="T132" fmla="*/ 2190 h 2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26" h="2190">
                  <a:moveTo>
                    <a:pt x="30" y="6"/>
                  </a:moveTo>
                  <a:lnTo>
                    <a:pt x="894" y="6"/>
                  </a:lnTo>
                  <a:cubicBezTo>
                    <a:pt x="932" y="44"/>
                    <a:pt x="958" y="84"/>
                    <a:pt x="1002" y="114"/>
                  </a:cubicBezTo>
                  <a:cubicBezTo>
                    <a:pt x="1071" y="217"/>
                    <a:pt x="979" y="96"/>
                    <a:pt x="1062" y="162"/>
                  </a:cubicBezTo>
                  <a:cubicBezTo>
                    <a:pt x="1073" y="171"/>
                    <a:pt x="1075" y="189"/>
                    <a:pt x="1086" y="198"/>
                  </a:cubicBezTo>
                  <a:cubicBezTo>
                    <a:pt x="1108" y="217"/>
                    <a:pt x="1158" y="246"/>
                    <a:pt x="1158" y="246"/>
                  </a:cubicBezTo>
                  <a:cubicBezTo>
                    <a:pt x="1206" y="318"/>
                    <a:pt x="1254" y="402"/>
                    <a:pt x="1326" y="450"/>
                  </a:cubicBezTo>
                  <a:cubicBezTo>
                    <a:pt x="1330" y="462"/>
                    <a:pt x="1329" y="477"/>
                    <a:pt x="1338" y="486"/>
                  </a:cubicBezTo>
                  <a:cubicBezTo>
                    <a:pt x="1344" y="492"/>
                    <a:pt x="1467" y="584"/>
                    <a:pt x="1482" y="594"/>
                  </a:cubicBezTo>
                  <a:cubicBezTo>
                    <a:pt x="1546" y="690"/>
                    <a:pt x="1462" y="574"/>
                    <a:pt x="1542" y="654"/>
                  </a:cubicBezTo>
                  <a:cubicBezTo>
                    <a:pt x="1596" y="708"/>
                    <a:pt x="1532" y="679"/>
                    <a:pt x="1602" y="702"/>
                  </a:cubicBezTo>
                  <a:cubicBezTo>
                    <a:pt x="1668" y="801"/>
                    <a:pt x="1582" y="688"/>
                    <a:pt x="1662" y="750"/>
                  </a:cubicBezTo>
                  <a:cubicBezTo>
                    <a:pt x="1662" y="750"/>
                    <a:pt x="1752" y="840"/>
                    <a:pt x="1770" y="858"/>
                  </a:cubicBezTo>
                  <a:cubicBezTo>
                    <a:pt x="1811" y="899"/>
                    <a:pt x="1874" y="926"/>
                    <a:pt x="1914" y="966"/>
                  </a:cubicBezTo>
                  <a:cubicBezTo>
                    <a:pt x="1926" y="978"/>
                    <a:pt x="1936" y="993"/>
                    <a:pt x="1950" y="1002"/>
                  </a:cubicBezTo>
                  <a:cubicBezTo>
                    <a:pt x="1972" y="1017"/>
                    <a:pt x="2000" y="1023"/>
                    <a:pt x="2022" y="1038"/>
                  </a:cubicBezTo>
                  <a:cubicBezTo>
                    <a:pt x="2030" y="1050"/>
                    <a:pt x="2035" y="1065"/>
                    <a:pt x="2046" y="1074"/>
                  </a:cubicBezTo>
                  <a:cubicBezTo>
                    <a:pt x="2068" y="1093"/>
                    <a:pt x="2118" y="1122"/>
                    <a:pt x="2118" y="1122"/>
                  </a:cubicBezTo>
                  <a:cubicBezTo>
                    <a:pt x="2149" y="1168"/>
                    <a:pt x="2197" y="1212"/>
                    <a:pt x="2250" y="1230"/>
                  </a:cubicBezTo>
                  <a:cubicBezTo>
                    <a:pt x="2258" y="1242"/>
                    <a:pt x="2263" y="1257"/>
                    <a:pt x="2274" y="1266"/>
                  </a:cubicBezTo>
                  <a:cubicBezTo>
                    <a:pt x="2296" y="1285"/>
                    <a:pt x="2346" y="1314"/>
                    <a:pt x="2346" y="1314"/>
                  </a:cubicBezTo>
                  <a:cubicBezTo>
                    <a:pt x="2378" y="1362"/>
                    <a:pt x="2429" y="1402"/>
                    <a:pt x="2478" y="1434"/>
                  </a:cubicBezTo>
                  <a:cubicBezTo>
                    <a:pt x="2507" y="1477"/>
                    <a:pt x="2489" y="1464"/>
                    <a:pt x="2526" y="1482"/>
                  </a:cubicBezTo>
                  <a:cubicBezTo>
                    <a:pt x="2526" y="1718"/>
                    <a:pt x="2526" y="1954"/>
                    <a:pt x="2526" y="2190"/>
                  </a:cubicBezTo>
                  <a:cubicBezTo>
                    <a:pt x="2408" y="2160"/>
                    <a:pt x="2408" y="2147"/>
                    <a:pt x="2310" y="2082"/>
                  </a:cubicBezTo>
                  <a:cubicBezTo>
                    <a:pt x="2283" y="2064"/>
                    <a:pt x="2214" y="2058"/>
                    <a:pt x="2214" y="2058"/>
                  </a:cubicBezTo>
                  <a:cubicBezTo>
                    <a:pt x="2134" y="1978"/>
                    <a:pt x="2220" y="2053"/>
                    <a:pt x="2142" y="2010"/>
                  </a:cubicBezTo>
                  <a:cubicBezTo>
                    <a:pt x="2089" y="1980"/>
                    <a:pt x="2054" y="1945"/>
                    <a:pt x="1998" y="1926"/>
                  </a:cubicBezTo>
                  <a:cubicBezTo>
                    <a:pt x="1934" y="1830"/>
                    <a:pt x="2018" y="1946"/>
                    <a:pt x="1938" y="1866"/>
                  </a:cubicBezTo>
                  <a:cubicBezTo>
                    <a:pt x="1895" y="1823"/>
                    <a:pt x="1870" y="1769"/>
                    <a:pt x="1818" y="1734"/>
                  </a:cubicBezTo>
                  <a:cubicBezTo>
                    <a:pt x="1754" y="1638"/>
                    <a:pt x="1838" y="1754"/>
                    <a:pt x="1758" y="1674"/>
                  </a:cubicBezTo>
                  <a:cubicBezTo>
                    <a:pt x="1727" y="1643"/>
                    <a:pt x="1702" y="1600"/>
                    <a:pt x="1674" y="1566"/>
                  </a:cubicBezTo>
                  <a:cubicBezTo>
                    <a:pt x="1650" y="1538"/>
                    <a:pt x="1582" y="1479"/>
                    <a:pt x="1554" y="1458"/>
                  </a:cubicBezTo>
                  <a:cubicBezTo>
                    <a:pt x="1475" y="1399"/>
                    <a:pt x="1362" y="1362"/>
                    <a:pt x="1290" y="1290"/>
                  </a:cubicBezTo>
                  <a:cubicBezTo>
                    <a:pt x="1194" y="1194"/>
                    <a:pt x="1067" y="1125"/>
                    <a:pt x="954" y="1050"/>
                  </a:cubicBezTo>
                  <a:cubicBezTo>
                    <a:pt x="883" y="1003"/>
                    <a:pt x="845" y="929"/>
                    <a:pt x="786" y="870"/>
                  </a:cubicBezTo>
                  <a:cubicBezTo>
                    <a:pt x="759" y="788"/>
                    <a:pt x="630" y="695"/>
                    <a:pt x="570" y="618"/>
                  </a:cubicBezTo>
                  <a:cubicBezTo>
                    <a:pt x="497" y="525"/>
                    <a:pt x="442" y="421"/>
                    <a:pt x="366" y="330"/>
                  </a:cubicBezTo>
                  <a:cubicBezTo>
                    <a:pt x="327" y="283"/>
                    <a:pt x="297" y="232"/>
                    <a:pt x="246" y="198"/>
                  </a:cubicBezTo>
                  <a:cubicBezTo>
                    <a:pt x="206" y="137"/>
                    <a:pt x="138" y="106"/>
                    <a:pt x="78" y="66"/>
                  </a:cubicBezTo>
                  <a:cubicBezTo>
                    <a:pt x="61" y="55"/>
                    <a:pt x="57" y="31"/>
                    <a:pt x="42" y="18"/>
                  </a:cubicBezTo>
                  <a:cubicBezTo>
                    <a:pt x="32" y="10"/>
                    <a:pt x="15" y="15"/>
                    <a:pt x="6" y="6"/>
                  </a:cubicBezTo>
                  <a:cubicBezTo>
                    <a:pt x="0" y="0"/>
                    <a:pt x="22" y="6"/>
                    <a:pt x="30" y="6"/>
                  </a:cubicBezTo>
                  <a:close/>
                </a:path>
              </a:pathLst>
            </a:custGeom>
            <a:solidFill>
              <a:srgbClr val="99CCFF"/>
            </a:solidFill>
            <a:ln w="9525" cap="flat" cmpd="sng">
              <a:solidFill>
                <a:srgbClr val="99CCFF"/>
              </a:solidFill>
              <a:prstDash val="solid"/>
              <a:round/>
              <a:headEnd/>
              <a:tailEnd/>
            </a:ln>
          </p:spPr>
          <p:txBody>
            <a:bodyPr wrap="none" anchor="ctr"/>
            <a:lstStyle/>
            <a:p>
              <a:endParaRPr lang="en-US"/>
            </a:p>
          </p:txBody>
        </p:sp>
        <p:sp>
          <p:nvSpPr>
            <p:cNvPr id="75783" name="Rectangle 6"/>
            <p:cNvSpPr>
              <a:spLocks noChangeArrowheads="1"/>
            </p:cNvSpPr>
            <p:nvPr/>
          </p:nvSpPr>
          <p:spPr bwMode="auto">
            <a:xfrm>
              <a:off x="1546" y="1470"/>
              <a:ext cx="2976" cy="2496"/>
            </a:xfrm>
            <a:prstGeom prst="rect">
              <a:avLst/>
            </a:prstGeom>
            <a:noFill/>
            <a:ln w="25400">
              <a:solidFill>
                <a:schemeClr val="tx1"/>
              </a:solidFill>
              <a:miter lim="800000"/>
              <a:headEnd/>
              <a:tailEnd/>
            </a:ln>
          </p:spPr>
          <p:txBody>
            <a:bodyPr wrap="none" anchor="ctr"/>
            <a:lstStyle/>
            <a:p>
              <a:endParaRPr lang="en-US"/>
            </a:p>
          </p:txBody>
        </p:sp>
        <p:sp>
          <p:nvSpPr>
            <p:cNvPr id="75784" name="Rectangle 7"/>
            <p:cNvSpPr>
              <a:spLocks noChangeArrowheads="1"/>
            </p:cNvSpPr>
            <p:nvPr/>
          </p:nvSpPr>
          <p:spPr bwMode="auto">
            <a:xfrm>
              <a:off x="2698" y="2142"/>
              <a:ext cx="864" cy="452"/>
            </a:xfrm>
            <a:prstGeom prst="rect">
              <a:avLst/>
            </a:prstGeom>
            <a:noFill/>
            <a:ln w="9525">
              <a:noFill/>
              <a:miter lim="800000"/>
              <a:headEnd/>
              <a:tailEnd/>
            </a:ln>
          </p:spPr>
          <p:txBody>
            <a:bodyPr lIns="90488" tIns="44450" rIns="90488" bIns="44450">
              <a:spAutoFit/>
            </a:bodyPr>
            <a:lstStyle/>
            <a:p>
              <a:pPr>
                <a:lnSpc>
                  <a:spcPct val="85000"/>
                </a:lnSpc>
              </a:pPr>
              <a:r>
                <a:rPr lang="en-US" sz="2400"/>
                <a:t>Unclear</a:t>
              </a:r>
            </a:p>
            <a:p>
              <a:pPr>
                <a:lnSpc>
                  <a:spcPct val="85000"/>
                </a:lnSpc>
              </a:pPr>
              <a:r>
                <a:rPr lang="en-US" sz="2400"/>
                <a:t>Zone</a:t>
              </a:r>
            </a:p>
          </p:txBody>
        </p:sp>
        <p:sp>
          <p:nvSpPr>
            <p:cNvPr id="75785" name="Rectangle 8"/>
            <p:cNvSpPr>
              <a:spLocks noChangeArrowheads="1"/>
            </p:cNvSpPr>
            <p:nvPr/>
          </p:nvSpPr>
          <p:spPr bwMode="auto">
            <a:xfrm>
              <a:off x="3340" y="1668"/>
              <a:ext cx="1176" cy="452"/>
            </a:xfrm>
            <a:prstGeom prst="rect">
              <a:avLst/>
            </a:prstGeom>
            <a:noFill/>
            <a:ln w="9525">
              <a:noFill/>
              <a:miter lim="800000"/>
              <a:headEnd/>
              <a:tailEnd/>
            </a:ln>
          </p:spPr>
          <p:txBody>
            <a:bodyPr lIns="90488" tIns="44450" rIns="90488" bIns="44450">
              <a:spAutoFit/>
            </a:bodyPr>
            <a:lstStyle/>
            <a:p>
              <a:pPr>
                <a:lnSpc>
                  <a:spcPct val="85000"/>
                </a:lnSpc>
              </a:pPr>
              <a:r>
                <a:rPr lang="en-US" sz="2400"/>
                <a:t>Acceptable</a:t>
              </a:r>
            </a:p>
            <a:p>
              <a:pPr>
                <a:lnSpc>
                  <a:spcPct val="85000"/>
                </a:lnSpc>
              </a:pPr>
              <a:r>
                <a:rPr lang="en-US" sz="2400"/>
                <a:t>Zone</a:t>
              </a:r>
            </a:p>
          </p:txBody>
        </p:sp>
        <p:sp>
          <p:nvSpPr>
            <p:cNvPr id="75786" name="Rectangle 9"/>
            <p:cNvSpPr>
              <a:spLocks noChangeArrowheads="1"/>
            </p:cNvSpPr>
            <p:nvPr/>
          </p:nvSpPr>
          <p:spPr bwMode="auto">
            <a:xfrm>
              <a:off x="1782" y="2870"/>
              <a:ext cx="1191" cy="452"/>
            </a:xfrm>
            <a:prstGeom prst="rect">
              <a:avLst/>
            </a:prstGeom>
            <a:noFill/>
            <a:ln w="9525">
              <a:noFill/>
              <a:miter lim="800000"/>
              <a:headEnd/>
              <a:tailEnd/>
            </a:ln>
          </p:spPr>
          <p:txBody>
            <a:bodyPr wrap="none" lIns="90488" tIns="44450" rIns="90488" bIns="44450">
              <a:spAutoFit/>
            </a:bodyPr>
            <a:lstStyle/>
            <a:p>
              <a:pPr>
                <a:lnSpc>
                  <a:spcPct val="85000"/>
                </a:lnSpc>
              </a:pPr>
              <a:r>
                <a:rPr lang="en-US" sz="2400"/>
                <a:t>Unacceptable</a:t>
              </a:r>
            </a:p>
            <a:p>
              <a:pPr>
                <a:lnSpc>
                  <a:spcPct val="85000"/>
                </a:lnSpc>
              </a:pPr>
              <a:r>
                <a:rPr lang="en-US" sz="2400"/>
                <a:t>Zone</a:t>
              </a:r>
            </a:p>
          </p:txBody>
        </p:sp>
        <p:sp>
          <p:nvSpPr>
            <p:cNvPr id="75787" name="Rectangle 10"/>
            <p:cNvSpPr>
              <a:spLocks noChangeArrowheads="1"/>
            </p:cNvSpPr>
            <p:nvPr/>
          </p:nvSpPr>
          <p:spPr bwMode="auto">
            <a:xfrm>
              <a:off x="1536" y="816"/>
              <a:ext cx="3024" cy="367"/>
            </a:xfrm>
            <a:prstGeom prst="rect">
              <a:avLst/>
            </a:prstGeom>
            <a:noFill/>
            <a:ln w="9525">
              <a:noFill/>
              <a:miter lim="800000"/>
              <a:headEnd/>
              <a:tailEnd/>
            </a:ln>
          </p:spPr>
          <p:txBody>
            <a:bodyPr lIns="90488" tIns="44450" rIns="90488" bIns="44450">
              <a:spAutoFit/>
            </a:bodyPr>
            <a:lstStyle/>
            <a:p>
              <a:r>
                <a:rPr lang="en-US" sz="3200" dirty="0">
                  <a:solidFill>
                    <a:srgbClr val="990033"/>
                  </a:solidFill>
                </a:rPr>
                <a:t>Financial Risk Rating</a:t>
              </a:r>
            </a:p>
          </p:txBody>
        </p:sp>
        <p:sp>
          <p:nvSpPr>
            <p:cNvPr id="75788" name="Rectangle 11"/>
            <p:cNvSpPr>
              <a:spLocks noChangeArrowheads="1"/>
            </p:cNvSpPr>
            <p:nvPr/>
          </p:nvSpPr>
          <p:spPr bwMode="auto">
            <a:xfrm rot="16200000">
              <a:off x="-369" y="2529"/>
              <a:ext cx="2544" cy="367"/>
            </a:xfrm>
            <a:prstGeom prst="rect">
              <a:avLst/>
            </a:prstGeom>
            <a:noFill/>
            <a:ln w="9525">
              <a:noFill/>
              <a:miter lim="800000"/>
              <a:headEnd/>
              <a:tailEnd/>
            </a:ln>
          </p:spPr>
          <p:txBody>
            <a:bodyPr lIns="90488" tIns="44450" rIns="90488" bIns="44450">
              <a:spAutoFit/>
            </a:bodyPr>
            <a:lstStyle/>
            <a:p>
              <a:r>
                <a:rPr lang="en-US" sz="3200" dirty="0">
                  <a:solidFill>
                    <a:srgbClr val="990033"/>
                  </a:solidFill>
                </a:rPr>
                <a:t>Political Risk Rating</a:t>
              </a:r>
            </a:p>
          </p:txBody>
        </p:sp>
        <p:sp>
          <p:nvSpPr>
            <p:cNvPr id="75789" name="Rectangle 12"/>
            <p:cNvSpPr>
              <a:spLocks noChangeArrowheads="1"/>
            </p:cNvSpPr>
            <p:nvPr/>
          </p:nvSpPr>
          <p:spPr bwMode="auto">
            <a:xfrm>
              <a:off x="3178" y="1203"/>
              <a:ext cx="1344" cy="328"/>
            </a:xfrm>
            <a:prstGeom prst="rect">
              <a:avLst/>
            </a:prstGeom>
            <a:noFill/>
            <a:ln w="9525">
              <a:noFill/>
              <a:miter lim="800000"/>
              <a:headEnd/>
              <a:tailEnd/>
            </a:ln>
          </p:spPr>
          <p:txBody>
            <a:bodyPr lIns="90488" tIns="44450" rIns="90488" bIns="44450">
              <a:spAutoFit/>
            </a:bodyPr>
            <a:lstStyle/>
            <a:p>
              <a:pPr algn="r"/>
              <a:r>
                <a:rPr lang="en-US" sz="2800"/>
                <a:t>Acceptable </a:t>
              </a:r>
            </a:p>
          </p:txBody>
        </p:sp>
        <p:sp>
          <p:nvSpPr>
            <p:cNvPr id="75790" name="Rectangle 13"/>
            <p:cNvSpPr>
              <a:spLocks noChangeArrowheads="1"/>
            </p:cNvSpPr>
            <p:nvPr/>
          </p:nvSpPr>
          <p:spPr bwMode="auto">
            <a:xfrm>
              <a:off x="1498" y="1202"/>
              <a:ext cx="1396" cy="328"/>
            </a:xfrm>
            <a:prstGeom prst="rect">
              <a:avLst/>
            </a:prstGeom>
            <a:noFill/>
            <a:ln w="9525">
              <a:noFill/>
              <a:miter lim="800000"/>
              <a:headEnd/>
              <a:tailEnd/>
            </a:ln>
          </p:spPr>
          <p:txBody>
            <a:bodyPr lIns="90488" tIns="44450" rIns="90488" bIns="44450">
              <a:spAutoFit/>
            </a:bodyPr>
            <a:lstStyle/>
            <a:p>
              <a:r>
                <a:rPr lang="en-US" sz="2800"/>
                <a:t>Unacceptable</a:t>
              </a:r>
            </a:p>
          </p:txBody>
        </p:sp>
        <p:sp>
          <p:nvSpPr>
            <p:cNvPr id="75791" name="Rectangle 14"/>
            <p:cNvSpPr>
              <a:spLocks noChangeArrowheads="1"/>
            </p:cNvSpPr>
            <p:nvPr/>
          </p:nvSpPr>
          <p:spPr bwMode="auto">
            <a:xfrm rot="-5400000">
              <a:off x="1056" y="1622"/>
              <a:ext cx="727" cy="328"/>
            </a:xfrm>
            <a:prstGeom prst="rect">
              <a:avLst/>
            </a:prstGeom>
            <a:noFill/>
            <a:ln w="9525">
              <a:noFill/>
              <a:miter lim="800000"/>
              <a:headEnd/>
              <a:tailEnd/>
            </a:ln>
          </p:spPr>
          <p:txBody>
            <a:bodyPr lIns="90488" tIns="44450" rIns="90488" bIns="44450">
              <a:spAutoFit/>
            </a:bodyPr>
            <a:lstStyle/>
            <a:p>
              <a:pPr algn="r"/>
              <a:r>
                <a:rPr lang="en-US" sz="2800"/>
                <a:t>Stable</a:t>
              </a:r>
            </a:p>
          </p:txBody>
        </p:sp>
        <p:sp>
          <p:nvSpPr>
            <p:cNvPr id="75792" name="Rectangle 15"/>
            <p:cNvSpPr>
              <a:spLocks noChangeArrowheads="1"/>
            </p:cNvSpPr>
            <p:nvPr/>
          </p:nvSpPr>
          <p:spPr bwMode="auto">
            <a:xfrm rot="-5400000">
              <a:off x="923" y="3350"/>
              <a:ext cx="1001" cy="328"/>
            </a:xfrm>
            <a:prstGeom prst="rect">
              <a:avLst/>
            </a:prstGeom>
            <a:noFill/>
            <a:ln w="9525">
              <a:noFill/>
              <a:miter lim="800000"/>
              <a:headEnd/>
              <a:tailEnd/>
            </a:ln>
          </p:spPr>
          <p:txBody>
            <a:bodyPr lIns="90488" tIns="44450" rIns="90488" bIns="44450">
              <a:spAutoFit/>
            </a:bodyPr>
            <a:lstStyle/>
            <a:p>
              <a:r>
                <a:rPr lang="en-US" sz="2800"/>
                <a:t> Unstable</a:t>
              </a:r>
            </a:p>
          </p:txBody>
        </p:sp>
      </p:grpSp>
      <p:sp>
        <p:nvSpPr>
          <p:cNvPr id="75779" name="Rectangle 16"/>
          <p:cNvSpPr>
            <a:spLocks noGrp="1" noChangeArrowheads="1"/>
          </p:cNvSpPr>
          <p:nvPr>
            <p:ph type="title"/>
          </p:nvPr>
        </p:nvSpPr>
        <p:spPr>
          <a:xfrm>
            <a:off x="0" y="304800"/>
            <a:ext cx="9144000" cy="1143000"/>
          </a:xfrm>
        </p:spPr>
        <p:txBody>
          <a:bodyPr/>
          <a:lstStyle/>
          <a:p>
            <a:r>
              <a:rPr lang="en-US" sz="3200" smtClean="0"/>
              <a:t>The Foreign Investment Risk Matrix (FIRM)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28600" y="274638"/>
            <a:ext cx="8534400" cy="1143000"/>
          </a:xfrm>
        </p:spPr>
        <p:txBody>
          <a:bodyPr>
            <a:normAutofit/>
          </a:bodyPr>
          <a:lstStyle/>
          <a:p>
            <a:pPr>
              <a:lnSpc>
                <a:spcPct val="90000"/>
              </a:lnSpc>
            </a:pPr>
            <a:r>
              <a:rPr lang="en-US" sz="3200" dirty="0" smtClean="0"/>
              <a:t>Actual Country Risk Ratings Across Countries</a:t>
            </a:r>
          </a:p>
        </p:txBody>
      </p:sp>
      <p:sp>
        <p:nvSpPr>
          <p:cNvPr id="76803" name="Rectangle 3"/>
          <p:cNvSpPr>
            <a:spLocks noGrp="1" noChangeArrowheads="1"/>
          </p:cNvSpPr>
          <p:nvPr>
            <p:ph type="body" idx="1"/>
          </p:nvPr>
        </p:nvSpPr>
        <p:spPr/>
        <p:txBody>
          <a:bodyPr>
            <a:normAutofit fontScale="92500" lnSpcReduction="10000"/>
          </a:bodyPr>
          <a:lstStyle/>
          <a:p>
            <a:pPr algn="just"/>
            <a:r>
              <a:rPr lang="en-US" dirty="0" smtClean="0"/>
              <a:t>Some countries are rated higher according to some risk factors, but lower according to others.</a:t>
            </a:r>
          </a:p>
          <a:p>
            <a:pPr algn="just"/>
            <a:endParaRPr lang="en-US" dirty="0" smtClean="0"/>
          </a:p>
          <a:p>
            <a:pPr algn="just"/>
            <a:r>
              <a:rPr lang="en-US" dirty="0" smtClean="0"/>
              <a:t>On the whole, industrialized countries tend to be rated highly, while emerging countries tend to have lower risk ratings.</a:t>
            </a:r>
          </a:p>
          <a:p>
            <a:pPr algn="just"/>
            <a:endParaRPr lang="en-US" dirty="0" smtClean="0"/>
          </a:p>
          <a:p>
            <a:pPr algn="just"/>
            <a:r>
              <a:rPr lang="en-US" dirty="0" smtClean="0"/>
              <a:t>Country risk ratings change over time in response to changes in the risk factors.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ChangeArrowheads="1"/>
          </p:cNvSpPr>
          <p:nvPr>
            <p:ph type="title"/>
          </p:nvPr>
        </p:nvSpPr>
        <p:spPr>
          <a:xfrm>
            <a:off x="152400" y="274638"/>
            <a:ext cx="8763000" cy="1143000"/>
          </a:xfrm>
        </p:spPr>
        <p:txBody>
          <a:bodyPr>
            <a:normAutofit/>
          </a:bodyPr>
          <a:lstStyle/>
          <a:p>
            <a:pPr>
              <a:lnSpc>
                <a:spcPct val="90000"/>
              </a:lnSpc>
            </a:pPr>
            <a:r>
              <a:rPr lang="en-US" sz="3200" dirty="0" smtClean="0"/>
              <a:t>Incorporating Country Risk in Capital Budgeting</a:t>
            </a:r>
          </a:p>
        </p:txBody>
      </p:sp>
      <p:sp>
        <p:nvSpPr>
          <p:cNvPr id="77827" name="Rectangle 1027"/>
          <p:cNvSpPr>
            <a:spLocks noGrp="1" noChangeArrowheads="1"/>
          </p:cNvSpPr>
          <p:nvPr>
            <p:ph type="body" idx="1"/>
          </p:nvPr>
        </p:nvSpPr>
        <p:spPr/>
        <p:txBody>
          <a:bodyPr/>
          <a:lstStyle/>
          <a:p>
            <a:pPr algn="just"/>
            <a:r>
              <a:rPr lang="en-US" dirty="0" smtClean="0"/>
              <a:t>If the risk rating of a country is in the acceptable zone, the projects related to that country deserve further consideration.</a:t>
            </a:r>
          </a:p>
          <a:p>
            <a:pPr algn="just"/>
            <a:endParaRPr lang="en-US" dirty="0" smtClean="0"/>
          </a:p>
          <a:p>
            <a:pPr algn="just"/>
            <a:r>
              <a:rPr lang="en-US" dirty="0" smtClean="0"/>
              <a:t>Country risk can be incorporated into the capital budgeting analysis of a project </a:t>
            </a:r>
          </a:p>
          <a:p>
            <a:pPr marL="800100" lvl="1" indent="-342900" algn="just">
              <a:buSzPct val="90000"/>
              <a:buFont typeface="Wingdings" pitchFamily="2" charset="2"/>
              <a:buChar char=""/>
            </a:pPr>
            <a:r>
              <a:rPr lang="en-US" dirty="0" smtClean="0"/>
              <a:t>by adjusting the discount rate, or</a:t>
            </a:r>
          </a:p>
          <a:p>
            <a:pPr marL="800100" lvl="1" indent="-342900" algn="just">
              <a:buSzPct val="90000"/>
              <a:buFont typeface="Wingdings" pitchFamily="2" charset="2"/>
              <a:buChar char=""/>
            </a:pPr>
            <a:r>
              <a:rPr lang="en-US" dirty="0" smtClean="0"/>
              <a:t>by adjusting the estimated cash flows.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4" name="Rectangle 6"/>
          <p:cNvSpPr>
            <a:spLocks noGrp="1" noChangeArrowheads="1"/>
          </p:cNvSpPr>
          <p:nvPr>
            <p:ph type="body" idx="1"/>
          </p:nvPr>
        </p:nvSpPr>
        <p:spPr/>
        <p:txBody>
          <a:bodyPr>
            <a:normAutofit lnSpcReduction="10000"/>
          </a:bodyPr>
          <a:lstStyle/>
          <a:p>
            <a:pPr algn="just"/>
            <a:r>
              <a:rPr lang="en-US" dirty="0" smtClean="0"/>
              <a:t>Adjustment of the Discount Rate</a:t>
            </a:r>
          </a:p>
          <a:p>
            <a:pPr lvl="1" algn="just"/>
            <a:r>
              <a:rPr lang="en-US" dirty="0" smtClean="0"/>
              <a:t>The higher the perceived risk, the higher the discount rate that should be applied to the project’s cash flows.</a:t>
            </a:r>
          </a:p>
          <a:p>
            <a:pPr lvl="1" algn="just"/>
            <a:endParaRPr lang="en-US" dirty="0" smtClean="0"/>
          </a:p>
          <a:p>
            <a:pPr algn="just"/>
            <a:r>
              <a:rPr lang="en-US" dirty="0" smtClean="0"/>
              <a:t>Adjustment of the Estimated Cash Flows</a:t>
            </a:r>
          </a:p>
          <a:p>
            <a:pPr lvl="1" algn="just"/>
            <a:r>
              <a:rPr lang="en-US" dirty="0" smtClean="0"/>
              <a:t>By estimating how the cash flows could be affected by each form of risk, the MNC can determine the probability distribution of the net present value of the project.</a:t>
            </a:r>
          </a:p>
        </p:txBody>
      </p:sp>
      <p:sp>
        <p:nvSpPr>
          <p:cNvPr id="78851" name="Rectangle 8"/>
          <p:cNvSpPr>
            <a:spLocks noGrp="1" noChangeArrowheads="1"/>
          </p:cNvSpPr>
          <p:nvPr>
            <p:ph type="title"/>
          </p:nvPr>
        </p:nvSpPr>
        <p:spPr>
          <a:xfrm>
            <a:off x="228600" y="274638"/>
            <a:ext cx="8686800" cy="1143000"/>
          </a:xfrm>
          <a:noFill/>
        </p:spPr>
        <p:txBody>
          <a:bodyPr>
            <a:normAutofit/>
          </a:bodyPr>
          <a:lstStyle/>
          <a:p>
            <a:pPr>
              <a:lnSpc>
                <a:spcPct val="90000"/>
              </a:lnSpc>
            </a:pPr>
            <a:r>
              <a:rPr lang="en-US" sz="2800" b="1" dirty="0" smtClean="0"/>
              <a:t>Incorporating Country Risk in Capital Budgeting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14">
                                            <p:txEl>
                                              <p:pRg st="0" end="0"/>
                                            </p:txEl>
                                          </p:spTgt>
                                        </p:tgtEl>
                                        <p:attrNameLst>
                                          <p:attrName>style.visibility</p:attrName>
                                        </p:attrNameLst>
                                      </p:cBhvr>
                                      <p:to>
                                        <p:strVal val="visible"/>
                                      </p:to>
                                    </p:set>
                                    <p:animEffect transition="in" filter="wipe(left)">
                                      <p:cBhvr>
                                        <p:cTn id="7" dur="500"/>
                                        <p:tgtEl>
                                          <p:spTgt spid="11981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9814">
                                            <p:txEl>
                                              <p:pRg st="1" end="1"/>
                                            </p:txEl>
                                          </p:spTgt>
                                        </p:tgtEl>
                                        <p:attrNameLst>
                                          <p:attrName>style.visibility</p:attrName>
                                        </p:attrNameLst>
                                      </p:cBhvr>
                                      <p:to>
                                        <p:strVal val="visible"/>
                                      </p:to>
                                    </p:set>
                                    <p:animEffect transition="in" filter="wipe(left)">
                                      <p:cBhvr>
                                        <p:cTn id="10" dur="500"/>
                                        <p:tgtEl>
                                          <p:spTgt spid="11981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19814">
                                            <p:txEl>
                                              <p:pRg st="3" end="3"/>
                                            </p:txEl>
                                          </p:spTgt>
                                        </p:tgtEl>
                                        <p:attrNameLst>
                                          <p:attrName>style.visibility</p:attrName>
                                        </p:attrNameLst>
                                      </p:cBhvr>
                                      <p:to>
                                        <p:strVal val="visible"/>
                                      </p:to>
                                    </p:set>
                                    <p:animEffect transition="in" filter="wipe(left)">
                                      <p:cBhvr>
                                        <p:cTn id="15" dur="500"/>
                                        <p:tgtEl>
                                          <p:spTgt spid="119814">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9814">
                                            <p:txEl>
                                              <p:pRg st="4" end="4"/>
                                            </p:txEl>
                                          </p:spTgt>
                                        </p:tgtEl>
                                        <p:attrNameLst>
                                          <p:attrName>style.visibility</p:attrName>
                                        </p:attrNameLst>
                                      </p:cBhvr>
                                      <p:to>
                                        <p:strVal val="visible"/>
                                      </p:to>
                                    </p:set>
                                    <p:animEffect transition="in" filter="wipe(left)">
                                      <p:cBhvr>
                                        <p:cTn id="18" dur="500"/>
                                        <p:tgtEl>
                                          <p:spTgt spid="1198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4"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4"/>
          <p:cNvSpPr>
            <a:spLocks noGrp="1" noChangeArrowheads="1"/>
          </p:cNvSpPr>
          <p:nvPr>
            <p:ph type="title"/>
          </p:nvPr>
        </p:nvSpPr>
        <p:spPr/>
        <p:txBody>
          <a:bodyPr>
            <a:normAutofit/>
          </a:bodyPr>
          <a:lstStyle/>
          <a:p>
            <a:pPr>
              <a:lnSpc>
                <a:spcPct val="90000"/>
              </a:lnSpc>
            </a:pPr>
            <a:r>
              <a:rPr lang="en-US" sz="3200" dirty="0" smtClean="0"/>
              <a:t>Applications of Country Risk Analysis</a:t>
            </a:r>
          </a:p>
        </p:txBody>
      </p:sp>
      <p:sp>
        <p:nvSpPr>
          <p:cNvPr id="121861" name="Rectangle 5"/>
          <p:cNvSpPr>
            <a:spLocks noGrp="1" noChangeArrowheads="1"/>
          </p:cNvSpPr>
          <p:nvPr>
            <p:ph type="body" idx="1"/>
          </p:nvPr>
        </p:nvSpPr>
        <p:spPr/>
        <p:txBody>
          <a:bodyPr/>
          <a:lstStyle/>
          <a:p>
            <a:pPr algn="just"/>
            <a:r>
              <a:rPr lang="en-US" dirty="0" smtClean="0"/>
              <a:t>Alerted by its risk assessor, Gulf Oil planned to deal with the loss of Iranian oil, and was able to avoid major losses when the Shah of Iran fell four months later.</a:t>
            </a:r>
          </a:p>
          <a:p>
            <a:pPr algn="just"/>
            <a:endParaRPr lang="en-US" dirty="0" smtClean="0"/>
          </a:p>
          <a:p>
            <a:pPr algn="just"/>
            <a:r>
              <a:rPr lang="en-US" dirty="0" smtClean="0"/>
              <a:t>However, while the risk assessment of a country can be useful, it cannot always detect upcoming crises.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1">
                                            <p:txEl>
                                              <p:pRg st="0" end="0"/>
                                            </p:txEl>
                                          </p:spTgt>
                                        </p:tgtEl>
                                        <p:attrNameLst>
                                          <p:attrName>style.visibility</p:attrName>
                                        </p:attrNameLst>
                                      </p:cBhvr>
                                      <p:to>
                                        <p:strVal val="visible"/>
                                      </p:to>
                                    </p:set>
                                    <p:animEffect transition="in" filter="wipe(left)">
                                      <p:cBhvr>
                                        <p:cTn id="7" dur="500"/>
                                        <p:tgtEl>
                                          <p:spTgt spid="1218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1">
                                            <p:txEl>
                                              <p:pRg st="2" end="2"/>
                                            </p:txEl>
                                          </p:spTgt>
                                        </p:tgtEl>
                                        <p:attrNameLst>
                                          <p:attrName>style.visibility</p:attrName>
                                        </p:attrNameLst>
                                      </p:cBhvr>
                                      <p:to>
                                        <p:strVal val="visible"/>
                                      </p:to>
                                    </p:set>
                                    <p:animEffect transition="in" filter="wipe(left)">
                                      <p:cBhvr>
                                        <p:cTn id="12" dur="500"/>
                                        <p:tgtEl>
                                          <p:spTgt spid="1218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4"/>
          <p:cNvSpPr>
            <a:spLocks noGrp="1" noChangeArrowheads="1"/>
          </p:cNvSpPr>
          <p:nvPr>
            <p:ph type="title"/>
          </p:nvPr>
        </p:nvSpPr>
        <p:spPr>
          <a:noFill/>
        </p:spPr>
        <p:txBody>
          <a:bodyPr>
            <a:normAutofit/>
          </a:bodyPr>
          <a:lstStyle/>
          <a:p>
            <a:pPr>
              <a:lnSpc>
                <a:spcPct val="90000"/>
              </a:lnSpc>
            </a:pPr>
            <a:r>
              <a:rPr lang="en-US" sz="3600" dirty="0" smtClean="0"/>
              <a:t>Applications of Country Risk Analysis</a:t>
            </a:r>
          </a:p>
        </p:txBody>
      </p:sp>
      <p:sp>
        <p:nvSpPr>
          <p:cNvPr id="153605" name="Rectangle 5"/>
          <p:cNvSpPr>
            <a:spLocks noGrp="1" noChangeArrowheads="1"/>
          </p:cNvSpPr>
          <p:nvPr>
            <p:ph type="body" idx="1"/>
          </p:nvPr>
        </p:nvSpPr>
        <p:spPr>
          <a:noFill/>
        </p:spPr>
        <p:txBody>
          <a:bodyPr>
            <a:normAutofit fontScale="85000" lnSpcReduction="10000"/>
          </a:bodyPr>
          <a:lstStyle/>
          <a:p>
            <a:pPr algn="just"/>
            <a:r>
              <a:rPr lang="en-US" dirty="0" smtClean="0"/>
              <a:t>Iraq’s invasion of Kuwait was difficult to forecast, for example. Nevertheless, many MNCs promptly reassessed their exposure to country risk and revised their operations. </a:t>
            </a:r>
          </a:p>
          <a:p>
            <a:pPr algn="just"/>
            <a:endParaRPr lang="en-US" dirty="0" smtClean="0"/>
          </a:p>
          <a:p>
            <a:pPr algn="just"/>
            <a:r>
              <a:rPr lang="en-US" dirty="0" smtClean="0"/>
              <a:t>The 1997-98 Asian crisis also showed that MNCs had underestimated the potential financial problems that could occur in the high-growth Asian countries. </a:t>
            </a:r>
            <a:endParaRPr lang="en-US" dirty="0" smtClean="0"/>
          </a:p>
          <a:p>
            <a:pPr algn="just"/>
            <a:endParaRPr lang="en-US" dirty="0" smtClean="0"/>
          </a:p>
          <a:p>
            <a:pPr algn="just"/>
            <a:r>
              <a:rPr lang="en-US" dirty="0" smtClean="0"/>
              <a:t>Financial Crises of 2007 also had potential financial problems for MNC</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05">
                                            <p:txEl>
                                              <p:pRg st="0" end="0"/>
                                            </p:txEl>
                                          </p:spTgt>
                                        </p:tgtEl>
                                        <p:attrNameLst>
                                          <p:attrName>style.visibility</p:attrName>
                                        </p:attrNameLst>
                                      </p:cBhvr>
                                      <p:to>
                                        <p:strVal val="visible"/>
                                      </p:to>
                                    </p:set>
                                    <p:animEffect transition="in" filter="wipe(left)">
                                      <p:cBhvr>
                                        <p:cTn id="7" dur="500"/>
                                        <p:tgtEl>
                                          <p:spTgt spid="1536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05">
                                            <p:txEl>
                                              <p:pRg st="2" end="2"/>
                                            </p:txEl>
                                          </p:spTgt>
                                        </p:tgtEl>
                                        <p:attrNameLst>
                                          <p:attrName>style.visibility</p:attrName>
                                        </p:attrNameLst>
                                      </p:cBhvr>
                                      <p:to>
                                        <p:strVal val="visible"/>
                                      </p:to>
                                    </p:set>
                                    <p:animEffect transition="in" filter="wipe(left)">
                                      <p:cBhvr>
                                        <p:cTn id="12" dur="500"/>
                                        <p:tgtEl>
                                          <p:spTgt spid="15360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05">
                                            <p:txEl>
                                              <p:pRg st="4" end="4"/>
                                            </p:txEl>
                                          </p:spTgt>
                                        </p:tgtEl>
                                        <p:attrNameLst>
                                          <p:attrName>style.visibility</p:attrName>
                                        </p:attrNameLst>
                                      </p:cBhvr>
                                      <p:to>
                                        <p:strVal val="visible"/>
                                      </p:to>
                                    </p:set>
                                    <p:animEffect transition="in" filter="wipe(left)">
                                      <p:cBhvr>
                                        <p:cTn id="17" dur="500"/>
                                        <p:tgtEl>
                                          <p:spTgt spid="15360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1028"/>
          <p:cNvSpPr>
            <a:spLocks noGrp="1" noChangeArrowheads="1"/>
          </p:cNvSpPr>
          <p:nvPr>
            <p:ph type="title"/>
          </p:nvPr>
        </p:nvSpPr>
        <p:spPr/>
        <p:txBody>
          <a:bodyPr>
            <a:normAutofit/>
          </a:bodyPr>
          <a:lstStyle/>
          <a:p>
            <a:pPr>
              <a:lnSpc>
                <a:spcPct val="90000"/>
              </a:lnSpc>
            </a:pPr>
            <a:r>
              <a:rPr lang="en-US" sz="3200" dirty="0" smtClean="0"/>
              <a:t>Reducing Exposure to Host Government Takeovers</a:t>
            </a:r>
          </a:p>
        </p:txBody>
      </p:sp>
      <p:sp>
        <p:nvSpPr>
          <p:cNvPr id="123909" name="Rectangle 1029"/>
          <p:cNvSpPr>
            <a:spLocks noGrp="1" noChangeArrowheads="1"/>
          </p:cNvSpPr>
          <p:nvPr>
            <p:ph type="body" idx="1"/>
          </p:nvPr>
        </p:nvSpPr>
        <p:spPr/>
        <p:txBody>
          <a:bodyPr>
            <a:normAutofit fontScale="92500" lnSpcReduction="20000"/>
          </a:bodyPr>
          <a:lstStyle/>
          <a:p>
            <a:pPr algn="just"/>
            <a:r>
              <a:rPr lang="en-US" dirty="0" smtClean="0"/>
              <a:t>The benefits of DFI can be offset by country risk, the most severe of which is a host government takeover.</a:t>
            </a:r>
          </a:p>
          <a:p>
            <a:pPr algn="just"/>
            <a:endParaRPr lang="en-US" dirty="0" smtClean="0"/>
          </a:p>
          <a:p>
            <a:pPr algn="just"/>
            <a:r>
              <a:rPr lang="en-US" dirty="0" smtClean="0"/>
              <a:t>To reduce the chance of a takeover by the host government, firms often use the following strategies:</a:t>
            </a:r>
          </a:p>
          <a:p>
            <a:pPr algn="just"/>
            <a:endParaRPr lang="en-US" dirty="0" smtClean="0"/>
          </a:p>
          <a:p>
            <a:pPr algn="just">
              <a:buSzPct val="90000"/>
              <a:buFont typeface="Wingdings" pitchFamily="2" charset="2"/>
              <a:buChar char=""/>
            </a:pPr>
            <a:r>
              <a:rPr lang="en-US" dirty="0" smtClean="0"/>
              <a:t>Use a Short-Term Horizon</a:t>
            </a:r>
          </a:p>
          <a:p>
            <a:pPr lvl="1" algn="just"/>
            <a:r>
              <a:rPr lang="en-US" dirty="0" smtClean="0"/>
              <a:t>This technique concentrates on recovering cash flow quickly.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09">
                                            <p:txEl>
                                              <p:pRg st="0" end="0"/>
                                            </p:txEl>
                                          </p:spTgt>
                                        </p:tgtEl>
                                        <p:attrNameLst>
                                          <p:attrName>style.visibility</p:attrName>
                                        </p:attrNameLst>
                                      </p:cBhvr>
                                      <p:to>
                                        <p:strVal val="visible"/>
                                      </p:to>
                                    </p:set>
                                    <p:animEffect transition="in" filter="wipe(left)">
                                      <p:cBhvr>
                                        <p:cTn id="7" dur="500"/>
                                        <p:tgtEl>
                                          <p:spTgt spid="1239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09">
                                            <p:txEl>
                                              <p:pRg st="2" end="2"/>
                                            </p:txEl>
                                          </p:spTgt>
                                        </p:tgtEl>
                                        <p:attrNameLst>
                                          <p:attrName>style.visibility</p:attrName>
                                        </p:attrNameLst>
                                      </p:cBhvr>
                                      <p:to>
                                        <p:strVal val="visible"/>
                                      </p:to>
                                    </p:set>
                                    <p:animEffect transition="in" filter="wipe(left)">
                                      <p:cBhvr>
                                        <p:cTn id="12" dur="500"/>
                                        <p:tgtEl>
                                          <p:spTgt spid="12390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09">
                                            <p:txEl>
                                              <p:pRg st="4" end="4"/>
                                            </p:txEl>
                                          </p:spTgt>
                                        </p:tgtEl>
                                        <p:attrNameLst>
                                          <p:attrName>style.visibility</p:attrName>
                                        </p:attrNameLst>
                                      </p:cBhvr>
                                      <p:to>
                                        <p:strVal val="visible"/>
                                      </p:to>
                                    </p:set>
                                    <p:animEffect transition="in" filter="wipe(left)">
                                      <p:cBhvr>
                                        <p:cTn id="17" dur="500"/>
                                        <p:tgtEl>
                                          <p:spTgt spid="123909">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23909">
                                            <p:txEl>
                                              <p:pRg st="5" end="5"/>
                                            </p:txEl>
                                          </p:spTgt>
                                        </p:tgtEl>
                                        <p:attrNameLst>
                                          <p:attrName>style.visibility</p:attrName>
                                        </p:attrNameLst>
                                      </p:cBhvr>
                                      <p:to>
                                        <p:strVal val="visible"/>
                                      </p:to>
                                    </p:set>
                                    <p:animEffect transition="in" filter="wipe(left)">
                                      <p:cBhvr>
                                        <p:cTn id="20" dur="500"/>
                                        <p:tgtEl>
                                          <p:spTgt spid="12390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noFill/>
        </p:spPr>
        <p:txBody>
          <a:bodyPr>
            <a:normAutofit/>
          </a:bodyPr>
          <a:lstStyle/>
          <a:p>
            <a:pPr>
              <a:lnSpc>
                <a:spcPct val="90000"/>
              </a:lnSpc>
            </a:pPr>
            <a:r>
              <a:rPr lang="en-US" sz="3200" dirty="0" smtClean="0"/>
              <a:t>Reducing Exposure to Host Government Takeovers</a:t>
            </a:r>
          </a:p>
        </p:txBody>
      </p:sp>
      <p:sp>
        <p:nvSpPr>
          <p:cNvPr id="155653" name="Rectangle 5"/>
          <p:cNvSpPr>
            <a:spLocks noGrp="1" noChangeArrowheads="1"/>
          </p:cNvSpPr>
          <p:nvPr>
            <p:ph type="body" idx="1"/>
          </p:nvPr>
        </p:nvSpPr>
        <p:spPr>
          <a:noFill/>
        </p:spPr>
        <p:txBody>
          <a:bodyPr/>
          <a:lstStyle/>
          <a:p>
            <a:pPr algn="just">
              <a:buSzPct val="90000"/>
              <a:buFont typeface="Wingdings" pitchFamily="2" charset="2"/>
              <a:buChar char=""/>
            </a:pPr>
            <a:r>
              <a:rPr lang="en-US" dirty="0" smtClean="0"/>
              <a:t>Rely on Unique Supplies or Technology</a:t>
            </a:r>
          </a:p>
          <a:p>
            <a:pPr lvl="1" algn="just"/>
            <a:r>
              <a:rPr lang="en-US" dirty="0" smtClean="0"/>
              <a:t>In this way, the host government will not be able to take over and operate the subsidiary successfully.</a:t>
            </a:r>
          </a:p>
          <a:p>
            <a:pPr lvl="1" algn="just"/>
            <a:endParaRPr lang="en-US" dirty="0" smtClean="0"/>
          </a:p>
          <a:p>
            <a:pPr algn="just">
              <a:buSzPct val="90000"/>
              <a:buFont typeface="Wingdings" pitchFamily="2" charset="2"/>
              <a:buChar char=""/>
            </a:pPr>
            <a:r>
              <a:rPr lang="en-US" dirty="0" smtClean="0"/>
              <a:t>Hire Local Labor</a:t>
            </a:r>
          </a:p>
          <a:p>
            <a:pPr lvl="1" algn="just"/>
            <a:r>
              <a:rPr lang="en-US" dirty="0" smtClean="0"/>
              <a:t>The local employees can apply pressure on their government.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53">
                                            <p:txEl>
                                              <p:pRg st="0" end="0"/>
                                            </p:txEl>
                                          </p:spTgt>
                                        </p:tgtEl>
                                        <p:attrNameLst>
                                          <p:attrName>style.visibility</p:attrName>
                                        </p:attrNameLst>
                                      </p:cBhvr>
                                      <p:to>
                                        <p:strVal val="visible"/>
                                      </p:to>
                                    </p:set>
                                    <p:animEffect transition="in" filter="wipe(left)">
                                      <p:cBhvr>
                                        <p:cTn id="7" dur="500"/>
                                        <p:tgtEl>
                                          <p:spTgt spid="15565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5653">
                                            <p:txEl>
                                              <p:pRg st="1" end="1"/>
                                            </p:txEl>
                                          </p:spTgt>
                                        </p:tgtEl>
                                        <p:attrNameLst>
                                          <p:attrName>style.visibility</p:attrName>
                                        </p:attrNameLst>
                                      </p:cBhvr>
                                      <p:to>
                                        <p:strVal val="visible"/>
                                      </p:to>
                                    </p:set>
                                    <p:animEffect transition="in" filter="wipe(left)">
                                      <p:cBhvr>
                                        <p:cTn id="10" dur="500"/>
                                        <p:tgtEl>
                                          <p:spTgt spid="15565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5653">
                                            <p:txEl>
                                              <p:pRg st="3" end="3"/>
                                            </p:txEl>
                                          </p:spTgt>
                                        </p:tgtEl>
                                        <p:attrNameLst>
                                          <p:attrName>style.visibility</p:attrName>
                                        </p:attrNameLst>
                                      </p:cBhvr>
                                      <p:to>
                                        <p:strVal val="visible"/>
                                      </p:to>
                                    </p:set>
                                    <p:animEffect transition="in" filter="wipe(left)">
                                      <p:cBhvr>
                                        <p:cTn id="15" dur="500"/>
                                        <p:tgtEl>
                                          <p:spTgt spid="155653">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55653">
                                            <p:txEl>
                                              <p:pRg st="4" end="4"/>
                                            </p:txEl>
                                          </p:spTgt>
                                        </p:tgtEl>
                                        <p:attrNameLst>
                                          <p:attrName>style.visibility</p:attrName>
                                        </p:attrNameLst>
                                      </p:cBhvr>
                                      <p:to>
                                        <p:strVal val="visible"/>
                                      </p:to>
                                    </p:set>
                                    <p:animEffect transition="in" filter="wipe(left)">
                                      <p:cBhvr>
                                        <p:cTn id="18" dur="500"/>
                                        <p:tgtEl>
                                          <p:spTgt spid="1556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3"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7" name="Rectangle 5"/>
          <p:cNvSpPr>
            <a:spLocks noGrp="1" noChangeArrowheads="1"/>
          </p:cNvSpPr>
          <p:nvPr>
            <p:ph type="body" idx="1"/>
          </p:nvPr>
        </p:nvSpPr>
        <p:spPr/>
        <p:txBody>
          <a:bodyPr/>
          <a:lstStyle/>
          <a:p>
            <a:pPr algn="just">
              <a:buSzPct val="90000"/>
              <a:buFont typeface="Wingdings" pitchFamily="2" charset="2"/>
              <a:buChar char=""/>
            </a:pPr>
            <a:r>
              <a:rPr lang="en-US" dirty="0" smtClean="0"/>
              <a:t>Borrow Local Funds</a:t>
            </a:r>
          </a:p>
          <a:p>
            <a:pPr lvl="1" algn="just"/>
            <a:r>
              <a:rPr lang="en-US" dirty="0" smtClean="0"/>
              <a:t>The local banks can apply pressure on their government.</a:t>
            </a:r>
          </a:p>
          <a:p>
            <a:pPr lvl="1" algn="just"/>
            <a:endParaRPr lang="en-US" dirty="0" smtClean="0"/>
          </a:p>
          <a:p>
            <a:pPr algn="just">
              <a:buSzPct val="90000"/>
              <a:buFont typeface="Wingdings" pitchFamily="2" charset="2"/>
              <a:buChar char=""/>
            </a:pPr>
            <a:r>
              <a:rPr lang="en-US" dirty="0" smtClean="0"/>
              <a:t>Purchase Insurance</a:t>
            </a:r>
          </a:p>
          <a:p>
            <a:pPr lvl="1" algn="just"/>
            <a:r>
              <a:rPr lang="en-US" dirty="0" smtClean="0"/>
              <a:t>Investment guarantee programs offered by the home country, host country, or an international agency insure to some extent various forms of country risk.</a:t>
            </a:r>
          </a:p>
        </p:txBody>
      </p:sp>
      <p:sp>
        <p:nvSpPr>
          <p:cNvPr id="83971" name="Rectangle 7"/>
          <p:cNvSpPr>
            <a:spLocks noGrp="1" noChangeArrowheads="1"/>
          </p:cNvSpPr>
          <p:nvPr>
            <p:ph type="title"/>
          </p:nvPr>
        </p:nvSpPr>
        <p:spPr>
          <a:noFill/>
        </p:spPr>
        <p:txBody>
          <a:bodyPr>
            <a:normAutofit/>
          </a:bodyPr>
          <a:lstStyle/>
          <a:p>
            <a:pPr>
              <a:lnSpc>
                <a:spcPct val="90000"/>
              </a:lnSpc>
            </a:pPr>
            <a:r>
              <a:rPr lang="en-US" sz="3200" dirty="0" smtClean="0"/>
              <a:t>Reducing Exposure to Host Government Takeovers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957">
                                            <p:txEl>
                                              <p:pRg st="0" end="0"/>
                                            </p:txEl>
                                          </p:spTgt>
                                        </p:tgtEl>
                                        <p:attrNameLst>
                                          <p:attrName>style.visibility</p:attrName>
                                        </p:attrNameLst>
                                      </p:cBhvr>
                                      <p:to>
                                        <p:strVal val="visible"/>
                                      </p:to>
                                    </p:set>
                                    <p:animEffect transition="in" filter="wipe(left)">
                                      <p:cBhvr>
                                        <p:cTn id="7" dur="500"/>
                                        <p:tgtEl>
                                          <p:spTgt spid="12595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5957">
                                            <p:txEl>
                                              <p:pRg st="1" end="1"/>
                                            </p:txEl>
                                          </p:spTgt>
                                        </p:tgtEl>
                                        <p:attrNameLst>
                                          <p:attrName>style.visibility</p:attrName>
                                        </p:attrNameLst>
                                      </p:cBhvr>
                                      <p:to>
                                        <p:strVal val="visible"/>
                                      </p:to>
                                    </p:set>
                                    <p:animEffect transition="in" filter="wipe(left)">
                                      <p:cBhvr>
                                        <p:cTn id="10" dur="500"/>
                                        <p:tgtEl>
                                          <p:spTgt spid="12595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5957">
                                            <p:txEl>
                                              <p:pRg st="3" end="3"/>
                                            </p:txEl>
                                          </p:spTgt>
                                        </p:tgtEl>
                                        <p:attrNameLst>
                                          <p:attrName>style.visibility</p:attrName>
                                        </p:attrNameLst>
                                      </p:cBhvr>
                                      <p:to>
                                        <p:strVal val="visible"/>
                                      </p:to>
                                    </p:set>
                                    <p:animEffect transition="in" filter="wipe(left)">
                                      <p:cBhvr>
                                        <p:cTn id="15" dur="500"/>
                                        <p:tgtEl>
                                          <p:spTgt spid="125957">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25957">
                                            <p:txEl>
                                              <p:pRg st="4" end="4"/>
                                            </p:txEl>
                                          </p:spTgt>
                                        </p:tgtEl>
                                        <p:attrNameLst>
                                          <p:attrName>style.visibility</p:attrName>
                                        </p:attrNameLst>
                                      </p:cBhvr>
                                      <p:to>
                                        <p:strVal val="visible"/>
                                      </p:to>
                                    </p:set>
                                    <p:animEffect transition="in" filter="wipe(left)">
                                      <p:cBhvr>
                                        <p:cTn id="18" dur="500"/>
                                        <p:tgtEl>
                                          <p:spTgt spid="1259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a:xfrm>
            <a:off x="457200" y="1371600"/>
            <a:ext cx="8229600" cy="5181600"/>
          </a:xfrm>
        </p:spPr>
        <p:txBody>
          <a:bodyPr>
            <a:normAutofit fontScale="92500" lnSpcReduction="10000"/>
          </a:bodyPr>
          <a:lstStyle/>
          <a:p>
            <a:r>
              <a:rPr lang="en-US" dirty="0" smtClean="0"/>
              <a:t>Country Risk Analysis</a:t>
            </a:r>
          </a:p>
          <a:p>
            <a:r>
              <a:rPr lang="en-US" dirty="0" smtClean="0"/>
              <a:t>Uses of Country risk Analysis</a:t>
            </a:r>
          </a:p>
          <a:p>
            <a:r>
              <a:rPr lang="en-US" dirty="0" smtClean="0"/>
              <a:t>Political Risk Factors</a:t>
            </a:r>
          </a:p>
          <a:p>
            <a:pPr lvl="1"/>
            <a:r>
              <a:rPr lang="en-US" dirty="0" smtClean="0"/>
              <a:t>Attitude of Consumers in the Host Country</a:t>
            </a:r>
          </a:p>
          <a:p>
            <a:pPr lvl="1"/>
            <a:r>
              <a:rPr lang="en-US" dirty="0" smtClean="0"/>
              <a:t>Attitude of Host Government</a:t>
            </a:r>
          </a:p>
          <a:p>
            <a:pPr lvl="1"/>
            <a:r>
              <a:rPr lang="en-US" dirty="0" smtClean="0"/>
              <a:t>Blockage of Fund Transfers</a:t>
            </a:r>
          </a:p>
          <a:p>
            <a:pPr lvl="1"/>
            <a:r>
              <a:rPr lang="en-US" dirty="0" smtClean="0"/>
              <a:t>Currency Inconvertibility</a:t>
            </a:r>
          </a:p>
          <a:p>
            <a:pPr lvl="1"/>
            <a:r>
              <a:rPr lang="en-US" dirty="0" smtClean="0"/>
              <a:t>War</a:t>
            </a:r>
          </a:p>
          <a:p>
            <a:pPr lvl="1"/>
            <a:r>
              <a:rPr lang="en-US" dirty="0" smtClean="0"/>
              <a:t>Bureaucracy</a:t>
            </a:r>
          </a:p>
          <a:p>
            <a:pPr lvl="1"/>
            <a:r>
              <a:rPr lang="en-US" dirty="0" smtClean="0"/>
              <a:t>Corruption</a:t>
            </a:r>
          </a:p>
          <a:p>
            <a:pPr lvl="1"/>
            <a:r>
              <a:rPr lang="en-US" dirty="0" smtClean="0"/>
              <a:t>Corruption Perceptions Index</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smtClean="0"/>
              <a:t>Chapter Review</a:t>
            </a:r>
          </a:p>
        </p:txBody>
      </p:sp>
      <p:sp>
        <p:nvSpPr>
          <p:cNvPr id="86019" name="Rectangle 3"/>
          <p:cNvSpPr>
            <a:spLocks noGrp="1" noChangeArrowheads="1"/>
          </p:cNvSpPr>
          <p:nvPr>
            <p:ph type="body" idx="1"/>
          </p:nvPr>
        </p:nvSpPr>
        <p:spPr>
          <a:xfrm>
            <a:off x="457200" y="1371600"/>
            <a:ext cx="8229600" cy="5257800"/>
          </a:xfrm>
        </p:spPr>
        <p:txBody>
          <a:bodyPr>
            <a:normAutofit fontScale="70000" lnSpcReduction="20000"/>
          </a:bodyPr>
          <a:lstStyle/>
          <a:p>
            <a:r>
              <a:rPr lang="en-US" dirty="0" smtClean="0"/>
              <a:t>Financial Risk Factors</a:t>
            </a:r>
          </a:p>
          <a:p>
            <a:pPr lvl="1"/>
            <a:r>
              <a:rPr lang="en-US" dirty="0" smtClean="0"/>
              <a:t>Current and Potential State of the Country’s Economy</a:t>
            </a:r>
          </a:p>
          <a:p>
            <a:pPr lvl="1"/>
            <a:r>
              <a:rPr lang="en-US" dirty="0" smtClean="0"/>
              <a:t>Indicators of Economic Growth</a:t>
            </a:r>
          </a:p>
          <a:p>
            <a:r>
              <a:rPr lang="en-US" dirty="0" smtClean="0"/>
              <a:t>Types of Country Risk Assessment</a:t>
            </a:r>
          </a:p>
          <a:p>
            <a:pPr lvl="1"/>
            <a:r>
              <a:rPr lang="en-US" dirty="0" smtClean="0"/>
              <a:t>Macro-Assessment of Country Risk</a:t>
            </a:r>
          </a:p>
          <a:p>
            <a:pPr lvl="1"/>
            <a:r>
              <a:rPr lang="en-US" dirty="0" smtClean="0"/>
              <a:t>Micro-Assessment of Country Risk</a:t>
            </a:r>
          </a:p>
          <a:p>
            <a:r>
              <a:rPr lang="en-US" dirty="0" smtClean="0"/>
              <a:t>Techniques of Assessing Country Risk</a:t>
            </a:r>
          </a:p>
          <a:p>
            <a:pPr lvl="1"/>
            <a:r>
              <a:rPr lang="en-US" dirty="0" smtClean="0"/>
              <a:t>Checklist Approach</a:t>
            </a:r>
          </a:p>
          <a:p>
            <a:pPr lvl="1"/>
            <a:r>
              <a:rPr lang="en-US" dirty="0" smtClean="0"/>
              <a:t>Delphi Technique</a:t>
            </a:r>
          </a:p>
          <a:p>
            <a:pPr lvl="1"/>
            <a:r>
              <a:rPr lang="en-US" dirty="0" smtClean="0"/>
              <a:t>Quantitative Analysis</a:t>
            </a:r>
          </a:p>
          <a:p>
            <a:pPr lvl="1"/>
            <a:r>
              <a:rPr lang="en-US" dirty="0" smtClean="0"/>
              <a:t>Inspection Visits</a:t>
            </a:r>
          </a:p>
          <a:p>
            <a:pPr lvl="1"/>
            <a:r>
              <a:rPr lang="en-US" dirty="0" smtClean="0"/>
              <a:t>Combination of Techniques</a:t>
            </a:r>
          </a:p>
          <a:p>
            <a:r>
              <a:rPr lang="en-US" dirty="0" smtClean="0"/>
              <a:t>Developing a Country Risk Rating</a:t>
            </a:r>
          </a:p>
          <a:p>
            <a:pPr lvl="1"/>
            <a:r>
              <a:rPr lang="en-US" dirty="0" smtClean="0"/>
              <a:t>Example of Measuring Country Risk</a:t>
            </a:r>
          </a:p>
          <a:p>
            <a:pPr lvl="1"/>
            <a:r>
              <a:rPr lang="en-US" dirty="0" smtClean="0"/>
              <a:t>Variation in Methods of Measuring Country Risk</a:t>
            </a:r>
          </a:p>
          <a:p>
            <a:pPr lvl="1"/>
            <a:r>
              <a:rPr lang="en-US" dirty="0" smtClean="0"/>
              <a:t>Using the Country Risk Rating for Decision-Making</a:t>
            </a:r>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p:txBody>
          <a:bodyPr/>
          <a:lstStyle/>
          <a:p>
            <a:r>
              <a:rPr lang="en-US" smtClean="0"/>
              <a:t>Chapter Review</a:t>
            </a:r>
          </a:p>
        </p:txBody>
      </p:sp>
      <p:sp>
        <p:nvSpPr>
          <p:cNvPr id="134149" name="Rectangle 5"/>
          <p:cNvSpPr>
            <a:spLocks noGrp="1" noChangeArrowheads="1"/>
          </p:cNvSpPr>
          <p:nvPr>
            <p:ph type="body" idx="1"/>
          </p:nvPr>
        </p:nvSpPr>
        <p:spPr>
          <a:xfrm>
            <a:off x="457200" y="1371600"/>
            <a:ext cx="8229600" cy="5181600"/>
          </a:xfrm>
        </p:spPr>
        <p:txBody>
          <a:bodyPr>
            <a:normAutofit fontScale="70000" lnSpcReduction="20000"/>
          </a:bodyPr>
          <a:lstStyle/>
          <a:p>
            <a:r>
              <a:rPr lang="en-US" dirty="0" smtClean="0"/>
              <a:t>Comparing Risk Ratings Among Countries</a:t>
            </a:r>
          </a:p>
          <a:p>
            <a:r>
              <a:rPr lang="en-US" dirty="0" smtClean="0"/>
              <a:t>Actual Country Risk Ratings Across Countries</a:t>
            </a:r>
          </a:p>
          <a:p>
            <a:r>
              <a:rPr lang="en-US" dirty="0" smtClean="0"/>
              <a:t>Incorporating Country Risk in Capital Budgeting</a:t>
            </a:r>
          </a:p>
          <a:p>
            <a:pPr lvl="1"/>
            <a:r>
              <a:rPr lang="en-US" dirty="0" smtClean="0"/>
              <a:t>Adjustment of the Discount Rate</a:t>
            </a:r>
          </a:p>
          <a:p>
            <a:pPr lvl="1"/>
            <a:r>
              <a:rPr lang="en-US" dirty="0" smtClean="0"/>
              <a:t>Adjustment of the Estimated Cash </a:t>
            </a:r>
            <a:r>
              <a:rPr lang="en-US" dirty="0" smtClean="0"/>
              <a:t>Flows</a:t>
            </a:r>
          </a:p>
          <a:p>
            <a:pPr lvl="1">
              <a:buNone/>
            </a:pPr>
            <a:endParaRPr lang="en-US" dirty="0" smtClean="0"/>
          </a:p>
          <a:p>
            <a:r>
              <a:rPr lang="en-US" dirty="0" smtClean="0"/>
              <a:t>Applications </a:t>
            </a:r>
            <a:r>
              <a:rPr lang="en-US" dirty="0" smtClean="0"/>
              <a:t>of Country Risk Analysis</a:t>
            </a:r>
          </a:p>
          <a:p>
            <a:r>
              <a:rPr lang="en-US" dirty="0" smtClean="0"/>
              <a:t>Reducing Exposure to Host Government Takeovers</a:t>
            </a:r>
          </a:p>
          <a:p>
            <a:pPr lvl="1"/>
            <a:r>
              <a:rPr lang="en-US" dirty="0" smtClean="0"/>
              <a:t>Use a Short-Term Horizon</a:t>
            </a:r>
          </a:p>
          <a:p>
            <a:pPr lvl="1"/>
            <a:r>
              <a:rPr lang="en-US" dirty="0" smtClean="0"/>
              <a:t>Rely on Unique Supplies or Technology</a:t>
            </a:r>
          </a:p>
          <a:p>
            <a:pPr lvl="1"/>
            <a:r>
              <a:rPr lang="en-US" dirty="0" smtClean="0"/>
              <a:t>Hire Local Labor</a:t>
            </a:r>
          </a:p>
          <a:p>
            <a:pPr lvl="1"/>
            <a:r>
              <a:rPr lang="en-US" dirty="0" smtClean="0"/>
              <a:t>Borrow Local Funds</a:t>
            </a:r>
          </a:p>
          <a:p>
            <a:pPr lvl="1"/>
            <a:r>
              <a:rPr lang="en-US" dirty="0" smtClean="0"/>
              <a:t>Purchase Insurance</a:t>
            </a:r>
          </a:p>
          <a:p>
            <a:pPr lvl="1"/>
            <a:endParaRPr lang="en-US" dirty="0" smtClean="0"/>
          </a:p>
          <a:p>
            <a:r>
              <a:rPr lang="en-US" dirty="0" smtClean="0"/>
              <a:t>Impact of Country Risk on an MNC’s Value</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4149">
                                            <p:txEl>
                                              <p:pRg st="0" end="0"/>
                                            </p:txEl>
                                          </p:spTgt>
                                        </p:tgtEl>
                                        <p:attrNameLst>
                                          <p:attrName>style.visibility</p:attrName>
                                        </p:attrNameLst>
                                      </p:cBhvr>
                                      <p:to>
                                        <p:strVal val="visible"/>
                                      </p:to>
                                    </p:set>
                                    <p:animEffect transition="in" filter="wipe(left)">
                                      <p:cBhvr>
                                        <p:cTn id="7" dur="500"/>
                                        <p:tgtEl>
                                          <p:spTgt spid="1341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4149">
                                            <p:txEl>
                                              <p:pRg st="1" end="1"/>
                                            </p:txEl>
                                          </p:spTgt>
                                        </p:tgtEl>
                                        <p:attrNameLst>
                                          <p:attrName>style.visibility</p:attrName>
                                        </p:attrNameLst>
                                      </p:cBhvr>
                                      <p:to>
                                        <p:strVal val="visible"/>
                                      </p:to>
                                    </p:set>
                                    <p:animEffect transition="in" filter="wipe(left)">
                                      <p:cBhvr>
                                        <p:cTn id="12" dur="500"/>
                                        <p:tgtEl>
                                          <p:spTgt spid="1341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4149">
                                            <p:txEl>
                                              <p:pRg st="2" end="2"/>
                                            </p:txEl>
                                          </p:spTgt>
                                        </p:tgtEl>
                                        <p:attrNameLst>
                                          <p:attrName>style.visibility</p:attrName>
                                        </p:attrNameLst>
                                      </p:cBhvr>
                                      <p:to>
                                        <p:strVal val="visible"/>
                                      </p:to>
                                    </p:set>
                                    <p:animEffect transition="in" filter="wipe(left)">
                                      <p:cBhvr>
                                        <p:cTn id="17" dur="500"/>
                                        <p:tgtEl>
                                          <p:spTgt spid="134149">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34149">
                                            <p:txEl>
                                              <p:pRg st="3" end="3"/>
                                            </p:txEl>
                                          </p:spTgt>
                                        </p:tgtEl>
                                        <p:attrNameLst>
                                          <p:attrName>style.visibility</p:attrName>
                                        </p:attrNameLst>
                                      </p:cBhvr>
                                      <p:to>
                                        <p:strVal val="visible"/>
                                      </p:to>
                                    </p:set>
                                    <p:animEffect transition="in" filter="wipe(left)">
                                      <p:cBhvr>
                                        <p:cTn id="20" dur="500"/>
                                        <p:tgtEl>
                                          <p:spTgt spid="134149">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4149">
                                            <p:txEl>
                                              <p:pRg st="4" end="4"/>
                                            </p:txEl>
                                          </p:spTgt>
                                        </p:tgtEl>
                                        <p:attrNameLst>
                                          <p:attrName>style.visibility</p:attrName>
                                        </p:attrNameLst>
                                      </p:cBhvr>
                                      <p:to>
                                        <p:strVal val="visible"/>
                                      </p:to>
                                    </p:set>
                                    <p:animEffect transition="in" filter="wipe(left)">
                                      <p:cBhvr>
                                        <p:cTn id="23" dur="500"/>
                                        <p:tgtEl>
                                          <p:spTgt spid="13414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34149">
                                            <p:txEl>
                                              <p:pRg st="6" end="6"/>
                                            </p:txEl>
                                          </p:spTgt>
                                        </p:tgtEl>
                                        <p:attrNameLst>
                                          <p:attrName>style.visibility</p:attrName>
                                        </p:attrNameLst>
                                      </p:cBhvr>
                                      <p:to>
                                        <p:strVal val="visible"/>
                                      </p:to>
                                    </p:set>
                                    <p:animEffect transition="in" filter="wipe(left)">
                                      <p:cBhvr>
                                        <p:cTn id="28" dur="500"/>
                                        <p:tgtEl>
                                          <p:spTgt spid="13414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4149">
                                            <p:txEl>
                                              <p:pRg st="7" end="7"/>
                                            </p:txEl>
                                          </p:spTgt>
                                        </p:tgtEl>
                                        <p:attrNameLst>
                                          <p:attrName>style.visibility</p:attrName>
                                        </p:attrNameLst>
                                      </p:cBhvr>
                                      <p:to>
                                        <p:strVal val="visible"/>
                                      </p:to>
                                    </p:set>
                                    <p:animEffect transition="in" filter="wipe(left)">
                                      <p:cBhvr>
                                        <p:cTn id="33" dur="500"/>
                                        <p:tgtEl>
                                          <p:spTgt spid="134149">
                                            <p:txEl>
                                              <p:pRg st="7" end="7"/>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34149">
                                            <p:txEl>
                                              <p:pRg st="8" end="8"/>
                                            </p:txEl>
                                          </p:spTgt>
                                        </p:tgtEl>
                                        <p:attrNameLst>
                                          <p:attrName>style.visibility</p:attrName>
                                        </p:attrNameLst>
                                      </p:cBhvr>
                                      <p:to>
                                        <p:strVal val="visible"/>
                                      </p:to>
                                    </p:set>
                                    <p:animEffect transition="in" filter="wipe(left)">
                                      <p:cBhvr>
                                        <p:cTn id="36" dur="500"/>
                                        <p:tgtEl>
                                          <p:spTgt spid="134149">
                                            <p:txEl>
                                              <p:pRg st="8" end="8"/>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34149">
                                            <p:txEl>
                                              <p:pRg st="9" end="9"/>
                                            </p:txEl>
                                          </p:spTgt>
                                        </p:tgtEl>
                                        <p:attrNameLst>
                                          <p:attrName>style.visibility</p:attrName>
                                        </p:attrNameLst>
                                      </p:cBhvr>
                                      <p:to>
                                        <p:strVal val="visible"/>
                                      </p:to>
                                    </p:set>
                                    <p:animEffect transition="in" filter="wipe(left)">
                                      <p:cBhvr>
                                        <p:cTn id="39" dur="500"/>
                                        <p:tgtEl>
                                          <p:spTgt spid="134149">
                                            <p:txEl>
                                              <p:pRg st="9" end="9"/>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34149">
                                            <p:txEl>
                                              <p:pRg st="10" end="10"/>
                                            </p:txEl>
                                          </p:spTgt>
                                        </p:tgtEl>
                                        <p:attrNameLst>
                                          <p:attrName>style.visibility</p:attrName>
                                        </p:attrNameLst>
                                      </p:cBhvr>
                                      <p:to>
                                        <p:strVal val="visible"/>
                                      </p:to>
                                    </p:set>
                                    <p:animEffect transition="in" filter="wipe(left)">
                                      <p:cBhvr>
                                        <p:cTn id="42" dur="500"/>
                                        <p:tgtEl>
                                          <p:spTgt spid="134149">
                                            <p:txEl>
                                              <p:pRg st="10" end="10"/>
                                            </p:txEl>
                                          </p:spTgt>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34149">
                                            <p:txEl>
                                              <p:pRg st="11" end="11"/>
                                            </p:txEl>
                                          </p:spTgt>
                                        </p:tgtEl>
                                        <p:attrNameLst>
                                          <p:attrName>style.visibility</p:attrName>
                                        </p:attrNameLst>
                                      </p:cBhvr>
                                      <p:to>
                                        <p:strVal val="visible"/>
                                      </p:to>
                                    </p:set>
                                    <p:animEffect transition="in" filter="wipe(left)">
                                      <p:cBhvr>
                                        <p:cTn id="45" dur="500"/>
                                        <p:tgtEl>
                                          <p:spTgt spid="134149">
                                            <p:txEl>
                                              <p:pRg st="11" end="11"/>
                                            </p:txEl>
                                          </p:spTgt>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4149">
                                            <p:txEl>
                                              <p:pRg st="12" end="12"/>
                                            </p:txEl>
                                          </p:spTgt>
                                        </p:tgtEl>
                                        <p:attrNameLst>
                                          <p:attrName>style.visibility</p:attrName>
                                        </p:attrNameLst>
                                      </p:cBhvr>
                                      <p:to>
                                        <p:strVal val="visible"/>
                                      </p:to>
                                    </p:set>
                                    <p:animEffect transition="in" filter="wipe(left)">
                                      <p:cBhvr>
                                        <p:cTn id="48" dur="500"/>
                                        <p:tgtEl>
                                          <p:spTgt spid="134149">
                                            <p:txEl>
                                              <p:pRg st="12" end="1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34149">
                                            <p:txEl>
                                              <p:pRg st="14" end="14"/>
                                            </p:txEl>
                                          </p:spTgt>
                                        </p:tgtEl>
                                        <p:attrNameLst>
                                          <p:attrName>style.visibility</p:attrName>
                                        </p:attrNameLst>
                                      </p:cBhvr>
                                      <p:to>
                                        <p:strVal val="visible"/>
                                      </p:to>
                                    </p:set>
                                    <p:animEffect transition="in" filter="wipe(left)">
                                      <p:cBhvr>
                                        <p:cTn id="53" dur="500"/>
                                        <p:tgtEl>
                                          <p:spTgt spid="13414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794</Words>
  <Application>Microsoft Office PowerPoint</Application>
  <PresentationFormat>On-screen Show (4:3)</PresentationFormat>
  <Paragraphs>132</Paragraphs>
  <Slides>16</Slides>
  <Notes>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Lecture 15</vt:lpstr>
      <vt:lpstr>Lecture Review </vt:lpstr>
      <vt:lpstr>Comparing Risk Ratings Among Countries</vt:lpstr>
      <vt:lpstr>The Foreign Investment Risk Matrix (FIRM)</vt:lpstr>
      <vt:lpstr>Actual Country Risk Ratings Across Countries</vt:lpstr>
      <vt:lpstr>Incorporating Country Risk in Capital Budgeting</vt:lpstr>
      <vt:lpstr>Incorporating Country Risk in Capital Budgeting</vt:lpstr>
      <vt:lpstr>Applications of Country Risk Analysis</vt:lpstr>
      <vt:lpstr>Applications of Country Risk Analysis</vt:lpstr>
      <vt:lpstr>Reducing Exposure to Host Government Takeovers</vt:lpstr>
      <vt:lpstr>Reducing Exposure to Host Government Takeovers</vt:lpstr>
      <vt:lpstr>Reducing Exposure to Host Government Takeovers</vt:lpstr>
      <vt:lpstr>Slide 13</vt:lpstr>
      <vt:lpstr>Lecture Review</vt:lpstr>
      <vt:lpstr>Chapter Review</vt:lpstr>
      <vt:lpstr>Chapter 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14</dc:title>
  <dc:creator>Javid Chaudhry</dc:creator>
  <cp:lastModifiedBy>NTS</cp:lastModifiedBy>
  <cp:revision>19</cp:revision>
  <dcterms:created xsi:type="dcterms:W3CDTF">2013-04-11T06:52:48Z</dcterms:created>
  <dcterms:modified xsi:type="dcterms:W3CDTF">2013-04-12T07:38:34Z</dcterms:modified>
</cp:coreProperties>
</file>