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4" r:id="rId3"/>
    <p:sldId id="257" r:id="rId4"/>
    <p:sldId id="258" r:id="rId5"/>
    <p:sldId id="259" r:id="rId6"/>
    <p:sldId id="260" r:id="rId7"/>
    <p:sldId id="261" r:id="rId8"/>
    <p:sldId id="286" r:id="rId9"/>
    <p:sldId id="262" r:id="rId10"/>
    <p:sldId id="263" r:id="rId11"/>
    <p:sldId id="264" r:id="rId12"/>
    <p:sldId id="265" r:id="rId13"/>
    <p:sldId id="266" r:id="rId14"/>
    <p:sldId id="267" r:id="rId15"/>
    <p:sldId id="287" r:id="rId16"/>
    <p:sldId id="28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E2344B-C7C1-4697-BC7F-16ECCCAC221D}" type="datetimeFigureOut">
              <a:rPr lang="en-US" smtClean="0"/>
              <a:pPr/>
              <a:t>4/12/2013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DF4423-5940-4A99-85CB-A5EAFB201F1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xfrm>
            <a:off x="1150938" y="692150"/>
            <a:ext cx="4556125" cy="3416300"/>
          </a:xfrm>
          <a:ln cap="flat"/>
        </p:spPr>
      </p:sp>
      <p:sp>
        <p:nvSpPr>
          <p:cNvPr id="22323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026"/>
          <p:cNvSpPr>
            <a:spLocks noGrp="1" noRot="1" noChangeAspect="1" noChangeArrowheads="1" noTextEdit="1"/>
          </p:cNvSpPr>
          <p:nvPr>
            <p:ph type="sldImg"/>
          </p:nvPr>
        </p:nvSpPr>
        <p:spPr>
          <a:xfrm>
            <a:off x="1150938" y="692150"/>
            <a:ext cx="4556125" cy="3416300"/>
          </a:xfrm>
          <a:ln cap="flat"/>
        </p:spPr>
      </p:sp>
      <p:sp>
        <p:nvSpPr>
          <p:cNvPr id="22425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1150938" y="692150"/>
            <a:ext cx="4556125" cy="3416300"/>
          </a:xfrm>
          <a:ln cap="flat"/>
        </p:spPr>
      </p:sp>
      <p:sp>
        <p:nvSpPr>
          <p:cNvPr id="22528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026"/>
          <p:cNvSpPr>
            <a:spLocks noGrp="1" noRot="1" noChangeAspect="1" noChangeArrowheads="1" noTextEdit="1"/>
          </p:cNvSpPr>
          <p:nvPr>
            <p:ph type="sldImg"/>
          </p:nvPr>
        </p:nvSpPr>
        <p:spPr>
          <a:xfrm>
            <a:off x="1150938" y="692150"/>
            <a:ext cx="4556125" cy="3416300"/>
          </a:xfrm>
          <a:ln cap="flat"/>
        </p:spPr>
      </p:sp>
      <p:sp>
        <p:nvSpPr>
          <p:cNvPr id="226307"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xfrm>
            <a:off x="1150938" y="692150"/>
            <a:ext cx="4556125" cy="3416300"/>
          </a:xfrm>
          <a:ln cap="flat"/>
        </p:spPr>
      </p:sp>
      <p:sp>
        <p:nvSpPr>
          <p:cNvPr id="2273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F99F5C-5838-4C1D-9E3F-892D4AC208A0}" type="datetimeFigureOut">
              <a:rPr lang="en-US" smtClean="0"/>
              <a:pPr/>
              <a:t>4/12/2013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99F5C-5838-4C1D-9E3F-892D4AC208A0}" type="datetimeFigureOut">
              <a:rPr lang="en-US" smtClean="0"/>
              <a:pPr/>
              <a:t>4/12/2013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F99F5C-5838-4C1D-9E3F-892D4AC208A0}" type="datetimeFigureOut">
              <a:rPr lang="en-US" smtClean="0"/>
              <a:pPr/>
              <a:t>4/12/2013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99F5C-5838-4C1D-9E3F-892D4AC208A0}" type="datetimeFigureOut">
              <a:rPr lang="en-US" smtClean="0"/>
              <a:pPr/>
              <a:t>4/12/2013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99F5C-5838-4C1D-9E3F-892D4AC208A0}" type="datetimeFigureOut">
              <a:rPr lang="en-US" smtClean="0"/>
              <a:pPr/>
              <a:t>4/12/2013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8B205F-8AF5-46E0-8FF2-D276D9BF83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99F5C-5838-4C1D-9E3F-892D4AC208A0}" type="datetimeFigureOut">
              <a:rPr lang="en-US" smtClean="0"/>
              <a:pPr/>
              <a:t>4/12/2013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B205F-8AF5-46E0-8FF2-D276D9BF838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14</a:t>
            </a:r>
            <a:endParaRPr lang="en-US" dirty="0"/>
          </a:p>
        </p:txBody>
      </p:sp>
      <p:sp>
        <p:nvSpPr>
          <p:cNvPr id="3" name="Subtitle 2"/>
          <p:cNvSpPr>
            <a:spLocks noGrp="1"/>
          </p:cNvSpPr>
          <p:nvPr>
            <p:ph type="subTitle" idx="1"/>
          </p:nvPr>
        </p:nvSpPr>
        <p:spPr/>
        <p:txBody>
          <a:bodyPr/>
          <a:lstStyle/>
          <a:p>
            <a:r>
              <a:rPr lang="en-US" dirty="0" smtClean="0"/>
              <a:t>Country Risk Analysis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371600"/>
            <a:ext cx="8229600" cy="5181600"/>
          </a:xfrm>
        </p:spPr>
        <p:txBody>
          <a:bodyPr>
            <a:normAutofit fontScale="92500" lnSpcReduction="10000"/>
          </a:bodyPr>
          <a:lstStyle/>
          <a:p>
            <a:r>
              <a:rPr lang="en-US" dirty="0" smtClean="0"/>
              <a:t>Country Risk Analysis</a:t>
            </a:r>
          </a:p>
          <a:p>
            <a:r>
              <a:rPr lang="en-US" dirty="0" smtClean="0"/>
              <a:t>Uses of Country risk Analysis</a:t>
            </a:r>
          </a:p>
          <a:p>
            <a:r>
              <a:rPr lang="en-US" dirty="0" smtClean="0"/>
              <a:t>Political Risk Factors</a:t>
            </a:r>
          </a:p>
          <a:p>
            <a:pPr lvl="1"/>
            <a:r>
              <a:rPr lang="en-US" dirty="0" smtClean="0"/>
              <a:t>Attitude of Consumers in the Host Country</a:t>
            </a:r>
          </a:p>
          <a:p>
            <a:pPr lvl="1"/>
            <a:r>
              <a:rPr lang="en-US" dirty="0" smtClean="0"/>
              <a:t>Attitude of Host Government</a:t>
            </a:r>
          </a:p>
          <a:p>
            <a:pPr lvl="1"/>
            <a:r>
              <a:rPr lang="en-US" dirty="0" smtClean="0"/>
              <a:t>Blockage of Fund Transfers</a:t>
            </a:r>
          </a:p>
          <a:p>
            <a:pPr lvl="1"/>
            <a:r>
              <a:rPr lang="en-US" dirty="0" smtClean="0"/>
              <a:t>Currency Inconvertibility</a:t>
            </a:r>
          </a:p>
          <a:p>
            <a:pPr lvl="1"/>
            <a:r>
              <a:rPr lang="en-US" dirty="0" smtClean="0"/>
              <a:t>War</a:t>
            </a:r>
          </a:p>
          <a:p>
            <a:pPr lvl="1"/>
            <a:r>
              <a:rPr lang="en-US" dirty="0" smtClean="0"/>
              <a:t>Bureaucracy</a:t>
            </a:r>
          </a:p>
          <a:p>
            <a:pPr lvl="1"/>
            <a:r>
              <a:rPr lang="en-US" dirty="0" smtClean="0"/>
              <a:t>Corruption</a:t>
            </a:r>
          </a:p>
          <a:p>
            <a:pPr lvl="1"/>
            <a:r>
              <a:rPr lang="en-US" dirty="0" smtClean="0"/>
              <a:t>Corruption Perceptions Index</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31"/>
          <p:cNvSpPr>
            <a:spLocks noGrp="1" noChangeArrowheads="1"/>
          </p:cNvSpPr>
          <p:nvPr>
            <p:ph type="title"/>
          </p:nvPr>
        </p:nvSpPr>
        <p:spPr>
          <a:xfrm>
            <a:off x="838200" y="304800"/>
            <a:ext cx="6629400" cy="1143000"/>
          </a:xfrm>
        </p:spPr>
        <p:txBody>
          <a:bodyPr/>
          <a:lstStyle/>
          <a:p>
            <a:r>
              <a:rPr lang="en-US" dirty="0" smtClean="0"/>
              <a:t>Financial Risk Factors</a:t>
            </a:r>
          </a:p>
        </p:txBody>
      </p:sp>
      <p:sp>
        <p:nvSpPr>
          <p:cNvPr id="105480" name="Rectangle 1032"/>
          <p:cNvSpPr>
            <a:spLocks noGrp="1" noChangeArrowheads="1"/>
          </p:cNvSpPr>
          <p:nvPr>
            <p:ph type="body" idx="1"/>
          </p:nvPr>
        </p:nvSpPr>
        <p:spPr/>
        <p:txBody>
          <a:bodyPr>
            <a:normAutofit fontScale="92500" lnSpcReduction="10000"/>
          </a:bodyPr>
          <a:lstStyle/>
          <a:p>
            <a:pPr algn="just"/>
            <a:r>
              <a:rPr lang="en-US" dirty="0" smtClean="0"/>
              <a:t>Current and Potential State of the Country’s Economy</a:t>
            </a:r>
          </a:p>
          <a:p>
            <a:pPr lvl="1" algn="just"/>
            <a:r>
              <a:rPr lang="en-US" dirty="0" smtClean="0"/>
              <a:t>A recession can severely reduce demand. </a:t>
            </a:r>
          </a:p>
          <a:p>
            <a:pPr lvl="1" algn="just"/>
            <a:r>
              <a:rPr lang="en-US" dirty="0" smtClean="0"/>
              <a:t>Financial distress can also cause the government to restrict MNC operations.</a:t>
            </a:r>
          </a:p>
          <a:p>
            <a:pPr lvl="1" algn="just"/>
            <a:endParaRPr lang="en-US" dirty="0" smtClean="0"/>
          </a:p>
          <a:p>
            <a:pPr algn="just"/>
            <a:r>
              <a:rPr lang="en-US" dirty="0" smtClean="0"/>
              <a:t>Indicators of Economic Growth</a:t>
            </a:r>
          </a:p>
          <a:p>
            <a:pPr lvl="1" algn="just"/>
            <a:r>
              <a:rPr lang="en-US" dirty="0" smtClean="0"/>
              <a:t>A country’s economic growth is dependent on several financial factors - interest rates, exchange rates, inflation, etc.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80">
                                            <p:txEl>
                                              <p:pRg st="0" end="0"/>
                                            </p:txEl>
                                          </p:spTgt>
                                        </p:tgtEl>
                                        <p:attrNameLst>
                                          <p:attrName>style.visibility</p:attrName>
                                        </p:attrNameLst>
                                      </p:cBhvr>
                                      <p:to>
                                        <p:strVal val="visible"/>
                                      </p:to>
                                    </p:set>
                                    <p:animEffect transition="in" filter="wipe(left)">
                                      <p:cBhvr>
                                        <p:cTn id="7" dur="500"/>
                                        <p:tgtEl>
                                          <p:spTgt spid="10548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5480">
                                            <p:txEl>
                                              <p:pRg st="1" end="1"/>
                                            </p:txEl>
                                          </p:spTgt>
                                        </p:tgtEl>
                                        <p:attrNameLst>
                                          <p:attrName>style.visibility</p:attrName>
                                        </p:attrNameLst>
                                      </p:cBhvr>
                                      <p:to>
                                        <p:strVal val="visible"/>
                                      </p:to>
                                    </p:set>
                                    <p:animEffect transition="in" filter="wipe(left)">
                                      <p:cBhvr>
                                        <p:cTn id="10" dur="500"/>
                                        <p:tgtEl>
                                          <p:spTgt spid="10548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5480">
                                            <p:txEl>
                                              <p:pRg st="2" end="2"/>
                                            </p:txEl>
                                          </p:spTgt>
                                        </p:tgtEl>
                                        <p:attrNameLst>
                                          <p:attrName>style.visibility</p:attrName>
                                        </p:attrNameLst>
                                      </p:cBhvr>
                                      <p:to>
                                        <p:strVal val="visible"/>
                                      </p:to>
                                    </p:set>
                                    <p:animEffect transition="in" filter="wipe(left)">
                                      <p:cBhvr>
                                        <p:cTn id="13" dur="500"/>
                                        <p:tgtEl>
                                          <p:spTgt spid="10548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5480">
                                            <p:txEl>
                                              <p:pRg st="4" end="4"/>
                                            </p:txEl>
                                          </p:spTgt>
                                        </p:tgtEl>
                                        <p:attrNameLst>
                                          <p:attrName>style.visibility</p:attrName>
                                        </p:attrNameLst>
                                      </p:cBhvr>
                                      <p:to>
                                        <p:strVal val="visible"/>
                                      </p:to>
                                    </p:set>
                                    <p:animEffect transition="in" filter="wipe(left)">
                                      <p:cBhvr>
                                        <p:cTn id="18" dur="500"/>
                                        <p:tgtEl>
                                          <p:spTgt spid="105480">
                                            <p:txEl>
                                              <p:pRg st="4" end="4"/>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05480">
                                            <p:txEl>
                                              <p:pRg st="5" end="5"/>
                                            </p:txEl>
                                          </p:spTgt>
                                        </p:tgtEl>
                                        <p:attrNameLst>
                                          <p:attrName>style.visibility</p:attrName>
                                        </p:attrNameLst>
                                      </p:cBhvr>
                                      <p:to>
                                        <p:strVal val="visible"/>
                                      </p:to>
                                    </p:set>
                                    <p:animEffect transition="in" filter="wipe(left)">
                                      <p:cBhvr>
                                        <p:cTn id="21" dur="500"/>
                                        <p:tgtEl>
                                          <p:spTgt spid="10548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a:xfrm>
            <a:off x="0" y="0"/>
            <a:ext cx="9144000" cy="1143000"/>
          </a:xfrm>
        </p:spPr>
        <p:txBody>
          <a:bodyPr/>
          <a:lstStyle/>
          <a:p>
            <a:r>
              <a:rPr lang="en-US" dirty="0" smtClean="0"/>
              <a:t>Types of Country Risk Assessment</a:t>
            </a:r>
          </a:p>
        </p:txBody>
      </p:sp>
      <p:sp>
        <p:nvSpPr>
          <p:cNvPr id="107525" name="Rectangle 5"/>
          <p:cNvSpPr>
            <a:spLocks noGrp="1" noChangeArrowheads="1"/>
          </p:cNvSpPr>
          <p:nvPr>
            <p:ph type="body" idx="1"/>
          </p:nvPr>
        </p:nvSpPr>
        <p:spPr/>
        <p:txBody>
          <a:bodyPr/>
          <a:lstStyle/>
          <a:p>
            <a:pPr algn="just"/>
            <a:r>
              <a:rPr lang="en-US" dirty="0" smtClean="0"/>
              <a:t>A </a:t>
            </a:r>
            <a:r>
              <a:rPr lang="en-US" i="1" dirty="0" smtClean="0">
                <a:solidFill>
                  <a:srgbClr val="CC0000"/>
                </a:solidFill>
              </a:rPr>
              <a:t>macro-assessment</a:t>
            </a:r>
            <a:r>
              <a:rPr lang="en-US" dirty="0" smtClean="0"/>
              <a:t> of country risk is an overall risk assessment of a country without consideration of the MNC’s business.</a:t>
            </a:r>
          </a:p>
          <a:p>
            <a:pPr algn="just"/>
            <a:endParaRPr lang="en-US" dirty="0" smtClean="0"/>
          </a:p>
          <a:p>
            <a:pPr algn="just"/>
            <a:r>
              <a:rPr lang="en-US" dirty="0" smtClean="0"/>
              <a:t>A </a:t>
            </a:r>
            <a:r>
              <a:rPr lang="en-US" i="1" dirty="0" smtClean="0">
                <a:solidFill>
                  <a:srgbClr val="CC0000"/>
                </a:solidFill>
              </a:rPr>
              <a:t>micro-assessment</a:t>
            </a:r>
            <a:r>
              <a:rPr lang="en-US" dirty="0" smtClean="0"/>
              <a:t> of country risk is the risk assessment of a country as related to the MNC’s type of business.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525">
                                            <p:txEl>
                                              <p:pRg st="0" end="0"/>
                                            </p:txEl>
                                          </p:spTgt>
                                        </p:tgtEl>
                                        <p:attrNameLst>
                                          <p:attrName>style.visibility</p:attrName>
                                        </p:attrNameLst>
                                      </p:cBhvr>
                                      <p:to>
                                        <p:strVal val="visible"/>
                                      </p:to>
                                    </p:set>
                                    <p:animEffect transition="in" filter="wipe(left)">
                                      <p:cBhvr>
                                        <p:cTn id="7" dur="500"/>
                                        <p:tgtEl>
                                          <p:spTgt spid="1075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7525">
                                            <p:txEl>
                                              <p:pRg st="2" end="2"/>
                                            </p:txEl>
                                          </p:spTgt>
                                        </p:tgtEl>
                                        <p:attrNameLst>
                                          <p:attrName>style.visibility</p:attrName>
                                        </p:attrNameLst>
                                      </p:cBhvr>
                                      <p:to>
                                        <p:strVal val="visible"/>
                                      </p:to>
                                    </p:set>
                                    <p:animEffect transition="in" filter="wipe(left)">
                                      <p:cBhvr>
                                        <p:cTn id="12" dur="500"/>
                                        <p:tgtEl>
                                          <p:spTgt spid="1075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4"/>
          <p:cNvSpPr>
            <a:spLocks noGrp="1" noChangeArrowheads="1"/>
          </p:cNvSpPr>
          <p:nvPr>
            <p:ph type="title"/>
          </p:nvPr>
        </p:nvSpPr>
        <p:spPr>
          <a:xfrm>
            <a:off x="0" y="304800"/>
            <a:ext cx="9144000" cy="1143000"/>
          </a:xfrm>
          <a:noFill/>
        </p:spPr>
        <p:txBody>
          <a:bodyPr/>
          <a:lstStyle/>
          <a:p>
            <a:r>
              <a:rPr lang="en-US" dirty="0" smtClean="0"/>
              <a:t>Types of Country Risk Assessment</a:t>
            </a:r>
          </a:p>
        </p:txBody>
      </p:sp>
      <p:sp>
        <p:nvSpPr>
          <p:cNvPr id="142341" name="Rectangle 5"/>
          <p:cNvSpPr>
            <a:spLocks noGrp="1" noChangeArrowheads="1"/>
          </p:cNvSpPr>
          <p:nvPr>
            <p:ph type="body" idx="1"/>
          </p:nvPr>
        </p:nvSpPr>
        <p:spPr>
          <a:noFill/>
        </p:spPr>
        <p:txBody>
          <a:bodyPr/>
          <a:lstStyle/>
          <a:p>
            <a:r>
              <a:rPr lang="en-US" smtClean="0"/>
              <a:t>The overall assessment of country risk thus consists of :</a:t>
            </a:r>
          </a:p>
          <a:p>
            <a:pPr marL="800100" lvl="1" indent="-342900">
              <a:spcBef>
                <a:spcPct val="15000"/>
              </a:spcBef>
              <a:buSzPct val="90000"/>
              <a:buFont typeface="Wingdings" pitchFamily="2" charset="2"/>
              <a:buChar char=""/>
            </a:pPr>
            <a:r>
              <a:rPr lang="en-US" smtClean="0"/>
              <a:t>Macro-political risk</a:t>
            </a:r>
          </a:p>
          <a:p>
            <a:pPr marL="800100" lvl="1" indent="-342900">
              <a:spcBef>
                <a:spcPct val="15000"/>
              </a:spcBef>
              <a:buSzPct val="90000"/>
              <a:buFont typeface="Wingdings" pitchFamily="2" charset="2"/>
              <a:buChar char=""/>
            </a:pPr>
            <a:r>
              <a:rPr lang="en-US" smtClean="0"/>
              <a:t>Macro-financial risk</a:t>
            </a:r>
          </a:p>
          <a:p>
            <a:pPr marL="800100" lvl="1" indent="-342900">
              <a:spcBef>
                <a:spcPct val="15000"/>
              </a:spcBef>
              <a:buSzPct val="90000"/>
              <a:buFont typeface="Wingdings" pitchFamily="2" charset="2"/>
              <a:buChar char=""/>
            </a:pPr>
            <a:r>
              <a:rPr lang="en-US" smtClean="0"/>
              <a:t>Micro-political risk</a:t>
            </a:r>
          </a:p>
          <a:p>
            <a:pPr marL="800100" lvl="1" indent="-342900">
              <a:spcBef>
                <a:spcPct val="15000"/>
              </a:spcBef>
              <a:buSzPct val="90000"/>
              <a:buFont typeface="Wingdings" pitchFamily="2" charset="2"/>
              <a:buChar char=""/>
            </a:pPr>
            <a:r>
              <a:rPr lang="en-US" smtClean="0"/>
              <a:t>Micro-financial risk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1">
                                            <p:txEl>
                                              <p:pRg st="0" end="0"/>
                                            </p:txEl>
                                          </p:spTgt>
                                        </p:tgtEl>
                                        <p:attrNameLst>
                                          <p:attrName>style.visibility</p:attrName>
                                        </p:attrNameLst>
                                      </p:cBhvr>
                                      <p:to>
                                        <p:strVal val="visible"/>
                                      </p:to>
                                    </p:set>
                                    <p:animEffect transition="in" filter="wipe(left)">
                                      <p:cBhvr>
                                        <p:cTn id="7" dur="500"/>
                                        <p:tgtEl>
                                          <p:spTgt spid="14234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341">
                                            <p:txEl>
                                              <p:pRg st="1" end="1"/>
                                            </p:txEl>
                                          </p:spTgt>
                                        </p:tgtEl>
                                        <p:attrNameLst>
                                          <p:attrName>style.visibility</p:attrName>
                                        </p:attrNameLst>
                                      </p:cBhvr>
                                      <p:to>
                                        <p:strVal val="visible"/>
                                      </p:to>
                                    </p:set>
                                    <p:animEffect transition="in" filter="wipe(left)">
                                      <p:cBhvr>
                                        <p:cTn id="10" dur="500"/>
                                        <p:tgtEl>
                                          <p:spTgt spid="14234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2341">
                                            <p:txEl>
                                              <p:pRg st="2" end="2"/>
                                            </p:txEl>
                                          </p:spTgt>
                                        </p:tgtEl>
                                        <p:attrNameLst>
                                          <p:attrName>style.visibility</p:attrName>
                                        </p:attrNameLst>
                                      </p:cBhvr>
                                      <p:to>
                                        <p:strVal val="visible"/>
                                      </p:to>
                                    </p:set>
                                    <p:animEffect transition="in" filter="wipe(left)">
                                      <p:cBhvr>
                                        <p:cTn id="13" dur="500"/>
                                        <p:tgtEl>
                                          <p:spTgt spid="14234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2341">
                                            <p:txEl>
                                              <p:pRg st="3" end="3"/>
                                            </p:txEl>
                                          </p:spTgt>
                                        </p:tgtEl>
                                        <p:attrNameLst>
                                          <p:attrName>style.visibility</p:attrName>
                                        </p:attrNameLst>
                                      </p:cBhvr>
                                      <p:to>
                                        <p:strVal val="visible"/>
                                      </p:to>
                                    </p:set>
                                    <p:animEffect transition="in" filter="wipe(left)">
                                      <p:cBhvr>
                                        <p:cTn id="16" dur="500"/>
                                        <p:tgtEl>
                                          <p:spTgt spid="14234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2341">
                                            <p:txEl>
                                              <p:pRg st="4" end="4"/>
                                            </p:txEl>
                                          </p:spTgt>
                                        </p:tgtEl>
                                        <p:attrNameLst>
                                          <p:attrName>style.visibility</p:attrName>
                                        </p:attrNameLst>
                                      </p:cBhvr>
                                      <p:to>
                                        <p:strVal val="visible"/>
                                      </p:to>
                                    </p:set>
                                    <p:animEffect transition="in" filter="wipe(left)">
                                      <p:cBhvr>
                                        <p:cTn id="19" dur="500"/>
                                        <p:tgtEl>
                                          <p:spTgt spid="1423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3" name="Rectangle 5"/>
          <p:cNvSpPr>
            <a:spLocks noGrp="1" noChangeArrowheads="1"/>
          </p:cNvSpPr>
          <p:nvPr>
            <p:ph type="body" idx="1"/>
          </p:nvPr>
        </p:nvSpPr>
        <p:spPr/>
        <p:txBody>
          <a:bodyPr>
            <a:normAutofit fontScale="92500"/>
          </a:bodyPr>
          <a:lstStyle/>
          <a:p>
            <a:pPr algn="just"/>
            <a:r>
              <a:rPr lang="en-US" dirty="0" smtClean="0"/>
              <a:t>Note that the opinions of different risk assessors often differ due to subjectivities in:</a:t>
            </a:r>
          </a:p>
          <a:p>
            <a:pPr algn="just"/>
            <a:endParaRPr lang="en-US" dirty="0" smtClean="0"/>
          </a:p>
          <a:p>
            <a:pPr lvl="1" algn="just"/>
            <a:r>
              <a:rPr lang="en-US" dirty="0" smtClean="0"/>
              <a:t>identifying the relevant political and financial factors,</a:t>
            </a:r>
          </a:p>
          <a:p>
            <a:pPr lvl="1" algn="just"/>
            <a:endParaRPr lang="en-US" dirty="0" smtClean="0"/>
          </a:p>
          <a:p>
            <a:pPr lvl="1" algn="just"/>
            <a:r>
              <a:rPr lang="en-US" dirty="0" smtClean="0"/>
              <a:t>determining the relative importance of each factor, and</a:t>
            </a:r>
          </a:p>
          <a:p>
            <a:pPr lvl="1" algn="just"/>
            <a:endParaRPr lang="en-US" dirty="0" smtClean="0"/>
          </a:p>
          <a:p>
            <a:pPr lvl="1" algn="just"/>
            <a:r>
              <a:rPr lang="en-US" dirty="0" smtClean="0"/>
              <a:t>predicting the values of factors that cannot be measured objectively.</a:t>
            </a:r>
          </a:p>
        </p:txBody>
      </p:sp>
      <p:sp>
        <p:nvSpPr>
          <p:cNvPr id="66563" name="Rectangle 9"/>
          <p:cNvSpPr>
            <a:spLocks noGrp="1" noChangeArrowheads="1"/>
          </p:cNvSpPr>
          <p:nvPr>
            <p:ph type="title"/>
          </p:nvPr>
        </p:nvSpPr>
        <p:spPr>
          <a:xfrm>
            <a:off x="0" y="152400"/>
            <a:ext cx="9144000" cy="1143000"/>
          </a:xfrm>
          <a:noFill/>
        </p:spPr>
        <p:txBody>
          <a:bodyPr/>
          <a:lstStyle/>
          <a:p>
            <a:r>
              <a:rPr lang="en-US" dirty="0" smtClean="0"/>
              <a:t>Types of Country Risk Assessment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573">
                                            <p:txEl>
                                              <p:pRg st="0" end="0"/>
                                            </p:txEl>
                                          </p:spTgt>
                                        </p:tgtEl>
                                        <p:attrNameLst>
                                          <p:attrName>style.visibility</p:attrName>
                                        </p:attrNameLst>
                                      </p:cBhvr>
                                      <p:to>
                                        <p:strVal val="visible"/>
                                      </p:to>
                                    </p:set>
                                    <p:animEffect transition="in" filter="wipe(left)">
                                      <p:cBhvr>
                                        <p:cTn id="7" dur="500"/>
                                        <p:tgtEl>
                                          <p:spTgt spid="1095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573">
                                            <p:txEl>
                                              <p:pRg st="2" end="2"/>
                                            </p:txEl>
                                          </p:spTgt>
                                        </p:tgtEl>
                                        <p:attrNameLst>
                                          <p:attrName>style.visibility</p:attrName>
                                        </p:attrNameLst>
                                      </p:cBhvr>
                                      <p:to>
                                        <p:strVal val="visible"/>
                                      </p:to>
                                    </p:set>
                                    <p:animEffect transition="in" filter="wipe(left)">
                                      <p:cBhvr>
                                        <p:cTn id="12" dur="500"/>
                                        <p:tgtEl>
                                          <p:spTgt spid="10957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9573">
                                            <p:txEl>
                                              <p:pRg st="4" end="4"/>
                                            </p:txEl>
                                          </p:spTgt>
                                        </p:tgtEl>
                                        <p:attrNameLst>
                                          <p:attrName>style.visibility</p:attrName>
                                        </p:attrNameLst>
                                      </p:cBhvr>
                                      <p:to>
                                        <p:strVal val="visible"/>
                                      </p:to>
                                    </p:set>
                                    <p:animEffect transition="in" filter="wipe(left)">
                                      <p:cBhvr>
                                        <p:cTn id="17" dur="500"/>
                                        <p:tgtEl>
                                          <p:spTgt spid="10957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9573">
                                            <p:txEl>
                                              <p:pRg st="6" end="6"/>
                                            </p:txEl>
                                          </p:spTgt>
                                        </p:tgtEl>
                                        <p:attrNameLst>
                                          <p:attrName>style.visibility</p:attrName>
                                        </p:attrNameLst>
                                      </p:cBhvr>
                                      <p:to>
                                        <p:strVal val="visible"/>
                                      </p:to>
                                    </p:set>
                                    <p:animEffect transition="in" filter="wipe(left)">
                                      <p:cBhvr>
                                        <p:cTn id="22" dur="500"/>
                                        <p:tgtEl>
                                          <p:spTgt spid="1095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3"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31"/>
          <p:cNvSpPr>
            <a:spLocks noGrp="1" noChangeArrowheads="1"/>
          </p:cNvSpPr>
          <p:nvPr>
            <p:ph type="title"/>
          </p:nvPr>
        </p:nvSpPr>
        <p:spPr>
          <a:xfrm>
            <a:off x="0" y="304800"/>
            <a:ext cx="8839200" cy="1143000"/>
          </a:xfrm>
        </p:spPr>
        <p:txBody>
          <a:bodyPr>
            <a:normAutofit fontScale="90000"/>
          </a:bodyPr>
          <a:lstStyle/>
          <a:p>
            <a:pPr>
              <a:lnSpc>
                <a:spcPct val="90000"/>
              </a:lnSpc>
            </a:pPr>
            <a:r>
              <a:rPr lang="en-US" dirty="0" smtClean="0"/>
              <a:t>Techniques of Assessing Country Risk</a:t>
            </a:r>
          </a:p>
        </p:txBody>
      </p:sp>
      <p:sp>
        <p:nvSpPr>
          <p:cNvPr id="111648" name="Rectangle 32"/>
          <p:cNvSpPr>
            <a:spLocks noGrp="1" noChangeArrowheads="1"/>
          </p:cNvSpPr>
          <p:nvPr>
            <p:ph type="body" idx="1"/>
          </p:nvPr>
        </p:nvSpPr>
        <p:spPr/>
        <p:txBody>
          <a:bodyPr>
            <a:normAutofit lnSpcReduction="10000"/>
          </a:bodyPr>
          <a:lstStyle/>
          <a:p>
            <a:pPr algn="just"/>
            <a:r>
              <a:rPr lang="en-US" dirty="0" smtClean="0"/>
              <a:t>A </a:t>
            </a:r>
            <a:r>
              <a:rPr lang="en-US" i="1" dirty="0" smtClean="0">
                <a:solidFill>
                  <a:srgbClr val="CC0000"/>
                </a:solidFill>
              </a:rPr>
              <a:t>checklist approach</a:t>
            </a:r>
            <a:r>
              <a:rPr lang="en-US" dirty="0" smtClean="0"/>
              <a:t> involves rating and weighting all the identified factors, and then consolidating the rates and weights to produce an overall assessment.</a:t>
            </a:r>
          </a:p>
          <a:p>
            <a:pPr algn="just"/>
            <a:endParaRPr lang="en-US" dirty="0" smtClean="0"/>
          </a:p>
          <a:p>
            <a:pPr algn="just"/>
            <a:r>
              <a:rPr lang="en-US" dirty="0" smtClean="0"/>
              <a:t>The </a:t>
            </a:r>
            <a:r>
              <a:rPr lang="en-US" i="1" dirty="0" smtClean="0">
                <a:solidFill>
                  <a:srgbClr val="CC0000"/>
                </a:solidFill>
              </a:rPr>
              <a:t>Delphi technique</a:t>
            </a:r>
            <a:r>
              <a:rPr lang="en-US" dirty="0" smtClean="0"/>
              <a:t> involves collecting various independent opinions and then averaging and measuring the dispersion of those opinions.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48">
                                            <p:txEl>
                                              <p:pRg st="0" end="0"/>
                                            </p:txEl>
                                          </p:spTgt>
                                        </p:tgtEl>
                                        <p:attrNameLst>
                                          <p:attrName>style.visibility</p:attrName>
                                        </p:attrNameLst>
                                      </p:cBhvr>
                                      <p:to>
                                        <p:strVal val="visible"/>
                                      </p:to>
                                    </p:set>
                                    <p:animEffect transition="in" filter="wipe(left)">
                                      <p:cBhvr>
                                        <p:cTn id="7" dur="500"/>
                                        <p:tgtEl>
                                          <p:spTgt spid="1116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48">
                                            <p:txEl>
                                              <p:pRg st="2" end="2"/>
                                            </p:txEl>
                                          </p:spTgt>
                                        </p:tgtEl>
                                        <p:attrNameLst>
                                          <p:attrName>style.visibility</p:attrName>
                                        </p:attrNameLst>
                                      </p:cBhvr>
                                      <p:to>
                                        <p:strVal val="visible"/>
                                      </p:to>
                                    </p:set>
                                    <p:animEffect transition="in" filter="wipe(left)">
                                      <p:cBhvr>
                                        <p:cTn id="12" dur="500"/>
                                        <p:tgtEl>
                                          <p:spTgt spid="1116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8"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Delphi Technique</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A systematic forecasting method that involves structured interaction among a group of experts on a subject. </a:t>
            </a:r>
          </a:p>
          <a:p>
            <a:pPr algn="just"/>
            <a:endParaRPr lang="en-US" dirty="0" smtClean="0"/>
          </a:p>
          <a:p>
            <a:pPr algn="just"/>
            <a:r>
              <a:rPr lang="en-US" dirty="0" smtClean="0"/>
              <a:t>The Delphi Technique typically includes at least two rounds of experts answering questions and giving justification for their answers, providing the opportunity between rounds for changes and revisions. </a:t>
            </a:r>
          </a:p>
          <a:p>
            <a:pPr algn="just"/>
            <a:endParaRPr lang="en-US" dirty="0"/>
          </a:p>
          <a:p>
            <a:pPr algn="just"/>
            <a:r>
              <a:rPr lang="en-US" dirty="0" smtClean="0"/>
              <a:t>The multiple rounds, which are stopped after a pre-defined criterion is reached, enable the group of experts to arrive at a consensus forecast on the subject being discussed.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30"/>
          <p:cNvSpPr>
            <a:spLocks noGrp="1" noChangeArrowheads="1"/>
          </p:cNvSpPr>
          <p:nvPr>
            <p:ph type="title"/>
          </p:nvPr>
        </p:nvSpPr>
        <p:spPr>
          <a:xfrm>
            <a:off x="228600" y="304800"/>
            <a:ext cx="8686800" cy="1143000"/>
          </a:xfrm>
          <a:noFill/>
        </p:spPr>
        <p:txBody>
          <a:bodyPr>
            <a:normAutofit/>
          </a:bodyPr>
          <a:lstStyle/>
          <a:p>
            <a:pPr>
              <a:lnSpc>
                <a:spcPct val="90000"/>
              </a:lnSpc>
            </a:pPr>
            <a:r>
              <a:rPr lang="en-US" sz="3600" dirty="0" smtClean="0"/>
              <a:t>Techniques of Assessing Country Risk</a:t>
            </a:r>
          </a:p>
        </p:txBody>
      </p:sp>
      <p:sp>
        <p:nvSpPr>
          <p:cNvPr id="143391" name="Rectangle 31"/>
          <p:cNvSpPr>
            <a:spLocks noGrp="1" noChangeArrowheads="1"/>
          </p:cNvSpPr>
          <p:nvPr>
            <p:ph type="body" idx="1"/>
          </p:nvPr>
        </p:nvSpPr>
        <p:spPr>
          <a:noFill/>
        </p:spPr>
        <p:txBody>
          <a:bodyPr>
            <a:normAutofit lnSpcReduction="10000"/>
          </a:bodyPr>
          <a:lstStyle/>
          <a:p>
            <a:pPr algn="just"/>
            <a:r>
              <a:rPr lang="en-US" i="1" dirty="0" smtClean="0">
                <a:solidFill>
                  <a:srgbClr val="CC0000"/>
                </a:solidFill>
              </a:rPr>
              <a:t>Quantitative analysis;</a:t>
            </a:r>
            <a:r>
              <a:rPr lang="en-US" dirty="0" smtClean="0"/>
              <a:t> techniques like regression analysis can be applied to historical data to assess the sensitivity of a business to various risk factors.</a:t>
            </a:r>
          </a:p>
          <a:p>
            <a:pPr algn="just"/>
            <a:endParaRPr lang="en-US" dirty="0" smtClean="0"/>
          </a:p>
          <a:p>
            <a:pPr algn="just"/>
            <a:r>
              <a:rPr lang="en-US" i="1" dirty="0" smtClean="0">
                <a:solidFill>
                  <a:srgbClr val="CC0000"/>
                </a:solidFill>
              </a:rPr>
              <a:t>Inspection visits;</a:t>
            </a:r>
            <a:r>
              <a:rPr lang="en-US" dirty="0" smtClean="0"/>
              <a:t> involve traveling to a country and meeting with government officials, firm executives, and/or consumers to clarify uncertainties.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1">
                                            <p:txEl>
                                              <p:pRg st="0" end="0"/>
                                            </p:txEl>
                                          </p:spTgt>
                                        </p:tgtEl>
                                        <p:attrNameLst>
                                          <p:attrName>style.visibility</p:attrName>
                                        </p:attrNameLst>
                                      </p:cBhvr>
                                      <p:to>
                                        <p:strVal val="visible"/>
                                      </p:to>
                                    </p:set>
                                    <p:animEffect transition="in" filter="wipe(left)">
                                      <p:cBhvr>
                                        <p:cTn id="7" dur="500"/>
                                        <p:tgtEl>
                                          <p:spTgt spid="1433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1">
                                            <p:txEl>
                                              <p:pRg st="2" end="2"/>
                                            </p:txEl>
                                          </p:spTgt>
                                        </p:tgtEl>
                                        <p:attrNameLst>
                                          <p:attrName>style.visibility</p:attrName>
                                        </p:attrNameLst>
                                      </p:cBhvr>
                                      <p:to>
                                        <p:strVal val="visible"/>
                                      </p:to>
                                    </p:set>
                                    <p:animEffect transition="in" filter="wipe(left)">
                                      <p:cBhvr>
                                        <p:cTn id="12" dur="500"/>
                                        <p:tgtEl>
                                          <p:spTgt spid="1433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72" name="Rectangle 8"/>
          <p:cNvSpPr>
            <a:spLocks noGrp="1" noChangeArrowheads="1"/>
          </p:cNvSpPr>
          <p:nvPr>
            <p:ph type="body" idx="1"/>
          </p:nvPr>
        </p:nvSpPr>
        <p:spPr/>
        <p:txBody>
          <a:bodyPr/>
          <a:lstStyle/>
          <a:p>
            <a:pPr algn="just"/>
            <a:r>
              <a:rPr lang="en-US" dirty="0" smtClean="0"/>
              <a:t>Often, firms use a variety of techniques for making country risk assessments.</a:t>
            </a:r>
          </a:p>
          <a:p>
            <a:pPr algn="just"/>
            <a:endParaRPr lang="en-US" dirty="0" smtClean="0"/>
          </a:p>
          <a:p>
            <a:pPr algn="just"/>
            <a:r>
              <a:rPr lang="en-US" dirty="0" smtClean="0"/>
              <a:t>For example, they may use a checklist approach to develop an overall country risk rating, and some of the other techniques to assign ratings to the factors considered.</a:t>
            </a:r>
          </a:p>
        </p:txBody>
      </p:sp>
      <p:sp>
        <p:nvSpPr>
          <p:cNvPr id="69635" name="Rectangle 36"/>
          <p:cNvSpPr>
            <a:spLocks noGrp="1" noChangeArrowheads="1"/>
          </p:cNvSpPr>
          <p:nvPr>
            <p:ph type="title"/>
          </p:nvPr>
        </p:nvSpPr>
        <p:spPr>
          <a:xfrm>
            <a:off x="381000" y="304800"/>
            <a:ext cx="8305800" cy="1143000"/>
          </a:xfrm>
          <a:noFill/>
        </p:spPr>
        <p:txBody>
          <a:bodyPr>
            <a:normAutofit/>
          </a:bodyPr>
          <a:lstStyle/>
          <a:p>
            <a:pPr>
              <a:lnSpc>
                <a:spcPct val="90000"/>
              </a:lnSpc>
            </a:pPr>
            <a:r>
              <a:rPr lang="en-US" sz="3600" dirty="0" smtClean="0"/>
              <a:t>Techniques of Assessing Country Risk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2">
                                            <p:txEl>
                                              <p:pRg st="0" end="0"/>
                                            </p:txEl>
                                          </p:spTgt>
                                        </p:tgtEl>
                                        <p:attrNameLst>
                                          <p:attrName>style.visibility</p:attrName>
                                        </p:attrNameLst>
                                      </p:cBhvr>
                                      <p:to>
                                        <p:strVal val="visible"/>
                                      </p:to>
                                    </p:set>
                                    <p:animEffect transition="in" filter="wipe(left)">
                                      <p:cBhvr>
                                        <p:cTn id="7" dur="500"/>
                                        <p:tgtEl>
                                          <p:spTgt spid="1136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72">
                                            <p:txEl>
                                              <p:pRg st="2" end="2"/>
                                            </p:txEl>
                                          </p:spTgt>
                                        </p:tgtEl>
                                        <p:attrNameLst>
                                          <p:attrName>style.visibility</p:attrName>
                                        </p:attrNameLst>
                                      </p:cBhvr>
                                      <p:to>
                                        <p:strVal val="visible"/>
                                      </p:to>
                                    </p:set>
                                    <p:animEffect transition="in" filter="wipe(left)">
                                      <p:cBhvr>
                                        <p:cTn id="12" dur="500"/>
                                        <p:tgtEl>
                                          <p:spTgt spid="1136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4098"/>
          <p:cNvSpPr>
            <a:spLocks noGrp="1" noChangeArrowheads="1"/>
          </p:cNvSpPr>
          <p:nvPr>
            <p:ph type="title"/>
          </p:nvPr>
        </p:nvSpPr>
        <p:spPr/>
        <p:txBody>
          <a:bodyPr>
            <a:normAutofit fontScale="90000"/>
          </a:bodyPr>
          <a:lstStyle/>
          <a:p>
            <a:r>
              <a:rPr lang="en-US" smtClean="0"/>
              <a:t>Developing A Country Risk Rating</a:t>
            </a:r>
          </a:p>
        </p:txBody>
      </p:sp>
      <p:sp>
        <p:nvSpPr>
          <p:cNvPr id="145411" name="Rectangle 4099"/>
          <p:cNvSpPr>
            <a:spLocks noGrp="1" noChangeArrowheads="1"/>
          </p:cNvSpPr>
          <p:nvPr>
            <p:ph type="body" idx="1"/>
          </p:nvPr>
        </p:nvSpPr>
        <p:spPr/>
        <p:txBody>
          <a:bodyPr/>
          <a:lstStyle/>
          <a:p>
            <a:r>
              <a:rPr lang="en-US" smtClean="0"/>
              <a:t>A checklist approach will require the following steps:</a:t>
            </a:r>
          </a:p>
          <a:p>
            <a:pPr marL="800100" lvl="1" indent="-342900">
              <a:spcBef>
                <a:spcPct val="15000"/>
              </a:spcBef>
              <a:buSzPct val="90000"/>
              <a:buFont typeface="Wingdings" pitchFamily="2" charset="2"/>
              <a:buChar char=""/>
            </a:pPr>
            <a:r>
              <a:rPr lang="en-US" smtClean="0"/>
              <a:t>Assign values and weights to the political risk factors.</a:t>
            </a:r>
          </a:p>
          <a:p>
            <a:pPr marL="800100" lvl="1" indent="-342900">
              <a:spcBef>
                <a:spcPct val="15000"/>
              </a:spcBef>
              <a:buSzPct val="90000"/>
              <a:buFont typeface="Wingdings" pitchFamily="2" charset="2"/>
              <a:buChar char=""/>
            </a:pPr>
            <a:r>
              <a:rPr lang="en-US" smtClean="0"/>
              <a:t>Multiply the factor values with their respective weights, and sum up to give the political risk rating.</a:t>
            </a:r>
          </a:p>
          <a:p>
            <a:pPr marL="800100" lvl="1" indent="-342900">
              <a:spcBef>
                <a:spcPct val="15000"/>
              </a:spcBef>
              <a:buSzPct val="90000"/>
              <a:buFont typeface="Wingdings" pitchFamily="2" charset="2"/>
              <a:buChar char=""/>
            </a:pPr>
            <a:r>
              <a:rPr lang="en-US" smtClean="0"/>
              <a:t>Derive the financial risk rating similarly.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Effect transition="in" filter="wipe(left)">
                                      <p:cBhvr>
                                        <p:cTn id="7" dur="500"/>
                                        <p:tgtEl>
                                          <p:spTgt spid="145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1">
                                            <p:txEl>
                                              <p:pRg st="1" end="1"/>
                                            </p:txEl>
                                          </p:spTgt>
                                        </p:tgtEl>
                                        <p:attrNameLst>
                                          <p:attrName>style.visibility</p:attrName>
                                        </p:attrNameLst>
                                      </p:cBhvr>
                                      <p:to>
                                        <p:strVal val="visible"/>
                                      </p:to>
                                    </p:set>
                                    <p:animEffect transition="in" filter="wipe(left)">
                                      <p:cBhvr>
                                        <p:cTn id="12" dur="500"/>
                                        <p:tgtEl>
                                          <p:spTgt spid="145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5411">
                                            <p:txEl>
                                              <p:pRg st="2" end="2"/>
                                            </p:txEl>
                                          </p:spTgt>
                                        </p:tgtEl>
                                        <p:attrNameLst>
                                          <p:attrName>style.visibility</p:attrName>
                                        </p:attrNameLst>
                                      </p:cBhvr>
                                      <p:to>
                                        <p:strVal val="visible"/>
                                      </p:to>
                                    </p:set>
                                    <p:animEffect transition="in" filter="wipe(left)">
                                      <p:cBhvr>
                                        <p:cTn id="17" dur="500"/>
                                        <p:tgtEl>
                                          <p:spTgt spid="145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5411">
                                            <p:txEl>
                                              <p:pRg st="3" end="3"/>
                                            </p:txEl>
                                          </p:spTgt>
                                        </p:tgtEl>
                                        <p:attrNameLst>
                                          <p:attrName>style.visibility</p:attrName>
                                        </p:attrNameLst>
                                      </p:cBhvr>
                                      <p:to>
                                        <p:strVal val="visible"/>
                                      </p:to>
                                    </p:set>
                                    <p:animEffect transition="in" filter="wipe(left)">
                                      <p:cBhvr>
                                        <p:cTn id="22" dur="500"/>
                                        <p:tgtEl>
                                          <p:spTgt spid="145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bldLvl="2"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2052"/>
          <p:cNvSpPr>
            <a:spLocks noGrp="1" noChangeArrowheads="1"/>
          </p:cNvSpPr>
          <p:nvPr>
            <p:ph type="title"/>
          </p:nvPr>
        </p:nvSpPr>
        <p:spPr>
          <a:xfrm>
            <a:off x="381000" y="533400"/>
            <a:ext cx="8229600" cy="1143000"/>
          </a:xfrm>
          <a:noFill/>
        </p:spPr>
        <p:txBody>
          <a:bodyPr>
            <a:normAutofit fontScale="90000"/>
          </a:bodyPr>
          <a:lstStyle/>
          <a:p>
            <a:r>
              <a:rPr lang="en-US" dirty="0" smtClean="0"/>
              <a:t>Developing A Country Risk Rating</a:t>
            </a:r>
          </a:p>
        </p:txBody>
      </p:sp>
      <p:sp>
        <p:nvSpPr>
          <p:cNvPr id="146437" name="Rectangle 2053"/>
          <p:cNvSpPr>
            <a:spLocks noGrp="1" noChangeArrowheads="1"/>
          </p:cNvSpPr>
          <p:nvPr>
            <p:ph type="body" idx="1"/>
          </p:nvPr>
        </p:nvSpPr>
        <p:spPr>
          <a:xfrm>
            <a:off x="685800" y="4343400"/>
            <a:ext cx="7772400" cy="1752600"/>
          </a:xfrm>
          <a:noFill/>
        </p:spPr>
        <p:txBody>
          <a:bodyPr/>
          <a:lstStyle/>
          <a:p>
            <a:pPr marL="800100" lvl="1" indent="-342900">
              <a:spcBef>
                <a:spcPct val="15000"/>
              </a:spcBef>
              <a:buSzPct val="90000"/>
              <a:buFont typeface="Wingdings" pitchFamily="2" charset="2"/>
              <a:buChar char=""/>
            </a:pPr>
            <a:r>
              <a:rPr lang="en-US" smtClean="0"/>
              <a:t>Multiply the ratings with their respective weights, and sum up to give the overall country risk rating.</a:t>
            </a:r>
          </a:p>
        </p:txBody>
      </p:sp>
      <p:sp>
        <p:nvSpPr>
          <p:cNvPr id="146438" name="Rectangle 2054"/>
          <p:cNvSpPr>
            <a:spLocks noChangeArrowheads="1"/>
          </p:cNvSpPr>
          <p:nvPr/>
        </p:nvSpPr>
        <p:spPr bwMode="auto">
          <a:xfrm>
            <a:off x="685800" y="2971800"/>
            <a:ext cx="7772400" cy="1600200"/>
          </a:xfrm>
          <a:prstGeom prst="rect">
            <a:avLst/>
          </a:prstGeom>
          <a:noFill/>
          <a:ln w="9525">
            <a:noFill/>
            <a:miter lim="800000"/>
            <a:headEnd/>
            <a:tailEnd/>
          </a:ln>
        </p:spPr>
        <p:txBody>
          <a:bodyPr lIns="90488" tIns="44450" rIns="90488" bIns="44450"/>
          <a:lstStyle/>
          <a:p>
            <a:pPr marL="800100" lvl="1" indent="-342900">
              <a:lnSpc>
                <a:spcPct val="105000"/>
              </a:lnSpc>
              <a:spcBef>
                <a:spcPct val="15000"/>
              </a:spcBef>
              <a:buSzPct val="90000"/>
              <a:buFont typeface="Wingdings" pitchFamily="2" charset="2"/>
              <a:buChar char=""/>
            </a:pPr>
            <a:r>
              <a:rPr lang="en-US" sz="2800"/>
              <a:t>Assign weights to the political and financial ratings according to their perceived importance.</a:t>
            </a:r>
          </a:p>
        </p:txBody>
      </p:sp>
      <p:sp>
        <p:nvSpPr>
          <p:cNvPr id="71685" name="Rectangle 2055"/>
          <p:cNvSpPr>
            <a:spLocks noChangeArrowheads="1"/>
          </p:cNvSpPr>
          <p:nvPr/>
        </p:nvSpPr>
        <p:spPr bwMode="auto">
          <a:xfrm>
            <a:off x="685800" y="1981200"/>
            <a:ext cx="7772400" cy="990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buFontTx/>
              <a:buChar char="•"/>
            </a:pPr>
            <a:r>
              <a:rPr lang="en-US" sz="2800"/>
              <a:t>A checklist approach will require the following steps: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38">
                                            <p:txEl>
                                              <p:pRg st="0" end="0"/>
                                            </p:txEl>
                                          </p:spTgt>
                                        </p:tgtEl>
                                        <p:attrNameLst>
                                          <p:attrName>style.visibility</p:attrName>
                                        </p:attrNameLst>
                                      </p:cBhvr>
                                      <p:to>
                                        <p:strVal val="visible"/>
                                      </p:to>
                                    </p:set>
                                    <p:animEffect transition="in" filter="wipe(left)">
                                      <p:cBhvr>
                                        <p:cTn id="7" dur="500"/>
                                        <p:tgtEl>
                                          <p:spTgt spid="1464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37">
                                            <p:txEl>
                                              <p:pRg st="0" end="0"/>
                                            </p:txEl>
                                          </p:spTgt>
                                        </p:tgtEl>
                                        <p:attrNameLst>
                                          <p:attrName>style.visibility</p:attrName>
                                        </p:attrNameLst>
                                      </p:cBhvr>
                                      <p:to>
                                        <p:strVal val="visible"/>
                                      </p:to>
                                    </p:set>
                                    <p:animEffect transition="in" filter="wipe(left)">
                                      <p:cBhvr>
                                        <p:cTn id="12" dur="500"/>
                                        <p:tgtEl>
                                          <p:spTgt spid="1464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7" grpId="0" build="p" bldLvl="2" autoUpdateAnimBg="0"/>
      <p:bldP spid="146438" grpId="0" build="p" bldLvl="2"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smtClean="0"/>
              <a:t>Developing A Country Risk Rating</a:t>
            </a:r>
          </a:p>
        </p:txBody>
      </p:sp>
      <p:sp>
        <p:nvSpPr>
          <p:cNvPr id="72707" name="Rectangle 3"/>
          <p:cNvSpPr>
            <a:spLocks noGrp="1" noChangeArrowheads="1"/>
          </p:cNvSpPr>
          <p:nvPr>
            <p:ph type="body" idx="1"/>
          </p:nvPr>
        </p:nvSpPr>
        <p:spPr/>
        <p:txBody>
          <a:bodyPr>
            <a:normAutofit fontScale="92500"/>
          </a:bodyPr>
          <a:lstStyle/>
          <a:p>
            <a:pPr algn="just"/>
            <a:r>
              <a:rPr lang="en-US" dirty="0" smtClean="0"/>
              <a:t>Different country risk assessors have their own individual procedures for quantifying country risk.</a:t>
            </a:r>
          </a:p>
          <a:p>
            <a:pPr algn="just"/>
            <a:endParaRPr lang="en-US" dirty="0" smtClean="0"/>
          </a:p>
          <a:p>
            <a:pPr algn="just"/>
            <a:r>
              <a:rPr lang="en-US" dirty="0" smtClean="0"/>
              <a:t>Although most procedures involve rating and weighting individual risk factors, the number, type, rating, and weighting of the factors will vary with the country being assessed, as well as the type of corporate operations being planned.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n-US" smtClean="0"/>
              <a:t>Developing A Country Risk Rating</a:t>
            </a:r>
          </a:p>
        </p:txBody>
      </p:sp>
      <p:sp>
        <p:nvSpPr>
          <p:cNvPr id="73731" name="Rectangle 3"/>
          <p:cNvSpPr>
            <a:spLocks noGrp="1" noChangeArrowheads="1"/>
          </p:cNvSpPr>
          <p:nvPr>
            <p:ph type="body" idx="1"/>
          </p:nvPr>
        </p:nvSpPr>
        <p:spPr/>
        <p:txBody>
          <a:bodyPr/>
          <a:lstStyle/>
          <a:p>
            <a:pPr algn="just"/>
            <a:r>
              <a:rPr lang="en-US" dirty="0" smtClean="0"/>
              <a:t>Firms may use country risk ratings when screening potential projects, or when monitoring existing projects.</a:t>
            </a:r>
          </a:p>
          <a:p>
            <a:pPr algn="just"/>
            <a:endParaRPr lang="en-US" dirty="0" smtClean="0"/>
          </a:p>
          <a:p>
            <a:pPr algn="just"/>
            <a:r>
              <a:rPr lang="en-US" dirty="0" smtClean="0"/>
              <a:t>For example, decisions regarding subsidiary expansion, fund transfers to the parent, and sources of financing, can all be affected by changes in the country risk rating.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Lecture Review </a:t>
            </a:r>
            <a:endParaRPr lang="en-US" dirty="0"/>
          </a:p>
        </p:txBody>
      </p:sp>
      <p:sp>
        <p:nvSpPr>
          <p:cNvPr id="3" name="Content Placeholder 2"/>
          <p:cNvSpPr>
            <a:spLocks noGrp="1"/>
          </p:cNvSpPr>
          <p:nvPr>
            <p:ph idx="1"/>
          </p:nvPr>
        </p:nvSpPr>
        <p:spPr>
          <a:xfrm>
            <a:off x="457200" y="1066800"/>
            <a:ext cx="8229600" cy="5791200"/>
          </a:xfrm>
        </p:spPr>
        <p:txBody>
          <a:bodyPr>
            <a:normAutofit fontScale="62500" lnSpcReduction="20000"/>
          </a:bodyPr>
          <a:lstStyle/>
          <a:p>
            <a:r>
              <a:rPr lang="en-US" dirty="0" smtClean="0"/>
              <a:t>Financial Risk Factors</a:t>
            </a:r>
          </a:p>
          <a:p>
            <a:pPr lvl="1"/>
            <a:r>
              <a:rPr lang="en-US" dirty="0" smtClean="0"/>
              <a:t>Current and Potential State of the Country’s Economy</a:t>
            </a:r>
          </a:p>
          <a:p>
            <a:pPr lvl="1"/>
            <a:r>
              <a:rPr lang="en-US" dirty="0" smtClean="0"/>
              <a:t>Indicators of Economic Growth</a:t>
            </a:r>
          </a:p>
          <a:p>
            <a:pPr lvl="1"/>
            <a:endParaRPr lang="en-US" dirty="0" smtClean="0"/>
          </a:p>
          <a:p>
            <a:r>
              <a:rPr lang="en-US" dirty="0" smtClean="0"/>
              <a:t>Types of Country Risk Assessment</a:t>
            </a:r>
          </a:p>
          <a:p>
            <a:pPr lvl="1"/>
            <a:r>
              <a:rPr lang="en-US" dirty="0" smtClean="0"/>
              <a:t>Macro-Assessment of Country Risk</a:t>
            </a:r>
          </a:p>
          <a:p>
            <a:pPr lvl="1"/>
            <a:r>
              <a:rPr lang="en-US" dirty="0" smtClean="0"/>
              <a:t>Micro-Assessment of Country Risk</a:t>
            </a:r>
          </a:p>
          <a:p>
            <a:pPr lvl="1"/>
            <a:endParaRPr lang="en-US" dirty="0" smtClean="0"/>
          </a:p>
          <a:p>
            <a:r>
              <a:rPr lang="en-US" dirty="0" smtClean="0"/>
              <a:t>Techniques of Assessing Country Risk</a:t>
            </a:r>
          </a:p>
          <a:p>
            <a:pPr lvl="1"/>
            <a:r>
              <a:rPr lang="en-US" dirty="0" smtClean="0"/>
              <a:t>Checklist Approach</a:t>
            </a:r>
          </a:p>
          <a:p>
            <a:pPr lvl="1"/>
            <a:r>
              <a:rPr lang="en-US" dirty="0" smtClean="0"/>
              <a:t>Delphi Technique</a:t>
            </a:r>
          </a:p>
          <a:p>
            <a:pPr lvl="1"/>
            <a:r>
              <a:rPr lang="en-US" dirty="0" smtClean="0"/>
              <a:t>Quantitative Analysis</a:t>
            </a:r>
          </a:p>
          <a:p>
            <a:pPr lvl="1"/>
            <a:r>
              <a:rPr lang="en-US" dirty="0" smtClean="0"/>
              <a:t>Inspection Visits</a:t>
            </a:r>
          </a:p>
          <a:p>
            <a:pPr lvl="1"/>
            <a:r>
              <a:rPr lang="en-US" dirty="0" smtClean="0"/>
              <a:t>Combination of Techniques</a:t>
            </a:r>
          </a:p>
          <a:p>
            <a:pPr lvl="1"/>
            <a:endParaRPr lang="en-US" dirty="0" smtClean="0"/>
          </a:p>
          <a:p>
            <a:r>
              <a:rPr lang="en-US" dirty="0" smtClean="0"/>
              <a:t>Developing a Country Risk Rating</a:t>
            </a:r>
          </a:p>
          <a:p>
            <a:pPr lvl="1"/>
            <a:r>
              <a:rPr lang="en-US" dirty="0" smtClean="0"/>
              <a:t>Example of Measuring Country Risk</a:t>
            </a:r>
          </a:p>
          <a:p>
            <a:pPr lvl="1"/>
            <a:r>
              <a:rPr lang="en-US" dirty="0" smtClean="0"/>
              <a:t>Variation in Methods of Measuring Country Risk</a:t>
            </a:r>
          </a:p>
          <a:p>
            <a:pPr lvl="1"/>
            <a:r>
              <a:rPr lang="en-US" dirty="0" smtClean="0"/>
              <a:t>Using the Country Risk Rating for Decision-Making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8400"/>
            <a:ext cx="8229600" cy="1143000"/>
          </a:xfrm>
        </p:spPr>
        <p:txBody>
          <a:bodyPr/>
          <a:lstStyle/>
          <a:p>
            <a:r>
              <a:rPr lang="en-US" dirty="0" smtClean="0"/>
              <a:t>End of Lecture 14</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730</Words>
  <Application>Microsoft Office PowerPoint</Application>
  <PresentationFormat>On-screen Show (4:3)</PresentationFormat>
  <Paragraphs>95</Paragraphs>
  <Slides>16</Slides>
  <Notes>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Lecture 14</vt:lpstr>
      <vt:lpstr>Lecture Review</vt:lpstr>
      <vt:lpstr>Financial Risk Factors</vt:lpstr>
      <vt:lpstr>Types of Country Risk Assessment</vt:lpstr>
      <vt:lpstr>Types of Country Risk Assessment</vt:lpstr>
      <vt:lpstr>Types of Country Risk Assessment</vt:lpstr>
      <vt:lpstr>Techniques of Assessing Country Risk</vt:lpstr>
      <vt:lpstr>Delphi Technique</vt:lpstr>
      <vt:lpstr>Techniques of Assessing Country Risk</vt:lpstr>
      <vt:lpstr>Techniques of Assessing Country Risk</vt:lpstr>
      <vt:lpstr>Developing A Country Risk Rating</vt:lpstr>
      <vt:lpstr>Developing A Country Risk Rating</vt:lpstr>
      <vt:lpstr>Developing A Country Risk Rating</vt:lpstr>
      <vt:lpstr>Developing A Country Risk Rating</vt:lpstr>
      <vt:lpstr>Lecture Review </vt:lpstr>
      <vt:lpstr>End of Lecture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14</dc:title>
  <dc:creator>Javid Chaudhry</dc:creator>
  <cp:lastModifiedBy>NTS</cp:lastModifiedBy>
  <cp:revision>14</cp:revision>
  <dcterms:created xsi:type="dcterms:W3CDTF">2013-04-11T06:52:48Z</dcterms:created>
  <dcterms:modified xsi:type="dcterms:W3CDTF">2013-04-12T05:52:17Z</dcterms:modified>
</cp:coreProperties>
</file>