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7D8665-2BAE-4DE5-8A15-95C2EC45B1CE}"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7D8665-2BAE-4DE5-8A15-95C2EC45B1CE}"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D8665-2BAE-4DE5-8A15-95C2EC45B1CE}"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7D8665-2BAE-4DE5-8A15-95C2EC45B1CE}"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D8665-2BAE-4DE5-8A15-95C2EC45B1CE}" type="datetimeFigureOut">
              <a:rPr lang="en-US" smtClean="0"/>
              <a:pPr/>
              <a:t>5/31/2013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7D8665-2BAE-4DE5-8A15-95C2EC45B1CE}" type="datetimeFigureOut">
              <a:rPr lang="en-US" smtClean="0"/>
              <a:pPr/>
              <a:t>5/31/2013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D8665-2BAE-4DE5-8A15-95C2EC45B1CE}" type="datetimeFigureOut">
              <a:rPr lang="en-US" smtClean="0"/>
              <a:pPr/>
              <a:t>5/31/2013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D8665-2BAE-4DE5-8A15-95C2EC45B1CE}"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D8665-2BAE-4DE5-8A15-95C2EC45B1CE}" type="datetimeFigureOut">
              <a:rPr lang="en-US" smtClean="0"/>
              <a:pPr/>
              <a:t>5/31/2013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7D8665-2BAE-4DE5-8A15-95C2EC45B1CE}"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7D8665-2BAE-4DE5-8A15-95C2EC45B1CE}" type="datetimeFigureOut">
              <a:rPr lang="en-US" smtClean="0"/>
              <a:pPr/>
              <a:t>5/31/2013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1EF926-89B2-4A8D-95F6-0AA486E5A1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D8665-2BAE-4DE5-8A15-95C2EC45B1CE}" type="datetimeFigureOut">
              <a:rPr lang="en-US" smtClean="0"/>
              <a:pPr/>
              <a:t>5/31/2013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1EF926-89B2-4A8D-95F6-0AA486E5A1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International Business	</a:t>
            </a:r>
            <a:endParaRPr lang="en-US" dirty="0"/>
          </a:p>
        </p:txBody>
      </p:sp>
      <p:sp>
        <p:nvSpPr>
          <p:cNvPr id="3" name="Subtitle 2"/>
          <p:cNvSpPr>
            <a:spLocks noGrp="1"/>
          </p:cNvSpPr>
          <p:nvPr>
            <p:ph type="subTitle" idx="1"/>
          </p:nvPr>
        </p:nvSpPr>
        <p:spPr>
          <a:xfrm>
            <a:off x="1371600" y="3886200"/>
            <a:ext cx="6400800" cy="1066800"/>
          </a:xfrm>
        </p:spPr>
        <p:txBody>
          <a:bodyPr/>
          <a:lstStyle/>
          <a:p>
            <a:r>
              <a:rPr lang="en-US" b="1" dirty="0" smtClean="0"/>
              <a:t>MGT480</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COURSE BASICS</a:t>
            </a:r>
            <a:endParaRPr lang="en-US" dirty="0"/>
          </a:p>
        </p:txBody>
      </p:sp>
      <p:sp>
        <p:nvSpPr>
          <p:cNvPr id="5" name="Content Placeholder 4"/>
          <p:cNvSpPr>
            <a:spLocks noGrp="1"/>
          </p:cNvSpPr>
          <p:nvPr>
            <p:ph idx="1"/>
          </p:nvPr>
        </p:nvSpPr>
        <p:spPr/>
        <p:txBody>
          <a:bodyPr>
            <a:normAutofit/>
          </a:bodyPr>
          <a:lstStyle/>
          <a:p>
            <a:r>
              <a:rPr lang="en-GB" dirty="0"/>
              <a:t>Course </a:t>
            </a:r>
            <a:r>
              <a:rPr lang="en-GB" dirty="0" smtClean="0"/>
              <a:t>Code	:	MGT 480</a:t>
            </a:r>
            <a:endParaRPr lang="en-US" dirty="0"/>
          </a:p>
          <a:p>
            <a:r>
              <a:rPr lang="en-GB" dirty="0"/>
              <a:t>Course </a:t>
            </a:r>
            <a:r>
              <a:rPr lang="en-GB" dirty="0" smtClean="0"/>
              <a:t>Title	:	International Business</a:t>
            </a:r>
            <a:endParaRPr lang="en-US" dirty="0"/>
          </a:p>
          <a:p>
            <a:r>
              <a:rPr lang="en-GB" dirty="0"/>
              <a:t>Credit </a:t>
            </a:r>
            <a:r>
              <a:rPr lang="en-GB" dirty="0" smtClean="0"/>
              <a:t>Hours	:	3</a:t>
            </a:r>
            <a:endParaRPr lang="en-US" dirty="0"/>
          </a:p>
          <a:p>
            <a:r>
              <a:rPr lang="en-GB" dirty="0" smtClean="0"/>
              <a:t>Labs/Practical	:	No</a:t>
            </a:r>
            <a:endParaRPr lang="en-US" dirty="0"/>
          </a:p>
          <a:p>
            <a:r>
              <a:rPr lang="en-GB" dirty="0" smtClean="0"/>
              <a:t>Lectures		:	2 </a:t>
            </a:r>
            <a:r>
              <a:rPr lang="en-GB" dirty="0"/>
              <a:t>per week</a:t>
            </a:r>
            <a:endParaRPr lang="en-US" dirty="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Assessment </a:t>
            </a:r>
            <a:r>
              <a:rPr lang="en-GB" b="1" dirty="0" smtClean="0"/>
              <a:t>Scheme</a:t>
            </a:r>
            <a:endParaRPr lang="en-US" dirty="0"/>
          </a:p>
        </p:txBody>
      </p:sp>
      <p:sp>
        <p:nvSpPr>
          <p:cNvPr id="3" name="Content Placeholder 2"/>
          <p:cNvSpPr>
            <a:spLocks noGrp="1"/>
          </p:cNvSpPr>
          <p:nvPr>
            <p:ph idx="1"/>
          </p:nvPr>
        </p:nvSpPr>
        <p:spPr/>
        <p:txBody>
          <a:bodyPr/>
          <a:lstStyle/>
          <a:p>
            <a:r>
              <a:rPr lang="cy-GB" dirty="0"/>
              <a:t>Mid-term examination I 			10%</a:t>
            </a:r>
            <a:endParaRPr lang="en-US" dirty="0"/>
          </a:p>
          <a:p>
            <a:r>
              <a:rPr lang="cy-GB" dirty="0"/>
              <a:t>Mid-term examination II			15%</a:t>
            </a:r>
            <a:endParaRPr lang="en-US" dirty="0"/>
          </a:p>
          <a:p>
            <a:r>
              <a:rPr lang="cy-GB" dirty="0"/>
              <a:t>Assignements				</a:t>
            </a:r>
            <a:r>
              <a:rPr lang="cy-GB" dirty="0" smtClean="0"/>
              <a:t>	10</a:t>
            </a:r>
            <a:r>
              <a:rPr lang="cy-GB" dirty="0"/>
              <a:t>%</a:t>
            </a:r>
            <a:endParaRPr lang="en-US" dirty="0"/>
          </a:p>
          <a:p>
            <a:r>
              <a:rPr lang="cy-GB" dirty="0"/>
              <a:t>Quizes					</a:t>
            </a:r>
            <a:r>
              <a:rPr lang="cy-GB" dirty="0" smtClean="0"/>
              <a:t>	10</a:t>
            </a:r>
            <a:r>
              <a:rPr lang="cy-GB" dirty="0"/>
              <a:t>%</a:t>
            </a:r>
            <a:endParaRPr lang="en-US" dirty="0"/>
          </a:p>
          <a:p>
            <a:r>
              <a:rPr lang="en-GB" dirty="0"/>
              <a:t>GDB					 </a:t>
            </a:r>
            <a:r>
              <a:rPr lang="en-GB" dirty="0" smtClean="0"/>
              <a:t>	   5</a:t>
            </a:r>
            <a:r>
              <a:rPr lang="en-GB" dirty="0"/>
              <a:t>%</a:t>
            </a:r>
            <a:endParaRPr lang="en-US" dirty="0"/>
          </a:p>
          <a:p>
            <a:r>
              <a:rPr lang="cy-GB" dirty="0"/>
              <a:t>three hour examintion			50%</a:t>
            </a: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Reading </a:t>
            </a:r>
            <a:r>
              <a:rPr lang="en-GB" b="1" dirty="0" smtClean="0"/>
              <a:t>Materials</a:t>
            </a:r>
            <a:endParaRPr lang="en-US" dirty="0"/>
          </a:p>
        </p:txBody>
      </p:sp>
      <p:sp>
        <p:nvSpPr>
          <p:cNvPr id="3" name="Content Placeholder 2"/>
          <p:cNvSpPr>
            <a:spLocks noGrp="1"/>
          </p:cNvSpPr>
          <p:nvPr>
            <p:ph idx="1"/>
          </p:nvPr>
        </p:nvSpPr>
        <p:spPr/>
        <p:txBody>
          <a:bodyPr/>
          <a:lstStyle/>
          <a:p>
            <a:r>
              <a:rPr lang="en-US" b="1" dirty="0" smtClean="0">
                <a:latin typeface="Times New Roman" pitchFamily="18" charset="0"/>
                <a:cs typeface="Times New Roman" pitchFamily="18" charset="0"/>
              </a:rPr>
              <a:t>International Business Management by Charles W.L. Hill</a:t>
            </a:r>
          </a:p>
          <a:p>
            <a:r>
              <a:rPr lang="en-US" b="1" dirty="0" smtClean="0">
                <a:latin typeface="Times New Roman" pitchFamily="18" charset="0"/>
                <a:cs typeface="Times New Roman" pitchFamily="18" charset="0"/>
              </a:rPr>
              <a:t>International Financial Management by Jeff Madura</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Introduction</a:t>
            </a:r>
            <a:endParaRPr lang="en-US" dirty="0"/>
          </a:p>
        </p:txBody>
      </p:sp>
      <p:sp>
        <p:nvSpPr>
          <p:cNvPr id="3" name="Content Placeholder 2"/>
          <p:cNvSpPr>
            <a:spLocks noGrp="1"/>
          </p:cNvSpPr>
          <p:nvPr>
            <p:ph idx="1"/>
          </p:nvPr>
        </p:nvSpPr>
        <p:spPr>
          <a:xfrm>
            <a:off x="457200" y="1600200"/>
            <a:ext cx="8382000" cy="4525963"/>
          </a:xfrm>
        </p:spPr>
        <p:txBody>
          <a:bodyPr>
            <a:noAutofit/>
          </a:bodyPr>
          <a:lstStyle/>
          <a:p>
            <a:pPr algn="just"/>
            <a:r>
              <a:rPr lang="en-US" sz="2400" dirty="0" smtClean="0">
                <a:latin typeface="Times New Roman" pitchFamily="18" charset="0"/>
                <a:cs typeface="Times New Roman" pitchFamily="18" charset="0"/>
              </a:rPr>
              <a:t>International Business introduces students to  multinational corporations (MNCs),  businesses that  now impinge on the lives of almost everyone on earth . These  organizations  undertake  most of the world’s trade and an increasingly large share of its  economic output. MNCs distinguish themselves from domestic firms  by taking control  over industrial activities beyond the borders of their  own countries.  </a:t>
            </a:r>
          </a:p>
          <a:p>
            <a:pPr algn="just"/>
            <a:r>
              <a:rPr lang="en-US" sz="2400" dirty="0" smtClean="0">
                <a:latin typeface="Times New Roman" pitchFamily="18" charset="0"/>
                <a:cs typeface="Times New Roman" pitchFamily="18" charset="0"/>
              </a:rPr>
              <a:t>The main purpose of the course is to provide a non-technical introduction to the internationalized firms ,  with which we all eventually engage as  customers, employees, shareholders, regulators, or concerned citizens.</a:t>
            </a: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smtClean="0"/>
              <a:t>Multinational Corporations</a:t>
            </a:r>
          </a:p>
        </p:txBody>
      </p:sp>
      <p:sp>
        <p:nvSpPr>
          <p:cNvPr id="34819" name="Content Placeholder 2"/>
          <p:cNvSpPr>
            <a:spLocks noGrp="1"/>
          </p:cNvSpPr>
          <p:nvPr>
            <p:ph idx="1"/>
          </p:nvPr>
        </p:nvSpPr>
        <p:spPr>
          <a:xfrm>
            <a:off x="457200" y="1371600"/>
            <a:ext cx="8229600" cy="5105400"/>
          </a:xfrm>
        </p:spPr>
        <p:txBody>
          <a:bodyPr>
            <a:normAutofit fontScale="85000" lnSpcReduction="20000"/>
          </a:bodyPr>
          <a:lstStyle/>
          <a:p>
            <a:r>
              <a:rPr lang="en-US" dirty="0" smtClean="0">
                <a:latin typeface="Times New Roman" pitchFamily="18" charset="0"/>
                <a:cs typeface="Times New Roman" pitchFamily="18" charset="0"/>
              </a:rPr>
              <a:t>Goals of MNC</a:t>
            </a:r>
          </a:p>
          <a:p>
            <a:r>
              <a:rPr lang="en-US" dirty="0" smtClean="0">
                <a:latin typeface="Times New Roman" pitchFamily="18" charset="0"/>
                <a:cs typeface="Times New Roman" pitchFamily="18" charset="0"/>
              </a:rPr>
              <a:t>What is MNC</a:t>
            </a:r>
          </a:p>
          <a:p>
            <a:r>
              <a:rPr lang="en-US" dirty="0" smtClean="0">
                <a:latin typeface="Times New Roman" pitchFamily="18" charset="0"/>
                <a:cs typeface="Times New Roman" pitchFamily="18" charset="0"/>
              </a:rPr>
              <a:t>Business Combinations</a:t>
            </a:r>
          </a:p>
          <a:p>
            <a:r>
              <a:rPr lang="en-US" dirty="0" smtClean="0">
                <a:latin typeface="Times New Roman" pitchFamily="18" charset="0"/>
                <a:cs typeface="Times New Roman" pitchFamily="18" charset="0"/>
              </a:rPr>
              <a:t>Classes of Business Combinations</a:t>
            </a:r>
          </a:p>
          <a:p>
            <a:r>
              <a:rPr lang="en-US" dirty="0" smtClean="0">
                <a:latin typeface="Times New Roman" pitchFamily="18" charset="0"/>
                <a:cs typeface="Times New Roman" pitchFamily="18" charset="0"/>
              </a:rPr>
              <a:t>Defensive tactics against Hostile takeover</a:t>
            </a:r>
          </a:p>
          <a:p>
            <a:r>
              <a:rPr lang="en-US" dirty="0" smtClean="0">
                <a:latin typeface="Times New Roman" pitchFamily="18" charset="0"/>
                <a:cs typeface="Times New Roman" pitchFamily="18" charset="0"/>
              </a:rPr>
              <a:t>Business combinations: Why and How?</a:t>
            </a:r>
          </a:p>
          <a:p>
            <a:r>
              <a:rPr lang="en-US" dirty="0" smtClean="0">
                <a:latin typeface="Times New Roman" pitchFamily="18" charset="0"/>
                <a:cs typeface="Times New Roman" pitchFamily="18" charset="0"/>
              </a:rPr>
              <a:t>Types of Business Combinations</a:t>
            </a:r>
          </a:p>
          <a:p>
            <a:r>
              <a:rPr lang="en-US" dirty="0" smtClean="0">
                <a:latin typeface="Times New Roman" pitchFamily="18" charset="0"/>
                <a:cs typeface="Times New Roman" pitchFamily="18" charset="0"/>
              </a:rPr>
              <a:t>Methods for Arranging business combinations</a:t>
            </a:r>
          </a:p>
          <a:p>
            <a:r>
              <a:rPr lang="en-US" dirty="0" smtClean="0">
                <a:latin typeface="Times New Roman" pitchFamily="18" charset="0"/>
                <a:cs typeface="Times New Roman" pitchFamily="18" charset="0"/>
              </a:rPr>
              <a:t>Parent company-subsidiary relationship</a:t>
            </a:r>
          </a:p>
          <a:p>
            <a:r>
              <a:rPr lang="en-US" dirty="0" smtClean="0">
                <a:latin typeface="Times New Roman" pitchFamily="18" charset="0"/>
                <a:cs typeface="Times New Roman" pitchFamily="18" charset="0"/>
              </a:rPr>
              <a:t>Financial Statements/Consolidated financial statements</a:t>
            </a:r>
          </a:p>
          <a:p>
            <a:r>
              <a:rPr lang="en-US" dirty="0" smtClean="0">
                <a:latin typeface="Times New Roman" pitchFamily="18" charset="0"/>
                <a:cs typeface="Times New Roman" pitchFamily="18" charset="0"/>
              </a:rPr>
              <a:t>Constraints interfering with the MNC’s Goal</a:t>
            </a:r>
          </a:p>
          <a:p>
            <a:r>
              <a:rPr lang="en-US" dirty="0" smtClean="0">
                <a:latin typeface="Times New Roman" pitchFamily="18" charset="0"/>
                <a:cs typeface="Times New Roman" pitchFamily="18" charset="0"/>
              </a:rPr>
              <a:t>Managing within the constraints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Business</a:t>
            </a:r>
            <a:endParaRPr lang="en-US" dirty="0"/>
          </a:p>
        </p:txBody>
      </p:sp>
      <p:sp>
        <p:nvSpPr>
          <p:cNvPr id="3" name="Content Placeholder 2"/>
          <p:cNvSpPr>
            <a:spLocks noGrp="1"/>
          </p:cNvSpPr>
          <p:nvPr>
            <p:ph idx="1"/>
          </p:nvPr>
        </p:nvSpPr>
        <p:spPr/>
        <p:txBody>
          <a:bodyPr/>
          <a:lstStyle/>
          <a:p>
            <a:r>
              <a:rPr lang="en-US" dirty="0" smtClean="0"/>
              <a:t>Theories of International Business</a:t>
            </a:r>
          </a:p>
          <a:p>
            <a:r>
              <a:rPr lang="en-US" dirty="0" smtClean="0"/>
              <a:t>International Business Methods</a:t>
            </a:r>
          </a:p>
          <a:p>
            <a:r>
              <a:rPr lang="en-US" dirty="0" smtClean="0"/>
              <a:t>International opportunities</a:t>
            </a:r>
          </a:p>
          <a:p>
            <a:r>
              <a:rPr lang="en-US" dirty="0" smtClean="0"/>
              <a:t>Exposure to International Risk</a:t>
            </a:r>
          </a:p>
          <a:p>
            <a:r>
              <a:rPr lang="en-US" dirty="0" smtClean="0"/>
              <a:t>MNCs Focused on International Trade,  International Arrangements and Direct Foreign Investment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Globalization</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What is Globalization</a:t>
            </a:r>
          </a:p>
          <a:p>
            <a:r>
              <a:rPr lang="en-US" dirty="0" smtClean="0">
                <a:latin typeface="Times New Roman" pitchFamily="18" charset="0"/>
                <a:cs typeface="Times New Roman" pitchFamily="18" charset="0"/>
              </a:rPr>
              <a:t>The Globalization Of Markets</a:t>
            </a:r>
          </a:p>
          <a:p>
            <a:r>
              <a:rPr lang="en-US" dirty="0" smtClean="0">
                <a:latin typeface="Times New Roman" pitchFamily="18" charset="0"/>
                <a:cs typeface="Times New Roman" pitchFamily="18" charset="0"/>
              </a:rPr>
              <a:t>The Globalization Of Production</a:t>
            </a:r>
          </a:p>
          <a:p>
            <a:r>
              <a:rPr lang="en-US" dirty="0" smtClean="0">
                <a:latin typeface="Times New Roman" pitchFamily="18" charset="0"/>
                <a:cs typeface="Times New Roman" pitchFamily="18" charset="0"/>
              </a:rPr>
              <a:t>The Emergence Of Global Institutions </a:t>
            </a:r>
          </a:p>
          <a:p>
            <a:r>
              <a:rPr lang="en-US" dirty="0" smtClean="0">
                <a:latin typeface="Times New Roman" pitchFamily="18" charset="0"/>
                <a:cs typeface="Times New Roman" pitchFamily="18" charset="0"/>
              </a:rPr>
              <a:t>Drivers Of Globalization </a:t>
            </a:r>
          </a:p>
          <a:p>
            <a:r>
              <a:rPr lang="en-US" dirty="0" smtClean="0">
                <a:latin typeface="Times New Roman" pitchFamily="18" charset="0"/>
                <a:cs typeface="Times New Roman" pitchFamily="18" charset="0"/>
              </a:rPr>
              <a:t>Declining Trade And Investment Barriers</a:t>
            </a:r>
          </a:p>
          <a:p>
            <a:r>
              <a:rPr lang="en-US" dirty="0" smtClean="0">
                <a:latin typeface="Times New Roman" pitchFamily="18" charset="0"/>
                <a:cs typeface="Times New Roman" pitchFamily="18" charset="0"/>
              </a:rPr>
              <a:t>The Role Of Technological Change </a:t>
            </a:r>
          </a:p>
          <a:p>
            <a:r>
              <a:rPr lang="en-US" dirty="0" smtClean="0">
                <a:latin typeface="Times New Roman" pitchFamily="18" charset="0"/>
                <a:cs typeface="Times New Roman" pitchFamily="18" charset="0"/>
              </a:rPr>
              <a:t>The Changing Demographics Of The Global Economy </a:t>
            </a:r>
          </a:p>
          <a:p>
            <a:r>
              <a:rPr lang="en-US" dirty="0" smtClean="0">
                <a:latin typeface="Times New Roman" pitchFamily="18" charset="0"/>
                <a:cs typeface="Times New Roman" pitchFamily="18" charset="0"/>
              </a:rPr>
              <a:t>The Changing Foreign Direct Investment Picture</a:t>
            </a:r>
          </a:p>
          <a:p>
            <a:r>
              <a:rPr lang="en-US" dirty="0" smtClean="0">
                <a:latin typeface="Times New Roman" pitchFamily="18" charset="0"/>
                <a:cs typeface="Times New Roman" pitchFamily="18" charset="0"/>
              </a:rPr>
              <a:t>Managing In The Global Market place </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Foreign Direct Investment</a:t>
            </a:r>
            <a:r>
              <a:rPr lang="en-US" dirty="0" smtClean="0">
                <a:solidFill>
                  <a:srgbClr val="CC6600"/>
                </a:solidFill>
              </a:rPr>
              <a:t> </a:t>
            </a:r>
            <a:endParaRPr lang="en-US" dirty="0"/>
          </a:p>
        </p:txBody>
      </p:sp>
      <p:sp>
        <p:nvSpPr>
          <p:cNvPr id="3" name="Content Placeholder 2"/>
          <p:cNvSpPr>
            <a:spLocks noGrp="1"/>
          </p:cNvSpPr>
          <p:nvPr>
            <p:ph idx="1"/>
          </p:nvPr>
        </p:nvSpPr>
        <p:spPr>
          <a:xfrm>
            <a:off x="457200" y="990600"/>
            <a:ext cx="8229600" cy="5867400"/>
          </a:xfrm>
        </p:spPr>
        <p:txBody>
          <a:bodyPr>
            <a:normAutofit fontScale="77500" lnSpcReduction="20000"/>
          </a:bodyPr>
          <a:lstStyle/>
          <a:p>
            <a:r>
              <a:rPr lang="en-US" dirty="0" smtClean="0"/>
              <a:t>Foreign Direct Investment</a:t>
            </a:r>
            <a:r>
              <a:rPr lang="en-US" dirty="0" smtClean="0">
                <a:solidFill>
                  <a:srgbClr val="CC6600"/>
                </a:solidFill>
              </a:rPr>
              <a:t> </a:t>
            </a:r>
            <a:endParaRPr lang="en-US" sz="4000" dirty="0" smtClean="0"/>
          </a:p>
          <a:p>
            <a:r>
              <a:rPr lang="en-US" dirty="0" smtClean="0"/>
              <a:t>Motives for DFI</a:t>
            </a:r>
          </a:p>
          <a:p>
            <a:pPr lvl="1">
              <a:buFont typeface="Arial" charset="0"/>
              <a:buChar char="•"/>
            </a:pPr>
            <a:r>
              <a:rPr lang="en-US" i="1" dirty="0" smtClean="0"/>
              <a:t>Revenue-Related Motives</a:t>
            </a:r>
          </a:p>
          <a:p>
            <a:pPr lvl="1">
              <a:buFont typeface="Arial" charset="0"/>
              <a:buChar char="•"/>
            </a:pPr>
            <a:r>
              <a:rPr lang="en-US" i="1" dirty="0" smtClean="0"/>
              <a:t>Cost-Related Motives</a:t>
            </a:r>
          </a:p>
          <a:p>
            <a:r>
              <a:rPr lang="en-US" dirty="0" smtClean="0"/>
              <a:t>Benefits of International Diversification</a:t>
            </a:r>
          </a:p>
          <a:p>
            <a:r>
              <a:rPr lang="en-US" dirty="0" smtClean="0"/>
              <a:t>Decisions Subsequent to DFI</a:t>
            </a:r>
          </a:p>
          <a:p>
            <a:r>
              <a:rPr lang="en-US" dirty="0" smtClean="0"/>
              <a:t>Foreign Direct Investment In The World Economy</a:t>
            </a:r>
          </a:p>
          <a:p>
            <a:pPr>
              <a:defRPr/>
            </a:pPr>
            <a:r>
              <a:rPr lang="en-US" dirty="0" smtClean="0"/>
              <a:t>The Form Of FDI: Acquisitions Versus Greenfield Investments</a:t>
            </a:r>
          </a:p>
          <a:p>
            <a:pPr>
              <a:defRPr/>
            </a:pPr>
            <a:r>
              <a:rPr lang="en-US" dirty="0" smtClean="0"/>
              <a:t>Theories Of Foreign Direct Investment</a:t>
            </a:r>
          </a:p>
          <a:p>
            <a:pPr>
              <a:defRPr/>
            </a:pPr>
            <a:r>
              <a:rPr lang="en-US" dirty="0" smtClean="0"/>
              <a:t>Why and Types Foreign Direct Investment?</a:t>
            </a:r>
          </a:p>
          <a:p>
            <a:pPr algn="just">
              <a:defRPr/>
            </a:pPr>
            <a:r>
              <a:rPr lang="en-US" dirty="0" smtClean="0">
                <a:cs typeface="Times New Roman" pitchFamily="18" charset="0"/>
              </a:rPr>
              <a:t>Political Ideology And Foreign Direct Investment</a:t>
            </a:r>
          </a:p>
          <a:p>
            <a:pPr algn="just">
              <a:defRPr/>
            </a:pPr>
            <a:r>
              <a:rPr lang="en-US" dirty="0" smtClean="0">
                <a:cs typeface="Times New Roman" pitchFamily="18" charset="0"/>
              </a:rPr>
              <a:t>International Institutions and The Liberalization Of FDI</a:t>
            </a:r>
          </a:p>
          <a:p>
            <a:pPr algn="just">
              <a:defRPr/>
            </a:pPr>
            <a:r>
              <a:rPr lang="en-US" dirty="0" smtClean="0">
                <a:cs typeface="Times New Roman" pitchFamily="18" charset="0"/>
              </a:rPr>
              <a:t>The Theory Of FDI</a:t>
            </a:r>
          </a:p>
          <a:p>
            <a:pPr algn="just">
              <a:defRPr/>
            </a:pPr>
            <a:r>
              <a:rPr lang="en-US" dirty="0" smtClean="0">
                <a:cs typeface="Times New Roman" pitchFamily="18" charset="0"/>
              </a:rPr>
              <a:t>Government Policy</a:t>
            </a:r>
          </a:p>
          <a:p>
            <a:pPr>
              <a:defRPr/>
            </a:pP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Budgeting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Capital Budgeting</a:t>
            </a:r>
          </a:p>
          <a:p>
            <a:r>
              <a:rPr lang="en-US" dirty="0" smtClean="0"/>
              <a:t>Subsidiary versus Parent Perspective</a:t>
            </a:r>
          </a:p>
          <a:p>
            <a:r>
              <a:rPr lang="en-US" dirty="0" smtClean="0"/>
              <a:t>Remitting Subsidiary Earnings to the Parent</a:t>
            </a:r>
          </a:p>
          <a:p>
            <a:r>
              <a:rPr lang="en-US" dirty="0" smtClean="0"/>
              <a:t>Input for Multinational Capital Budgeting</a:t>
            </a:r>
          </a:p>
          <a:p>
            <a:r>
              <a:rPr lang="en-US" dirty="0" smtClean="0"/>
              <a:t>Multinational Capital Budgeting</a:t>
            </a:r>
          </a:p>
          <a:p>
            <a:r>
              <a:rPr lang="en-US" dirty="0" smtClean="0"/>
              <a:t>Multinational Capital Formula</a:t>
            </a:r>
          </a:p>
          <a:p>
            <a:r>
              <a:rPr lang="en-US" dirty="0" smtClean="0"/>
              <a:t>Subsidiary versus Parent Perspective</a:t>
            </a:r>
          </a:p>
          <a:p>
            <a:r>
              <a:rPr lang="en-US" dirty="0" smtClean="0"/>
              <a:t>Input for Multinational Capital Budgeting</a:t>
            </a:r>
          </a:p>
          <a:p>
            <a:r>
              <a:rPr lang="en-US" dirty="0" smtClean="0"/>
              <a:t>Capital Budgeting Analysis</a:t>
            </a:r>
          </a:p>
          <a:p>
            <a:r>
              <a:rPr lang="en-US" dirty="0" smtClean="0"/>
              <a:t>Factors to Consider in Multinational Capital Budgeting</a:t>
            </a:r>
          </a:p>
          <a:p>
            <a:r>
              <a:rPr lang="en-US" dirty="0" smtClean="0"/>
              <a:t>Impact of Multinational Capital Budgeting on an MNC’s Value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Country Risk Analysis</a:t>
            </a:r>
            <a:endParaRPr lang="en-US" dirty="0"/>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smtClean="0"/>
              <a:t>Political Risk Factors</a:t>
            </a:r>
          </a:p>
          <a:p>
            <a:r>
              <a:rPr lang="en-US" dirty="0" smtClean="0"/>
              <a:t>Corruption Perceptions Index</a:t>
            </a:r>
          </a:p>
          <a:p>
            <a:r>
              <a:rPr lang="en-US" dirty="0" smtClean="0"/>
              <a:t>Financial Risk Factors</a:t>
            </a:r>
          </a:p>
          <a:p>
            <a:r>
              <a:rPr lang="en-US" dirty="0" smtClean="0"/>
              <a:t>Types of Country Risk Assessment</a:t>
            </a:r>
          </a:p>
          <a:p>
            <a:r>
              <a:rPr lang="en-US" dirty="0" smtClean="0"/>
              <a:t>Techniques of Assessing Country Risk</a:t>
            </a:r>
          </a:p>
          <a:p>
            <a:r>
              <a:rPr lang="en-US" dirty="0" smtClean="0"/>
              <a:t>Developing A Country Risk Rating</a:t>
            </a:r>
          </a:p>
          <a:p>
            <a:r>
              <a:rPr lang="en-US" dirty="0" smtClean="0"/>
              <a:t>Incorporating Country Risk in Capital Budgeting</a:t>
            </a:r>
          </a:p>
          <a:p>
            <a:r>
              <a:rPr lang="en-US" dirty="0" smtClean="0"/>
              <a:t>Reducing Exposure to Host Government Takeovers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Multinational Restructuring</a:t>
            </a:r>
            <a:endParaRPr lang="en-US" dirty="0"/>
          </a:p>
        </p:txBody>
      </p:sp>
      <p:sp>
        <p:nvSpPr>
          <p:cNvPr id="3" name="Content Placeholder 2"/>
          <p:cNvSpPr>
            <a:spLocks noGrp="1"/>
          </p:cNvSpPr>
          <p:nvPr>
            <p:ph idx="1"/>
          </p:nvPr>
        </p:nvSpPr>
        <p:spPr>
          <a:xfrm>
            <a:off x="457200" y="1219200"/>
            <a:ext cx="8229600" cy="5410200"/>
          </a:xfrm>
        </p:spPr>
        <p:txBody>
          <a:bodyPr>
            <a:normAutofit fontScale="92500" lnSpcReduction="20000"/>
          </a:bodyPr>
          <a:lstStyle/>
          <a:p>
            <a:r>
              <a:rPr lang="en-US" dirty="0" smtClean="0"/>
              <a:t>Introduction to Multinational Restructuring</a:t>
            </a:r>
          </a:p>
          <a:p>
            <a:r>
              <a:rPr lang="en-US" dirty="0" smtClean="0"/>
              <a:t>International Acquisitions</a:t>
            </a:r>
          </a:p>
          <a:p>
            <a:pPr lvl="1"/>
            <a:r>
              <a:rPr lang="en-US" dirty="0" smtClean="0"/>
              <a:t>Trends in International Acquisitions</a:t>
            </a:r>
          </a:p>
          <a:p>
            <a:pPr lvl="1"/>
            <a:r>
              <a:rPr lang="en-US" dirty="0" smtClean="0"/>
              <a:t>Model for Valuing a Foreign Target</a:t>
            </a:r>
          </a:p>
          <a:p>
            <a:pPr lvl="1"/>
            <a:r>
              <a:rPr lang="en-US" dirty="0" smtClean="0"/>
              <a:t>Barriers to International Acquisitions </a:t>
            </a:r>
          </a:p>
          <a:p>
            <a:pPr lvl="1"/>
            <a:r>
              <a:rPr lang="en-US" dirty="0" smtClean="0"/>
              <a:t>Assessing Potential Acquisitions in Asia and Europe</a:t>
            </a:r>
          </a:p>
          <a:p>
            <a:r>
              <a:rPr lang="en-US" dirty="0" smtClean="0"/>
              <a:t>Factors that Affect the Expected Cash Flows of the Foreign Target </a:t>
            </a:r>
          </a:p>
          <a:p>
            <a:pPr lvl="1"/>
            <a:r>
              <a:rPr lang="en-US" dirty="0" smtClean="0"/>
              <a:t>Target-Specific Factors</a:t>
            </a:r>
          </a:p>
          <a:p>
            <a:pPr lvl="1"/>
            <a:r>
              <a:rPr lang="en-US" dirty="0" smtClean="0"/>
              <a:t>Country-Specific Factors</a:t>
            </a:r>
          </a:p>
          <a:p>
            <a:r>
              <a:rPr lang="en-US" dirty="0" smtClean="0"/>
              <a:t>International Divestitures</a:t>
            </a:r>
          </a:p>
          <a:p>
            <a:r>
              <a:rPr lang="en-US" dirty="0" smtClean="0"/>
              <a:t>Impact of Multinational Restructuring on an MNC’s Value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Entry Strategy and Strategic Alliances</a:t>
            </a:r>
            <a:endParaRPr lang="en-US" dirty="0"/>
          </a:p>
        </p:txBody>
      </p:sp>
      <p:sp>
        <p:nvSpPr>
          <p:cNvPr id="3" name="Content Placeholder 2"/>
          <p:cNvSpPr>
            <a:spLocks noGrp="1"/>
          </p:cNvSpPr>
          <p:nvPr>
            <p:ph idx="1"/>
          </p:nvPr>
        </p:nvSpPr>
        <p:spPr/>
        <p:txBody>
          <a:bodyPr>
            <a:normAutofit fontScale="92500" lnSpcReduction="20000"/>
          </a:bodyPr>
          <a:lstStyle/>
          <a:p>
            <a:pPr>
              <a:defRPr/>
            </a:pPr>
            <a:r>
              <a:rPr lang="en-US" dirty="0" smtClean="0"/>
              <a:t>Selecting An Entry Mode</a:t>
            </a:r>
          </a:p>
          <a:p>
            <a:pPr>
              <a:defRPr/>
            </a:pPr>
            <a:r>
              <a:rPr lang="en-US" dirty="0" smtClean="0"/>
              <a:t>Core Competencies And Entry Mode</a:t>
            </a:r>
          </a:p>
          <a:p>
            <a:pPr>
              <a:defRPr/>
            </a:pPr>
            <a:r>
              <a:rPr lang="en-US" dirty="0" smtClean="0"/>
              <a:t>Pressures For Cost Reductions And Entry Mode </a:t>
            </a:r>
          </a:p>
          <a:p>
            <a:pPr>
              <a:defRPr/>
            </a:pPr>
            <a:r>
              <a:rPr lang="en-US" dirty="0" smtClean="0"/>
              <a:t>Greenfield Ventures Or Acquisitions</a:t>
            </a:r>
          </a:p>
          <a:p>
            <a:pPr>
              <a:defRPr/>
            </a:pPr>
            <a:r>
              <a:rPr lang="en-US" dirty="0" smtClean="0"/>
              <a:t>Pros And Cons Of Acquisition </a:t>
            </a:r>
          </a:p>
          <a:p>
            <a:pPr>
              <a:defRPr/>
            </a:pPr>
            <a:r>
              <a:rPr lang="en-US" dirty="0" smtClean="0"/>
              <a:t>Pros And Cons Of Greenfield Ventures</a:t>
            </a:r>
          </a:p>
          <a:p>
            <a:pPr>
              <a:defRPr/>
            </a:pPr>
            <a:r>
              <a:rPr lang="en-US" dirty="0" smtClean="0"/>
              <a:t>Strategic Alliances</a:t>
            </a:r>
          </a:p>
          <a:p>
            <a:pPr>
              <a:defRPr/>
            </a:pPr>
            <a:r>
              <a:rPr lang="en-US" dirty="0" smtClean="0"/>
              <a:t>The Advantages &amp; Disadvantages of Strategic Alliances</a:t>
            </a:r>
          </a:p>
          <a:p>
            <a:pPr>
              <a:defRPr/>
            </a:pPr>
            <a:r>
              <a:rPr lang="en-US" dirty="0" smtClean="0"/>
              <a:t>Making Alliances Work</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Exporting, Importing and Countertrade</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r>
              <a:rPr lang="en-US" dirty="0" smtClean="0"/>
              <a:t>The Promise And Pitfalls Of Exporting </a:t>
            </a:r>
          </a:p>
          <a:p>
            <a:r>
              <a:rPr lang="en-US" dirty="0" smtClean="0"/>
              <a:t>Utilizing Export Management Companies</a:t>
            </a:r>
          </a:p>
          <a:p>
            <a:r>
              <a:rPr lang="en-US" dirty="0" smtClean="0"/>
              <a:t>Export Strategy</a:t>
            </a:r>
          </a:p>
          <a:p>
            <a:r>
              <a:rPr lang="en-US" dirty="0" smtClean="0"/>
              <a:t>Export And Import Financing</a:t>
            </a:r>
          </a:p>
          <a:p>
            <a:r>
              <a:rPr lang="en-US" dirty="0" smtClean="0"/>
              <a:t>Letter Of Credit</a:t>
            </a:r>
          </a:p>
          <a:p>
            <a:r>
              <a:rPr lang="en-US" dirty="0" smtClean="0"/>
              <a:t>Draft</a:t>
            </a:r>
          </a:p>
          <a:p>
            <a:r>
              <a:rPr lang="en-US" dirty="0" smtClean="0"/>
              <a:t>Bill Of Lading</a:t>
            </a:r>
          </a:p>
          <a:p>
            <a:r>
              <a:rPr lang="en-US" dirty="0" smtClean="0"/>
              <a:t>A Typical International Trade Transaction</a:t>
            </a:r>
          </a:p>
          <a:p>
            <a:r>
              <a:rPr lang="en-US" dirty="0" smtClean="0"/>
              <a:t>Countertrade</a:t>
            </a:r>
          </a:p>
          <a:p>
            <a:r>
              <a:rPr lang="en-US" dirty="0" smtClean="0"/>
              <a:t>The Pros And Cons Of Countertrade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Financing International Trade</a:t>
            </a:r>
            <a:endParaRPr lang="en-US" dirty="0"/>
          </a:p>
        </p:txBody>
      </p:sp>
      <p:sp>
        <p:nvSpPr>
          <p:cNvPr id="3" name="Content Placeholder 2"/>
          <p:cNvSpPr>
            <a:spLocks noGrp="1"/>
          </p:cNvSpPr>
          <p:nvPr>
            <p:ph idx="1"/>
          </p:nvPr>
        </p:nvSpPr>
        <p:spPr>
          <a:xfrm>
            <a:off x="457200" y="1143000"/>
            <a:ext cx="8229600" cy="5334000"/>
          </a:xfrm>
        </p:spPr>
        <p:txBody>
          <a:bodyPr>
            <a:normAutofit/>
          </a:bodyPr>
          <a:lstStyle/>
          <a:p>
            <a:r>
              <a:rPr lang="en-US" sz="2400" dirty="0" smtClean="0"/>
              <a:t>Payment Methods for International Trade</a:t>
            </a:r>
          </a:p>
          <a:p>
            <a:pPr lvl="1"/>
            <a:r>
              <a:rPr lang="en-US" sz="2000" dirty="0" smtClean="0"/>
              <a:t>Prepayments</a:t>
            </a:r>
          </a:p>
          <a:p>
            <a:pPr lvl="1"/>
            <a:r>
              <a:rPr lang="en-US" sz="2000" dirty="0" smtClean="0"/>
              <a:t>Letters of Credit</a:t>
            </a:r>
          </a:p>
          <a:p>
            <a:pPr lvl="1"/>
            <a:r>
              <a:rPr lang="en-US" sz="2000" dirty="0" smtClean="0"/>
              <a:t>Sight Drafts and Time Drafts</a:t>
            </a:r>
          </a:p>
          <a:p>
            <a:pPr lvl="1"/>
            <a:r>
              <a:rPr lang="en-US" sz="2000" dirty="0" smtClean="0"/>
              <a:t>Consignments</a:t>
            </a:r>
          </a:p>
          <a:p>
            <a:pPr lvl="1"/>
            <a:r>
              <a:rPr lang="en-US" sz="2000" dirty="0" smtClean="0"/>
              <a:t>Open Accounts </a:t>
            </a:r>
          </a:p>
          <a:p>
            <a:r>
              <a:rPr lang="en-US" sz="2400" dirty="0" smtClean="0"/>
              <a:t>Trade Finance Methods</a:t>
            </a:r>
          </a:p>
          <a:p>
            <a:pPr lvl="1"/>
            <a:r>
              <a:rPr lang="en-US" sz="2000" dirty="0" smtClean="0"/>
              <a:t>Accounts Receivable Financing</a:t>
            </a:r>
          </a:p>
          <a:p>
            <a:pPr lvl="1"/>
            <a:r>
              <a:rPr lang="en-US" sz="2000" dirty="0" smtClean="0"/>
              <a:t>Factoring</a:t>
            </a:r>
          </a:p>
          <a:p>
            <a:pPr lvl="1"/>
            <a:r>
              <a:rPr lang="en-US" sz="2000" dirty="0" smtClean="0"/>
              <a:t>Letters of Credit</a:t>
            </a:r>
          </a:p>
          <a:p>
            <a:pPr lvl="1"/>
            <a:r>
              <a:rPr lang="en-US" sz="2000" dirty="0" smtClean="0"/>
              <a:t>Banker’s Acceptances</a:t>
            </a:r>
          </a:p>
          <a:p>
            <a:pPr lvl="1"/>
            <a:r>
              <a:rPr lang="en-US" sz="2000" dirty="0" smtClean="0"/>
              <a:t>Working Capital Financing</a:t>
            </a:r>
          </a:p>
          <a:p>
            <a:pPr lvl="1"/>
            <a:r>
              <a:rPr lang="en-US" sz="2000" dirty="0" smtClean="0"/>
              <a:t>Medium-Term Capital Goods Financing (Forfeiting)</a:t>
            </a:r>
          </a:p>
          <a:p>
            <a:pPr lvl="1"/>
            <a:r>
              <a:rPr lang="en-US" sz="2000" dirty="0" smtClean="0"/>
              <a:t>Countertrade</a:t>
            </a:r>
          </a:p>
          <a:p>
            <a:pPr lvl="1"/>
            <a:endParaRPr lang="en-US" sz="20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792162"/>
          </a:xfrm>
        </p:spPr>
        <p:txBody>
          <a:bodyPr>
            <a:noAutofit/>
          </a:bodyPr>
          <a:lstStyle/>
          <a:p>
            <a:r>
              <a:rPr lang="en-US" sz="2800" dirty="0" smtClean="0"/>
              <a:t>Financial Management in the International Business</a:t>
            </a:r>
            <a:endParaRPr lang="en-US" sz="2800" dirty="0"/>
          </a:p>
        </p:txBody>
      </p:sp>
      <p:sp>
        <p:nvSpPr>
          <p:cNvPr id="3" name="Content Placeholder 2"/>
          <p:cNvSpPr>
            <a:spLocks noGrp="1"/>
          </p:cNvSpPr>
          <p:nvPr>
            <p:ph idx="1"/>
          </p:nvPr>
        </p:nvSpPr>
        <p:spPr>
          <a:xfrm>
            <a:off x="457200" y="914400"/>
            <a:ext cx="8229600" cy="5791200"/>
          </a:xfrm>
        </p:spPr>
        <p:txBody>
          <a:bodyPr>
            <a:normAutofit/>
          </a:bodyPr>
          <a:lstStyle/>
          <a:p>
            <a:pPr>
              <a:buNone/>
            </a:pPr>
            <a:r>
              <a:rPr lang="en-US" sz="2100" dirty="0" smtClean="0">
                <a:solidFill>
                  <a:srgbClr val="CC6600"/>
                </a:solidFill>
              </a:rPr>
              <a:t>Financial Management in the International Business</a:t>
            </a:r>
          </a:p>
          <a:p>
            <a:pPr>
              <a:buNone/>
            </a:pPr>
            <a:r>
              <a:rPr lang="en-US" sz="2100" dirty="0" smtClean="0">
                <a:solidFill>
                  <a:srgbClr val="CC6600"/>
                </a:solidFill>
              </a:rPr>
              <a:t>1.</a:t>
            </a:r>
            <a:r>
              <a:rPr lang="en-US" sz="2100" dirty="0" smtClean="0"/>
              <a:t> investment decisions – decisions about what to finance</a:t>
            </a:r>
          </a:p>
          <a:p>
            <a:pPr>
              <a:buNone/>
            </a:pPr>
            <a:r>
              <a:rPr lang="en-US" sz="2100" dirty="0" smtClean="0">
                <a:solidFill>
                  <a:srgbClr val="CC6600"/>
                </a:solidFill>
              </a:rPr>
              <a:t>2.</a:t>
            </a:r>
            <a:r>
              <a:rPr lang="en-US" sz="2100" dirty="0" smtClean="0"/>
              <a:t> financing decisions – decisions about how to finance those decisions</a:t>
            </a:r>
          </a:p>
          <a:p>
            <a:pPr>
              <a:buNone/>
            </a:pPr>
            <a:r>
              <a:rPr lang="en-US" sz="2100" dirty="0" smtClean="0">
                <a:solidFill>
                  <a:srgbClr val="CC6600"/>
                </a:solidFill>
              </a:rPr>
              <a:t>3.</a:t>
            </a:r>
            <a:r>
              <a:rPr lang="en-US" sz="2100" dirty="0" smtClean="0"/>
              <a:t> money management decisions – decisions about how to manage the firm’s financial resources most efficiently </a:t>
            </a:r>
          </a:p>
          <a:p>
            <a:pPr lvl="1">
              <a:buFont typeface="Arial" charset="0"/>
              <a:buChar char="•"/>
            </a:pPr>
            <a:r>
              <a:rPr lang="en-US" sz="2100" dirty="0" smtClean="0"/>
              <a:t>Minimizing Cash Balances</a:t>
            </a:r>
          </a:p>
          <a:p>
            <a:pPr lvl="1">
              <a:buFont typeface="Arial" charset="0"/>
              <a:buChar char="•"/>
            </a:pPr>
            <a:r>
              <a:rPr lang="en-US" sz="2100" dirty="0" smtClean="0"/>
              <a:t>Reducing Transaction Costs </a:t>
            </a:r>
          </a:p>
          <a:p>
            <a:pPr lvl="1">
              <a:buFont typeface="Arial" charset="0"/>
              <a:buChar char="•"/>
            </a:pPr>
            <a:r>
              <a:rPr lang="en-US" sz="2100" dirty="0" smtClean="0"/>
              <a:t>The Tax Objective</a:t>
            </a:r>
          </a:p>
          <a:p>
            <a:pPr lvl="1">
              <a:buFont typeface="Arial" charset="0"/>
              <a:buChar char="•"/>
            </a:pPr>
            <a:r>
              <a:rPr lang="en-US" sz="2100" dirty="0" smtClean="0"/>
              <a:t>Moving Money Across Borders: Attaining Efficiencies And Reducing Taxes </a:t>
            </a:r>
          </a:p>
          <a:p>
            <a:pPr lvl="1">
              <a:buFont typeface="Arial" charset="0"/>
              <a:buChar char="•"/>
            </a:pPr>
            <a:r>
              <a:rPr lang="en-US" sz="2100" dirty="0" smtClean="0"/>
              <a:t>Dividend Remittances</a:t>
            </a:r>
          </a:p>
          <a:p>
            <a:pPr lvl="1">
              <a:buFont typeface="Arial" charset="0"/>
              <a:buChar char="•"/>
            </a:pPr>
            <a:r>
              <a:rPr lang="en-US" sz="2100" dirty="0" smtClean="0"/>
              <a:t>Royalty Payments And Fees</a:t>
            </a:r>
          </a:p>
          <a:p>
            <a:pPr lvl="1">
              <a:buFont typeface="Arial" charset="0"/>
              <a:buChar char="•"/>
            </a:pPr>
            <a:r>
              <a:rPr lang="en-US" sz="2100" dirty="0" smtClean="0"/>
              <a:t>Transfer Prices</a:t>
            </a:r>
          </a:p>
          <a:p>
            <a:pPr lvl="1">
              <a:buFont typeface="Arial" charset="0"/>
              <a:buChar char="•"/>
            </a:pPr>
            <a:r>
              <a:rPr lang="en-US" sz="2100" dirty="0" smtClean="0"/>
              <a:t>Fronting Loans</a:t>
            </a:r>
          </a:p>
          <a:p>
            <a:pPr lvl="1">
              <a:buFont typeface="Arial" charset="0"/>
              <a:buChar char="•"/>
            </a:pPr>
            <a:r>
              <a:rPr lang="en-US" sz="2100" dirty="0" smtClean="0"/>
              <a:t>Techniques For Global Money Management </a:t>
            </a:r>
          </a:p>
          <a:p>
            <a:endParaRPr lang="en-US" sz="20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The Strategy of International Business</a:t>
            </a:r>
            <a:endParaRPr lang="en-US" dirty="0"/>
          </a:p>
        </p:txBody>
      </p:sp>
      <p:sp>
        <p:nvSpPr>
          <p:cNvPr id="3" name="Content Placeholder 2"/>
          <p:cNvSpPr>
            <a:spLocks noGrp="1"/>
          </p:cNvSpPr>
          <p:nvPr>
            <p:ph idx="1"/>
          </p:nvPr>
        </p:nvSpPr>
        <p:spPr/>
        <p:txBody>
          <a:bodyPr/>
          <a:lstStyle/>
          <a:p>
            <a:r>
              <a:rPr lang="en-US" dirty="0" smtClean="0"/>
              <a:t>Strategy and Firm</a:t>
            </a:r>
          </a:p>
          <a:p>
            <a:r>
              <a:rPr lang="en-US" dirty="0" smtClean="0"/>
              <a:t>Value Creation</a:t>
            </a:r>
          </a:p>
          <a:p>
            <a:r>
              <a:rPr lang="en-US" dirty="0" smtClean="0"/>
              <a:t>Strategic Positioning</a:t>
            </a:r>
          </a:p>
          <a:p>
            <a:r>
              <a:rPr lang="en-US" dirty="0" smtClean="0"/>
              <a:t>The Value Chain</a:t>
            </a:r>
          </a:p>
          <a:p>
            <a:r>
              <a:rPr lang="en-US" dirty="0" smtClean="0"/>
              <a:t>Different types of strategies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 and Ethics</a:t>
            </a:r>
            <a:endParaRPr lang="en-US" dirty="0"/>
          </a:p>
        </p:txBody>
      </p:sp>
      <p:sp>
        <p:nvSpPr>
          <p:cNvPr id="3" name="Content Placeholder 2"/>
          <p:cNvSpPr>
            <a:spLocks noGrp="1"/>
          </p:cNvSpPr>
          <p:nvPr>
            <p:ph idx="1"/>
          </p:nvPr>
        </p:nvSpPr>
        <p:spPr/>
        <p:txBody>
          <a:bodyPr/>
          <a:lstStyle/>
          <a:p>
            <a:r>
              <a:rPr lang="en-US" dirty="0" smtClean="0"/>
              <a:t>Cultural Differences</a:t>
            </a:r>
          </a:p>
          <a:p>
            <a:r>
              <a:rPr lang="en-US" dirty="0" smtClean="0"/>
              <a:t>Norms</a:t>
            </a:r>
          </a:p>
          <a:p>
            <a:r>
              <a:rPr lang="en-US" dirty="0" smtClean="0"/>
              <a:t>Values</a:t>
            </a:r>
          </a:p>
          <a:p>
            <a:r>
              <a:rPr lang="en-US" dirty="0" smtClean="0"/>
              <a:t>Ethics in Business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TotalTime>
  <Words>714</Words>
  <Application>Microsoft Office PowerPoint</Application>
  <PresentationFormat>On-screen Show (4:3)</PresentationFormat>
  <Paragraphs>160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International Business </vt:lpstr>
      <vt:lpstr>COURSE BASICS</vt:lpstr>
      <vt:lpstr>Assessment Scheme</vt:lpstr>
      <vt:lpstr>Reading Materials</vt:lpstr>
      <vt:lpstr>An Introduction</vt:lpstr>
      <vt:lpstr>Multinational Corporations</vt:lpstr>
      <vt:lpstr>International Business</vt:lpstr>
      <vt:lpstr>Globalization</vt:lpstr>
      <vt:lpstr>Foreign Direct Investment </vt:lpstr>
      <vt:lpstr>Capital Budgeting</vt:lpstr>
      <vt:lpstr>Country Risk Analysis</vt:lpstr>
      <vt:lpstr>Multinational Restructuring</vt:lpstr>
      <vt:lpstr>Entry Strategy and Strategic Alliances</vt:lpstr>
      <vt:lpstr>Exporting, Importing and Countertrade</vt:lpstr>
      <vt:lpstr>Financing International Trade</vt:lpstr>
      <vt:lpstr>Financial Management in the International Business</vt:lpstr>
      <vt:lpstr>The Strategy of International Business</vt:lpstr>
      <vt:lpstr>Culture and Ethics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Business</dc:title>
  <dc:creator>Javid Chaudhry</dc:creator>
  <cp:lastModifiedBy>NTS</cp:lastModifiedBy>
  <cp:revision>15</cp:revision>
  <dcterms:created xsi:type="dcterms:W3CDTF">2013-05-30T06:40:52Z</dcterms:created>
  <dcterms:modified xsi:type="dcterms:W3CDTF">2013-05-31T07:32:34Z</dcterms:modified>
</cp:coreProperties>
</file>