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5" r:id="rId3"/>
    <p:sldId id="286" r:id="rId4"/>
    <p:sldId id="278" r:id="rId5"/>
    <p:sldId id="279" r:id="rId6"/>
    <p:sldId id="280" r:id="rId7"/>
    <p:sldId id="281" r:id="rId8"/>
    <p:sldId id="282" r:id="rId9"/>
    <p:sldId id="283" r:id="rId10"/>
    <p:sldId id="284" r:id="rId1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C72B"/>
    <a:srgbClr val="FFFFCC"/>
    <a:srgbClr val="CCCCCC"/>
    <a:srgbClr val="E6E6E6"/>
    <a:srgbClr val="FF6633"/>
    <a:srgbClr val="FFCC33"/>
    <a:srgbClr val="00CCCC"/>
    <a:srgbClr val="FF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11" autoAdjust="0"/>
    <p:restoredTop sz="91021" autoAdjust="0"/>
  </p:normalViewPr>
  <p:slideViewPr>
    <p:cSldViewPr>
      <p:cViewPr varScale="1">
        <p:scale>
          <a:sx n="64" d="100"/>
          <a:sy n="64" d="100"/>
        </p:scale>
        <p:origin x="-12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750" y="79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143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715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8001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287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3879850" y="8710613"/>
            <a:ext cx="2940050" cy="450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</a:t>
            </a:r>
          </a:p>
        </p:txBody>
      </p:sp>
      <p:sp>
        <p:nvSpPr>
          <p:cNvPr id="1638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41388" y="4344988"/>
            <a:ext cx="4973637" cy="4140200"/>
          </a:xfrm>
          <a:noFill/>
          <a:ln w="9525"/>
        </p:spPr>
        <p:txBody>
          <a:bodyPr/>
          <a:lstStyle/>
          <a:p>
            <a:pPr marL="0" indent="0"/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55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585356-92A6-4214-9CF2-EAE6356C0550}" type="slidenum">
              <a:rPr lang="de-DE" sz="1200"/>
              <a:pPr algn="r"/>
              <a:t>8</a:t>
            </a:fld>
            <a:endParaRPr lang="de-DE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75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5FDBAA8-3153-46CD-B76A-F1A59C550507}" type="slidenum">
              <a:rPr lang="de-DE" sz="1200"/>
              <a:pPr algn="r"/>
              <a:t>9</a:t>
            </a:fld>
            <a:endParaRPr lang="de-DE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33ED2B-D16B-4478-A636-0D895D46B4F2}" type="slidenum">
              <a:rPr lang="de-DE" sz="1200"/>
              <a:pPr algn="r"/>
              <a:t>10</a:t>
            </a:fld>
            <a:endParaRPr lang="de-D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AB1A0-C6FB-4E02-AF64-D8C3CC92AD74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A523A-492B-4AA1-9C48-238CB7C31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40307-1873-46C1-A3CD-920938DE08F0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F824D-248E-420B-8082-4E811D983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A8DDD-ECDC-4E66-B6B7-337873BFD022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301ED-B89F-4E3A-BA15-FD3CE6C3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F93EC-14AD-4856-8C25-FB9D00B9074F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09EE8-0398-4CDA-9326-286551B1AD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07B83-A8D1-448C-A898-FCA0D79D3C1E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4CAF5-9911-45BE-8F30-0763BA050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B6415-D787-4D09-9259-4D5C4B432579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E5BBB-B23D-4793-9BD2-D799F3DBB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49885-7A17-4313-BA4C-113ECB38C9C7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12015-BF74-4623-BD61-9B139A3AE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8C0DD-C23A-4A29-93D4-A96033B36CFC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73BCF-D51E-48DE-A8C6-6D372B101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B31C5-E93E-49FB-86D9-ED6880C3B9A5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15ACF-E953-469B-A53D-63AD7D726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930D5-E978-43F1-8EA9-BD4B58AA9ACD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C2C5-427B-47FE-B251-584E56FF3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71834-7CAA-4E4D-8B5C-2576F7D73248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9B46-FDCC-4F9F-95E9-78467D48C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70F394B-CF3F-489C-8828-3A65CDC0238B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14C5124-5995-4FEA-8D5A-1A609C1EB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3600"/>
            <a:ext cx="9144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MGT 461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Lecture # 20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Project Initiation Phase (II OF II)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066800" y="4114800"/>
            <a:ext cx="6778625" cy="1768475"/>
          </a:xfrm>
        </p:spPr>
        <p:txBody>
          <a:bodyPr lIns="90488" tIns="44450" rIns="90488" bIns="44450"/>
          <a:lstStyle/>
          <a:p>
            <a:pPr marL="0" indent="0" algn="ctr" eaLnBrk="1" hangingPunct="1">
              <a:buFontTx/>
              <a:buNone/>
            </a:pPr>
            <a:r>
              <a:rPr lang="en-US" sz="2800" dirty="0" err="1" smtClean="0">
                <a:solidFill>
                  <a:schemeClr val="bg1"/>
                </a:solidFill>
                <a:latin typeface="Times New Roman" pitchFamily="18" charset="0"/>
              </a:rPr>
              <a:t>Ghazala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itchFamily="18" charset="0"/>
              </a:rPr>
              <a:t>Amin</a:t>
            </a:r>
            <a:endParaRPr lang="en-US" sz="2800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Project Management Processes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000"/>
              <a:t>PM processes are divided into five phases or process groups</a:t>
            </a:r>
          </a:p>
        </p:txBody>
      </p:sp>
      <p:sp useBgFill="1">
        <p:nvSpPr>
          <p:cNvPr id="320516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i="1" u="sng"/>
              <a:t>Initiating</a:t>
            </a:r>
          </a:p>
          <a:p>
            <a:pPr algn="ctr" eaLnBrk="0" hangingPunct="0">
              <a:defRPr/>
            </a:pPr>
            <a:r>
              <a:rPr lang="en-US" sz="2400" b="1" i="1" u="sng"/>
              <a:t>Processes</a:t>
            </a:r>
          </a:p>
        </p:txBody>
      </p:sp>
      <p:sp useBgFill="1">
        <p:nvSpPr>
          <p:cNvPr id="320517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>
                <a:latin typeface="Arial" pitchFamily="34" charset="0"/>
              </a:rPr>
              <a:t>Closing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8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Controlling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9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Executing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20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Planning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70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Professional Responsibility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Initiation Phase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Process of formally authorizing and recognizing that a new project exists or that an existing project should continue into its next phase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4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59394" name="Acrobat Document" r:id="rId3" imgW="9600000" imgH="7201905" progId="AcroExch.Document.7">
              <p:embed/>
            </p:oleObj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 idx="4294967295"/>
          </p:nvPr>
        </p:nvSpPr>
        <p:spPr>
          <a:xfrm>
            <a:off x="1219200" y="274638"/>
            <a:ext cx="7924800" cy="1143000"/>
          </a:xfrm>
        </p:spPr>
        <p:txBody>
          <a:bodyPr bIns="91440" anchor="b"/>
          <a:lstStyle/>
          <a:p>
            <a:pPr eaLnBrk="1" hangingPunct="1"/>
            <a:r>
              <a:rPr lang="en-US" smtClean="0"/>
              <a:t>Difference Between PMBOK 4 &amp; 5</a:t>
            </a:r>
          </a:p>
        </p:txBody>
      </p:sp>
      <p:sp>
        <p:nvSpPr>
          <p:cNvPr id="60419" name="Date Placeholder 2"/>
          <p:cNvSpPr txBox="1">
            <a:spLocks noGrp="1"/>
          </p:cNvSpPr>
          <p:nvPr/>
        </p:nvSpPr>
        <p:spPr bwMode="auto"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AA6010EA-B787-4CB6-902A-D3ED68EC9AD4}" type="datetime4">
              <a:rPr lang="en-US" sz="1400">
                <a:solidFill>
                  <a:schemeClr val="tx2"/>
                </a:solidFill>
                <a:latin typeface="Perpetua" pitchFamily="18" charset="0"/>
              </a:rPr>
              <a:pPr algn="r"/>
              <a:t>November 4, 2013</a:t>
            </a:fld>
            <a:endParaRPr lang="en-US" sz="1400">
              <a:solidFill>
                <a:schemeClr val="tx2"/>
              </a:solidFill>
              <a:latin typeface="Perpetua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AF1A679-BC08-4C50-A329-67755516A7DA}" type="slidenum"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5" y="1600200"/>
            <a:ext cx="87820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5052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9342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505200" y="41148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14800" y="54864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 idx="4294967295"/>
          </p:nvPr>
        </p:nvSpPr>
        <p:spPr>
          <a:xfrm>
            <a:off x="1371600" y="274638"/>
            <a:ext cx="7772400" cy="1143000"/>
          </a:xfrm>
        </p:spPr>
        <p:txBody>
          <a:bodyPr bIns="91440" anchor="b"/>
          <a:lstStyle/>
          <a:p>
            <a:pPr eaLnBrk="1" hangingPunct="1"/>
            <a:r>
              <a:rPr lang="en-US" sz="4000" smtClean="0"/>
              <a:t>Difference Between PMBOK 4 &amp; 5</a:t>
            </a:r>
          </a:p>
        </p:txBody>
      </p:sp>
      <p:sp>
        <p:nvSpPr>
          <p:cNvPr id="61443" name="Date Placeholder 2"/>
          <p:cNvSpPr txBox="1">
            <a:spLocks noGrp="1"/>
          </p:cNvSpPr>
          <p:nvPr/>
        </p:nvSpPr>
        <p:spPr bwMode="auto"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014635B-5FBE-4E19-A1E7-3E009E0C9B39}" type="datetime4">
              <a:rPr lang="en-US" sz="1400">
                <a:solidFill>
                  <a:schemeClr val="tx2"/>
                </a:solidFill>
                <a:latin typeface="Perpetua" pitchFamily="18" charset="0"/>
              </a:rPr>
              <a:pPr algn="r"/>
              <a:t>November 4, 2013</a:t>
            </a:fld>
            <a:endParaRPr lang="en-US" sz="1400">
              <a:solidFill>
                <a:schemeClr val="tx2"/>
              </a:solidFill>
              <a:latin typeface="Perpetua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6400E804-95AB-427E-B590-1459F8717713}" type="slidenum"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858202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828800"/>
            <a:ext cx="86010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4290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0292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7056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ChangeArrowheads="1"/>
          </p:cNvSpPr>
          <p:nvPr/>
        </p:nvSpPr>
        <p:spPr bwMode="auto">
          <a:xfrm>
            <a:off x="400050" y="0"/>
            <a:ext cx="87439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>
                <a:solidFill>
                  <a:schemeClr val="tx2"/>
                </a:solidFill>
                <a:latin typeface="Times New Roman" pitchFamily="18" charset="0"/>
              </a:rPr>
              <a:t>Project Charter</a:t>
            </a:r>
          </a:p>
        </p:txBody>
      </p:sp>
      <p:sp>
        <p:nvSpPr>
          <p:cNvPr id="62467" name="Rectangle 7"/>
          <p:cNvSpPr>
            <a:spLocks noChangeArrowheads="1"/>
          </p:cNvSpPr>
          <p:nvPr/>
        </p:nvSpPr>
        <p:spPr bwMode="auto">
          <a:xfrm>
            <a:off x="285750" y="1524000"/>
            <a:ext cx="8858250" cy="289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 i="1" u="sng"/>
              <a:t>A document that formally authorizes the existence of a project</a:t>
            </a:r>
            <a:r>
              <a:rPr lang="en-US" sz="2800"/>
              <a:t>. (PMI).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/>
              <a:t>Provides the project manager with the authority to apply organizational resources to project activities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/>
              <a:t>issued by the Project Sponsor or a senior official outside the level of project organization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400"/>
              <a:t>It should include</a:t>
            </a:r>
          </a:p>
          <a:p>
            <a:pPr marL="1490663" lvl="3" indent="-2365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"/>
            </a:pPr>
            <a:r>
              <a:rPr lang="en-US" sz="2400"/>
              <a:t>Reasons for undertaking the project</a:t>
            </a:r>
          </a:p>
          <a:p>
            <a:pPr marL="1490663" lvl="3" indent="-2365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"/>
            </a:pPr>
            <a:r>
              <a:rPr lang="en-US" sz="2400"/>
              <a:t>Project objectives and constraints</a:t>
            </a:r>
          </a:p>
          <a:p>
            <a:pPr marL="1490663" lvl="3" indent="-2365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"/>
            </a:pPr>
            <a:r>
              <a:rPr lang="en-US" sz="2400"/>
              <a:t>Identification of main stakeholders</a:t>
            </a:r>
          </a:p>
        </p:txBody>
      </p:sp>
      <p:sp>
        <p:nvSpPr>
          <p:cNvPr id="62468" name="Rectangle 8"/>
          <p:cNvSpPr>
            <a:spLocks noChangeArrowheads="1"/>
          </p:cNvSpPr>
          <p:nvPr/>
        </p:nvSpPr>
        <p:spPr bwMode="auto">
          <a:xfrm>
            <a:off x="152400" y="5943600"/>
            <a:ext cx="9144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Charter is prepared in the initiation phase of integration management.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z="2400" smtClean="0"/>
              <a:t>Project Charter</a:t>
            </a:r>
          </a:p>
        </p:txBody>
      </p:sp>
      <p:sp>
        <p:nvSpPr>
          <p:cNvPr id="64515" name="TextBox 4"/>
          <p:cNvSpPr txBox="1">
            <a:spLocks noChangeArrowheads="1"/>
          </p:cNvSpPr>
          <p:nvPr/>
        </p:nvSpPr>
        <p:spPr bwMode="auto">
          <a:xfrm>
            <a:off x="1069975" y="1163638"/>
            <a:ext cx="74914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Information contained in – or referred to in other project documents – the Project Charter may span the following:</a:t>
            </a:r>
          </a:p>
          <a:p>
            <a:endParaRPr lang="en-US" sz="2400">
              <a:latin typeface="Calibri" pitchFamily="34" charset="0"/>
            </a:endParaRPr>
          </a:p>
        </p:txBody>
      </p:sp>
      <p:sp>
        <p:nvSpPr>
          <p:cNvPr id="64516" name="Content Placeholder 2"/>
          <p:cNvSpPr txBox="1">
            <a:spLocks/>
          </p:cNvSpPr>
          <p:nvPr/>
        </p:nvSpPr>
        <p:spPr bwMode="auto">
          <a:xfrm>
            <a:off x="3562350" y="2125663"/>
            <a:ext cx="55816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Project Background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Purpose for undertaking the project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Project Justification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Requirements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Stakeholder expectations from the project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Assumptions and Constraints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Project Organization 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Stakeholder Roles and Responsibilities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Schedule and milestones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Indication of budget</a:t>
            </a:r>
          </a:p>
          <a:p>
            <a:pPr marL="742950" lvl="1" indent="-285750" eaLnBrk="0" hangingPunct="0">
              <a:lnSpc>
                <a:spcPts val="2400"/>
              </a:lnSpc>
              <a:spcBef>
                <a:spcPct val="20000"/>
              </a:spcBef>
              <a:buFontTx/>
              <a:buChar char="–"/>
            </a:pPr>
            <a:r>
              <a:rPr lang="en-US" sz="2000">
                <a:latin typeface="Calibri" pitchFamily="34" charset="0"/>
              </a:rPr>
              <a:t>Supporting infrastructure</a:t>
            </a:r>
          </a:p>
          <a:p>
            <a:pPr marL="342900" indent="-342900" eaLnBrk="0" hangingPunct="0">
              <a:lnSpc>
                <a:spcPts val="2400"/>
              </a:lnSpc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pic>
        <p:nvPicPr>
          <p:cNvPr id="64517" name="Picture 5" descr="contract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738" y="2967038"/>
            <a:ext cx="3275012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8361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>
                <a:solidFill>
                  <a:schemeClr val="tx2"/>
                </a:solidFill>
                <a:latin typeface="Times New Roman" pitchFamily="18" charset="0"/>
              </a:rPr>
              <a:t>Statement of Work Definition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1371600"/>
            <a:ext cx="8743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r>
              <a:rPr lang="en-US" sz="2800"/>
              <a:t>Statement of Work (SOW)</a:t>
            </a:r>
          </a:p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»"/>
            </a:pPr>
            <a:endParaRPr lang="en-US" sz="2800"/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400"/>
              <a:t>A description of products and services to be supplied to the customer(s) by the project team or the project delivery organization. </a:t>
            </a:r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endParaRPr lang="en-US" sz="2400"/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600"/>
              <a:t>Narrative description of products or services to be supplied under contract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8361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>
                <a:solidFill>
                  <a:schemeClr val="tx2"/>
                </a:solidFill>
                <a:latin typeface="Times New Roman" pitchFamily="18" charset="0"/>
              </a:rPr>
              <a:t>Project Proposal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371600"/>
            <a:ext cx="8743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38138" indent="-3381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None/>
            </a:pPr>
            <a:endParaRPr lang="en-US" sz="2800">
              <a:solidFill>
                <a:srgbClr val="E6E6E6"/>
              </a:solidFill>
            </a:endParaRPr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000"/>
              <a:t>A project proposal is written, to make an offer and to try to convince a supervisor or a future customer to accept it. </a:t>
            </a:r>
          </a:p>
          <a:p>
            <a:pPr marL="739775" lvl="1" indent="-287338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2000"/>
              <a:t>In a project proposal you state that, in exchange for time and/or money, you will give them something that they want:</a:t>
            </a:r>
          </a:p>
          <a:p>
            <a:pPr marL="1139825" lvl="2" indent="-285750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"/>
            </a:pPr>
            <a:r>
              <a:rPr lang="en-US" sz="2000"/>
              <a:t> an analysis of an existing process or business procedure, </a:t>
            </a:r>
          </a:p>
          <a:p>
            <a:pPr marL="1139825" lvl="2" indent="-285750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"/>
            </a:pPr>
            <a:r>
              <a:rPr lang="en-US" sz="2000"/>
              <a:t>make something they desire (a prototype of a new product), </a:t>
            </a:r>
          </a:p>
          <a:p>
            <a:pPr marL="1139825" lvl="2" indent="-285750" eaLnBrk="0" hangingPunct="0">
              <a:spcBef>
                <a:spcPct val="20000"/>
              </a:spcBef>
              <a:buClr>
                <a:schemeClr val="tx2"/>
              </a:buClr>
              <a:buSzPct val="100000"/>
              <a:buFont typeface="Arial" charset="0"/>
              <a:buChar char=""/>
            </a:pPr>
            <a:r>
              <a:rPr lang="en-US" sz="2000"/>
              <a:t>or do something they wish to have done (redesign an existing structure).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2373</TotalTime>
  <Pages>40</Pages>
  <Words>332</Words>
  <Application>Microsoft Office PowerPoint</Application>
  <PresentationFormat>On-screen Show (4:3)</PresentationFormat>
  <Paragraphs>63</Paragraphs>
  <Slides>10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Acrobat Document</vt:lpstr>
      <vt:lpstr>MGT 461 Lecture # 20  Project Initiation Phase (II OF II)</vt:lpstr>
      <vt:lpstr>Project Management Processes</vt:lpstr>
      <vt:lpstr>Initiation Phase</vt:lpstr>
      <vt:lpstr>Slide 4</vt:lpstr>
      <vt:lpstr>Difference Between PMBOK 4 &amp; 5</vt:lpstr>
      <vt:lpstr>Difference Between PMBOK 4 &amp; 5</vt:lpstr>
      <vt:lpstr>Slide 7</vt:lpstr>
      <vt:lpstr>Project Charter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ghazala</dc:creator>
  <cp:lastModifiedBy>Administrator</cp:lastModifiedBy>
  <cp:revision>138</cp:revision>
  <cp:lastPrinted>1999-08-24T09:57:26Z</cp:lastPrinted>
  <dcterms:created xsi:type="dcterms:W3CDTF">1999-10-06T11:41:40Z</dcterms:created>
  <dcterms:modified xsi:type="dcterms:W3CDTF">2013-11-04T06:50:39Z</dcterms:modified>
</cp:coreProperties>
</file>