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67" r:id="rId3"/>
    <p:sldId id="268" r:id="rId4"/>
    <p:sldId id="258" r:id="rId5"/>
    <p:sldId id="257" r:id="rId6"/>
    <p:sldId id="259" r:id="rId7"/>
    <p:sldId id="278" r:id="rId8"/>
    <p:sldId id="261" r:id="rId9"/>
    <p:sldId id="273" r:id="rId10"/>
    <p:sldId id="274" r:id="rId11"/>
    <p:sldId id="265" r:id="rId12"/>
    <p:sldId id="266" r:id="rId13"/>
    <p:sldId id="281" r:id="rId14"/>
    <p:sldId id="282" r:id="rId15"/>
    <p:sldId id="283" r:id="rId16"/>
    <p:sldId id="284" r:id="rId17"/>
    <p:sldId id="285" r:id="rId18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FFC72B"/>
    <a:srgbClr val="FFFFCC"/>
    <a:srgbClr val="CCCCCC"/>
    <a:srgbClr val="E6E6E6"/>
    <a:srgbClr val="FF6633"/>
    <a:srgbClr val="FFCC33"/>
    <a:srgbClr val="00CCCC"/>
    <a:srgbClr val="FF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2711" autoAdjust="0"/>
    <p:restoredTop sz="91021" autoAdjust="0"/>
  </p:normalViewPr>
  <p:slideViewPr>
    <p:cSldViewPr>
      <p:cViewPr varScale="1">
        <p:scale>
          <a:sx n="64" d="100"/>
          <a:sy n="64" d="100"/>
        </p:scale>
        <p:origin x="-124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66" d="100"/>
          <a:sy n="66" d="100"/>
        </p:scale>
        <p:origin x="-750" y="79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15975" y="4344988"/>
            <a:ext cx="5224463" cy="4140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1143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5715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8001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028700" indent="-114300" algn="l" rtl="0" eaLnBrk="0" fontAlgn="base" hangingPunct="0">
      <a:spcBef>
        <a:spcPct val="30000"/>
      </a:spcBef>
      <a:spcAft>
        <a:spcPct val="0"/>
      </a:spcAft>
      <a:buSzPct val="100000"/>
      <a:buChar char="•"/>
      <a:defRPr sz="1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ChangeArrowheads="1"/>
          </p:cNvSpPr>
          <p:nvPr/>
        </p:nvSpPr>
        <p:spPr bwMode="auto">
          <a:xfrm>
            <a:off x="3879850" y="8710613"/>
            <a:ext cx="2940050" cy="450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1</a:t>
            </a:r>
          </a:p>
        </p:txBody>
      </p:sp>
      <p:sp>
        <p:nvSpPr>
          <p:cNvPr id="16386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41388" y="4344988"/>
            <a:ext cx="4973637" cy="4140200"/>
          </a:xfrm>
          <a:noFill/>
          <a:ln w="9525"/>
        </p:spPr>
        <p:txBody>
          <a:bodyPr/>
          <a:lstStyle/>
          <a:p>
            <a:pPr marL="0" indent="0"/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1843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98ADD53-976E-4A10-9CB3-B2A9F414F75B}" type="slidenum">
              <a:rPr lang="de-DE" sz="1200"/>
              <a:pPr algn="r"/>
              <a:t>2</a:t>
            </a:fld>
            <a:endParaRPr lang="de-DE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2048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48E0DC98-54ED-41AC-AB4D-BE30243FDF2C}" type="slidenum">
              <a:rPr lang="de-DE" sz="1200"/>
              <a:pPr algn="r"/>
              <a:t>3</a:t>
            </a:fld>
            <a:endParaRPr lang="de-DE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lvl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lvl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4515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631626C-5A6C-4028-A59F-A0BFB8828DA7}" type="slidenum">
              <a:rPr lang="de-DE" sz="1200"/>
              <a:pPr algn="r"/>
              <a:t>11</a:t>
            </a:fld>
            <a:endParaRPr lang="de-DE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/>
            <a:endParaRPr lang="en-US" smtClean="0"/>
          </a:p>
        </p:txBody>
      </p:sp>
      <p:sp>
        <p:nvSpPr>
          <p:cNvPr id="6656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B9A7DF0-9366-4BBB-B5EE-BA0E4F2BD254}" type="slidenum">
              <a:rPr lang="de-DE" sz="1200"/>
              <a:pPr algn="r"/>
              <a:t>12</a:t>
            </a:fld>
            <a:endParaRPr lang="de-DE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lvl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33B882E-DB40-4A7B-A560-0DEC71934CE2}" type="slidenum">
              <a:rPr lang="de-DE" sz="1200"/>
              <a:pPr algn="r"/>
              <a:t>15</a:t>
            </a:fld>
            <a:endParaRPr lang="de-DE" sz="120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 w="9525"/>
        </p:spPr>
        <p:txBody>
          <a:bodyPr lIns="91440" tIns="45720" rIns="91440" bIns="45720"/>
          <a:lstStyle/>
          <a:p>
            <a:pPr marL="0" indent="0"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564E11-6439-4486-8991-73616E8452F0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98A35-6734-4FD5-B2D7-6B9090F65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90D2E-F2E8-4A94-BE26-3113BFBF21C0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F248D4-E059-49B1-9953-B83741AD2D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0F38DA-D8BE-49A1-BA30-B7EAE62934BC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E62D7E-5266-4414-8AC1-FE023EBBFF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C48ED-13DF-4E7A-BEA1-601F876816F4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47CA8-9933-4C9A-BE49-3A053D1B01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E2608-4010-4CDC-9784-C7D2C6DDA49E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6E47F-5377-423E-8A09-C69E5DB37E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707FB6-ABA7-4BA1-A08B-B0E0A04DCD31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93B6BB-A480-4AF2-9A9C-2DD625A4A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EC936-042C-4A84-AC16-D9B036576865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6679B-30BA-4117-8ACB-DB8391DC53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F538-8199-4055-8F67-942B19433DFA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0A8D61-AC41-49C4-A5FC-0B8B059845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B05E40-991F-477A-AE2B-B340E7264294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A6D68B-8B33-4194-91C4-7F4D75D031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58B65-1DA5-407D-962C-FF648E2BA15F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EE5A4-33F3-4473-9011-68A2C08F64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AC1879-27B8-4356-A0CD-386336FD466F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08CBE-5017-475F-92C0-30EE4EABA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A6215E5-E085-45AC-80F5-03CB94667075}" type="datetimeFigureOut">
              <a:rPr lang="en-US"/>
              <a:pPr>
                <a:defRPr/>
              </a:pPr>
              <a:t>11/4/2013</a:t>
            </a:fld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4036B66-7198-4F9D-BD14-13C4368493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2133600"/>
            <a:ext cx="9144000" cy="1143000"/>
          </a:xfrm>
        </p:spPr>
        <p:txBody>
          <a:bodyPr lIns="90488" tIns="44450" rIns="90488" bIns="44450"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</a:rPr>
              <a:t>MGT 461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Lecture # 19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 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sz="3200" dirty="0" smtClean="0">
                <a:solidFill>
                  <a:schemeClr val="tx1"/>
                </a:solidFill>
              </a:rPr>
              <a:t>Project Initiation Phase (I OF II)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24000" y="4343400"/>
            <a:ext cx="6778625" cy="1768475"/>
          </a:xfrm>
        </p:spPr>
        <p:txBody>
          <a:bodyPr lIns="90488" tIns="44450" rIns="90488" bIns="44450"/>
          <a:lstStyle/>
          <a:p>
            <a:pPr marL="0" indent="0" algn="ctr" eaLnBrk="1" hangingPunct="1">
              <a:buFontTx/>
              <a:buNone/>
            </a:pPr>
            <a:r>
              <a:rPr lang="en-US" sz="2800" dirty="0" err="1" smtClean="0">
                <a:latin typeface="Times New Roman" pitchFamily="18" charset="0"/>
              </a:rPr>
              <a:t>Ghazala</a:t>
            </a:r>
            <a:r>
              <a:rPr lang="en-US" sz="2800" dirty="0" smtClean="0">
                <a:latin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</a:rPr>
              <a:t>Amin</a:t>
            </a:r>
            <a:endParaRPr lang="en-US" sz="2800" dirty="0" smtClean="0">
              <a:latin typeface="Times New Roman" pitchFamily="18" charset="0"/>
            </a:endParaRP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de-DE" sz="3200" smtClean="0"/>
              <a:t>Project Parameters: Important Topics</a:t>
            </a:r>
            <a:endParaRPr lang="en-US" sz="3200" smtClean="0"/>
          </a:p>
        </p:txBody>
      </p:sp>
      <p:sp>
        <p:nvSpPr>
          <p:cNvPr id="17410" name="Content Placeholder 2"/>
          <p:cNvSpPr>
            <a:spLocks noGrp="1"/>
          </p:cNvSpPr>
          <p:nvPr>
            <p:ph idx="4294967295"/>
          </p:nvPr>
        </p:nvSpPr>
        <p:spPr>
          <a:xfrm>
            <a:off x="0" y="1066800"/>
            <a:ext cx="8229600" cy="4525963"/>
          </a:xfrm>
        </p:spPr>
        <p:txBody>
          <a:bodyPr/>
          <a:lstStyle/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Proposal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Contract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Charter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Elicitation of Project Requirements and Specifications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Statement of Work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Scope Statement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Work Breakdown Structure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Scope Creep, Control and Verification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Change Management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800" smtClean="0"/>
              <a:t>Project Integration Management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endParaRPr lang="de-DE" sz="2800" smtClean="0"/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endParaRPr lang="en-US" sz="35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 idx="4294967295"/>
          </p:nvPr>
        </p:nvSpPr>
        <p:spPr>
          <a:xfrm>
            <a:off x="0" y="-152400"/>
            <a:ext cx="8229600" cy="1143000"/>
          </a:xfrm>
        </p:spPr>
        <p:txBody>
          <a:bodyPr/>
          <a:lstStyle/>
          <a:p>
            <a:pPr eaLnBrk="1" hangingPunct="1"/>
            <a:r>
              <a:rPr lang="de-DE" sz="3200" smtClean="0"/>
              <a:t>Managing the Project Involves......</a:t>
            </a:r>
            <a:endParaRPr lang="en-US" sz="3200" smtClean="0"/>
          </a:p>
        </p:txBody>
      </p:sp>
      <p:sp>
        <p:nvSpPr>
          <p:cNvPr id="19458" name="Content Placeholder 2"/>
          <p:cNvSpPr>
            <a:spLocks noGrp="1"/>
          </p:cNvSpPr>
          <p:nvPr>
            <p:ph idx="4294967295"/>
          </p:nvPr>
        </p:nvSpPr>
        <p:spPr>
          <a:xfrm>
            <a:off x="914400" y="838200"/>
            <a:ext cx="8229600" cy="4525963"/>
          </a:xfrm>
        </p:spPr>
        <p:txBody>
          <a:bodyPr/>
          <a:lstStyle/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Estimating the scope and work that needs to be performed.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Developing mechanisms to acquire identified products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Develop a project plan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Getting commitments to the plan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Working with suppliers to acquire identified products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Monitoring progress against the plan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Identifying and analyzing risks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Taking actions to appropriately mitigate risks and issues</a:t>
            </a:r>
          </a:p>
          <a:p>
            <a:pPr eaLnBrk="1" hangingPunct="1">
              <a:lnSpc>
                <a:spcPts val="33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de-DE" sz="2400" smtClean="0"/>
              <a:t>Taking actions to address significant deviations from the plan</a:t>
            </a:r>
          </a:p>
        </p:txBody>
      </p:sp>
      <p:sp>
        <p:nvSpPr>
          <p:cNvPr id="19459" name="Text Box 19"/>
          <p:cNvSpPr txBox="1">
            <a:spLocks noChangeArrowheads="1"/>
          </p:cNvSpPr>
          <p:nvPr/>
        </p:nvSpPr>
        <p:spPr bwMode="auto">
          <a:xfrm>
            <a:off x="276225" y="6019800"/>
            <a:ext cx="8867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/>
              <a:t>2004-2005 by Carnegie Mellon University Introduction tpo CMMI V 1.1</a:t>
            </a:r>
            <a:endParaRPr lang="de-DE" sz="1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Project Management Processes</a:t>
            </a:r>
          </a:p>
        </p:txBody>
      </p:sp>
      <p:sp>
        <p:nvSpPr>
          <p:cNvPr id="21506" name="Rectangle 3"/>
          <p:cNvSpPr>
            <a:spLocks noChangeArrowheads="1"/>
          </p:cNvSpPr>
          <p:nvPr/>
        </p:nvSpPr>
        <p:spPr bwMode="auto">
          <a:xfrm>
            <a:off x="533400" y="1981200"/>
            <a:ext cx="78486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000"/>
              <a:t>PM processes are divided into five phases or process groups</a:t>
            </a:r>
          </a:p>
        </p:txBody>
      </p:sp>
      <p:sp useBgFill="1">
        <p:nvSpPr>
          <p:cNvPr id="320516" name="Oval 4"/>
          <p:cNvSpPr>
            <a:spLocks noChangeArrowheads="1"/>
          </p:cNvSpPr>
          <p:nvPr/>
        </p:nvSpPr>
        <p:spPr bwMode="auto">
          <a:xfrm>
            <a:off x="1143000" y="2667000"/>
            <a:ext cx="1681163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i="1" u="sng"/>
              <a:t>Initiating</a:t>
            </a:r>
          </a:p>
          <a:p>
            <a:pPr algn="ctr" eaLnBrk="0" hangingPunct="0">
              <a:defRPr/>
            </a:pPr>
            <a:r>
              <a:rPr lang="en-US" sz="2400" b="1" i="1" u="sng"/>
              <a:t>Processes</a:t>
            </a:r>
          </a:p>
        </p:txBody>
      </p:sp>
      <p:sp useBgFill="1">
        <p:nvSpPr>
          <p:cNvPr id="320517" name="Oval 5"/>
          <p:cNvSpPr>
            <a:spLocks noChangeArrowheads="1"/>
          </p:cNvSpPr>
          <p:nvPr/>
        </p:nvSpPr>
        <p:spPr bwMode="auto">
          <a:xfrm>
            <a:off x="4467225" y="55689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>
                <a:latin typeface="Arial" pitchFamily="34" charset="0"/>
              </a:rPr>
              <a:t>Closing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18" name="Oval 6"/>
          <p:cNvSpPr>
            <a:spLocks noChangeArrowheads="1"/>
          </p:cNvSpPr>
          <p:nvPr/>
        </p:nvSpPr>
        <p:spPr bwMode="auto">
          <a:xfrm>
            <a:off x="2435225" y="4121150"/>
            <a:ext cx="1817688" cy="12065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Controlling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19" name="Oval 7"/>
          <p:cNvSpPr>
            <a:spLocks noChangeArrowheads="1"/>
          </p:cNvSpPr>
          <p:nvPr/>
        </p:nvSpPr>
        <p:spPr bwMode="auto">
          <a:xfrm>
            <a:off x="6161088" y="4349750"/>
            <a:ext cx="1817687" cy="12827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Executing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 useBgFill="1">
        <p:nvSpPr>
          <p:cNvPr id="320520" name="Oval 8"/>
          <p:cNvSpPr>
            <a:spLocks noChangeArrowheads="1"/>
          </p:cNvSpPr>
          <p:nvPr/>
        </p:nvSpPr>
        <p:spPr bwMode="auto">
          <a:xfrm>
            <a:off x="4670425" y="2673350"/>
            <a:ext cx="1682750" cy="10541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Planning</a:t>
            </a:r>
          </a:p>
          <a:p>
            <a:pPr algn="ctr" eaLnBrk="0" hangingPunct="0">
              <a:defRPr/>
            </a:pPr>
            <a:r>
              <a:rPr lang="en-US" sz="2400" b="1" dirty="0">
                <a:latin typeface="Arial" pitchFamily="34" charset="0"/>
              </a:rPr>
              <a:t>Processes</a:t>
            </a:r>
          </a:p>
        </p:txBody>
      </p:sp>
      <p:sp>
        <p:nvSpPr>
          <p:cNvPr id="21512" name="Line 9"/>
          <p:cNvSpPr>
            <a:spLocks noChangeShapeType="1"/>
          </p:cNvSpPr>
          <p:nvPr/>
        </p:nvSpPr>
        <p:spPr bwMode="auto">
          <a:xfrm>
            <a:off x="2974975" y="3200400"/>
            <a:ext cx="1622425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Line 10"/>
          <p:cNvSpPr>
            <a:spLocks noChangeShapeType="1"/>
          </p:cNvSpPr>
          <p:nvPr/>
        </p:nvSpPr>
        <p:spPr bwMode="auto">
          <a:xfrm>
            <a:off x="4464050" y="47244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 type="triangle" w="med" len="med"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Line 11"/>
          <p:cNvSpPr>
            <a:spLocks noChangeShapeType="1"/>
          </p:cNvSpPr>
          <p:nvPr/>
        </p:nvSpPr>
        <p:spPr bwMode="auto">
          <a:xfrm>
            <a:off x="4464050" y="5029200"/>
            <a:ext cx="1624013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Line 12"/>
          <p:cNvSpPr>
            <a:spLocks noChangeShapeType="1"/>
          </p:cNvSpPr>
          <p:nvPr/>
        </p:nvSpPr>
        <p:spPr bwMode="auto">
          <a:xfrm>
            <a:off x="6496050" y="3355975"/>
            <a:ext cx="674688" cy="911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Line 13"/>
          <p:cNvSpPr>
            <a:spLocks noChangeShapeType="1"/>
          </p:cNvSpPr>
          <p:nvPr/>
        </p:nvSpPr>
        <p:spPr bwMode="auto">
          <a:xfrm>
            <a:off x="3381375" y="5489575"/>
            <a:ext cx="1012825" cy="530225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Line 14"/>
          <p:cNvSpPr>
            <a:spLocks noChangeShapeType="1"/>
          </p:cNvSpPr>
          <p:nvPr/>
        </p:nvSpPr>
        <p:spPr bwMode="auto">
          <a:xfrm rot="-5400000">
            <a:off x="4083844" y="3558381"/>
            <a:ext cx="758825" cy="81121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Text Box 15"/>
          <p:cNvSpPr txBox="1">
            <a:spLocks noChangeArrowheads="1"/>
          </p:cNvSpPr>
          <p:nvPr/>
        </p:nvSpPr>
        <p:spPr bwMode="auto">
          <a:xfrm>
            <a:off x="990600" y="5867400"/>
            <a:ext cx="2420938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latin typeface="Times New Roman" pitchFamily="18" charset="0"/>
              </a:rPr>
              <a:t>Professional Responsibility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81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Initiation Phase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 lIns="90488" tIns="44450" rIns="90488" bIns="44450"/>
          <a:lstStyle/>
          <a:p>
            <a:pPr eaLnBrk="1" hangingPunct="1"/>
            <a:r>
              <a:rPr lang="en-US" smtClean="0"/>
              <a:t>Process of formally authorizing and recognizing that a new project exists or that an existing project should continue into its next phase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Project Initiation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19200"/>
            <a:ext cx="7772400" cy="50292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The required end product from the project is described at hi-level.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The company makes the decision of whether to go ahead with project.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All or any historical data pertaining to type of project is reviewed.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Expert judgment of staff or SMEs are procured.</a:t>
            </a:r>
          </a:p>
          <a:p>
            <a:pPr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Results in;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 project charter.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Assignment of a project manager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Identification of project sponsors to support and review/approve the activities of the project.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6322" name="Object 4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56322" name="Acrobat Document" r:id="rId3" imgW="9600000" imgH="7201905" progId="AcroExch.Document.7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z="3200" b="1" smtClean="0"/>
              <a:t>Initial Responsibilities of Project Manager to initiate the project</a:t>
            </a:r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838200"/>
            <a:ext cx="7772400" cy="5029200"/>
          </a:xfrm>
        </p:spPr>
        <p:txBody>
          <a:bodyPr lIns="90488" tIns="44450" rIns="90488" bIns="44450"/>
          <a:lstStyle/>
          <a:p>
            <a:pPr eaLnBrk="1" hangingPunct="1">
              <a:buFontTx/>
              <a:buNone/>
            </a:pPr>
            <a:r>
              <a:rPr lang="en-US" sz="2400" smtClean="0"/>
              <a:t> </a:t>
            </a:r>
          </a:p>
          <a:p>
            <a:pPr eaLnBrk="1" hangingPunct="1"/>
            <a:r>
              <a:rPr lang="en-US" sz="2400" smtClean="0"/>
              <a:t>Plan the project’s</a:t>
            </a:r>
          </a:p>
          <a:p>
            <a:pPr lvl="1" eaLnBrk="1" hangingPunct="1"/>
            <a:r>
              <a:rPr lang="en-US" sz="2400" smtClean="0"/>
              <a:t>Technical activities</a:t>
            </a:r>
          </a:p>
          <a:p>
            <a:pPr lvl="1" eaLnBrk="1" hangingPunct="1"/>
            <a:r>
              <a:rPr lang="en-US" sz="2400" smtClean="0"/>
              <a:t>Project management activities</a:t>
            </a:r>
          </a:p>
          <a:p>
            <a:pPr eaLnBrk="1" hangingPunct="1"/>
            <a:r>
              <a:rPr lang="en-US" sz="2400" smtClean="0"/>
              <a:t>Initiate project kickoff meeting</a:t>
            </a:r>
          </a:p>
          <a:p>
            <a:pPr eaLnBrk="1" hangingPunct="1"/>
            <a:r>
              <a:rPr lang="en-US" sz="2400" smtClean="0"/>
              <a:t>Manage triple constraints to sponsor satisfaction</a:t>
            </a:r>
          </a:p>
          <a:p>
            <a:pPr lvl="1" eaLnBrk="1" hangingPunct="1"/>
            <a:r>
              <a:rPr lang="en-US" sz="2400" smtClean="0"/>
              <a:t>Requirements, Schedule and Cost</a:t>
            </a:r>
          </a:p>
          <a:p>
            <a:pPr eaLnBrk="1" hangingPunct="1"/>
            <a:r>
              <a:rPr lang="en-US" sz="2400" smtClean="0"/>
              <a:t>Organize the project, including</a:t>
            </a:r>
          </a:p>
          <a:p>
            <a:pPr lvl="1" eaLnBrk="1" hangingPunct="1"/>
            <a:r>
              <a:rPr lang="en-US" sz="2400" smtClean="0"/>
              <a:t>Forming the project team</a:t>
            </a:r>
          </a:p>
          <a:p>
            <a:pPr lvl="1" eaLnBrk="1" hangingPunct="1"/>
            <a:r>
              <a:rPr lang="en-US" sz="2400" smtClean="0"/>
              <a:t>Setting up systems to document the project</a:t>
            </a:r>
          </a:p>
          <a:p>
            <a:pPr lvl="1" eaLnBrk="1" hangingPunct="1"/>
            <a:r>
              <a:rPr lang="en-US" sz="2400" smtClean="0"/>
              <a:t>Setting up project plans and processes for controlling</a:t>
            </a:r>
          </a:p>
          <a:p>
            <a:pPr lvl="1" eaLnBrk="1" hangingPunct="1"/>
            <a:r>
              <a:rPr lang="en-US" sz="2400" smtClean="0"/>
              <a:t>Confirming the project charter</a:t>
            </a:r>
          </a:p>
          <a:p>
            <a:pPr eaLnBrk="1" hangingPunct="1"/>
            <a:endParaRPr lang="en-US" sz="1400" b="1" smtClean="0"/>
          </a:p>
          <a:p>
            <a:pPr lvl="1" eaLnBrk="1" hangingPunct="1">
              <a:lnSpc>
                <a:spcPct val="90000"/>
              </a:lnSpc>
            </a:pPr>
            <a:endParaRPr lang="en-US" sz="2400" smtClean="0"/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eaLnBrk="1" hangingPunct="1">
              <a:lnSpc>
                <a:spcPct val="90000"/>
              </a:lnSpc>
            </a:pPr>
            <a:endParaRPr lang="en-US" sz="2800" smtClean="0"/>
          </a:p>
          <a:p>
            <a:pPr lvl="1" eaLnBrk="1" hangingPunct="1">
              <a:lnSpc>
                <a:spcPct val="90000"/>
              </a:lnSpc>
            </a:pP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Project Organization Survival</a:t>
            </a:r>
          </a:p>
        </p:txBody>
      </p:sp>
      <p:sp>
        <p:nvSpPr>
          <p:cNvPr id="59394" name="Rectangle 3"/>
          <p:cNvSpPr>
            <a:spLocks noChangeArrowheads="1"/>
          </p:cNvSpPr>
          <p:nvPr/>
        </p:nvSpPr>
        <p:spPr bwMode="auto">
          <a:xfrm>
            <a:off x="685800" y="2286000"/>
            <a:ext cx="73152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Project Charter should be issued by the project sponsor. It gives the Project Manager authority to apply resources to the project activities.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Conflict Management  - Understand how to effectively manage conflict in project environment.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/>
              <a:t>Scope – Explain clear scope of project with all team members</a:t>
            </a:r>
          </a:p>
        </p:txBody>
      </p:sp>
      <p:sp>
        <p:nvSpPr>
          <p:cNvPr id="59395" name="Text Box 4"/>
          <p:cNvSpPr txBox="1">
            <a:spLocks noChangeArrowheads="1"/>
          </p:cNvSpPr>
          <p:nvPr/>
        </p:nvSpPr>
        <p:spPr bwMode="auto">
          <a:xfrm>
            <a:off x="860425" y="5837238"/>
            <a:ext cx="6246813" cy="627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1400">
                <a:latin typeface="Times New Roman" pitchFamily="18" charset="0"/>
              </a:rPr>
              <a:t>Source/Reference: IBM Learning Centre for development of PM Curriculum</a:t>
            </a:r>
          </a:p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ChangeArrowheads="1"/>
          </p:cNvSpPr>
          <p:nvPr>
            <p:ph type="title"/>
          </p:nvPr>
        </p:nvSpPr>
        <p:spPr>
          <a:xfrm>
            <a:off x="677863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Project Organization Survival</a:t>
            </a:r>
          </a:p>
        </p:txBody>
      </p:sp>
      <p:sp>
        <p:nvSpPr>
          <p:cNvPr id="61442" name="Rectangle 3"/>
          <p:cNvSpPr>
            <a:spLocks noChangeArrowheads="1"/>
          </p:cNvSpPr>
          <p:nvPr/>
        </p:nvSpPr>
        <p:spPr bwMode="auto">
          <a:xfrm>
            <a:off x="228600" y="2209800"/>
            <a:ext cx="8915400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 dirty="0"/>
              <a:t>Team – Plan and actively develop team through entire project.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 dirty="0"/>
              <a:t>Risk – Reduce and manage risk continually 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 dirty="0"/>
              <a:t>Politics – Develop political awareness</a:t>
            </a:r>
          </a:p>
          <a:p>
            <a:pPr marL="862013" lvl="1" indent="-227013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 dirty="0"/>
              <a:t>Know the stakeholders</a:t>
            </a:r>
          </a:p>
          <a:p>
            <a:pPr marL="862013" lvl="1" indent="-227013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 dirty="0"/>
              <a:t>Know your strength and weakness</a:t>
            </a:r>
          </a:p>
          <a:p>
            <a:pPr marL="862013" lvl="1" indent="-227013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 dirty="0"/>
              <a:t>Know who has influence to help your project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Font typeface="EDS"/>
              <a:buChar char="»"/>
            </a:pPr>
            <a:r>
              <a:rPr lang="en-US" sz="2400" dirty="0"/>
              <a:t>Plan globally, think and act locally</a:t>
            </a:r>
          </a:p>
        </p:txBody>
      </p:sp>
      <p:sp>
        <p:nvSpPr>
          <p:cNvPr id="61443" name="Text Box 4"/>
          <p:cNvSpPr txBox="1">
            <a:spLocks noChangeArrowheads="1"/>
          </p:cNvSpPr>
          <p:nvPr/>
        </p:nvSpPr>
        <p:spPr bwMode="auto">
          <a:xfrm>
            <a:off x="860425" y="5837238"/>
            <a:ext cx="6246813" cy="627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eaLnBrk="0" hangingPunct="0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EDS"/>
              <a:buChar char=""/>
            </a:pPr>
            <a:r>
              <a:rPr lang="en-US" sz="1400">
                <a:latin typeface="Times New Roman" pitchFamily="18" charset="0"/>
              </a:rPr>
              <a:t>Source/Reference: IBM Learning Centre for development of PM Curriculum</a:t>
            </a:r>
          </a:p>
          <a:p>
            <a:pPr eaLnBrk="0" hangingPunct="0"/>
            <a:endParaRPr lang="en-US" sz="2400">
              <a:latin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Content Placeholder 2"/>
          <p:cNvSpPr>
            <a:spLocks noGrp="1"/>
          </p:cNvSpPr>
          <p:nvPr>
            <p:ph idx="4294967295"/>
          </p:nvPr>
        </p:nvSpPr>
        <p:spPr>
          <a:xfrm>
            <a:off x="1527175" y="1163638"/>
            <a:ext cx="7616825" cy="4962525"/>
          </a:xfrm>
        </p:spPr>
        <p:txBody>
          <a:bodyPr/>
          <a:lstStyle/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Awareness of the need for change (situation, context) and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Tx/>
              <a:buNone/>
            </a:pPr>
            <a:r>
              <a:rPr lang="en-US" sz="2000" smtClean="0"/>
              <a:t>	recognition by stakeholders that only a project can bring about the desired change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Consideration of project options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Collection of basic information to perform a preliminary project feasibility assessment and determine possible project costs and outcomes (positive and negative)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Preparation of a formal project proposal for consideration by the project sponsors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Undertake a detailed project feasibility study if required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Decide whether project should be pursued, put on-hold for a future time or rejected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Make contracts with key stakeholders, issue project charter and assign resources for the project</a:t>
            </a:r>
          </a:p>
          <a:p>
            <a:pPr eaLnBrk="1" hangingPunct="1">
              <a:lnSpc>
                <a:spcPts val="24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000" smtClean="0"/>
              <a:t>Move the project into the (detailed) planning phase</a:t>
            </a:r>
          </a:p>
        </p:txBody>
      </p:sp>
      <p:sp>
        <p:nvSpPr>
          <p:cNvPr id="63490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>
              <a:buClr>
                <a:srgbClr val="FFC000"/>
              </a:buClr>
            </a:pPr>
            <a:r>
              <a:rPr lang="en-US" sz="4000" smtClean="0"/>
              <a:t>Overview of Project Initiation</a:t>
            </a:r>
          </a:p>
        </p:txBody>
      </p:sp>
      <p:sp>
        <p:nvSpPr>
          <p:cNvPr id="5" name="Rectangle 4"/>
          <p:cNvSpPr/>
          <p:nvPr/>
        </p:nvSpPr>
        <p:spPr>
          <a:xfrm rot="16200000">
            <a:off x="-1922463" y="3302001"/>
            <a:ext cx="5013325" cy="736600"/>
          </a:xfrm>
          <a:prstGeom prst="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>
                <a:solidFill>
                  <a:schemeClr val="tx1"/>
                </a:solidFill>
              </a:rPr>
              <a:t>PHASE I:</a:t>
            </a:r>
          </a:p>
          <a:p>
            <a:pPr algn="ctr">
              <a:defRPr/>
            </a:pPr>
            <a:r>
              <a:rPr lang="en-US">
                <a:solidFill>
                  <a:schemeClr val="tx1"/>
                </a:solidFill>
              </a:rPr>
              <a:t>Project Initiation &amp; Definition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Key Project Initiation Deliverables &amp; Inputs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81000" y="947738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Project (Business) Case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81000" y="1855788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Project Pre-Feasibility 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81000" y="2762250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Project Feasibility Report 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81000" y="3670300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Formal Project Proposal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81000" y="4576763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Preliminary Scope Statement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81000" y="5484813"/>
            <a:ext cx="3124200" cy="685800"/>
          </a:xfrm>
          <a:prstGeom prst="rect">
            <a:avLst/>
          </a:prstGeom>
          <a:noFill/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1600" dirty="0">
                <a:latin typeface="+mn-lt"/>
              </a:rPr>
              <a:t>Project Charter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16500" y="947738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>
                <a:solidFill>
                  <a:schemeClr val="tx1"/>
                </a:solidFill>
              </a:rPr>
              <a:t>Acknowledgement of a Need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16500" y="1916113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Strategic Dimension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16500" y="2400300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Goal &amp; Objectives, Cost &amp; Time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16500" y="1431925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Envisaged Project Outcomes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16500" y="2884488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Scope &amp; Key Deliverables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16500" y="3368675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Requirements &amp; Specifications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16500" y="3852863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Resources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016500" y="4337050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Stakeholders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16500" y="4821238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Risks 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16500" y="5305425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Assumptions &amp; Constraints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016500" y="5789613"/>
            <a:ext cx="3835400" cy="381000"/>
          </a:xfrm>
          <a:prstGeom prst="roundRect">
            <a:avLst/>
          </a:prstGeom>
          <a:solidFill>
            <a:srgbClr val="FBFB8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schemeClr val="tx1"/>
                </a:solidFill>
              </a:rPr>
              <a:t>Project Policies, Processes, Systems etc. </a:t>
            </a:r>
          </a:p>
        </p:txBody>
      </p:sp>
      <p:sp>
        <p:nvSpPr>
          <p:cNvPr id="20" name="Left-Right Arrow Callout 19"/>
          <p:cNvSpPr/>
          <p:nvPr/>
        </p:nvSpPr>
        <p:spPr>
          <a:xfrm>
            <a:off x="3798888" y="974725"/>
            <a:ext cx="1057275" cy="5195888"/>
          </a:xfrm>
          <a:prstGeom prst="leftRightArrowCallout">
            <a:avLst/>
          </a:prstGeom>
          <a:solidFill>
            <a:srgbClr val="FFA95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 lIns="90488" tIns="44450" rIns="90488" bIns="44450" anchor="b"/>
          <a:lstStyle/>
          <a:p>
            <a:pPr eaLnBrk="1" hangingPunct="1"/>
            <a:r>
              <a:rPr lang="en-US" smtClean="0"/>
              <a:t>Effective Team Management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286000"/>
            <a:ext cx="7772400" cy="40386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When managing team, ensure;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Effective communication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Defined ways to manage conflicts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Adherence to Project management principles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International and country legal requirements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Labor laws – federal, provincial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Cultures and customs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Politics – internal, external, customer, project sponsors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Periodic face to face meetings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smtClean="0"/>
              <a:t>Communicate and use Lessons learned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Project Manager Role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447800"/>
            <a:ext cx="7772400" cy="3124200"/>
          </a:xfrm>
        </p:spPr>
        <p:txBody>
          <a:bodyPr/>
          <a:lstStyle/>
          <a:p>
            <a:pPr eaLnBrk="1" hangingPunct="1"/>
            <a:r>
              <a:rPr lang="en-US" sz="2800" smtClean="0"/>
              <a:t>Key General Management Skills</a:t>
            </a:r>
          </a:p>
          <a:p>
            <a:pPr lvl="1" eaLnBrk="1" hangingPunct="1"/>
            <a:r>
              <a:rPr lang="en-US" sz="2400" smtClean="0"/>
              <a:t>Encompasses planning, organizing, executing and controlling operations of an ongoing enterprise</a:t>
            </a:r>
          </a:p>
          <a:p>
            <a:pPr lvl="1" eaLnBrk="1" hangingPunct="1"/>
            <a:r>
              <a:rPr lang="en-US" sz="2400" smtClean="0"/>
              <a:t>Provide foundation for building project management skills</a:t>
            </a:r>
          </a:p>
          <a:p>
            <a:pPr lvl="1" eaLnBrk="1" hangingPunct="1"/>
            <a:r>
              <a:rPr lang="en-US" sz="2400" smtClean="0"/>
              <a:t>Required general management skills for a PM</a:t>
            </a:r>
          </a:p>
          <a:p>
            <a:pPr lvl="2" eaLnBrk="1" hangingPunct="1"/>
            <a:r>
              <a:rPr lang="en-US" sz="2000" smtClean="0"/>
              <a:t>Leading</a:t>
            </a:r>
          </a:p>
          <a:p>
            <a:pPr lvl="2" eaLnBrk="1" hangingPunct="1"/>
            <a:r>
              <a:rPr lang="en-US" sz="2000" smtClean="0"/>
              <a:t>communicating</a:t>
            </a:r>
          </a:p>
          <a:p>
            <a:pPr lvl="2" eaLnBrk="1" hangingPunct="1"/>
            <a:r>
              <a:rPr lang="en-US" sz="2000" smtClean="0"/>
              <a:t>Negotiating</a:t>
            </a:r>
          </a:p>
          <a:p>
            <a:pPr lvl="2" eaLnBrk="1" hangingPunct="1"/>
            <a:r>
              <a:rPr lang="en-US" sz="2000" smtClean="0"/>
              <a:t>Problem solving</a:t>
            </a:r>
          </a:p>
          <a:p>
            <a:pPr lvl="2" eaLnBrk="1" hangingPunct="1"/>
            <a:r>
              <a:rPr lang="en-US" sz="2000" smtClean="0"/>
              <a:t>Influencing the organization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33375"/>
            <a:ext cx="8229600" cy="487363"/>
          </a:xfrm>
        </p:spPr>
        <p:txBody>
          <a:bodyPr/>
          <a:lstStyle/>
          <a:p>
            <a:pPr eaLnBrk="1" hangingPunct="1"/>
            <a:r>
              <a:rPr lang="de-DE" sz="3600" smtClean="0"/>
              <a:t>The Functions of Project Management</a:t>
            </a:r>
          </a:p>
        </p:txBody>
      </p:sp>
      <p:sp>
        <p:nvSpPr>
          <p:cNvPr id="296965" name="Oval 5"/>
          <p:cNvSpPr>
            <a:spLocks noChangeArrowheads="1"/>
          </p:cNvSpPr>
          <p:nvPr/>
        </p:nvSpPr>
        <p:spPr bwMode="auto">
          <a:xfrm>
            <a:off x="3502025" y="2578100"/>
            <a:ext cx="2087563" cy="2117725"/>
          </a:xfrm>
          <a:prstGeom prst="ellipse">
            <a:avLst/>
          </a:prstGeom>
          <a:gradFill rotWithShape="1">
            <a:gsLst>
              <a:gs pos="0">
                <a:srgbClr val="5E2F00"/>
              </a:gs>
              <a:gs pos="50000">
                <a:srgbClr val="CC6600"/>
              </a:gs>
              <a:gs pos="100000">
                <a:srgbClr val="5E2F00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b="1">
                <a:solidFill>
                  <a:srgbClr val="000000"/>
                </a:solidFill>
              </a:rPr>
              <a:t>Project</a:t>
            </a:r>
          </a:p>
          <a:p>
            <a:pPr algn="ctr"/>
            <a:r>
              <a:rPr lang="de-DE" b="1">
                <a:solidFill>
                  <a:srgbClr val="000000"/>
                </a:solidFill>
              </a:rPr>
              <a:t>Resources</a:t>
            </a:r>
          </a:p>
        </p:txBody>
      </p:sp>
      <p:sp>
        <p:nvSpPr>
          <p:cNvPr id="296967" name="Text Box 7"/>
          <p:cNvSpPr txBox="1">
            <a:spLocks noChangeArrowheads="1"/>
          </p:cNvSpPr>
          <p:nvPr/>
        </p:nvSpPr>
        <p:spPr bwMode="auto">
          <a:xfrm>
            <a:off x="2011363" y="1665288"/>
            <a:ext cx="5121275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CONTROLLING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Who judges results and by what standards?</a:t>
            </a:r>
          </a:p>
        </p:txBody>
      </p:sp>
      <p:sp>
        <p:nvSpPr>
          <p:cNvPr id="296968" name="Text Box 8"/>
          <p:cNvSpPr txBox="1">
            <a:spLocks noChangeArrowheads="1"/>
          </p:cNvSpPr>
          <p:nvPr/>
        </p:nvSpPr>
        <p:spPr bwMode="auto">
          <a:xfrm>
            <a:off x="5749925" y="3027363"/>
            <a:ext cx="2438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PLANNING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What are we aiming for and why?</a:t>
            </a:r>
          </a:p>
        </p:txBody>
      </p:sp>
      <p:sp>
        <p:nvSpPr>
          <p:cNvPr id="296970" name="Text Box 10"/>
          <p:cNvSpPr txBox="1">
            <a:spLocks noChangeArrowheads="1"/>
          </p:cNvSpPr>
          <p:nvPr/>
        </p:nvSpPr>
        <p:spPr bwMode="auto">
          <a:xfrm>
            <a:off x="4959350" y="4681538"/>
            <a:ext cx="2438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ORGANIZING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What‘s involved and why?</a:t>
            </a:r>
          </a:p>
        </p:txBody>
      </p:sp>
      <p:sp>
        <p:nvSpPr>
          <p:cNvPr id="296971" name="Text Box 11"/>
          <p:cNvSpPr txBox="1">
            <a:spLocks noChangeArrowheads="1"/>
          </p:cNvSpPr>
          <p:nvPr/>
        </p:nvSpPr>
        <p:spPr bwMode="auto">
          <a:xfrm>
            <a:off x="923925" y="3027363"/>
            <a:ext cx="2438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DIRECTING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Who decides what and when?</a:t>
            </a:r>
          </a:p>
        </p:txBody>
      </p:sp>
      <p:sp>
        <p:nvSpPr>
          <p:cNvPr id="296972" name="Text Box 12"/>
          <p:cNvSpPr txBox="1">
            <a:spLocks noChangeArrowheads="1"/>
          </p:cNvSpPr>
          <p:nvPr/>
        </p:nvSpPr>
        <p:spPr bwMode="auto">
          <a:xfrm>
            <a:off x="1706563" y="4656138"/>
            <a:ext cx="24384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b="1"/>
              <a:t>MOTIVATION</a:t>
            </a:r>
          </a:p>
          <a:p>
            <a:pPr algn="ctr">
              <a:spcBef>
                <a:spcPct val="50000"/>
              </a:spcBef>
            </a:pPr>
            <a:r>
              <a:rPr lang="de-DE" b="1"/>
              <a:t>What brings out the best in people?</a:t>
            </a:r>
          </a:p>
        </p:txBody>
      </p:sp>
      <p:sp>
        <p:nvSpPr>
          <p:cNvPr id="296973" name="AutoShape 13"/>
          <p:cNvSpPr>
            <a:spLocks noChangeArrowheads="1"/>
          </p:cNvSpPr>
          <p:nvPr/>
        </p:nvSpPr>
        <p:spPr bwMode="auto">
          <a:xfrm rot="-3183142">
            <a:off x="3648870" y="4212431"/>
            <a:ext cx="671512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96975" name="AutoShape 15"/>
          <p:cNvSpPr>
            <a:spLocks noChangeArrowheads="1"/>
          </p:cNvSpPr>
          <p:nvPr/>
        </p:nvSpPr>
        <p:spPr bwMode="auto">
          <a:xfrm rot="-8374286">
            <a:off x="4772025" y="4205288"/>
            <a:ext cx="671513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96976" name="AutoShape 16"/>
          <p:cNvSpPr>
            <a:spLocks noChangeArrowheads="1"/>
          </p:cNvSpPr>
          <p:nvPr/>
        </p:nvSpPr>
        <p:spPr bwMode="auto">
          <a:xfrm rot="10800000">
            <a:off x="5130800" y="3394075"/>
            <a:ext cx="671513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96977" name="AutoShape 17"/>
          <p:cNvSpPr>
            <a:spLocks noChangeArrowheads="1"/>
          </p:cNvSpPr>
          <p:nvPr/>
        </p:nvSpPr>
        <p:spPr bwMode="auto">
          <a:xfrm>
            <a:off x="3254375" y="3394075"/>
            <a:ext cx="671513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96978" name="AutoShape 18"/>
          <p:cNvSpPr>
            <a:spLocks noChangeArrowheads="1"/>
          </p:cNvSpPr>
          <p:nvPr/>
        </p:nvSpPr>
        <p:spPr bwMode="auto">
          <a:xfrm rot="5400000">
            <a:off x="4236245" y="2501106"/>
            <a:ext cx="671512" cy="473075"/>
          </a:xfrm>
          <a:prstGeom prst="rightArrow">
            <a:avLst>
              <a:gd name="adj1" fmla="val 50000"/>
              <a:gd name="adj2" fmla="val 3548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71693" name="Text Box 19"/>
          <p:cNvSpPr txBox="1">
            <a:spLocks noChangeArrowheads="1"/>
          </p:cNvSpPr>
          <p:nvPr/>
        </p:nvSpPr>
        <p:spPr bwMode="auto">
          <a:xfrm>
            <a:off x="111125" y="5954713"/>
            <a:ext cx="88677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de-DE" sz="1400">
                <a:solidFill>
                  <a:schemeClr val="bg1"/>
                </a:solidFill>
              </a:rPr>
              <a:t>David I. Cleland / Lewis R. Ireland, </a:t>
            </a:r>
            <a:r>
              <a:rPr lang="de-DE" sz="1400" i="1">
                <a:solidFill>
                  <a:schemeClr val="bg1"/>
                </a:solidFill>
              </a:rPr>
              <a:t>Project Management: Strategic Design and Implementation</a:t>
            </a:r>
            <a:r>
              <a:rPr lang="de-DE" sz="1400">
                <a:solidFill>
                  <a:schemeClr val="bg1"/>
                </a:solidFill>
              </a:rPr>
              <a:t>, 4th ed., p. 42. </a:t>
            </a:r>
          </a:p>
        </p:txBody>
      </p:sp>
      <p:sp>
        <p:nvSpPr>
          <p:cNvPr id="71694" name="AutoShape 20"/>
          <p:cNvSpPr>
            <a:spLocks noChangeArrowheads="1"/>
          </p:cNvSpPr>
          <p:nvPr/>
        </p:nvSpPr>
        <p:spPr bwMode="auto">
          <a:xfrm>
            <a:off x="1397000" y="838200"/>
            <a:ext cx="6451600" cy="723900"/>
          </a:xfrm>
          <a:prstGeom prst="roundRect">
            <a:avLst>
              <a:gd name="adj" fmla="val 16667"/>
            </a:avLst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de-DE" sz="2000"/>
              <a:t>The basic functions of general management equally </a:t>
            </a:r>
          </a:p>
          <a:p>
            <a:pPr algn="ctr"/>
            <a:r>
              <a:rPr lang="de-DE" sz="2000"/>
              <a:t>apply to project management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96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0"/>
                                        <p:tgtEl>
                                          <p:spTgt spid="296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296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296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296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1000"/>
                                        <p:tgtEl>
                                          <p:spTgt spid="296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1000"/>
                                        <p:tgtEl>
                                          <p:spTgt spid="296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296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1000"/>
                                        <p:tgtEl>
                                          <p:spTgt spid="296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1000"/>
                                        <p:tgtEl>
                                          <p:spTgt spid="296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00"/>
                                        <p:tgtEl>
                                          <p:spTgt spid="29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65" grpId="0" animBg="1"/>
      <p:bldP spid="296967" grpId="0"/>
      <p:bldP spid="296968" grpId="0"/>
      <p:bldP spid="296970" grpId="0"/>
      <p:bldP spid="296971" grpId="0"/>
      <p:bldP spid="296972" grpId="0"/>
      <p:bldP spid="296973" grpId="0" animBg="1"/>
      <p:bldP spid="296975" grpId="0" animBg="1"/>
      <p:bldP spid="296976" grpId="0" animBg="1"/>
      <p:bldP spid="296977" grpId="0" animBg="1"/>
      <p:bldP spid="29697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Operational Team Ground Rules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905000"/>
            <a:ext cx="7772400" cy="3124200"/>
          </a:xfrm>
        </p:spPr>
        <p:txBody>
          <a:bodyPr/>
          <a:lstStyle/>
          <a:p>
            <a:pPr lvl="1" eaLnBrk="1" hangingPunct="1">
              <a:buFontTx/>
              <a:buNone/>
            </a:pPr>
            <a:endParaRPr lang="en-US" smtClean="0"/>
          </a:p>
          <a:p>
            <a:pPr lvl="1" eaLnBrk="1" hangingPunct="1"/>
            <a:r>
              <a:rPr lang="en-US" sz="2400" smtClean="0"/>
              <a:t>Rules of engagement</a:t>
            </a:r>
          </a:p>
          <a:p>
            <a:pPr lvl="2" eaLnBrk="1" hangingPunct="1"/>
            <a:r>
              <a:rPr lang="en-US" smtClean="0"/>
              <a:t>Meeting protocols</a:t>
            </a:r>
          </a:p>
          <a:p>
            <a:pPr lvl="2" eaLnBrk="1" hangingPunct="1"/>
            <a:r>
              <a:rPr lang="en-US" smtClean="0"/>
              <a:t>Decision making</a:t>
            </a:r>
          </a:p>
          <a:p>
            <a:pPr lvl="1" eaLnBrk="1" hangingPunct="1"/>
            <a:r>
              <a:rPr lang="en-US" sz="2400" smtClean="0"/>
              <a:t>Administrative procedures</a:t>
            </a:r>
          </a:p>
          <a:p>
            <a:pPr lvl="2" eaLnBrk="1" hangingPunct="1"/>
            <a:r>
              <a:rPr lang="en-US" smtClean="0"/>
              <a:t>Communication management</a:t>
            </a:r>
          </a:p>
          <a:p>
            <a:pPr lvl="2" eaLnBrk="1" hangingPunct="1"/>
            <a:r>
              <a:rPr lang="en-US" smtClean="0"/>
              <a:t>Document control</a:t>
            </a:r>
          </a:p>
          <a:p>
            <a:pPr lvl="2" eaLnBrk="1" hangingPunct="1"/>
            <a:r>
              <a:rPr lang="en-US" smtClean="0"/>
              <a:t>Escalation procedure</a:t>
            </a:r>
          </a:p>
          <a:p>
            <a:pPr lvl="2" eaLnBrk="1" hangingPunct="1"/>
            <a:r>
              <a:rPr lang="en-US" smtClean="0"/>
              <a:t>Work hours (including overtime)</a:t>
            </a:r>
          </a:p>
          <a:p>
            <a:pPr lvl="1"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83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83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83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83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Operational Team Ground Rules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2133600"/>
            <a:ext cx="7772400" cy="5029200"/>
          </a:xfrm>
        </p:spPr>
        <p:txBody>
          <a:bodyPr/>
          <a:lstStyle/>
          <a:p>
            <a:pPr eaLnBrk="1" hangingPunct="1"/>
            <a:r>
              <a:rPr lang="en-US" sz="2400" smtClean="0"/>
              <a:t>Define for effective team operations</a:t>
            </a:r>
          </a:p>
          <a:p>
            <a:pPr lvl="1" eaLnBrk="1" hangingPunct="1"/>
            <a:r>
              <a:rPr lang="en-US" sz="2400" smtClean="0"/>
              <a:t>Project team performance objectives</a:t>
            </a:r>
          </a:p>
          <a:p>
            <a:pPr lvl="2" eaLnBrk="1" hangingPunct="1"/>
            <a:r>
              <a:rPr lang="en-US" smtClean="0"/>
              <a:t>Expectations for success of project</a:t>
            </a:r>
          </a:p>
          <a:p>
            <a:pPr lvl="1" eaLnBrk="1" hangingPunct="1"/>
            <a:r>
              <a:rPr lang="en-US" sz="2400" smtClean="0"/>
              <a:t>Expectations of team members</a:t>
            </a:r>
          </a:p>
          <a:p>
            <a:pPr lvl="2" eaLnBrk="1" hangingPunct="1"/>
            <a:r>
              <a:rPr lang="en-US" smtClean="0"/>
              <a:t>Periodic status reports with worked on activities</a:t>
            </a:r>
          </a:p>
          <a:p>
            <a:pPr lvl="2" eaLnBrk="1" hangingPunct="1"/>
            <a:r>
              <a:rPr lang="en-US" smtClean="0"/>
              <a:t>Timeliness and commitment</a:t>
            </a:r>
          </a:p>
          <a:p>
            <a:pPr lvl="2" eaLnBrk="1" hangingPunct="1"/>
            <a:r>
              <a:rPr lang="en-US" smtClean="0"/>
              <a:t>Respect for others </a:t>
            </a:r>
          </a:p>
          <a:p>
            <a:pPr lvl="2" eaLnBrk="1" hangingPunct="1"/>
            <a:r>
              <a:rPr lang="en-US" smtClean="0"/>
              <a:t>Effective and timely escalation of issues</a:t>
            </a:r>
          </a:p>
          <a:p>
            <a:pPr lvl="1" eaLnBrk="1" hangingPunct="1"/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3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2451</TotalTime>
  <Pages>40</Pages>
  <Words>716</Words>
  <Application>Microsoft Office PowerPoint</Application>
  <PresentationFormat>On-screen Show (4:3)</PresentationFormat>
  <Paragraphs>172</Paragraphs>
  <Slides>17</Slides>
  <Notes>16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Acrobat Document</vt:lpstr>
      <vt:lpstr>MGT 461 Lecture # 19   Project Initiation Phase (I OF II)</vt:lpstr>
      <vt:lpstr>Project Parameters: Important Topics</vt:lpstr>
      <vt:lpstr>Managing the Project Involves......</vt:lpstr>
      <vt:lpstr>Project Management Processes</vt:lpstr>
      <vt:lpstr>Initiation Phase</vt:lpstr>
      <vt:lpstr>Project Initiation</vt:lpstr>
      <vt:lpstr>Slide 7</vt:lpstr>
      <vt:lpstr>Initial Responsibilities of Project Manager to initiate the project</vt:lpstr>
      <vt:lpstr>Project Organization Survival</vt:lpstr>
      <vt:lpstr>Project Organization Survival</vt:lpstr>
      <vt:lpstr>Overview of Project Initiation</vt:lpstr>
      <vt:lpstr>Key Project Initiation Deliverables &amp; Inputs</vt:lpstr>
      <vt:lpstr>Effective Team Management</vt:lpstr>
      <vt:lpstr>Project Manager Role</vt:lpstr>
      <vt:lpstr>The Functions of Project Management</vt:lpstr>
      <vt:lpstr>Operational Team Ground Rules</vt:lpstr>
      <vt:lpstr>Operational Team Ground Rules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ghazala</dc:creator>
  <cp:lastModifiedBy>Administrator</cp:lastModifiedBy>
  <cp:revision>142</cp:revision>
  <cp:lastPrinted>1999-08-24T09:57:26Z</cp:lastPrinted>
  <dcterms:created xsi:type="dcterms:W3CDTF">1999-10-06T11:41:40Z</dcterms:created>
  <dcterms:modified xsi:type="dcterms:W3CDTF">2013-11-04T06:46:56Z</dcterms:modified>
</cp:coreProperties>
</file>