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20"/>
  </p:notesMasterIdLst>
  <p:handoutMasterIdLst>
    <p:handoutMasterId r:id="rId21"/>
  </p:handoutMasterIdLst>
  <p:sldIdLst>
    <p:sldId id="256" r:id="rId2"/>
    <p:sldId id="312" r:id="rId3"/>
    <p:sldId id="315" r:id="rId4"/>
    <p:sldId id="327" r:id="rId5"/>
    <p:sldId id="328" r:id="rId6"/>
    <p:sldId id="329" r:id="rId7"/>
    <p:sldId id="330" r:id="rId8"/>
    <p:sldId id="316" r:id="rId9"/>
    <p:sldId id="317" r:id="rId10"/>
    <p:sldId id="318" r:id="rId11"/>
    <p:sldId id="319" r:id="rId12"/>
    <p:sldId id="320" r:id="rId13"/>
    <p:sldId id="321" r:id="rId14"/>
    <p:sldId id="322" r:id="rId15"/>
    <p:sldId id="323" r:id="rId16"/>
    <p:sldId id="324" r:id="rId17"/>
    <p:sldId id="326" r:id="rId18"/>
    <p:sldId id="325" r:id="rId19"/>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2725" autoAdjust="0"/>
    <p:restoredTop sz="91085" autoAdjust="0"/>
  </p:normalViewPr>
  <p:slideViewPr>
    <p:cSldViewPr>
      <p:cViewPr varScale="1">
        <p:scale>
          <a:sx n="71" d="100"/>
          <a:sy n="71" d="100"/>
        </p:scale>
        <p:origin x="-190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6" d="100"/>
        <a:sy n="4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B330F0-CCAC-4696-A96B-21DEA16D4A4E}" type="doc">
      <dgm:prSet loTypeId="urn:microsoft.com/office/officeart/2005/8/layout/radial6" loCatId="cycle" qsTypeId="urn:microsoft.com/office/officeart/2005/8/quickstyle/3d3" qsCatId="3D" csTypeId="urn:microsoft.com/office/officeart/2005/8/colors/accent1_2#1" csCatId="accent1" phldr="1"/>
      <dgm:spPr/>
      <dgm:t>
        <a:bodyPr/>
        <a:lstStyle/>
        <a:p>
          <a:endParaRPr lang="en-US"/>
        </a:p>
      </dgm:t>
    </dgm:pt>
    <dgm:pt modelId="{315F4D1D-C048-442D-AAC7-9A54DCBBFBDD}">
      <dgm:prSet phldrT="[Text]" custT="1"/>
      <dgm:spPr>
        <a:solidFill>
          <a:srgbClr val="CC6600"/>
        </a:solidFill>
        <a:ln w="38100">
          <a:solidFill>
            <a:schemeClr val="bg1"/>
          </a:solidFill>
        </a:ln>
      </dgm:spPr>
      <dgm:t>
        <a:bodyPr/>
        <a:lstStyle/>
        <a:p>
          <a:r>
            <a:rPr lang="en-US" sz="1800" dirty="0" smtClean="0"/>
            <a:t>Stake-holders</a:t>
          </a:r>
          <a:endParaRPr lang="en-US" sz="1800" dirty="0"/>
        </a:p>
      </dgm:t>
    </dgm:pt>
    <dgm:pt modelId="{5404C530-8559-472A-8B1F-9A9B300CF695}" type="parTrans" cxnId="{2CD8959A-2DF0-4EAD-92B2-8CE3B193E338}">
      <dgm:prSet/>
      <dgm:spPr/>
      <dgm:t>
        <a:bodyPr/>
        <a:lstStyle/>
        <a:p>
          <a:endParaRPr lang="en-US"/>
        </a:p>
      </dgm:t>
    </dgm:pt>
    <dgm:pt modelId="{F7CB6C58-A6DF-4DFF-9A15-3DA3C8BABD00}" type="sibTrans" cxnId="{2CD8959A-2DF0-4EAD-92B2-8CE3B193E338}">
      <dgm:prSet/>
      <dgm:spPr/>
      <dgm:t>
        <a:bodyPr/>
        <a:lstStyle/>
        <a:p>
          <a:endParaRPr lang="en-US"/>
        </a:p>
      </dgm:t>
    </dgm:pt>
    <dgm:pt modelId="{CCC16925-BC4A-4FF8-9E80-D73A89244594}">
      <dgm:prSet phldrT="[Text]"/>
      <dgm:spPr>
        <a:solidFill>
          <a:schemeClr val="accent1">
            <a:lumMod val="25000"/>
          </a:schemeClr>
        </a:solidFill>
        <a:ln w="38100">
          <a:solidFill>
            <a:srgbClr val="FFFF00"/>
          </a:solidFill>
        </a:ln>
      </dgm:spPr>
      <dgm:t>
        <a:bodyPr anchor="t" anchorCtr="0"/>
        <a:lstStyle/>
        <a:p>
          <a:r>
            <a:rPr lang="en-US" b="1" dirty="0" smtClean="0"/>
            <a:t>Project Goal</a:t>
          </a:r>
          <a:endParaRPr lang="en-US" b="1" dirty="0"/>
        </a:p>
      </dgm:t>
    </dgm:pt>
    <dgm:pt modelId="{41300E20-C058-4CB5-BA68-35CF12824ED8}" type="parTrans" cxnId="{62C1F564-088A-42D6-B8FF-00095E8F19ED}">
      <dgm:prSet/>
      <dgm:spPr/>
      <dgm:t>
        <a:bodyPr/>
        <a:lstStyle/>
        <a:p>
          <a:endParaRPr lang="en-US"/>
        </a:p>
      </dgm:t>
    </dgm:pt>
    <dgm:pt modelId="{CCBF954B-1D90-469D-BCEF-6756A70B8AB6}" type="sibTrans" cxnId="{62C1F564-088A-42D6-B8FF-00095E8F19ED}">
      <dgm:prSet/>
      <dgm:spPr>
        <a:solidFill>
          <a:srgbClr val="F1C6A5"/>
        </a:solidFill>
      </dgm:spPr>
      <dgm:t>
        <a:bodyPr/>
        <a:lstStyle/>
        <a:p>
          <a:endParaRPr lang="en-US"/>
        </a:p>
      </dgm:t>
    </dgm:pt>
    <dgm:pt modelId="{74DE47B0-2899-4F9B-B79B-5959E8614AD6}">
      <dgm:prSet phldrT="[Text]"/>
      <dgm:spPr>
        <a:solidFill>
          <a:srgbClr val="3BCCFF"/>
        </a:solidFill>
        <a:ln w="38100">
          <a:solidFill>
            <a:srgbClr val="FFFF00"/>
          </a:solidFill>
        </a:ln>
      </dgm:spPr>
      <dgm:t>
        <a:bodyPr anchor="t" anchorCtr="0"/>
        <a:lstStyle/>
        <a:p>
          <a:r>
            <a:rPr lang="en-US" b="1" dirty="0" smtClean="0"/>
            <a:t>Project Duration</a:t>
          </a:r>
          <a:endParaRPr lang="en-US" b="1" dirty="0"/>
        </a:p>
      </dgm:t>
    </dgm:pt>
    <dgm:pt modelId="{39C32AD2-A1EE-40CF-9025-EFCD76B16EF5}" type="parTrans" cxnId="{11342B1F-F62F-4EB9-9C51-05D1D5E985ED}">
      <dgm:prSet/>
      <dgm:spPr/>
      <dgm:t>
        <a:bodyPr/>
        <a:lstStyle/>
        <a:p>
          <a:endParaRPr lang="en-US"/>
        </a:p>
      </dgm:t>
    </dgm:pt>
    <dgm:pt modelId="{D3CA5F4D-1235-4FF8-8B19-AADF86A77C9A}" type="sibTrans" cxnId="{11342B1F-F62F-4EB9-9C51-05D1D5E985ED}">
      <dgm:prSet/>
      <dgm:spPr>
        <a:solidFill>
          <a:srgbClr val="F1C6A5"/>
        </a:solidFill>
      </dgm:spPr>
      <dgm:t>
        <a:bodyPr/>
        <a:lstStyle/>
        <a:p>
          <a:endParaRPr lang="en-US"/>
        </a:p>
      </dgm:t>
    </dgm:pt>
    <dgm:pt modelId="{06C8ACF3-F8B8-4FEF-82B2-9073A262499E}">
      <dgm:prSet phldrT="[Text]"/>
      <dgm:spPr>
        <a:solidFill>
          <a:srgbClr val="C00000"/>
        </a:solidFill>
        <a:ln w="38100">
          <a:solidFill>
            <a:srgbClr val="FFFF00"/>
          </a:solidFill>
        </a:ln>
      </dgm:spPr>
      <dgm:t>
        <a:bodyPr anchor="t" anchorCtr="0"/>
        <a:lstStyle/>
        <a:p>
          <a:r>
            <a:rPr lang="en-US" b="1" dirty="0" smtClean="0"/>
            <a:t>Project Cost</a:t>
          </a:r>
          <a:endParaRPr lang="en-US" b="1" dirty="0"/>
        </a:p>
      </dgm:t>
    </dgm:pt>
    <dgm:pt modelId="{AC05851A-EEFF-491D-BD72-6BFE83732240}" type="parTrans" cxnId="{93BD43F0-555F-4D32-8DD5-12F9DCE1A918}">
      <dgm:prSet/>
      <dgm:spPr/>
      <dgm:t>
        <a:bodyPr/>
        <a:lstStyle/>
        <a:p>
          <a:endParaRPr lang="en-US"/>
        </a:p>
      </dgm:t>
    </dgm:pt>
    <dgm:pt modelId="{2A00C94D-CFA0-447F-9CC5-E54B1B8FDBB0}" type="sibTrans" cxnId="{93BD43F0-555F-4D32-8DD5-12F9DCE1A918}">
      <dgm:prSet/>
      <dgm:spPr>
        <a:solidFill>
          <a:srgbClr val="F1C6A5"/>
        </a:solidFill>
      </dgm:spPr>
      <dgm:t>
        <a:bodyPr/>
        <a:lstStyle/>
        <a:p>
          <a:endParaRPr lang="en-US"/>
        </a:p>
      </dgm:t>
    </dgm:pt>
    <dgm:pt modelId="{2658D1F8-2B47-4D29-BD25-3D3431A15391}" type="pres">
      <dgm:prSet presAssocID="{0DB330F0-CCAC-4696-A96B-21DEA16D4A4E}" presName="Name0" presStyleCnt="0">
        <dgm:presLayoutVars>
          <dgm:chMax val="1"/>
          <dgm:dir/>
          <dgm:animLvl val="ctr"/>
          <dgm:resizeHandles val="exact"/>
        </dgm:presLayoutVars>
      </dgm:prSet>
      <dgm:spPr/>
      <dgm:t>
        <a:bodyPr/>
        <a:lstStyle/>
        <a:p>
          <a:endParaRPr lang="en-US"/>
        </a:p>
      </dgm:t>
    </dgm:pt>
    <dgm:pt modelId="{03B14F2A-FEA2-448B-B981-FE4965F0D32C}" type="pres">
      <dgm:prSet presAssocID="{315F4D1D-C048-442D-AAC7-9A54DCBBFBDD}" presName="centerShape" presStyleLbl="node0" presStyleIdx="0" presStyleCnt="1"/>
      <dgm:spPr/>
      <dgm:t>
        <a:bodyPr/>
        <a:lstStyle/>
        <a:p>
          <a:endParaRPr lang="en-US"/>
        </a:p>
      </dgm:t>
    </dgm:pt>
    <dgm:pt modelId="{195D08BF-509C-432D-8AF6-16DC15FCC28F}" type="pres">
      <dgm:prSet presAssocID="{CCC16925-BC4A-4FF8-9E80-D73A89244594}" presName="node" presStyleLbl="node1" presStyleIdx="0" presStyleCnt="3">
        <dgm:presLayoutVars>
          <dgm:bulletEnabled val="1"/>
        </dgm:presLayoutVars>
      </dgm:prSet>
      <dgm:spPr/>
      <dgm:t>
        <a:bodyPr/>
        <a:lstStyle/>
        <a:p>
          <a:endParaRPr lang="en-US"/>
        </a:p>
      </dgm:t>
    </dgm:pt>
    <dgm:pt modelId="{8D28EF13-F57E-4507-8BE3-0641CCCFD2B8}" type="pres">
      <dgm:prSet presAssocID="{CCC16925-BC4A-4FF8-9E80-D73A89244594}" presName="dummy" presStyleCnt="0"/>
      <dgm:spPr/>
    </dgm:pt>
    <dgm:pt modelId="{4FAF07E0-6C96-4646-A1B5-9D5B77BBC16D}" type="pres">
      <dgm:prSet presAssocID="{CCBF954B-1D90-469D-BCEF-6756A70B8AB6}" presName="sibTrans" presStyleLbl="sibTrans2D1" presStyleIdx="0" presStyleCnt="3" custLinFactNeighborX="1152" custLinFactNeighborY="576" custRadScaleRad="26736"/>
      <dgm:spPr/>
      <dgm:t>
        <a:bodyPr/>
        <a:lstStyle/>
        <a:p>
          <a:endParaRPr lang="en-US"/>
        </a:p>
      </dgm:t>
    </dgm:pt>
    <dgm:pt modelId="{0D7EA3F1-6096-4869-BEEF-07E208CA20BE}" type="pres">
      <dgm:prSet presAssocID="{74DE47B0-2899-4F9B-B79B-5959E8614AD6}" presName="node" presStyleLbl="node1" presStyleIdx="1" presStyleCnt="3">
        <dgm:presLayoutVars>
          <dgm:bulletEnabled val="1"/>
        </dgm:presLayoutVars>
      </dgm:prSet>
      <dgm:spPr/>
      <dgm:t>
        <a:bodyPr/>
        <a:lstStyle/>
        <a:p>
          <a:endParaRPr lang="en-US"/>
        </a:p>
      </dgm:t>
    </dgm:pt>
    <dgm:pt modelId="{C697BB1E-56BF-46D2-BB51-B818C9EB4F92}" type="pres">
      <dgm:prSet presAssocID="{74DE47B0-2899-4F9B-B79B-5959E8614AD6}" presName="dummy" presStyleCnt="0"/>
      <dgm:spPr/>
    </dgm:pt>
    <dgm:pt modelId="{4DB64E9B-9D51-40B8-AB4C-943FB5135B99}" type="pres">
      <dgm:prSet presAssocID="{D3CA5F4D-1235-4FF8-8B19-AADF86A77C9A}" presName="sibTrans" presStyleLbl="sibTrans2D1" presStyleIdx="1" presStyleCnt="3"/>
      <dgm:spPr/>
      <dgm:t>
        <a:bodyPr/>
        <a:lstStyle/>
        <a:p>
          <a:endParaRPr lang="en-US"/>
        </a:p>
      </dgm:t>
    </dgm:pt>
    <dgm:pt modelId="{0E30A4E9-B311-4E10-883A-968BD2DF20C1}" type="pres">
      <dgm:prSet presAssocID="{06C8ACF3-F8B8-4FEF-82B2-9073A262499E}" presName="node" presStyleLbl="node1" presStyleIdx="2" presStyleCnt="3">
        <dgm:presLayoutVars>
          <dgm:bulletEnabled val="1"/>
        </dgm:presLayoutVars>
      </dgm:prSet>
      <dgm:spPr/>
      <dgm:t>
        <a:bodyPr/>
        <a:lstStyle/>
        <a:p>
          <a:endParaRPr lang="en-US"/>
        </a:p>
      </dgm:t>
    </dgm:pt>
    <dgm:pt modelId="{3B8DA5CB-F773-4D0D-89D5-7F041FCE358E}" type="pres">
      <dgm:prSet presAssocID="{06C8ACF3-F8B8-4FEF-82B2-9073A262499E}" presName="dummy" presStyleCnt="0"/>
      <dgm:spPr/>
    </dgm:pt>
    <dgm:pt modelId="{3E9FAA93-29AD-494A-9F8B-52088FDADDAA}" type="pres">
      <dgm:prSet presAssocID="{2A00C94D-CFA0-447F-9CC5-E54B1B8FDBB0}" presName="sibTrans" presStyleLbl="sibTrans2D1" presStyleIdx="2" presStyleCnt="3"/>
      <dgm:spPr/>
      <dgm:t>
        <a:bodyPr/>
        <a:lstStyle/>
        <a:p>
          <a:endParaRPr lang="en-US"/>
        </a:p>
      </dgm:t>
    </dgm:pt>
  </dgm:ptLst>
  <dgm:cxnLst>
    <dgm:cxn modelId="{547E0ED5-FD29-46DC-9B6C-1B221DCA09FB}" type="presOf" srcId="{CCBF954B-1D90-469D-BCEF-6756A70B8AB6}" destId="{4FAF07E0-6C96-4646-A1B5-9D5B77BBC16D}" srcOrd="0" destOrd="0" presId="urn:microsoft.com/office/officeart/2005/8/layout/radial6"/>
    <dgm:cxn modelId="{95074634-DE0C-42A5-9B27-12048D6773FD}" type="presOf" srcId="{74DE47B0-2899-4F9B-B79B-5959E8614AD6}" destId="{0D7EA3F1-6096-4869-BEEF-07E208CA20BE}" srcOrd="0" destOrd="0" presId="urn:microsoft.com/office/officeart/2005/8/layout/radial6"/>
    <dgm:cxn modelId="{C7B8C14D-BE49-4E27-AC79-17C2ED45ED4A}" type="presOf" srcId="{0DB330F0-CCAC-4696-A96B-21DEA16D4A4E}" destId="{2658D1F8-2B47-4D29-BD25-3D3431A15391}" srcOrd="0" destOrd="0" presId="urn:microsoft.com/office/officeart/2005/8/layout/radial6"/>
    <dgm:cxn modelId="{11342B1F-F62F-4EB9-9C51-05D1D5E985ED}" srcId="{315F4D1D-C048-442D-AAC7-9A54DCBBFBDD}" destId="{74DE47B0-2899-4F9B-B79B-5959E8614AD6}" srcOrd="1" destOrd="0" parTransId="{39C32AD2-A1EE-40CF-9025-EFCD76B16EF5}" sibTransId="{D3CA5F4D-1235-4FF8-8B19-AADF86A77C9A}"/>
    <dgm:cxn modelId="{2CD8959A-2DF0-4EAD-92B2-8CE3B193E338}" srcId="{0DB330F0-CCAC-4696-A96B-21DEA16D4A4E}" destId="{315F4D1D-C048-442D-AAC7-9A54DCBBFBDD}" srcOrd="0" destOrd="0" parTransId="{5404C530-8559-472A-8B1F-9A9B300CF695}" sibTransId="{F7CB6C58-A6DF-4DFF-9A15-3DA3C8BABD00}"/>
    <dgm:cxn modelId="{B37DCF65-EB81-4749-94A1-03793F055EC9}" type="presOf" srcId="{06C8ACF3-F8B8-4FEF-82B2-9073A262499E}" destId="{0E30A4E9-B311-4E10-883A-968BD2DF20C1}" srcOrd="0" destOrd="0" presId="urn:microsoft.com/office/officeart/2005/8/layout/radial6"/>
    <dgm:cxn modelId="{670EC566-6868-4531-89D7-B6B3553B2E7B}" type="presOf" srcId="{315F4D1D-C048-442D-AAC7-9A54DCBBFBDD}" destId="{03B14F2A-FEA2-448B-B981-FE4965F0D32C}" srcOrd="0" destOrd="0" presId="urn:microsoft.com/office/officeart/2005/8/layout/radial6"/>
    <dgm:cxn modelId="{48EA7CD6-3E19-4716-88BF-C02466DDF817}" type="presOf" srcId="{2A00C94D-CFA0-447F-9CC5-E54B1B8FDBB0}" destId="{3E9FAA93-29AD-494A-9F8B-52088FDADDAA}" srcOrd="0" destOrd="0" presId="urn:microsoft.com/office/officeart/2005/8/layout/radial6"/>
    <dgm:cxn modelId="{B22B8818-F216-4B8C-ADC4-18FBE1BAC4A7}" type="presOf" srcId="{CCC16925-BC4A-4FF8-9E80-D73A89244594}" destId="{195D08BF-509C-432D-8AF6-16DC15FCC28F}" srcOrd="0" destOrd="0" presId="urn:microsoft.com/office/officeart/2005/8/layout/radial6"/>
    <dgm:cxn modelId="{93BD43F0-555F-4D32-8DD5-12F9DCE1A918}" srcId="{315F4D1D-C048-442D-AAC7-9A54DCBBFBDD}" destId="{06C8ACF3-F8B8-4FEF-82B2-9073A262499E}" srcOrd="2" destOrd="0" parTransId="{AC05851A-EEFF-491D-BD72-6BFE83732240}" sibTransId="{2A00C94D-CFA0-447F-9CC5-E54B1B8FDBB0}"/>
    <dgm:cxn modelId="{62C1F564-088A-42D6-B8FF-00095E8F19ED}" srcId="{315F4D1D-C048-442D-AAC7-9A54DCBBFBDD}" destId="{CCC16925-BC4A-4FF8-9E80-D73A89244594}" srcOrd="0" destOrd="0" parTransId="{41300E20-C058-4CB5-BA68-35CF12824ED8}" sibTransId="{CCBF954B-1D90-469D-BCEF-6756A70B8AB6}"/>
    <dgm:cxn modelId="{2667064B-7025-4249-A0C7-D1558A7EA9E6}" type="presOf" srcId="{D3CA5F4D-1235-4FF8-8B19-AADF86A77C9A}" destId="{4DB64E9B-9D51-40B8-AB4C-943FB5135B99}" srcOrd="0" destOrd="0" presId="urn:microsoft.com/office/officeart/2005/8/layout/radial6"/>
    <dgm:cxn modelId="{16FD6204-2DA2-4237-8894-D54DE49C37A6}" type="presParOf" srcId="{2658D1F8-2B47-4D29-BD25-3D3431A15391}" destId="{03B14F2A-FEA2-448B-B981-FE4965F0D32C}" srcOrd="0" destOrd="0" presId="urn:microsoft.com/office/officeart/2005/8/layout/radial6"/>
    <dgm:cxn modelId="{E4639D37-AEDA-44BE-B1CE-118EDCB99A15}" type="presParOf" srcId="{2658D1F8-2B47-4D29-BD25-3D3431A15391}" destId="{195D08BF-509C-432D-8AF6-16DC15FCC28F}" srcOrd="1" destOrd="0" presId="urn:microsoft.com/office/officeart/2005/8/layout/radial6"/>
    <dgm:cxn modelId="{A362B65B-08B2-4FFD-BAE6-8DE9549D242B}" type="presParOf" srcId="{2658D1F8-2B47-4D29-BD25-3D3431A15391}" destId="{8D28EF13-F57E-4507-8BE3-0641CCCFD2B8}" srcOrd="2" destOrd="0" presId="urn:microsoft.com/office/officeart/2005/8/layout/radial6"/>
    <dgm:cxn modelId="{8275758C-0BB9-4B2E-9A30-265BDBA0C375}" type="presParOf" srcId="{2658D1F8-2B47-4D29-BD25-3D3431A15391}" destId="{4FAF07E0-6C96-4646-A1B5-9D5B77BBC16D}" srcOrd="3" destOrd="0" presId="urn:microsoft.com/office/officeart/2005/8/layout/radial6"/>
    <dgm:cxn modelId="{58DCD693-59D0-4AE1-954E-6B605A54B4A1}" type="presParOf" srcId="{2658D1F8-2B47-4D29-BD25-3D3431A15391}" destId="{0D7EA3F1-6096-4869-BEEF-07E208CA20BE}" srcOrd="4" destOrd="0" presId="urn:microsoft.com/office/officeart/2005/8/layout/radial6"/>
    <dgm:cxn modelId="{38B1D647-10C5-4E60-B145-95B13DB1D9BD}" type="presParOf" srcId="{2658D1F8-2B47-4D29-BD25-3D3431A15391}" destId="{C697BB1E-56BF-46D2-BB51-B818C9EB4F92}" srcOrd="5" destOrd="0" presId="urn:microsoft.com/office/officeart/2005/8/layout/radial6"/>
    <dgm:cxn modelId="{E085DB30-7859-4EE6-B500-D3CD1E28F1E5}" type="presParOf" srcId="{2658D1F8-2B47-4D29-BD25-3D3431A15391}" destId="{4DB64E9B-9D51-40B8-AB4C-943FB5135B99}" srcOrd="6" destOrd="0" presId="urn:microsoft.com/office/officeart/2005/8/layout/radial6"/>
    <dgm:cxn modelId="{D4921605-B5F6-483D-9234-5AE9214D5313}" type="presParOf" srcId="{2658D1F8-2B47-4D29-BD25-3D3431A15391}" destId="{0E30A4E9-B311-4E10-883A-968BD2DF20C1}" srcOrd="7" destOrd="0" presId="urn:microsoft.com/office/officeart/2005/8/layout/radial6"/>
    <dgm:cxn modelId="{416C54D9-0911-414B-B5A4-FE59A7C24996}" type="presParOf" srcId="{2658D1F8-2B47-4D29-BD25-3D3431A15391}" destId="{3B8DA5CB-F773-4D0D-89D5-7F041FCE358E}" srcOrd="8" destOrd="0" presId="urn:microsoft.com/office/officeart/2005/8/layout/radial6"/>
    <dgm:cxn modelId="{3BB35C0D-3FC4-48C4-9071-98A959BC3687}" type="presParOf" srcId="{2658D1F8-2B47-4D29-BD25-3D3431A15391}" destId="{3E9FAA93-29AD-494A-9F8B-52088FDADDAA}" srcOrd="9"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E9FAA93-29AD-494A-9F8B-52088FDADDAA}">
      <dsp:nvSpPr>
        <dsp:cNvPr id="0" name=""/>
        <dsp:cNvSpPr/>
      </dsp:nvSpPr>
      <dsp:spPr>
        <a:xfrm>
          <a:off x="1157193" y="422220"/>
          <a:ext cx="2816255" cy="2816255"/>
        </a:xfrm>
        <a:prstGeom prst="blockArc">
          <a:avLst>
            <a:gd name="adj1" fmla="val 9000000"/>
            <a:gd name="adj2" fmla="val 162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DB64E9B-9D51-40B8-AB4C-943FB5135B99}">
      <dsp:nvSpPr>
        <dsp:cNvPr id="0" name=""/>
        <dsp:cNvSpPr/>
      </dsp:nvSpPr>
      <dsp:spPr>
        <a:xfrm>
          <a:off x="1157193" y="422220"/>
          <a:ext cx="2816255" cy="2816255"/>
        </a:xfrm>
        <a:prstGeom prst="blockArc">
          <a:avLst>
            <a:gd name="adj1" fmla="val 1800000"/>
            <a:gd name="adj2" fmla="val 90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FAF07E0-6C96-4646-A1B5-9D5B77BBC16D}">
      <dsp:nvSpPr>
        <dsp:cNvPr id="0" name=""/>
        <dsp:cNvSpPr/>
      </dsp:nvSpPr>
      <dsp:spPr>
        <a:xfrm>
          <a:off x="1189636" y="438441"/>
          <a:ext cx="2816255" cy="2816255"/>
        </a:xfrm>
        <a:prstGeom prst="blockArc">
          <a:avLst>
            <a:gd name="adj1" fmla="val 16200000"/>
            <a:gd name="adj2" fmla="val 1800000"/>
            <a:gd name="adj3" fmla="val 4636"/>
          </a:avLst>
        </a:prstGeom>
        <a:solidFill>
          <a:srgbClr val="F1C6A5"/>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03B14F2A-FEA2-448B-B981-FE4965F0D32C}">
      <dsp:nvSpPr>
        <dsp:cNvPr id="0" name=""/>
        <dsp:cNvSpPr/>
      </dsp:nvSpPr>
      <dsp:spPr>
        <a:xfrm>
          <a:off x="1917727" y="1182754"/>
          <a:ext cx="1295186" cy="1295186"/>
        </a:xfrm>
        <a:prstGeom prst="ellipse">
          <a:avLst/>
        </a:prstGeom>
        <a:solidFill>
          <a:srgbClr val="CC6600"/>
        </a:solidFill>
        <a:ln w="38100">
          <a:solidFill>
            <a:schemeClr val="bg1"/>
          </a:solid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Stake-holders</a:t>
          </a:r>
          <a:endParaRPr lang="en-US" sz="1800" kern="1200" dirty="0"/>
        </a:p>
      </dsp:txBody>
      <dsp:txXfrm>
        <a:off x="1917727" y="1182754"/>
        <a:ext cx="1295186" cy="1295186"/>
      </dsp:txXfrm>
    </dsp:sp>
    <dsp:sp modelId="{195D08BF-509C-432D-8AF6-16DC15FCC28F}">
      <dsp:nvSpPr>
        <dsp:cNvPr id="0" name=""/>
        <dsp:cNvSpPr/>
      </dsp:nvSpPr>
      <dsp:spPr>
        <a:xfrm>
          <a:off x="2112005" y="1543"/>
          <a:ext cx="906630" cy="906630"/>
        </a:xfrm>
        <a:prstGeom prst="ellipse">
          <a:avLst/>
        </a:prstGeom>
        <a:solidFill>
          <a:schemeClr val="accent1">
            <a:lumMod val="25000"/>
          </a:schemeClr>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dirty="0" smtClean="0"/>
            <a:t>Project Goal</a:t>
          </a:r>
          <a:endParaRPr lang="en-US" sz="1100" b="1" kern="1200" dirty="0"/>
        </a:p>
      </dsp:txBody>
      <dsp:txXfrm>
        <a:off x="2112005" y="1543"/>
        <a:ext cx="906630" cy="906630"/>
      </dsp:txXfrm>
    </dsp:sp>
    <dsp:sp modelId="{0D7EA3F1-6096-4869-BEEF-07E208CA20BE}">
      <dsp:nvSpPr>
        <dsp:cNvPr id="0" name=""/>
        <dsp:cNvSpPr/>
      </dsp:nvSpPr>
      <dsp:spPr>
        <a:xfrm>
          <a:off x="3303214" y="2064777"/>
          <a:ext cx="906630" cy="906630"/>
        </a:xfrm>
        <a:prstGeom prst="ellipse">
          <a:avLst/>
        </a:prstGeom>
        <a:solidFill>
          <a:srgbClr val="3BCCFF"/>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dirty="0" smtClean="0"/>
            <a:t>Project Duration</a:t>
          </a:r>
          <a:endParaRPr lang="en-US" sz="1100" b="1" kern="1200" dirty="0"/>
        </a:p>
      </dsp:txBody>
      <dsp:txXfrm>
        <a:off x="3303214" y="2064777"/>
        <a:ext cx="906630" cy="906630"/>
      </dsp:txXfrm>
    </dsp:sp>
    <dsp:sp modelId="{0E30A4E9-B311-4E10-883A-968BD2DF20C1}">
      <dsp:nvSpPr>
        <dsp:cNvPr id="0" name=""/>
        <dsp:cNvSpPr/>
      </dsp:nvSpPr>
      <dsp:spPr>
        <a:xfrm>
          <a:off x="920797" y="2064777"/>
          <a:ext cx="906630" cy="906630"/>
        </a:xfrm>
        <a:prstGeom prst="ellipse">
          <a:avLst/>
        </a:prstGeom>
        <a:solidFill>
          <a:srgbClr val="C00000"/>
        </a:solidFill>
        <a:ln w="38100">
          <a:solidFill>
            <a:srgbClr val="FFFF00"/>
          </a:solid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dirty="0" smtClean="0"/>
            <a:t>Project Cost</a:t>
          </a:r>
          <a:endParaRPr lang="en-US" sz="1100" b="1" kern="1200" dirty="0"/>
        </a:p>
      </dsp:txBody>
      <dsp:txXfrm>
        <a:off x="920797" y="2064777"/>
        <a:ext cx="906630" cy="906630"/>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t>1</a:t>
            </a:r>
          </a:p>
        </p:txBody>
      </p:sp>
      <p:sp>
        <p:nvSpPr>
          <p:cNvPr id="28674" name="Rectangle 3"/>
          <p:cNvSpPr>
            <a:spLocks noGrp="1" noRot="1" noChangeAspect="1" noChangeArrowheads="1" noTextEdit="1"/>
          </p:cNvSpPr>
          <p:nvPr>
            <p:ph type="sldImg"/>
          </p:nvPr>
        </p:nvSpPr>
        <p:spPr>
          <a:ln cap="flat"/>
        </p:spPr>
      </p:sp>
      <p:sp>
        <p:nvSpPr>
          <p:cNvPr id="28675"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xfrm>
            <a:off x="1143000" y="685800"/>
            <a:ext cx="4572000" cy="3429000"/>
          </a:xfrm>
          <a:ln/>
        </p:spPr>
      </p:sp>
      <p:sp>
        <p:nvSpPr>
          <p:cNvPr id="3072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072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1A05391E-0B1C-4373-B6A6-3C6E57CE456D}" type="slidenum">
              <a:rPr lang="de-DE" sz="1200"/>
              <a:pPr algn="r"/>
              <a:t>2</a:t>
            </a:fld>
            <a:endParaRPr lang="de-DE"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2771"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59DD7071-50DF-4209-86C7-295571828AE5}" type="slidenum">
              <a:rPr lang="de-DE" sz="1200"/>
              <a:pPr algn="r"/>
              <a:t>3</a:t>
            </a:fld>
            <a:endParaRPr lang="de-DE"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Rot="1" noChangeAspect="1" noChangeArrowheads="1" noTextEdit="1"/>
          </p:cNvSpPr>
          <p:nvPr>
            <p:ph type="sldImg"/>
          </p:nvPr>
        </p:nvSpPr>
        <p:spPr>
          <a:ln/>
        </p:spPr>
      </p:sp>
      <p:sp>
        <p:nvSpPr>
          <p:cNvPr id="7885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w="9525"/>
        </p:spPr>
        <p:txBody>
          <a:bodyPr/>
          <a:lstStyle/>
          <a:p>
            <a:endParaRPr lang="en-US" smtClean="0"/>
          </a:p>
        </p:txBody>
      </p:sp>
      <p:sp>
        <p:nvSpPr>
          <p:cNvPr id="3481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8020EAC-DC10-4CF2-BBB8-AF47E0A0D651}" type="slidenum">
              <a:rPr lang="de-DE" sz="2400">
                <a:latin typeface="Times New Roman" pitchFamily="18" charset="0"/>
              </a:rPr>
              <a:pPr eaLnBrk="0" hangingPunct="0"/>
              <a:t>8</a:t>
            </a:fld>
            <a:endParaRPr lang="de-DE" sz="24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w="9525"/>
        </p:spPr>
        <p:txBody>
          <a:bodyPr/>
          <a:lstStyle/>
          <a:p>
            <a:endParaRPr lang="en-US" smtClean="0"/>
          </a:p>
        </p:txBody>
      </p:sp>
      <p:sp>
        <p:nvSpPr>
          <p:cNvPr id="36867"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D114601C-2FFC-4E70-95E7-59C40AF408BB}" type="slidenum">
              <a:rPr lang="de-DE" sz="2400">
                <a:latin typeface="Times New Roman" pitchFamily="18" charset="0"/>
              </a:rPr>
              <a:pPr eaLnBrk="0" hangingPunct="0"/>
              <a:t>9</a:t>
            </a:fld>
            <a:endParaRPr lang="de-DE" sz="24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p:spPr>
        <p:txBody>
          <a:bodyPr/>
          <a:lstStyle/>
          <a:p>
            <a:endParaRPr lang="en-US" smtClean="0"/>
          </a:p>
        </p:txBody>
      </p:sp>
      <p:sp>
        <p:nvSpPr>
          <p:cNvPr id="3891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EE2502B-6586-4A61-8D25-29ED717B010D}" type="slidenum">
              <a:rPr lang="de-DE" sz="2400">
                <a:latin typeface="Times New Roman" pitchFamily="18" charset="0"/>
              </a:rPr>
              <a:pPr eaLnBrk="0" hangingPunct="0"/>
              <a:t>10</a:t>
            </a:fld>
            <a:endParaRPr lang="de-DE" sz="240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p:spPr>
        <p:txBody>
          <a:bodyPr/>
          <a:lstStyle/>
          <a:p>
            <a:endParaRPr lang="en-US" smtClean="0"/>
          </a:p>
        </p:txBody>
      </p:sp>
      <p:sp>
        <p:nvSpPr>
          <p:cNvPr id="4096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E51D3B02-B55F-453F-8C57-DCFADEDC37A5}" type="slidenum">
              <a:rPr lang="de-DE" sz="2400">
                <a:latin typeface="Times New Roman" pitchFamily="18" charset="0"/>
              </a:rPr>
              <a:pPr eaLnBrk="0" hangingPunct="0"/>
              <a:t>11</a:t>
            </a:fld>
            <a:endParaRPr lang="de-DE" sz="240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w="9525"/>
        </p:spPr>
        <p:txBody>
          <a:bodyPr/>
          <a:lstStyle/>
          <a:p>
            <a:endParaRPr lang="en-US" smtClean="0"/>
          </a:p>
        </p:txBody>
      </p:sp>
      <p:sp>
        <p:nvSpPr>
          <p:cNvPr id="4301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8FB21367-4A00-4F42-863B-3E753EB19D2C}" type="slidenum">
              <a:rPr lang="de-DE" sz="2400">
                <a:latin typeface="Times New Roman" pitchFamily="18" charset="0"/>
              </a:rPr>
              <a:pPr eaLnBrk="0" hangingPunct="0"/>
              <a:t>12</a:t>
            </a:fld>
            <a:endParaRPr lang="de-DE" sz="240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w="9525"/>
        </p:spPr>
        <p:txBody>
          <a:bodyPr/>
          <a:lstStyle/>
          <a:p>
            <a:endParaRPr lang="en-US" smtClean="0"/>
          </a:p>
        </p:txBody>
      </p:sp>
      <p:sp>
        <p:nvSpPr>
          <p:cNvPr id="45059"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9900C4E1-BBBE-4802-A9F1-24B9FB59A1CB}" type="slidenum">
              <a:rPr lang="de-DE" sz="2400">
                <a:latin typeface="Times New Roman" pitchFamily="18" charset="0"/>
              </a:rPr>
              <a:pPr eaLnBrk="0" hangingPunct="0"/>
              <a:t>13</a:t>
            </a:fld>
            <a:endParaRPr lang="de-DE" sz="24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w="9525"/>
        </p:spPr>
        <p:txBody>
          <a:bodyPr/>
          <a:lstStyle/>
          <a:p>
            <a:endParaRPr lang="en-US" smtClean="0"/>
          </a:p>
        </p:txBody>
      </p:sp>
      <p:sp>
        <p:nvSpPr>
          <p:cNvPr id="47107"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10693372-A607-4983-BB44-371B523FAD09}" type="slidenum">
              <a:rPr lang="de-DE" sz="2400">
                <a:latin typeface="Times New Roman" pitchFamily="18" charset="0"/>
              </a:rPr>
              <a:pPr eaLnBrk="0" hangingPunct="0"/>
              <a:t>14</a:t>
            </a:fld>
            <a:endParaRPr lang="de-DE" sz="240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ln/>
        </p:spPr>
      </p:sp>
      <p:sp>
        <p:nvSpPr>
          <p:cNvPr id="49154" name="Notes Placeholder 2"/>
          <p:cNvSpPr>
            <a:spLocks noGrp="1"/>
          </p:cNvSpPr>
          <p:nvPr>
            <p:ph type="body" idx="1"/>
          </p:nvPr>
        </p:nvSpPr>
        <p:spPr>
          <a:noFill/>
          <a:ln w="9525"/>
        </p:spPr>
        <p:txBody>
          <a:bodyPr/>
          <a:lstStyle/>
          <a:p>
            <a:endParaRPr lang="en-US" smtClean="0"/>
          </a:p>
        </p:txBody>
      </p:sp>
      <p:sp>
        <p:nvSpPr>
          <p:cNvPr id="4915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0BE914E-E72D-489B-B8A6-65DD94828150}" type="slidenum">
              <a:rPr lang="de-DE" sz="2400">
                <a:latin typeface="Times New Roman" pitchFamily="18" charset="0"/>
              </a:rPr>
              <a:pPr eaLnBrk="0" hangingPunct="0"/>
              <a:t>15</a:t>
            </a:fld>
            <a:endParaRPr lang="de-DE" sz="240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ln/>
        </p:spPr>
      </p:sp>
      <p:sp>
        <p:nvSpPr>
          <p:cNvPr id="51202" name="Notes Placeholder 2"/>
          <p:cNvSpPr>
            <a:spLocks noGrp="1"/>
          </p:cNvSpPr>
          <p:nvPr>
            <p:ph type="body" idx="1"/>
          </p:nvPr>
        </p:nvSpPr>
        <p:spPr>
          <a:noFill/>
          <a:ln w="9525"/>
        </p:spPr>
        <p:txBody>
          <a:bodyPr/>
          <a:lstStyle/>
          <a:p>
            <a:endParaRPr lang="en-US" smtClean="0"/>
          </a:p>
        </p:txBody>
      </p:sp>
      <p:sp>
        <p:nvSpPr>
          <p:cNvPr id="51203"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805AAAD3-5D46-49B7-BAC9-83BA137A9693}" type="slidenum">
              <a:rPr lang="de-DE" sz="2400">
                <a:latin typeface="Times New Roman" pitchFamily="18" charset="0"/>
              </a:rPr>
              <a:pPr eaLnBrk="0" hangingPunct="0"/>
              <a:t>16</a:t>
            </a:fld>
            <a:endParaRPr lang="de-DE" sz="240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5FAC22F8-ABB0-444E-81B5-04C7B9F309CA}" type="slidenum">
              <a:rPr lang="de-DE" sz="2400">
                <a:latin typeface="Times New Roman" pitchFamily="18" charset="0"/>
              </a:rPr>
              <a:pPr eaLnBrk="0" hangingPunct="0"/>
              <a:t>17</a:t>
            </a:fld>
            <a:endParaRPr lang="de-DE" sz="2400">
              <a:latin typeface="Times New Roman"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7D7EE2FB-549F-4FBA-BE1B-8FDC37FCBCCC}" type="slidenum">
              <a:rPr lang="de-DE" sz="2400">
                <a:latin typeface="Times New Roman" pitchFamily="18" charset="0"/>
              </a:rPr>
              <a:pPr eaLnBrk="0" hangingPunct="0"/>
              <a:t>18</a:t>
            </a:fld>
            <a:endParaRPr lang="de-DE" sz="2400">
              <a:latin typeface="Times New Roman" pitchFamily="18"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662290CF-5CD2-4584-A719-ABA5DE27DFB1}" type="datetimeFigureOut">
              <a:rPr lang="en-US"/>
              <a:pPr/>
              <a:t>11/4/2013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31F61DA-E116-4EA1-8778-A9D0CAE1C8DE}"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0FEECAB-04A1-42ED-82AF-C92D6393975E}" type="datetimeFigureOut">
              <a:rPr lang="en-US"/>
              <a:pPr/>
              <a:t>11/4/2013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E8AF80F-95BC-4108-B5CC-4B384130F29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EDA44A3E-B5CD-4FAF-89F5-2DC402785CCF}" type="datetimeFigureOut">
              <a:rPr lang="en-US"/>
              <a:pPr/>
              <a:t>11/4/2013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B51620-B63A-4891-B1CB-54CB37CC796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E319A6A-7EF9-43D5-BBD7-3FAA28346F3B}" type="datetimeFigureOut">
              <a:rPr lang="en-US"/>
              <a:pPr/>
              <a:t>11/4/2013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FDD563D-C653-46F4-B575-BA117356F84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9D222F3E-FDD0-42B0-AF47-57A693F16C3D}" type="datetimeFigureOut">
              <a:rPr lang="en-US"/>
              <a:pPr/>
              <a:t>11/4/2013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0797478-9482-4265-97D8-B167F0CF549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747F0835-FFA5-4D73-BC76-A612163739B2}" type="datetimeFigureOut">
              <a:rPr lang="en-US"/>
              <a:pPr/>
              <a:t>11/4/2013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A57AA9F8-58A7-45AE-AE14-5D612092B3ED}"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E97FF9E-7E51-4A04-829E-BEA637512E99}" type="datetimeFigureOut">
              <a:rPr lang="en-US"/>
              <a:pPr/>
              <a:t>11/4/2013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3D69965-BEC1-449D-94C4-340209E88DD6}"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D91CDE53-9CDC-4A1B-AB1A-151986265BCF}" type="datetimeFigureOut">
              <a:rPr lang="en-US"/>
              <a:pPr/>
              <a:t>11/4/2013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EA9DFA-3D65-4E67-9952-63C0B714FB6C}"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966EAA75-618B-4557-A0E7-FD9E987B6F7B}" type="datetimeFigureOut">
              <a:rPr lang="en-US"/>
              <a:pPr/>
              <a:t>11/4/2013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E490644-967D-4E42-97E7-1CA732B3BEA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B8645A0E-2914-4874-B4A4-1A3219475799}" type="datetimeFigureOut">
              <a:rPr lang="en-US"/>
              <a:pPr/>
              <a:t>11/4/2013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2FD2031-712E-4B4E-A805-3076612A3039}"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B8241E2-6327-4C9C-B385-BB01A0868F1C}" type="datetimeFigureOut">
              <a:rPr lang="en-US"/>
              <a:pPr/>
              <a:t>11/4/2013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F2768C-E62E-4ADE-8C54-00BAAC0F85D5}"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83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3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7D52452C-29D1-4F09-8232-6FB67785D865}" type="datetimeFigureOut">
              <a:rPr lang="en-US"/>
              <a:pPr/>
              <a:t>11/4/2013</a:t>
            </a:fld>
            <a:endParaRPr lang="en-US"/>
          </a:p>
        </p:txBody>
      </p:sp>
      <p:sp>
        <p:nvSpPr>
          <p:cNvPr id="583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583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8CDFDE0-036D-4793-8846-C937475AAED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ransition>
    <p:zoom/>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amazon.com/Guide-Project-Management-Knowledge-Guides/dp/193069945X/ref=pd_bbs_sr_1?ie=UTF8&amp;s=books&amp;qid=1227613364&amp;sr=8-1"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6.gi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18.gif"/><Relationship Id="rId4" Type="http://schemas.openxmlformats.org/officeDocument/2006/relationships/diagramLayout" Target="../diagrams/layout1.xml"/><Relationship Id="rId9"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ctrTitle" idx="4294967295"/>
          </p:nvPr>
        </p:nvSpPr>
        <p:spPr>
          <a:xfrm>
            <a:off x="0" y="2133600"/>
            <a:ext cx="9144000" cy="1143000"/>
          </a:xfrm>
        </p:spPr>
        <p:txBody>
          <a:bodyPr lIns="90488" tIns="44450" rIns="90488" bIns="44450"/>
          <a:lstStyle/>
          <a:p>
            <a:r>
              <a:rPr lang="en-US"/>
              <a:t>MGT 461 </a:t>
            </a:r>
            <a:br>
              <a:rPr lang="en-US"/>
            </a:br>
            <a:r>
              <a:rPr lang="en-US"/>
              <a:t> Project Management Institute Knowledge Areas</a:t>
            </a:r>
          </a:p>
        </p:txBody>
      </p:sp>
      <p:sp>
        <p:nvSpPr>
          <p:cNvPr id="27651" name="Rectangle 3"/>
          <p:cNvSpPr>
            <a:spLocks noGrp="1" noChangeArrowheads="1"/>
          </p:cNvSpPr>
          <p:nvPr>
            <p:ph type="subTitle" idx="4294967295"/>
          </p:nvPr>
        </p:nvSpPr>
        <p:spPr>
          <a:xfrm>
            <a:off x="1182688" y="3697288"/>
            <a:ext cx="6778625" cy="1768475"/>
          </a:xfrm>
        </p:spPr>
        <p:txBody>
          <a:bodyPr lIns="90488" tIns="44450" rIns="90488" bIns="44450"/>
          <a:lstStyle/>
          <a:p>
            <a:pPr marL="0" indent="0" algn="ctr">
              <a:buFontTx/>
              <a:buNone/>
            </a:pPr>
            <a:r>
              <a:rPr lang="en-US">
                <a:latin typeface="Times New Roman" pitchFamily="18" charset="0"/>
              </a:rPr>
              <a:t>Lecture # 18</a:t>
            </a:r>
          </a:p>
          <a:p>
            <a:pPr marL="0" indent="0" algn="ctr">
              <a:buFontTx/>
              <a:buNone/>
            </a:pPr>
            <a:r>
              <a:rPr lang="en-US">
                <a:latin typeface="Times New Roman" pitchFamily="18" charset="0"/>
              </a:rPr>
              <a:t>Ghazala Amin</a:t>
            </a:r>
          </a:p>
          <a:p>
            <a:pPr marL="0" indent="0">
              <a:buFontTx/>
              <a:buNone/>
            </a:pPr>
            <a:endParaRPr lang="en-US">
              <a:latin typeface="Times New Roman" pitchFamily="18" charset="0"/>
            </a:endParaRPr>
          </a:p>
          <a:p>
            <a:pPr marL="0" indent="0" algn="ctr">
              <a:buFontTx/>
              <a:buNone/>
            </a:pPr>
            <a:endParaRPr lang="en-US" sz="28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idx="4294967295"/>
          </p:nvPr>
        </p:nvSpPr>
        <p:spPr>
          <a:xfrm>
            <a:off x="457200" y="0"/>
            <a:ext cx="8229600" cy="1143000"/>
          </a:xfrm>
        </p:spPr>
        <p:txBody>
          <a:bodyPr/>
          <a:lstStyle/>
          <a:p>
            <a:r>
              <a:rPr lang="en-US" sz="4000"/>
              <a:t/>
            </a:r>
            <a:br>
              <a:rPr lang="en-US" sz="4000"/>
            </a:br>
            <a:r>
              <a:rPr lang="en-US" sz="2800"/>
              <a:t>The Project Management Body of Knowledge </a:t>
            </a:r>
            <a:br>
              <a:rPr lang="en-US" sz="2800"/>
            </a:br>
            <a:endParaRPr lang="en-US" sz="2800"/>
          </a:p>
        </p:txBody>
      </p:sp>
      <p:sp>
        <p:nvSpPr>
          <p:cNvPr id="29698" name="TextBox 3"/>
          <p:cNvSpPr txBox="1">
            <a:spLocks noChangeArrowheads="1"/>
          </p:cNvSpPr>
          <p:nvPr/>
        </p:nvSpPr>
        <p:spPr bwMode="auto">
          <a:xfrm>
            <a:off x="3325813" y="1025525"/>
            <a:ext cx="5472112" cy="5116513"/>
          </a:xfrm>
          <a:prstGeom prst="rect">
            <a:avLst/>
          </a:prstGeom>
          <a:noFill/>
          <a:ln w="9525">
            <a:noFill/>
            <a:miter lim="800000"/>
            <a:headEnd/>
            <a:tailEnd/>
          </a:ln>
        </p:spPr>
        <p:txBody>
          <a:bodyPr>
            <a:spAutoFit/>
          </a:bodyPr>
          <a:lstStyle/>
          <a:p>
            <a:r>
              <a:rPr lang="en-US" sz="2200">
                <a:latin typeface="Calibri" pitchFamily="34" charset="0"/>
              </a:rPr>
              <a:t>The Project Management Institute’s Body of Knowledge – PMBOK – is perhaps the most widely acknowledged and popular project management standard in existence. It is the basis for the PMI’s coveted PMP certification examinations. </a:t>
            </a:r>
          </a:p>
          <a:p>
            <a:endParaRPr lang="en-US" sz="2200">
              <a:latin typeface="Calibri" pitchFamily="34" charset="0"/>
            </a:endParaRPr>
          </a:p>
          <a:p>
            <a:r>
              <a:rPr lang="en-US" sz="2200">
                <a:latin typeface="Calibri" pitchFamily="34" charset="0"/>
              </a:rPr>
              <a:t>Presently in its </a:t>
            </a:r>
            <a:r>
              <a:rPr lang="en-US" sz="2200" u="sng">
                <a:latin typeface="Calibri" pitchFamily="34" charset="0"/>
              </a:rPr>
              <a:t>fifth version</a:t>
            </a:r>
            <a:r>
              <a:rPr lang="en-US" sz="2200">
                <a:latin typeface="Calibri" pitchFamily="34" charset="0"/>
              </a:rPr>
              <a:t> (2013), PMBOK offers a comprehensive and sophisticated best practices and process-based standard which can be applied to different categories of projects.  At the heart of the PMBOK are the ten areas of knowledge and five process groups which find application over the project life-cycle. </a:t>
            </a:r>
          </a:p>
        </p:txBody>
      </p:sp>
      <p:pic>
        <p:nvPicPr>
          <p:cNvPr id="29699" name="Picture 6" descr="PMBOK 3rd edition.jpg">
            <a:hlinkClick r:id="rId3"/>
          </p:cNvPr>
          <p:cNvPicPr>
            <a:picLocks noChangeAspect="1"/>
          </p:cNvPicPr>
          <p:nvPr/>
        </p:nvPicPr>
        <p:blipFill>
          <a:blip r:embed="rId4" cstate="print"/>
          <a:srcRect/>
          <a:stretch>
            <a:fillRect/>
          </a:stretch>
        </p:blipFill>
        <p:spPr bwMode="auto">
          <a:xfrm>
            <a:off x="268288" y="1619250"/>
            <a:ext cx="2805112" cy="3619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idx="4294967295"/>
          </p:nvPr>
        </p:nvSpPr>
        <p:spPr>
          <a:xfrm>
            <a:off x="457200" y="0"/>
            <a:ext cx="8229600" cy="1143000"/>
          </a:xfrm>
        </p:spPr>
        <p:txBody>
          <a:bodyPr/>
          <a:lstStyle/>
          <a:p>
            <a:r>
              <a:rPr lang="en-US" sz="3200"/>
              <a:t>The 10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Procurement Management</a:t>
            </a:r>
          </a:p>
        </p:txBody>
      </p:sp>
      <p:sp>
        <p:nvSpPr>
          <p:cNvPr id="31755" name="TextBox 15"/>
          <p:cNvSpPr txBox="1">
            <a:spLocks noChangeArrowheads="1"/>
          </p:cNvSpPr>
          <p:nvPr/>
        </p:nvSpPr>
        <p:spPr bwMode="auto">
          <a:xfrm rot="-5400000">
            <a:off x="-1939924" y="3498850"/>
            <a:ext cx="4978400" cy="346075"/>
          </a:xfrm>
          <a:prstGeom prst="rect">
            <a:avLst/>
          </a:prstGeom>
          <a:noFill/>
          <a:ln w="9525">
            <a:solidFill>
              <a:srgbClr val="00B050"/>
            </a:solidFill>
            <a:miter lim="800000"/>
            <a:headEnd/>
            <a:tailEnd/>
          </a:ln>
        </p:spPr>
        <p:txBody>
          <a:bodyPr>
            <a:spAutoFit/>
          </a:bodyPr>
          <a:lstStyle/>
          <a:p>
            <a:r>
              <a:rPr lang="en-US" sz="1600" b="1"/>
              <a:t>Project Management Knowledge Areas (PMBOK</a:t>
            </a:r>
            <a:r>
              <a:rPr lang="en-US" sz="1600" b="1">
                <a:solidFill>
                  <a:schemeClr val="bg1"/>
                </a:solidFill>
              </a:rPr>
              <a:t>)</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solidFill>
                  <a:schemeClr val="tx1"/>
                </a:solidFill>
                <a:latin typeface="Verdana" pitchFamily="34" charset="0"/>
              </a:rPr>
              <a:t>Implementation/</a:t>
            </a:r>
          </a:p>
          <a:p>
            <a:pPr algn="ctr">
              <a:defRPr/>
            </a:pPr>
            <a:r>
              <a:rPr lang="en-US">
                <a:solidFill>
                  <a:schemeClr val="tx1"/>
                </a:solidFill>
                <a:latin typeface="Verdana" pitchFamily="34" charset="0"/>
              </a:rPr>
              <a:t>Execution</a:t>
            </a: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1773"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485518" cy="3626076"/>
          </a:xfrm>
          <a:prstGeom prst="rect">
            <a:avLst/>
          </a:prstGeom>
          <a:noFill/>
        </p:spPr>
        <p:txBody>
          <a:bodyPr vert="wordArtVert">
            <a:spAutoFit/>
          </a:bodyPr>
          <a:lstStyle/>
          <a:p>
            <a:pPr>
              <a:defRPr/>
            </a:pPr>
            <a:r>
              <a:rPr lang="en-US" b="1" dirty="0">
                <a:solidFill>
                  <a:srgbClr val="002060"/>
                </a:solidFill>
              </a:rPr>
              <a:t>  PROCESSES</a:t>
            </a:r>
          </a:p>
        </p:txBody>
      </p:sp>
      <p:sp>
        <p:nvSpPr>
          <p:cNvPr id="31776"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r>
              <a:rPr lang="en-US" b="1" u="sng">
                <a:solidFill>
                  <a:srgbClr val="002060"/>
                </a:solidFill>
              </a:rPr>
              <a:t>47</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Monitoring, Evaluation &amp; Control</a:t>
            </a:r>
          </a:p>
        </p:txBody>
      </p:sp>
      <p:sp>
        <p:nvSpPr>
          <p:cNvPr id="35" name="Rounded Rectangle 34"/>
          <p:cNvSpPr/>
          <p:nvPr/>
        </p:nvSpPr>
        <p:spPr>
          <a:xfrm>
            <a:off x="990600" y="61722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Stakeholder  Management</a:t>
            </a:r>
          </a:p>
        </p:txBody>
      </p:sp>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5" name="Rectangle 2"/>
          <p:cNvSpPr>
            <a:spLocks noGrp="1" noChangeArrowheads="1"/>
          </p:cNvSpPr>
          <p:nvPr>
            <p:ph type="title" idx="4294967295"/>
          </p:nvPr>
        </p:nvSpPr>
        <p:spPr>
          <a:xfrm>
            <a:off x="609600" y="0"/>
            <a:ext cx="7772400" cy="1143000"/>
          </a:xfrm>
        </p:spPr>
        <p:txBody>
          <a:bodyPr lIns="90488" tIns="44450" rIns="90488" bIns="44450" anchor="b"/>
          <a:lstStyle/>
          <a:p>
            <a:r>
              <a:rPr lang="en-US"/>
              <a:t>Process Interactions</a:t>
            </a:r>
          </a:p>
        </p:txBody>
      </p:sp>
      <p:sp>
        <p:nvSpPr>
          <p:cNvPr id="96259" name="Rectangle 3"/>
          <p:cNvSpPr>
            <a:spLocks noGrp="1" noChangeArrowheads="1"/>
          </p:cNvSpPr>
          <p:nvPr>
            <p:ph type="body" idx="4294967295"/>
          </p:nvPr>
        </p:nvSpPr>
        <p:spPr>
          <a:xfrm>
            <a:off x="685800" y="1676400"/>
            <a:ext cx="7772400" cy="4267200"/>
          </a:xfrm>
        </p:spPr>
        <p:txBody>
          <a:bodyPr lIns="90488" tIns="44450" rIns="90488" bIns="44450"/>
          <a:lstStyle/>
          <a:p>
            <a:pPr>
              <a:lnSpc>
                <a:spcPct val="90000"/>
              </a:lnSpc>
            </a:pPr>
            <a:r>
              <a:rPr lang="en-US" sz="2400"/>
              <a:t>Process – Series of actions bringing about a result.</a:t>
            </a:r>
          </a:p>
          <a:p>
            <a:pPr>
              <a:lnSpc>
                <a:spcPct val="90000"/>
              </a:lnSpc>
            </a:pPr>
            <a:endParaRPr lang="en-US" sz="2400"/>
          </a:p>
          <a:p>
            <a:pPr>
              <a:lnSpc>
                <a:spcPct val="90000"/>
              </a:lnSpc>
            </a:pPr>
            <a:r>
              <a:rPr lang="en-US" sz="2400"/>
              <a:t>Individual processes within a process group are linked by their inputs and outputs</a:t>
            </a:r>
          </a:p>
          <a:p>
            <a:pPr>
              <a:lnSpc>
                <a:spcPct val="90000"/>
              </a:lnSpc>
            </a:pPr>
            <a:endParaRPr lang="en-US" sz="2400"/>
          </a:p>
          <a:p>
            <a:pPr>
              <a:lnSpc>
                <a:spcPct val="90000"/>
              </a:lnSpc>
            </a:pPr>
            <a:r>
              <a:rPr lang="en-US" sz="2400"/>
              <a:t>Each process is defined by</a:t>
            </a:r>
          </a:p>
          <a:p>
            <a:pPr lvl="1">
              <a:lnSpc>
                <a:spcPct val="90000"/>
              </a:lnSpc>
            </a:pPr>
            <a:r>
              <a:rPr lang="en-US" sz="2000"/>
              <a:t>Inputs: Documents or documentable items that will be acted upon</a:t>
            </a:r>
          </a:p>
          <a:p>
            <a:pPr lvl="1">
              <a:lnSpc>
                <a:spcPct val="90000"/>
              </a:lnSpc>
            </a:pPr>
            <a:r>
              <a:rPr lang="en-US" sz="2000"/>
              <a:t>Tools and Techniques: Mechanisms applied to the inputs to create the outputs</a:t>
            </a:r>
          </a:p>
          <a:p>
            <a:pPr lvl="1">
              <a:lnSpc>
                <a:spcPct val="90000"/>
              </a:lnSpc>
            </a:pPr>
            <a:r>
              <a:rPr lang="en-US" sz="2000"/>
              <a:t>Outputs: Documents or documentable items that are a result of the process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62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62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625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96259">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96259">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962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970" name="Object 4"/>
          <p:cNvGraphicFramePr>
            <a:graphicFrameLocks noChangeAspect="1"/>
          </p:cNvGraphicFramePr>
          <p:nvPr/>
        </p:nvGraphicFramePr>
        <p:xfrm>
          <a:off x="0" y="0"/>
          <a:ext cx="9144000" cy="6858000"/>
        </p:xfrm>
        <a:graphic>
          <a:graphicData uri="http://schemas.openxmlformats.org/presentationml/2006/ole">
            <p:oleObj spid="_x0000_s1026" name="Acrobat Document" r:id="rId3" imgW="9600000" imgH="7201905" progId="AcroExch.Document.7">
              <p:embed/>
            </p:oleObj>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idx="4294967295"/>
          </p:nvPr>
        </p:nvSpPr>
        <p:spPr>
          <a:xfrm>
            <a:off x="914400" y="274638"/>
            <a:ext cx="7924800" cy="1143000"/>
          </a:xfrm>
        </p:spPr>
        <p:txBody>
          <a:bodyPr bIns="91440" anchor="b"/>
          <a:lstStyle/>
          <a:p>
            <a:r>
              <a:rPr lang="en-US"/>
              <a:t>Difference Between PMBOK 4 &amp; 5</a:t>
            </a: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CB4D9DA1-602B-49EF-9472-164B9605A333}" type="slidenum">
              <a:rPr lang="en-US" sz="1400">
                <a:solidFill>
                  <a:srgbClr val="FFFFFF"/>
                </a:solidFill>
                <a:latin typeface="+mj-lt"/>
                <a:ea typeface="+mj-ea"/>
                <a:cs typeface="+mj-cs"/>
              </a:rPr>
              <a:pPr algn="ctr" fontAlgn="auto">
                <a:spcBef>
                  <a:spcPts val="0"/>
                </a:spcBef>
                <a:spcAft>
                  <a:spcPts val="0"/>
                </a:spcAft>
                <a:defRPr/>
              </a:pPr>
              <a:t>6</a:t>
            </a:fld>
            <a:endParaRPr lang="en-US" sz="1400">
              <a:solidFill>
                <a:srgbClr val="FFFFFF"/>
              </a:solidFill>
              <a:latin typeface="+mj-lt"/>
              <a:ea typeface="+mj-ea"/>
              <a:cs typeface="+mj-cs"/>
            </a:endParaRPr>
          </a:p>
        </p:txBody>
      </p:sp>
      <p:pic>
        <p:nvPicPr>
          <p:cNvPr id="84997" name="Picture 2"/>
          <p:cNvPicPr>
            <a:picLocks noChangeAspect="1" noChangeArrowheads="1"/>
          </p:cNvPicPr>
          <p:nvPr/>
        </p:nvPicPr>
        <p:blipFill>
          <a:blip r:embed="rId2" cstate="print"/>
          <a:srcRect/>
          <a:stretch>
            <a:fillRect/>
          </a:stretch>
        </p:blipFill>
        <p:spPr bwMode="auto">
          <a:xfrm>
            <a:off x="180975" y="1600200"/>
            <a:ext cx="8782050" cy="4238625"/>
          </a:xfrm>
          <a:prstGeom prst="rect">
            <a:avLst/>
          </a:prstGeom>
          <a:noFill/>
          <a:ln w="9525">
            <a:noFill/>
            <a:miter lim="800000"/>
            <a:headEnd/>
            <a:tailEnd/>
          </a:ln>
        </p:spPr>
      </p:pic>
      <p:cxnSp>
        <p:nvCxnSpPr>
          <p:cNvPr id="7" name="Straight Arrow Connector 6"/>
          <p:cNvCxnSpPr/>
          <p:nvPr/>
        </p:nvCxnSpPr>
        <p:spPr>
          <a:xfrm flipH="1">
            <a:off x="3505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6934200" y="30480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3505200" y="41148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H="1">
            <a:off x="4114800" y="54864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74638"/>
            <a:ext cx="7772400" cy="1143000"/>
          </a:xfrm>
        </p:spPr>
        <p:txBody>
          <a:bodyPr bIns="91440" anchor="b">
            <a:normAutofit fontScale="90000"/>
          </a:bodyPr>
          <a:lstStyle/>
          <a:p>
            <a:r>
              <a:rPr lang="en-US" sz="4000"/>
              <a:t>Difference Between PMBOK 4 &amp; 5</a:t>
            </a:r>
          </a:p>
        </p:txBody>
      </p:sp>
      <p:sp>
        <p:nvSpPr>
          <p:cNvPr id="4" name="Slide Number Placeholder 3"/>
          <p:cNvSpPr txBox="1">
            <a:spLocks noGrp="1"/>
          </p:cNvSpPr>
          <p:nvPr/>
        </p:nvSpPr>
        <p:spPr>
          <a:xfrm>
            <a:off x="146050" y="6210300"/>
            <a:ext cx="457200" cy="457200"/>
          </a:xfrm>
          <a:prstGeom prst="ellipse">
            <a:avLst/>
          </a:prstGeom>
          <a:solidFill>
            <a:schemeClr val="accent1"/>
          </a:solidFill>
        </p:spPr>
        <p:txBody>
          <a:bodyPr wrap="none" lIns="0" tIns="0" rIns="0" bIns="0" anchor="ctr" anchorCtr="1"/>
          <a:lstStyle/>
          <a:p>
            <a:pPr algn="ctr" fontAlgn="auto">
              <a:spcBef>
                <a:spcPts val="0"/>
              </a:spcBef>
              <a:spcAft>
                <a:spcPts val="0"/>
              </a:spcAft>
              <a:defRPr/>
            </a:pPr>
            <a:fld id="{9CDF11AF-C85C-428A-A2CD-1FDA1FDC19A8}" type="slidenum">
              <a:rPr lang="en-US" sz="1400">
                <a:solidFill>
                  <a:srgbClr val="FFFFFF"/>
                </a:solidFill>
                <a:latin typeface="+mj-lt"/>
                <a:ea typeface="+mj-ea"/>
                <a:cs typeface="+mj-cs"/>
              </a:rPr>
              <a:pPr algn="ctr" fontAlgn="auto">
                <a:spcBef>
                  <a:spcPts val="0"/>
                </a:spcBef>
                <a:spcAft>
                  <a:spcPts val="0"/>
                </a:spcAft>
                <a:defRPr/>
              </a:pPr>
              <a:t>7</a:t>
            </a:fld>
            <a:endParaRPr lang="en-US" sz="1400">
              <a:solidFill>
                <a:srgbClr val="FFFFFF"/>
              </a:solidFill>
              <a:latin typeface="+mj-lt"/>
              <a:ea typeface="+mj-ea"/>
              <a:cs typeface="+mj-cs"/>
            </a:endParaRPr>
          </a:p>
        </p:txBody>
      </p:sp>
      <p:pic>
        <p:nvPicPr>
          <p:cNvPr id="86021" name="Picture 3"/>
          <p:cNvPicPr>
            <a:picLocks noChangeAspect="1" noChangeArrowheads="1"/>
          </p:cNvPicPr>
          <p:nvPr/>
        </p:nvPicPr>
        <p:blipFill>
          <a:blip r:embed="rId2" cstate="print"/>
          <a:srcRect/>
          <a:stretch>
            <a:fillRect/>
          </a:stretch>
        </p:blipFill>
        <p:spPr bwMode="auto">
          <a:xfrm>
            <a:off x="228600" y="2286000"/>
            <a:ext cx="8582025" cy="3838575"/>
          </a:xfrm>
          <a:prstGeom prst="rect">
            <a:avLst/>
          </a:prstGeom>
          <a:noFill/>
          <a:ln w="9525">
            <a:noFill/>
            <a:miter lim="800000"/>
            <a:headEnd/>
            <a:tailEnd/>
          </a:ln>
        </p:spPr>
      </p:pic>
      <p:pic>
        <p:nvPicPr>
          <p:cNvPr id="86022" name="Picture 4"/>
          <p:cNvPicPr>
            <a:picLocks noChangeAspect="1" noChangeArrowheads="1"/>
          </p:cNvPicPr>
          <p:nvPr/>
        </p:nvPicPr>
        <p:blipFill>
          <a:blip r:embed="rId3" cstate="print"/>
          <a:srcRect/>
          <a:stretch>
            <a:fillRect/>
          </a:stretch>
        </p:blipFill>
        <p:spPr bwMode="auto">
          <a:xfrm>
            <a:off x="228600" y="1219200"/>
            <a:ext cx="8601075" cy="1123950"/>
          </a:xfrm>
          <a:prstGeom prst="rect">
            <a:avLst/>
          </a:prstGeom>
          <a:noFill/>
          <a:ln w="9525">
            <a:noFill/>
            <a:miter lim="800000"/>
            <a:headEnd/>
            <a:tailEnd/>
          </a:ln>
        </p:spPr>
      </p:pic>
      <p:cxnSp>
        <p:nvCxnSpPr>
          <p:cNvPr id="7" name="Straight Arrow Connector 6"/>
          <p:cNvCxnSpPr/>
          <p:nvPr/>
        </p:nvCxnSpPr>
        <p:spPr>
          <a:xfrm flipH="1">
            <a:off x="34290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H="1">
            <a:off x="50292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H="1">
            <a:off x="6705600" y="5943600"/>
            <a:ext cx="304800"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457200" y="0"/>
            <a:ext cx="8229600" cy="1143000"/>
          </a:xfrm>
        </p:spPr>
        <p:txBody>
          <a:bodyPr/>
          <a:lstStyle/>
          <a:p>
            <a:r>
              <a:rPr lang="en-US" sz="3600"/>
              <a:t>PMBOK Area: Integration Management</a:t>
            </a:r>
          </a:p>
        </p:txBody>
      </p:sp>
      <p:sp>
        <p:nvSpPr>
          <p:cNvPr id="33794" name="TextBox 2"/>
          <p:cNvSpPr txBox="1">
            <a:spLocks noChangeArrowheads="1"/>
          </p:cNvSpPr>
          <p:nvPr/>
        </p:nvSpPr>
        <p:spPr bwMode="auto">
          <a:xfrm>
            <a:off x="3657600" y="1098550"/>
            <a:ext cx="5181600" cy="4786313"/>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Integration Management includes the processes which are needed to identify, define, combine, unify and coordinate the various project management processes in the project process  groups (e.g. development of the project charter, development of project management plan, directing and managing project execution, monitoring and controlling project work, integrated change control and project closure). </a:t>
            </a:r>
          </a:p>
          <a:p>
            <a:pPr eaLnBrk="0" hangingPunct="0"/>
            <a:endParaRPr lang="en-US" sz="2000">
              <a:latin typeface="Times New Roman" pitchFamily="18" charset="0"/>
            </a:endParaRPr>
          </a:p>
          <a:p>
            <a:pPr eaLnBrk="0" hangingPunct="0"/>
            <a:r>
              <a:rPr lang="en-US" sz="2000">
                <a:latin typeface="Times New Roman" pitchFamily="18" charset="0"/>
              </a:rPr>
              <a:t>Integration is crucial for project completion, meeting stakeholder expectations and needs, making choices where to concentrate resources over time, dealing with issues and coordinating project activities.</a:t>
            </a:r>
            <a:r>
              <a:rPr lang="en-US" sz="2800">
                <a:latin typeface="Times New Roman" pitchFamily="18" charset="0"/>
              </a:rPr>
              <a:t> </a:t>
            </a:r>
          </a:p>
        </p:txBody>
      </p:sp>
      <p:pic>
        <p:nvPicPr>
          <p:cNvPr id="33795" name="Picture 3" descr="Kette.gif"/>
          <p:cNvPicPr>
            <a:picLocks noChangeAspect="1"/>
          </p:cNvPicPr>
          <p:nvPr/>
        </p:nvPicPr>
        <p:blipFill>
          <a:blip r:embed="rId3" cstate="print"/>
          <a:srcRect/>
          <a:stretch>
            <a:fillRect/>
          </a:stretch>
        </p:blipFill>
        <p:spPr bwMode="auto">
          <a:xfrm>
            <a:off x="533400" y="2438400"/>
            <a:ext cx="2936875" cy="1792288"/>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457200" y="0"/>
            <a:ext cx="8229600" cy="1143000"/>
          </a:xfrm>
        </p:spPr>
        <p:txBody>
          <a:bodyPr/>
          <a:lstStyle/>
          <a:p>
            <a:r>
              <a:rPr lang="en-US" sz="4000"/>
              <a:t>PMBOK Area: Scope Management</a:t>
            </a:r>
          </a:p>
        </p:txBody>
      </p:sp>
      <p:sp>
        <p:nvSpPr>
          <p:cNvPr id="35842" name="TextBox 2"/>
          <p:cNvSpPr txBox="1">
            <a:spLocks noChangeArrowheads="1"/>
          </p:cNvSpPr>
          <p:nvPr/>
        </p:nvSpPr>
        <p:spPr bwMode="auto">
          <a:xfrm>
            <a:off x="3505200" y="989013"/>
            <a:ext cx="541020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Scope Management includes the processes required to ensure that the project includes all – and only the – work needed for its successful completion. In other words, scope manage-ment asks what is included in the project. </a:t>
            </a:r>
          </a:p>
          <a:p>
            <a:pPr eaLnBrk="0" hangingPunct="0"/>
            <a:endParaRPr lang="en-US" sz="2000">
              <a:latin typeface="Times New Roman" pitchFamily="18" charset="0"/>
            </a:endParaRPr>
          </a:p>
          <a:p>
            <a:pPr eaLnBrk="0" hangingPunct="0"/>
            <a:r>
              <a:rPr lang="en-US" sz="2000">
                <a:latin typeface="Times New Roman" pitchFamily="18" charset="0"/>
              </a:rPr>
              <a:t>Completion of the project scope is measured against the project management plan where the requirements and specifications of the project output are given.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Scope Management are plan scope management, collect requirements, scope definition, creation of the work breakdown structure, scope verification and scope control. </a:t>
            </a:r>
          </a:p>
        </p:txBody>
      </p:sp>
      <p:pic>
        <p:nvPicPr>
          <p:cNvPr id="35843" name="Picture 4" descr="FloorPlan.gif"/>
          <p:cNvPicPr>
            <a:picLocks noChangeAspect="1"/>
          </p:cNvPicPr>
          <p:nvPr/>
        </p:nvPicPr>
        <p:blipFill>
          <a:blip r:embed="rId3" cstate="print"/>
          <a:srcRect/>
          <a:stretch>
            <a:fillRect/>
          </a:stretch>
        </p:blipFill>
        <p:spPr bwMode="auto">
          <a:xfrm>
            <a:off x="381000" y="2286000"/>
            <a:ext cx="3048000" cy="222567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457200" y="0"/>
            <a:ext cx="8229600" cy="1143000"/>
          </a:xfrm>
        </p:spPr>
        <p:txBody>
          <a:bodyPr/>
          <a:lstStyle/>
          <a:p>
            <a:r>
              <a:rPr lang="en-US" sz="4000"/>
              <a:t>PMBOK Area: Time Management</a:t>
            </a:r>
          </a:p>
        </p:txBody>
      </p:sp>
      <p:sp>
        <p:nvSpPr>
          <p:cNvPr id="37890" name="TextBox 2"/>
          <p:cNvSpPr txBox="1">
            <a:spLocks noChangeArrowheads="1"/>
          </p:cNvSpPr>
          <p:nvPr/>
        </p:nvSpPr>
        <p:spPr bwMode="auto">
          <a:xfrm>
            <a:off x="3886200" y="1066800"/>
            <a:ext cx="4675188" cy="5203825"/>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Time Management includes the processes required to ensure the completion of the project within the time-frame which has been allocated for it.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Time Management are planning schedule management, activity definition, sequencing activity, estimating activity resources, activity duration estimating, schedule development, and schedule control. </a:t>
            </a:r>
          </a:p>
        </p:txBody>
      </p:sp>
      <p:pic>
        <p:nvPicPr>
          <p:cNvPr id="37891" name="Picture 5" descr="Clock.gif"/>
          <p:cNvPicPr>
            <a:picLocks noChangeAspect="1"/>
          </p:cNvPicPr>
          <p:nvPr/>
        </p:nvPicPr>
        <p:blipFill>
          <a:blip r:embed="rId3" cstate="print"/>
          <a:srcRect/>
          <a:stretch>
            <a:fillRect/>
          </a:stretch>
        </p:blipFill>
        <p:spPr bwMode="auto">
          <a:xfrm>
            <a:off x="1069975" y="1920875"/>
            <a:ext cx="2705100" cy="291782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457200" y="0"/>
            <a:ext cx="8229600" cy="1143000"/>
          </a:xfrm>
        </p:spPr>
        <p:txBody>
          <a:bodyPr/>
          <a:lstStyle/>
          <a:p>
            <a:r>
              <a:rPr lang="en-US" sz="4000"/>
              <a:t>PMBOK Area: Cost Management</a:t>
            </a:r>
          </a:p>
        </p:txBody>
      </p:sp>
      <p:sp>
        <p:nvSpPr>
          <p:cNvPr id="39938" name="TextBox 2"/>
          <p:cNvSpPr txBox="1">
            <a:spLocks noChangeArrowheads="1"/>
          </p:cNvSpPr>
          <p:nvPr/>
        </p:nvSpPr>
        <p:spPr bwMode="auto">
          <a:xfrm>
            <a:off x="4351338" y="1825625"/>
            <a:ext cx="4210050" cy="4473575"/>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Cost Management includes the processes which are required to plan, manage and control costs so that the project can be completed within the budget allocated for it.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Cost Management are Planning of cost management, cost estimating, determining budget, and cost control. </a:t>
            </a:r>
          </a:p>
        </p:txBody>
      </p:sp>
      <p:pic>
        <p:nvPicPr>
          <p:cNvPr id="39939" name="Picture 4" descr="Money.gif"/>
          <p:cNvPicPr>
            <a:picLocks noChangeAspect="1"/>
          </p:cNvPicPr>
          <p:nvPr/>
        </p:nvPicPr>
        <p:blipFill>
          <a:blip r:embed="rId3" cstate="print"/>
          <a:srcRect/>
          <a:stretch>
            <a:fillRect/>
          </a:stretch>
        </p:blipFill>
        <p:spPr bwMode="auto">
          <a:xfrm>
            <a:off x="865188" y="1825625"/>
            <a:ext cx="3062287" cy="2544763"/>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457200" y="0"/>
            <a:ext cx="8229600" cy="1143000"/>
          </a:xfrm>
        </p:spPr>
        <p:txBody>
          <a:bodyPr/>
          <a:lstStyle/>
          <a:p>
            <a:r>
              <a:rPr lang="en-US" sz="4000"/>
              <a:t>PMBOK Area: Quality Management</a:t>
            </a:r>
          </a:p>
        </p:txBody>
      </p:sp>
      <p:sp>
        <p:nvSpPr>
          <p:cNvPr id="41986" name="TextBox 2"/>
          <p:cNvSpPr txBox="1">
            <a:spLocks noChangeArrowheads="1"/>
          </p:cNvSpPr>
          <p:nvPr/>
        </p:nvSpPr>
        <p:spPr bwMode="auto">
          <a:xfrm>
            <a:off x="4038600" y="942975"/>
            <a:ext cx="487680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Quality Management includes the processes for ensuring that the project satisfies the needs and requirements for which it was undertaken in the first place. </a:t>
            </a:r>
          </a:p>
          <a:p>
            <a:pPr eaLnBrk="0" hangingPunct="0"/>
            <a:endParaRPr lang="en-US" sz="2000">
              <a:latin typeface="Times New Roman" pitchFamily="18" charset="0"/>
            </a:endParaRPr>
          </a:p>
          <a:p>
            <a:pPr eaLnBrk="0" hangingPunct="0"/>
            <a:r>
              <a:rPr lang="en-US" sz="2000">
                <a:latin typeface="Times New Roman" pitchFamily="18" charset="0"/>
              </a:rPr>
              <a:t>Project Quality Management addresses both the project output (goal-focus) as well as the management of the project (process-focus). It recognizes the importance of customer satisfaction, prevention over inspection, management responsibility and continuous improvement.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Quality Management are quality planning, quality assurance performance, and quality control. </a:t>
            </a:r>
          </a:p>
        </p:txBody>
      </p:sp>
      <p:pic>
        <p:nvPicPr>
          <p:cNvPr id="41987" name="Picture 5" descr="bally.gif"/>
          <p:cNvPicPr>
            <a:picLocks noChangeAspect="1"/>
          </p:cNvPicPr>
          <p:nvPr/>
        </p:nvPicPr>
        <p:blipFill>
          <a:blip r:embed="rId3" cstate="print"/>
          <a:srcRect/>
          <a:stretch>
            <a:fillRect/>
          </a:stretch>
        </p:blipFill>
        <p:spPr bwMode="auto">
          <a:xfrm>
            <a:off x="828675" y="2163763"/>
            <a:ext cx="3260725" cy="27813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457200" y="0"/>
            <a:ext cx="8229600" cy="1143000"/>
          </a:xfrm>
        </p:spPr>
        <p:txBody>
          <a:bodyPr/>
          <a:lstStyle/>
          <a:p>
            <a:r>
              <a:rPr lang="en-US" sz="2800"/>
              <a:t>PMBOK Area: Human Resource Management</a:t>
            </a:r>
          </a:p>
        </p:txBody>
      </p:sp>
      <p:sp>
        <p:nvSpPr>
          <p:cNvPr id="44034" name="TextBox 2"/>
          <p:cNvSpPr txBox="1">
            <a:spLocks noChangeArrowheads="1"/>
          </p:cNvSpPr>
          <p:nvPr/>
        </p:nvSpPr>
        <p:spPr bwMode="auto">
          <a:xfrm>
            <a:off x="4114800" y="990600"/>
            <a:ext cx="4210050" cy="4114800"/>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Human Resource Management includes the processes needed to organize and manage the project team. </a:t>
            </a:r>
          </a:p>
          <a:p>
            <a:pPr eaLnBrk="0" hangingPunct="0"/>
            <a:endParaRPr lang="en-US" sz="2000">
              <a:latin typeface="Times New Roman" pitchFamily="18" charset="0"/>
            </a:endParaRPr>
          </a:p>
          <a:p>
            <a:pPr eaLnBrk="0" hangingPunct="0"/>
            <a:r>
              <a:rPr lang="en-US" sz="2000">
                <a:latin typeface="Times New Roman" pitchFamily="18" charset="0"/>
              </a:rPr>
              <a:t>Human resources are considered an organization’s “most important asset” and the same applies to projects.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Human Resource Management are human resource planning, project team acquisition, project team development, and project team management</a:t>
            </a:r>
            <a:r>
              <a:rPr lang="en-US" sz="2400">
                <a:solidFill>
                  <a:schemeClr val="bg1"/>
                </a:solidFill>
                <a:latin typeface="Times New Roman" pitchFamily="18" charset="0"/>
              </a:rPr>
              <a:t>. </a:t>
            </a:r>
          </a:p>
        </p:txBody>
      </p:sp>
      <p:pic>
        <p:nvPicPr>
          <p:cNvPr id="44035" name="Picture 3" descr="working+team.gif"/>
          <p:cNvPicPr>
            <a:picLocks noChangeAspect="1"/>
          </p:cNvPicPr>
          <p:nvPr/>
        </p:nvPicPr>
        <p:blipFill>
          <a:blip r:embed="rId3" cstate="print"/>
          <a:srcRect/>
          <a:stretch>
            <a:fillRect/>
          </a:stretch>
        </p:blipFill>
        <p:spPr bwMode="auto">
          <a:xfrm>
            <a:off x="838200" y="1905000"/>
            <a:ext cx="2416175" cy="2416175"/>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idx="4294967295"/>
          </p:nvPr>
        </p:nvSpPr>
        <p:spPr>
          <a:xfrm>
            <a:off x="457200" y="0"/>
            <a:ext cx="8229600" cy="1143000"/>
          </a:xfrm>
        </p:spPr>
        <p:txBody>
          <a:bodyPr/>
          <a:lstStyle/>
          <a:p>
            <a:r>
              <a:rPr lang="en-US" sz="2800"/>
              <a:t>PMBOK Area: Communications Management</a:t>
            </a:r>
          </a:p>
        </p:txBody>
      </p:sp>
      <p:sp>
        <p:nvSpPr>
          <p:cNvPr id="46082" name="TextBox 2"/>
          <p:cNvSpPr txBox="1">
            <a:spLocks noChangeArrowheads="1"/>
          </p:cNvSpPr>
          <p:nvPr/>
        </p:nvSpPr>
        <p:spPr bwMode="auto">
          <a:xfrm>
            <a:off x="3810000" y="838200"/>
            <a:ext cx="4667250" cy="4968875"/>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Communications Management includes the processes needed to ensure timely and appropriate generation, collection, dissemination, storage, and ultimate disposition of project information. </a:t>
            </a:r>
          </a:p>
          <a:p>
            <a:pPr eaLnBrk="0" hangingPunct="0"/>
            <a:endParaRPr lang="en-US" sz="2000">
              <a:latin typeface="Times New Roman" pitchFamily="18" charset="0"/>
            </a:endParaRPr>
          </a:p>
          <a:p>
            <a:pPr eaLnBrk="0" hangingPunct="0"/>
            <a:r>
              <a:rPr lang="en-US" sz="2000">
                <a:latin typeface="Times New Roman" pitchFamily="18" charset="0"/>
              </a:rPr>
              <a:t>Considered the “life-blood” of a project, communication is often a challenging undertaking and difficulties in (or a total breakdown of) communication can severely impede a project.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Communication Management are communications planning, manage and control communication. </a:t>
            </a:r>
          </a:p>
        </p:txBody>
      </p:sp>
      <p:pic>
        <p:nvPicPr>
          <p:cNvPr id="46083" name="Picture 4" descr="Communication.gif"/>
          <p:cNvPicPr>
            <a:picLocks noChangeAspect="1"/>
          </p:cNvPicPr>
          <p:nvPr/>
        </p:nvPicPr>
        <p:blipFill>
          <a:blip r:embed="rId3" cstate="print"/>
          <a:srcRect/>
          <a:stretch>
            <a:fillRect/>
          </a:stretch>
        </p:blipFill>
        <p:spPr bwMode="auto">
          <a:xfrm>
            <a:off x="457200" y="2133600"/>
            <a:ext cx="2960688" cy="2185988"/>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idx="4294967295"/>
          </p:nvPr>
        </p:nvSpPr>
        <p:spPr>
          <a:xfrm>
            <a:off x="457200" y="0"/>
            <a:ext cx="8229600" cy="1143000"/>
          </a:xfrm>
        </p:spPr>
        <p:txBody>
          <a:bodyPr/>
          <a:lstStyle/>
          <a:p>
            <a:r>
              <a:rPr lang="en-US" sz="4000"/>
              <a:t>PMBOK Area: Risk Management</a:t>
            </a:r>
          </a:p>
        </p:txBody>
      </p:sp>
      <p:sp>
        <p:nvSpPr>
          <p:cNvPr id="48130" name="TextBox 2"/>
          <p:cNvSpPr txBox="1">
            <a:spLocks noChangeArrowheads="1"/>
          </p:cNvSpPr>
          <p:nvPr/>
        </p:nvSpPr>
        <p:spPr bwMode="auto">
          <a:xfrm>
            <a:off x="3886200" y="990600"/>
            <a:ext cx="4724400" cy="5568950"/>
          </a:xfrm>
          <a:prstGeom prst="rect">
            <a:avLst/>
          </a:prstGeom>
          <a:noFill/>
          <a:ln w="9525">
            <a:noFill/>
            <a:miter lim="800000"/>
            <a:headEnd/>
            <a:tailEnd/>
          </a:ln>
        </p:spPr>
        <p:txBody>
          <a:bodyPr>
            <a:spAutoFit/>
          </a:bodyPr>
          <a:lstStyle/>
          <a:p>
            <a:pPr eaLnBrk="0" hangingPunct="0"/>
            <a:r>
              <a:rPr lang="en-US" sz="2400">
                <a:latin typeface="Times New Roman" pitchFamily="18" charset="0"/>
              </a:rPr>
              <a:t>Project Risk Management includes the processes needed to manage the risks on the project with a view to reducing the likelihood of a negative impact on attainment of the project goal, the project cost and time, and the project stakeholders. </a:t>
            </a:r>
          </a:p>
          <a:p>
            <a:pPr eaLnBrk="0" hangingPunct="0"/>
            <a:endParaRPr lang="en-US" sz="2400">
              <a:latin typeface="Times New Roman" pitchFamily="18" charset="0"/>
            </a:endParaRPr>
          </a:p>
          <a:p>
            <a:pPr eaLnBrk="0" hangingPunct="0"/>
            <a:r>
              <a:rPr lang="en-US" sz="2400">
                <a:latin typeface="Times New Roman" pitchFamily="18" charset="0"/>
              </a:rPr>
              <a:t>Processes covered under Project Risk Management are risk management planning, risk identification, qualitative risk analysis, quantitative risk analysis, risk response planning, and risk control. </a:t>
            </a:r>
          </a:p>
        </p:txBody>
      </p:sp>
      <p:pic>
        <p:nvPicPr>
          <p:cNvPr id="48131" name="Picture 2"/>
          <p:cNvPicPr>
            <a:picLocks noChangeAspect="1" noChangeArrowheads="1"/>
          </p:cNvPicPr>
          <p:nvPr/>
        </p:nvPicPr>
        <p:blipFill>
          <a:blip r:embed="rId3" cstate="print"/>
          <a:srcRect l="1180" t="20724" r="66487" b="35938"/>
          <a:stretch>
            <a:fillRect/>
          </a:stretch>
        </p:blipFill>
        <p:spPr bwMode="auto">
          <a:xfrm>
            <a:off x="1508125" y="2300288"/>
            <a:ext cx="2101850" cy="211455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idx="4294967295"/>
          </p:nvPr>
        </p:nvSpPr>
        <p:spPr>
          <a:xfrm>
            <a:off x="457200" y="0"/>
            <a:ext cx="8229600" cy="1143000"/>
          </a:xfrm>
        </p:spPr>
        <p:txBody>
          <a:bodyPr/>
          <a:lstStyle/>
          <a:p>
            <a:r>
              <a:rPr lang="en-US" sz="3200"/>
              <a:t>PMBOK Area: Procurement Management</a:t>
            </a:r>
          </a:p>
        </p:txBody>
      </p:sp>
      <p:sp>
        <p:nvSpPr>
          <p:cNvPr id="50178" name="TextBox 2"/>
          <p:cNvSpPr txBox="1">
            <a:spLocks noChangeArrowheads="1"/>
          </p:cNvSpPr>
          <p:nvPr/>
        </p:nvSpPr>
        <p:spPr bwMode="auto">
          <a:xfrm>
            <a:off x="3657600" y="1131888"/>
            <a:ext cx="4903788" cy="4419600"/>
          </a:xfrm>
          <a:prstGeom prst="rect">
            <a:avLst/>
          </a:prstGeom>
          <a:noFill/>
          <a:ln w="9525">
            <a:noFill/>
            <a:miter lim="800000"/>
            <a:headEnd/>
            <a:tailEnd/>
          </a:ln>
        </p:spPr>
        <p:txBody>
          <a:bodyPr>
            <a:spAutoFit/>
          </a:bodyPr>
          <a:lstStyle/>
          <a:p>
            <a:pPr eaLnBrk="0" hangingPunct="0"/>
            <a:r>
              <a:rPr lang="en-US" sz="2000">
                <a:latin typeface="Times New Roman" pitchFamily="18" charset="0"/>
              </a:rPr>
              <a:t>Project Procurement Management includes the processes for acquiring or purchasing the materials, products, goods and services which are needed to perform the project work. </a:t>
            </a:r>
          </a:p>
          <a:p>
            <a:pPr eaLnBrk="0" hangingPunct="0"/>
            <a:endParaRPr lang="en-US" sz="2000">
              <a:latin typeface="Times New Roman" pitchFamily="18" charset="0"/>
            </a:endParaRPr>
          </a:p>
          <a:p>
            <a:pPr eaLnBrk="0" hangingPunct="0"/>
            <a:r>
              <a:rPr lang="en-US" sz="2000">
                <a:latin typeface="Times New Roman" pitchFamily="18" charset="0"/>
              </a:rPr>
              <a:t>Project Procurement Management includes the contract management and change control processes required to administer contracts or purchase orders issued by the project team. </a:t>
            </a:r>
          </a:p>
          <a:p>
            <a:pPr eaLnBrk="0" hangingPunct="0"/>
            <a:endParaRPr lang="en-US" sz="2000">
              <a:latin typeface="Times New Roman" pitchFamily="18" charset="0"/>
            </a:endParaRPr>
          </a:p>
          <a:p>
            <a:pPr eaLnBrk="0" hangingPunct="0"/>
            <a:r>
              <a:rPr lang="en-US" sz="2000">
                <a:latin typeface="Times New Roman" pitchFamily="18" charset="0"/>
              </a:rPr>
              <a:t>Processes covered under Project Procurement Management are planning of procurement management, conduct procurement, control and close procurements.</a:t>
            </a:r>
            <a:r>
              <a:rPr lang="en-US" sz="2400">
                <a:latin typeface="Times New Roman" pitchFamily="18" charset="0"/>
              </a:rPr>
              <a:t> </a:t>
            </a:r>
          </a:p>
        </p:txBody>
      </p:sp>
      <p:pic>
        <p:nvPicPr>
          <p:cNvPr id="50179" name="Picture 4" descr="warehouse.gif"/>
          <p:cNvPicPr>
            <a:picLocks noChangeAspect="1"/>
          </p:cNvPicPr>
          <p:nvPr/>
        </p:nvPicPr>
        <p:blipFill>
          <a:blip r:embed="rId3" cstate="print"/>
          <a:srcRect/>
          <a:stretch>
            <a:fillRect/>
          </a:stretch>
        </p:blipFill>
        <p:spPr bwMode="auto">
          <a:xfrm>
            <a:off x="914400" y="2133600"/>
            <a:ext cx="2081213" cy="2095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Box 3"/>
          <p:cNvSpPr txBox="1">
            <a:spLocks noChangeArrowheads="1"/>
          </p:cNvSpPr>
          <p:nvPr/>
        </p:nvSpPr>
        <p:spPr bwMode="auto">
          <a:xfrm>
            <a:off x="3505200" y="1447800"/>
            <a:ext cx="5330825" cy="4435475"/>
          </a:xfrm>
          <a:prstGeom prst="rect">
            <a:avLst/>
          </a:prstGeom>
          <a:noFill/>
          <a:ln w="9525" algn="ctr">
            <a:noFill/>
            <a:miter lim="800000"/>
            <a:headEnd/>
            <a:tailEnd/>
          </a:ln>
        </p:spPr>
        <p:txBody>
          <a:bodyPr>
            <a:spAutoFit/>
          </a:bodyPr>
          <a:lstStyle/>
          <a:p>
            <a:pPr eaLnBrk="0" hangingPunct="0">
              <a:lnSpc>
                <a:spcPts val="3800"/>
              </a:lnSpc>
              <a:tabLst>
                <a:tab pos="4511675" algn="l"/>
              </a:tabLst>
            </a:pPr>
            <a:r>
              <a:rPr lang="de-DE" sz="2800">
                <a:latin typeface="Calibri" pitchFamily="34" charset="0"/>
              </a:rPr>
              <a:t>On all projects stakeholders must be carefully and professionally  managed and engaged so that they can con-tribute to the project, under-stand the project decisions taken and accept them more readily and they will be project supporters instead of project adversaries.</a:t>
            </a:r>
          </a:p>
        </p:txBody>
      </p:sp>
      <p:sp>
        <p:nvSpPr>
          <p:cNvPr id="52226" name="Title 4"/>
          <p:cNvSpPr>
            <a:spLocks noGrp="1"/>
          </p:cNvSpPr>
          <p:nvPr>
            <p:ph type="title" idx="4294967295"/>
          </p:nvPr>
        </p:nvSpPr>
        <p:spPr>
          <a:xfrm>
            <a:off x="457200" y="0"/>
            <a:ext cx="8229600" cy="1143000"/>
          </a:xfrm>
        </p:spPr>
        <p:txBody>
          <a:bodyPr/>
          <a:lstStyle/>
          <a:p>
            <a:r>
              <a:rPr lang="en-US" sz="2800"/>
              <a:t>Managing and Engaging Project Stakeholders</a:t>
            </a:r>
            <a:r>
              <a:rPr lang="en-US" sz="4000"/>
              <a:t> </a:t>
            </a:r>
            <a:br>
              <a:rPr lang="en-US" sz="4000"/>
            </a:br>
            <a:r>
              <a:rPr lang="en-US" sz="2800"/>
              <a:t>(The Logic Behind Stakeholder Management)</a:t>
            </a:r>
            <a:endParaRPr lang="en-US" sz="3200"/>
          </a:p>
        </p:txBody>
      </p:sp>
      <p:pic>
        <p:nvPicPr>
          <p:cNvPr id="52227" name="Picture 9" descr="handshake3.gif"/>
          <p:cNvPicPr>
            <a:picLocks noChangeAspect="1"/>
          </p:cNvPicPr>
          <p:nvPr/>
        </p:nvPicPr>
        <p:blipFill>
          <a:blip r:embed="rId3" cstate="print"/>
          <a:srcRect/>
          <a:stretch>
            <a:fillRect/>
          </a:stretch>
        </p:blipFill>
        <p:spPr bwMode="auto">
          <a:xfrm>
            <a:off x="455613" y="2508250"/>
            <a:ext cx="2625725" cy="18415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4"/>
          <p:cNvSpPr>
            <a:spLocks noGrp="1"/>
          </p:cNvSpPr>
          <p:nvPr>
            <p:ph type="title" idx="4294967295"/>
          </p:nvPr>
        </p:nvSpPr>
        <p:spPr>
          <a:xfrm>
            <a:off x="457200" y="0"/>
            <a:ext cx="8229600" cy="1143000"/>
          </a:xfrm>
        </p:spPr>
        <p:txBody>
          <a:bodyPr/>
          <a:lstStyle/>
          <a:p>
            <a:r>
              <a:rPr lang="en-US" sz="2800"/>
              <a:t>Managing and Engaging Project Stakeholders</a:t>
            </a:r>
            <a:r>
              <a:rPr lang="en-US" sz="4000"/>
              <a:t/>
            </a:r>
            <a:br>
              <a:rPr lang="en-US" sz="4000"/>
            </a:br>
            <a:r>
              <a:rPr lang="en-US" sz="2800"/>
              <a:t>(The Centrality of Stakeholders on Projects)</a:t>
            </a:r>
            <a:endParaRPr lang="en-US" sz="3200"/>
          </a:p>
        </p:txBody>
      </p:sp>
      <p:graphicFrame>
        <p:nvGraphicFramePr>
          <p:cNvPr id="4" name="Diagram 3"/>
          <p:cNvGraphicFramePr/>
          <p:nvPr/>
        </p:nvGraphicFramePr>
        <p:xfrm>
          <a:off x="-757121" y="1193556"/>
          <a:ext cx="5130642" cy="3420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4275" name="Text Box 3"/>
          <p:cNvSpPr txBox="1">
            <a:spLocks noChangeArrowheads="1"/>
          </p:cNvSpPr>
          <p:nvPr/>
        </p:nvSpPr>
        <p:spPr bwMode="auto">
          <a:xfrm>
            <a:off x="3505200" y="990600"/>
            <a:ext cx="5157788" cy="5553075"/>
          </a:xfrm>
          <a:prstGeom prst="rect">
            <a:avLst/>
          </a:prstGeom>
          <a:noFill/>
          <a:ln w="9525" algn="ctr">
            <a:noFill/>
            <a:miter lim="800000"/>
            <a:headEnd/>
            <a:tailEnd/>
          </a:ln>
        </p:spPr>
        <p:txBody>
          <a:bodyPr>
            <a:spAutoFit/>
          </a:bodyPr>
          <a:lstStyle/>
          <a:p>
            <a:pPr eaLnBrk="0" hangingPunct="0">
              <a:lnSpc>
                <a:spcPts val="3800"/>
              </a:lnSpc>
              <a:spcAft>
                <a:spcPts val="1200"/>
              </a:spcAft>
              <a:tabLst>
                <a:tab pos="4511675" algn="l"/>
              </a:tabLst>
            </a:pPr>
            <a:r>
              <a:rPr lang="de-DE" sz="2400" b="1">
                <a:latin typeface="Calibri" pitchFamily="34" charset="0"/>
              </a:rPr>
              <a:t>Stakeholders are central to all projects in every respect because they are the entities which are responsible for conceiving, defining and initiating, planning, executing, closing (or occasionally pre-maturely terminating), and monitoring, evaluating and controlling projects.</a:t>
            </a:r>
            <a:r>
              <a:rPr lang="de-DE" sz="2800" b="1">
                <a:latin typeface="Calibri" pitchFamily="34" charset="0"/>
              </a:rPr>
              <a:t> </a:t>
            </a:r>
          </a:p>
          <a:p>
            <a:pPr eaLnBrk="0" hangingPunct="0">
              <a:lnSpc>
                <a:spcPts val="3800"/>
              </a:lnSpc>
              <a:spcAft>
                <a:spcPts val="1200"/>
              </a:spcAft>
              <a:tabLst>
                <a:tab pos="4511675" algn="l"/>
              </a:tabLst>
            </a:pPr>
            <a:r>
              <a:rPr lang="de-DE" sz="2800" b="1">
                <a:latin typeface="Calibri" pitchFamily="34" charset="0"/>
              </a:rPr>
              <a:t>Processes include Identification, planning, managing and controlling stakeholders</a:t>
            </a:r>
          </a:p>
        </p:txBody>
      </p:sp>
      <p:sp>
        <p:nvSpPr>
          <p:cNvPr id="54276" name="TextBox 6"/>
          <p:cNvSpPr txBox="1">
            <a:spLocks noChangeArrowheads="1"/>
          </p:cNvSpPr>
          <p:nvPr/>
        </p:nvSpPr>
        <p:spPr bwMode="auto">
          <a:xfrm>
            <a:off x="446088" y="4505325"/>
            <a:ext cx="2874962" cy="1920875"/>
          </a:xfrm>
          <a:prstGeom prst="rect">
            <a:avLst/>
          </a:prstGeom>
          <a:noFill/>
          <a:ln w="9525">
            <a:noFill/>
            <a:miter lim="800000"/>
            <a:headEnd/>
            <a:tailEnd/>
          </a:ln>
        </p:spPr>
        <p:txBody>
          <a:bodyPr>
            <a:spAutoFit/>
          </a:bodyPr>
          <a:lstStyle/>
          <a:p>
            <a:pPr eaLnBrk="0" hangingPunct="0"/>
            <a:r>
              <a:rPr lang="de-DE" sz="2000" b="1">
                <a:latin typeface="Calibri" pitchFamily="34" charset="0"/>
              </a:rPr>
              <a:t>A project‘s ‚triple constraint‘ (goal/scope, cost and time) should be modified to depict the central role of its stakeholders.</a:t>
            </a:r>
            <a:endParaRPr lang="en-US" sz="2000">
              <a:latin typeface="Times New Roman" pitchFamily="18" charset="0"/>
            </a:endParaRPr>
          </a:p>
        </p:txBody>
      </p:sp>
      <p:sp>
        <p:nvSpPr>
          <p:cNvPr id="8" name="Left-Right Arrow 7"/>
          <p:cNvSpPr/>
          <p:nvPr/>
        </p:nvSpPr>
        <p:spPr>
          <a:xfrm rot="16200000">
            <a:off x="1616869" y="2112169"/>
            <a:ext cx="398462" cy="241300"/>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sp>
        <p:nvSpPr>
          <p:cNvPr id="13" name="Left-Right Arrow 12"/>
          <p:cNvSpPr/>
          <p:nvPr/>
        </p:nvSpPr>
        <p:spPr>
          <a:xfrm rot="19650700">
            <a:off x="909638" y="3286125"/>
            <a:ext cx="396875" cy="241300"/>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sp>
        <p:nvSpPr>
          <p:cNvPr id="14" name="Left-Right Arrow 13"/>
          <p:cNvSpPr/>
          <p:nvPr/>
        </p:nvSpPr>
        <p:spPr>
          <a:xfrm rot="13054653">
            <a:off x="2270125" y="3319463"/>
            <a:ext cx="398463" cy="239712"/>
          </a:xfrm>
          <a:prstGeom prst="lef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en-US" sz="2400"/>
          </a:p>
        </p:txBody>
      </p:sp>
      <p:pic>
        <p:nvPicPr>
          <p:cNvPr id="54280" name="Picture 14" descr="Money5.gif"/>
          <p:cNvPicPr>
            <a:picLocks noChangeAspect="1"/>
          </p:cNvPicPr>
          <p:nvPr/>
        </p:nvPicPr>
        <p:blipFill>
          <a:blip r:embed="rId8" cstate="print"/>
          <a:srcRect/>
          <a:stretch>
            <a:fillRect/>
          </a:stretch>
        </p:blipFill>
        <p:spPr bwMode="auto">
          <a:xfrm>
            <a:off x="407988" y="3695700"/>
            <a:ext cx="422275" cy="266700"/>
          </a:xfrm>
          <a:prstGeom prst="rect">
            <a:avLst/>
          </a:prstGeom>
          <a:noFill/>
          <a:ln w="9525">
            <a:solidFill>
              <a:schemeClr val="tx1"/>
            </a:solidFill>
            <a:miter lim="800000"/>
            <a:headEnd/>
            <a:tailEnd/>
          </a:ln>
        </p:spPr>
      </p:pic>
      <p:pic>
        <p:nvPicPr>
          <p:cNvPr id="54281" name="Picture 15" descr="clock2.jpg"/>
          <p:cNvPicPr>
            <a:picLocks noChangeAspect="1"/>
          </p:cNvPicPr>
          <p:nvPr/>
        </p:nvPicPr>
        <p:blipFill>
          <a:blip r:embed="rId9" cstate="print"/>
          <a:srcRect/>
          <a:stretch>
            <a:fillRect/>
          </a:stretch>
        </p:blipFill>
        <p:spPr bwMode="auto">
          <a:xfrm>
            <a:off x="2824163" y="3686175"/>
            <a:ext cx="393700" cy="296863"/>
          </a:xfrm>
          <a:prstGeom prst="rect">
            <a:avLst/>
          </a:prstGeom>
          <a:noFill/>
          <a:ln w="9525">
            <a:solidFill>
              <a:schemeClr val="tx1"/>
            </a:solidFill>
            <a:miter lim="800000"/>
            <a:headEnd/>
            <a:tailEnd/>
          </a:ln>
        </p:spPr>
      </p:pic>
      <p:pic>
        <p:nvPicPr>
          <p:cNvPr id="54282" name="Picture 16" descr="Goal6.gif"/>
          <p:cNvPicPr>
            <a:picLocks noChangeAspect="1"/>
          </p:cNvPicPr>
          <p:nvPr/>
        </p:nvPicPr>
        <p:blipFill>
          <a:blip r:embed="rId10" cstate="print"/>
          <a:srcRect/>
          <a:stretch>
            <a:fillRect/>
          </a:stretch>
        </p:blipFill>
        <p:spPr bwMode="auto">
          <a:xfrm>
            <a:off x="1643063" y="1627188"/>
            <a:ext cx="320675" cy="354012"/>
          </a:xfrm>
          <a:prstGeom prst="rect">
            <a:avLst/>
          </a:prstGeom>
          <a:noFill/>
          <a:ln w="9525">
            <a:solidFill>
              <a:schemeClr val="tx1"/>
            </a:solidFill>
            <a:miter lim="800000"/>
            <a:headEnd/>
            <a:tailEnd/>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
  <TotalTime>2257</TotalTime>
  <Pages>40</Pages>
  <Words>1081</Words>
  <Application>Microsoft Office PowerPoint</Application>
  <PresentationFormat>On-screen Show (4:3)</PresentationFormat>
  <Paragraphs>111</Paragraphs>
  <Slides>18</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Default Design</vt:lpstr>
      <vt:lpstr>Acrobat Document</vt:lpstr>
      <vt:lpstr>MGT 461   Project Management Institute Knowledge Areas</vt:lpstr>
      <vt:lpstr> The Project Management Body of Knowledge  </vt:lpstr>
      <vt:lpstr>The 10 PMBOK Areas &amp; 5 Process Groups</vt:lpstr>
      <vt:lpstr>Process Interactions</vt:lpstr>
      <vt:lpstr>Slide 5</vt:lpstr>
      <vt:lpstr>Difference Between PMBOK 4 &amp; 5</vt:lpstr>
      <vt:lpstr>Difference Between PMBOK 4 &amp; 5</vt:lpstr>
      <vt:lpstr>PMBOK Area: Integration Management</vt:lpstr>
      <vt:lpstr>PMBOK Area: Scope Management</vt:lpstr>
      <vt:lpstr>PMBOK Area: Time Management</vt:lpstr>
      <vt:lpstr>PMBOK Area: Cost Management</vt:lpstr>
      <vt:lpstr>PMBOK Area: Quality Management</vt:lpstr>
      <vt:lpstr>PMBOK Area: Human Resource Management</vt:lpstr>
      <vt:lpstr>PMBOK Area: Communications Management</vt:lpstr>
      <vt:lpstr>PMBOK Area: Risk Management</vt:lpstr>
      <vt:lpstr>PMBOK Area: Procurement Management</vt:lpstr>
      <vt:lpstr>Managing and Engaging Project Stakeholders  (The Logic Behind Stakeholder Management)</vt:lpstr>
      <vt:lpstr>Managing and Engaging Project Stakeholders (The Centrality of Stakeholders on Projects)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Administrator</cp:lastModifiedBy>
  <cp:revision>117</cp:revision>
  <cp:lastPrinted>1999-08-24T09:57:26Z</cp:lastPrinted>
  <dcterms:created xsi:type="dcterms:W3CDTF">1999-10-06T11:41:40Z</dcterms:created>
  <dcterms:modified xsi:type="dcterms:W3CDTF">2013-11-04T05:25:56Z</dcterms:modified>
</cp:coreProperties>
</file>