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51" r:id="rId2"/>
  </p:sldMasterIdLst>
  <p:notesMasterIdLst>
    <p:notesMasterId r:id="rId25"/>
  </p:notesMasterIdLst>
  <p:handoutMasterIdLst>
    <p:handoutMasterId r:id="rId26"/>
  </p:handoutMasterIdLst>
  <p:sldIdLst>
    <p:sldId id="256" r:id="rId3"/>
    <p:sldId id="316" r:id="rId4"/>
    <p:sldId id="312" r:id="rId5"/>
    <p:sldId id="305" r:id="rId6"/>
    <p:sldId id="332" r:id="rId7"/>
    <p:sldId id="335" r:id="rId8"/>
    <p:sldId id="347" r:id="rId9"/>
    <p:sldId id="348" r:id="rId10"/>
    <p:sldId id="349" r:id="rId11"/>
    <p:sldId id="350" r:id="rId12"/>
    <p:sldId id="351" r:id="rId13"/>
    <p:sldId id="352" r:id="rId14"/>
    <p:sldId id="353" r:id="rId15"/>
    <p:sldId id="339" r:id="rId16"/>
    <p:sldId id="336" r:id="rId17"/>
    <p:sldId id="354" r:id="rId18"/>
    <p:sldId id="355" r:id="rId19"/>
    <p:sldId id="356" r:id="rId20"/>
    <p:sldId id="357" r:id="rId21"/>
    <p:sldId id="358" r:id="rId22"/>
    <p:sldId id="329" r:id="rId23"/>
    <p:sldId id="330" r:id="rId24"/>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FFC72B"/>
    <a:srgbClr val="FFFFCC"/>
    <a:srgbClr val="CCCCCC"/>
    <a:srgbClr val="E6E6E6"/>
    <a:srgbClr val="FF6633"/>
    <a:srgbClr val="FFCC33"/>
    <a:srgbClr val="00CCCC"/>
    <a:srgbClr val="FF00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71" autoAdjust="0"/>
    <p:restoredTop sz="91045" autoAdjust="0"/>
  </p:normalViewPr>
  <p:slideViewPr>
    <p:cSldViewPr>
      <p:cViewPr varScale="1">
        <p:scale>
          <a:sx n="71" d="100"/>
          <a:sy n="71" d="100"/>
        </p:scale>
        <p:origin x="-133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66" d="100"/>
          <a:sy n="66" d="100"/>
        </p:scale>
        <p:origin x="-750" y="79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idx="2"/>
          </p:nvPr>
        </p:nvSpPr>
        <p:spPr bwMode="auto">
          <a:xfrm>
            <a:off x="1150938" y="692150"/>
            <a:ext cx="4556125" cy="3416300"/>
          </a:xfrm>
          <a:prstGeom prst="rect">
            <a:avLst/>
          </a:prstGeom>
          <a:noFill/>
          <a:ln w="12700">
            <a:solidFill>
              <a:schemeClr val="tx1"/>
            </a:solidFill>
            <a:miter lim="800000"/>
            <a:headEnd/>
            <a:tailEnd/>
          </a:ln>
        </p:spPr>
      </p:sp>
      <p:sp>
        <p:nvSpPr>
          <p:cNvPr id="2051" name="Rectangle 3"/>
          <p:cNvSpPr>
            <a:spLocks noGrp="1" noChangeArrowheads="1"/>
          </p:cNvSpPr>
          <p:nvPr>
            <p:ph type="body" sz="quarter" idx="3"/>
          </p:nvPr>
        </p:nvSpPr>
        <p:spPr bwMode="auto">
          <a:xfrm>
            <a:off x="815975" y="4344988"/>
            <a:ext cx="5224463" cy="41402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cSld>
  <p:clrMap bg1="lt1" tx1="dk1" bg2="lt2" tx2="dk2" accent1="accent1" accent2="accent2" accent3="accent3" accent4="accent4" accent5="accent5" accent6="accent6" hlink="hlink" folHlink="folHlink"/>
  <p:notesStyle>
    <a:lvl1pPr marL="1143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1pPr>
    <a:lvl2pPr marL="3429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2pPr>
    <a:lvl3pPr marL="5715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3pPr>
    <a:lvl4pPr marL="8001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4pPr>
    <a:lvl5pPr marL="10287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ChangeArrowheads="1"/>
          </p:cNvSpPr>
          <p:nvPr/>
        </p:nvSpPr>
        <p:spPr bwMode="auto">
          <a:xfrm>
            <a:off x="3879850" y="8710613"/>
            <a:ext cx="2940050" cy="450850"/>
          </a:xfrm>
          <a:prstGeom prst="rect">
            <a:avLst/>
          </a:prstGeom>
          <a:noFill/>
          <a:ln w="12700">
            <a:noFill/>
            <a:miter lim="800000"/>
            <a:headEnd/>
            <a:tailEnd/>
          </a:ln>
        </p:spPr>
        <p:txBody>
          <a:bodyPr lIns="19050" tIns="0" rIns="19050" bIns="0" anchor="b"/>
          <a:lstStyle/>
          <a:p>
            <a:pPr algn="r" eaLnBrk="0" hangingPunct="0"/>
            <a:r>
              <a:rPr lang="en-US" sz="1000">
                <a:latin typeface="Arial" charset="0"/>
              </a:rPr>
              <a:t>1</a:t>
            </a:r>
          </a:p>
        </p:txBody>
      </p:sp>
      <p:sp>
        <p:nvSpPr>
          <p:cNvPr id="31746" name="Rectangle 3"/>
          <p:cNvSpPr>
            <a:spLocks noGrp="1" noRot="1" noChangeAspect="1" noChangeArrowheads="1" noTextEdit="1"/>
          </p:cNvSpPr>
          <p:nvPr>
            <p:ph type="sldImg"/>
          </p:nvPr>
        </p:nvSpPr>
        <p:spPr>
          <a:ln cap="flat"/>
        </p:spPr>
      </p:sp>
      <p:sp>
        <p:nvSpPr>
          <p:cNvPr id="31747" name="Rectangle 4"/>
          <p:cNvSpPr>
            <a:spLocks noGrp="1" noChangeArrowheads="1"/>
          </p:cNvSpPr>
          <p:nvPr>
            <p:ph type="body" idx="1"/>
          </p:nvPr>
        </p:nvSpPr>
        <p:spPr>
          <a:xfrm>
            <a:off x="941388" y="4344988"/>
            <a:ext cx="4973637" cy="4140200"/>
          </a:xfrm>
          <a:noFill/>
          <a:ln w="9525"/>
        </p:spPr>
        <p:txBody>
          <a:bodyPr/>
          <a:lstStyle/>
          <a:p>
            <a:pPr marL="0" indent="0"/>
            <a:r>
              <a:rPr lang="en-US" smtClean="0"/>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C38F704-98FE-4C08-ACF0-50997CE6C2D0}" type="slidenum">
              <a:rPr lang="de-DE" sz="1200">
                <a:latin typeface="Arial" charset="0"/>
              </a:rPr>
              <a:pPr algn="r"/>
              <a:t>2</a:t>
            </a:fld>
            <a:endParaRPr lang="de-DE" sz="1200">
              <a:latin typeface="Arial" charset="0"/>
            </a:endParaRPr>
          </a:p>
        </p:txBody>
      </p:sp>
      <p:sp>
        <p:nvSpPr>
          <p:cNvPr id="33794" name="Rectangle 2"/>
          <p:cNvSpPr>
            <a:spLocks noGrp="1" noRot="1" noChangeAspect="1" noChangeArrowheads="1" noTextEdit="1"/>
          </p:cNvSpPr>
          <p:nvPr>
            <p:ph type="sldImg"/>
          </p:nvPr>
        </p:nvSpPr>
        <p:spPr>
          <a:xfrm>
            <a:off x="1143000" y="685800"/>
            <a:ext cx="4572000" cy="3429000"/>
          </a:xfrm>
          <a:ln/>
        </p:spPr>
      </p:sp>
      <p:sp>
        <p:nvSpPr>
          <p:cNvPr id="33795" name="Rectangle 3"/>
          <p:cNvSpPr>
            <a:spLocks noGrp="1" noChangeArrowheads="1"/>
          </p:cNvSpPr>
          <p:nvPr>
            <p:ph type="body" idx="1"/>
          </p:nvPr>
        </p:nvSpPr>
        <p:spPr>
          <a:xfrm>
            <a:off x="685800" y="4343400"/>
            <a:ext cx="5486400" cy="4114800"/>
          </a:xfrm>
          <a:noFill/>
          <a:ln w="9525"/>
        </p:spPr>
        <p:txBody>
          <a:bodyPr lIns="91440" tIns="45720" rIns="91440" bIns="45720"/>
          <a:lstStyle/>
          <a:p>
            <a:pPr marL="0" indent="0"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ln/>
        </p:spPr>
      </p:sp>
      <p:sp>
        <p:nvSpPr>
          <p:cNvPr id="35842"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a:ln/>
        </p:spPr>
      </p:sp>
      <p:sp>
        <p:nvSpPr>
          <p:cNvPr id="37890"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a:xfrm>
            <a:off x="1143000" y="685800"/>
            <a:ext cx="4572000" cy="3429000"/>
          </a:xfrm>
          <a:ln/>
        </p:spPr>
      </p:sp>
      <p:sp>
        <p:nvSpPr>
          <p:cNvPr id="39938"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3993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2A24F1A5-9227-4E89-B355-8044B40B5519}" type="slidenum">
              <a:rPr lang="de-DE" sz="1200">
                <a:latin typeface="Arial" charset="0"/>
              </a:rPr>
              <a:pPr algn="r"/>
              <a:t>5</a:t>
            </a:fld>
            <a:endParaRPr lang="de-DE" sz="120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4B2779E3-2BE3-46A2-8706-B21E18265FB2}" type="slidenum">
              <a:rPr lang="de-DE" sz="1200">
                <a:latin typeface="Arial" charset="0"/>
              </a:rPr>
              <a:pPr algn="r"/>
              <a:t>6</a:t>
            </a:fld>
            <a:endParaRPr lang="de-DE" sz="1200">
              <a:latin typeface="Arial" charset="0"/>
            </a:endParaRPr>
          </a:p>
        </p:txBody>
      </p:sp>
      <p:sp>
        <p:nvSpPr>
          <p:cNvPr id="41986" name="Rectangle 2"/>
          <p:cNvSpPr>
            <a:spLocks noGrp="1" noRot="1" noChangeAspect="1" noChangeArrowheads="1" noTextEdit="1"/>
          </p:cNvSpPr>
          <p:nvPr>
            <p:ph type="sldImg"/>
          </p:nvPr>
        </p:nvSpPr>
        <p:spPr>
          <a:xfrm>
            <a:off x="1143000" y="685800"/>
            <a:ext cx="4572000" cy="3429000"/>
          </a:xfrm>
          <a:ln/>
        </p:spPr>
      </p:sp>
      <p:sp>
        <p:nvSpPr>
          <p:cNvPr id="41987" name="Rectangle 3"/>
          <p:cNvSpPr>
            <a:spLocks noGrp="1" noChangeArrowheads="1"/>
          </p:cNvSpPr>
          <p:nvPr>
            <p:ph type="body" idx="1"/>
          </p:nvPr>
        </p:nvSpPr>
        <p:spPr>
          <a:xfrm>
            <a:off x="685800" y="4343400"/>
            <a:ext cx="5486400" cy="4114800"/>
          </a:xfrm>
          <a:noFill/>
          <a:ln w="9525"/>
        </p:spPr>
        <p:txBody>
          <a:bodyPr lIns="91440" tIns="45720" rIns="91440" bIns="45720"/>
          <a:lstStyle/>
          <a:p>
            <a:pPr marL="0" indent="0"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23D39AEE-BAFC-470E-B73B-203FDCE74A43}" type="slidenum">
              <a:rPr lang="de-DE">
                <a:latin typeface="Arial" charset="0"/>
              </a:rPr>
              <a:pPr eaLnBrk="0" hangingPunct="0"/>
              <a:t>7</a:t>
            </a:fld>
            <a:endParaRPr lang="de-DE">
              <a:latin typeface="Arial" charset="0"/>
            </a:endParaRPr>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42A4AD3C-5B8D-4AFA-9BFE-2C18BE0D8E99}" type="slidenum">
              <a:rPr lang="de-DE">
                <a:latin typeface="Arial" charset="0"/>
              </a:rPr>
              <a:pPr eaLnBrk="0" hangingPunct="0"/>
              <a:t>8</a:t>
            </a:fld>
            <a:endParaRPr lang="de-DE">
              <a:latin typeface="Arial" charset="0"/>
            </a:endParaRPr>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3BD57AC8-E5CA-468E-958C-A3752511437C}" type="slidenum">
              <a:rPr lang="de-DE">
                <a:latin typeface="Arial" charset="0"/>
              </a:rPr>
              <a:pPr eaLnBrk="0" hangingPunct="0"/>
              <a:t>9</a:t>
            </a:fld>
            <a:endParaRPr lang="de-DE">
              <a:latin typeface="Arial" charset="0"/>
            </a:endParaRPr>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CB2934B0-DC4E-4AC0-8351-CA74E1236383}" type="slidenum">
              <a:rPr lang="de-DE">
                <a:latin typeface="Arial" charset="0"/>
              </a:rPr>
              <a:pPr eaLnBrk="0" hangingPunct="0"/>
              <a:t>10</a:t>
            </a:fld>
            <a:endParaRPr lang="de-DE">
              <a:latin typeface="Arial" charset="0"/>
            </a:endParaRPr>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DFF21E27-8E43-4FF7-8CDC-590382493EED}" type="slidenum">
              <a:rPr lang="de-DE">
                <a:latin typeface="Arial" charset="0"/>
              </a:rPr>
              <a:pPr eaLnBrk="0" hangingPunct="0"/>
              <a:t>11</a:t>
            </a:fld>
            <a:endParaRPr lang="de-DE">
              <a:latin typeface="Arial" charset="0"/>
            </a:endParaRPr>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DEC02268-1095-4245-88A8-EFCE0619A0FB}" type="slidenum">
              <a:rPr lang="de-DE">
                <a:latin typeface="Arial" charset="0"/>
              </a:rPr>
              <a:pPr eaLnBrk="0" hangingPunct="0"/>
              <a:t>12</a:t>
            </a:fld>
            <a:endParaRPr lang="de-DE">
              <a:latin typeface="Arial" charset="0"/>
            </a:endParaRPr>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BE844D57-D1E9-4F15-9436-9E2DB8675D7E}" type="slidenum">
              <a:rPr lang="de-DE">
                <a:latin typeface="Arial" charset="0"/>
              </a:rPr>
              <a:pPr eaLnBrk="0" hangingPunct="0"/>
              <a:t>13</a:t>
            </a:fld>
            <a:endParaRPr lang="de-DE">
              <a:latin typeface="Arial" charset="0"/>
            </a:endParaRPr>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a:xfrm>
            <a:off x="1143000" y="685800"/>
            <a:ext cx="4572000" cy="3429000"/>
          </a:xfrm>
          <a:ln/>
        </p:spPr>
      </p:sp>
      <p:sp>
        <p:nvSpPr>
          <p:cNvPr id="58370"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5837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6365AAD-994F-4B0A-B407-6D956E43550C}" type="slidenum">
              <a:rPr lang="de-DE" sz="1200">
                <a:latin typeface="Arial" charset="0"/>
              </a:rPr>
              <a:pPr algn="r"/>
              <a:t>14</a:t>
            </a:fld>
            <a:endParaRPr lang="de-DE" sz="120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B0B55C3E-D8C3-4DEF-812C-67169360D121}" type="slidenum">
              <a:rPr lang="de-DE" sz="1200">
                <a:latin typeface="Arial" charset="0"/>
              </a:rPr>
              <a:pPr algn="r"/>
              <a:t>15</a:t>
            </a:fld>
            <a:endParaRPr lang="de-DE" sz="1200">
              <a:latin typeface="Arial" charset="0"/>
            </a:endParaRPr>
          </a:p>
        </p:txBody>
      </p:sp>
      <p:sp>
        <p:nvSpPr>
          <p:cNvPr id="60418" name="Rectangle 2"/>
          <p:cNvSpPr>
            <a:spLocks noGrp="1" noRot="1" noChangeAspect="1" noChangeArrowheads="1" noTextEdit="1"/>
          </p:cNvSpPr>
          <p:nvPr>
            <p:ph type="sldImg"/>
          </p:nvPr>
        </p:nvSpPr>
        <p:spPr>
          <a:xfrm>
            <a:off x="1143000" y="685800"/>
            <a:ext cx="4572000" cy="3429000"/>
          </a:xfrm>
          <a:ln/>
        </p:spPr>
      </p:sp>
      <p:sp>
        <p:nvSpPr>
          <p:cNvPr id="60419" name="Rectangle 3"/>
          <p:cNvSpPr>
            <a:spLocks noGrp="1" noChangeArrowheads="1"/>
          </p:cNvSpPr>
          <p:nvPr>
            <p:ph type="body" idx="1"/>
          </p:nvPr>
        </p:nvSpPr>
        <p:spPr>
          <a:xfrm>
            <a:off x="685800" y="4343400"/>
            <a:ext cx="5486400" cy="4114800"/>
          </a:xfrm>
          <a:noFill/>
          <a:ln w="9525"/>
        </p:spPr>
        <p:txBody>
          <a:bodyPr lIns="91440" tIns="45720" rIns="91440" bIns="45720"/>
          <a:lstStyle/>
          <a:p>
            <a:pPr marL="0" indent="0"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686193F9-BA68-49C2-A536-8DD84B4A24B3}" type="slidenum">
              <a:rPr lang="de-DE">
                <a:latin typeface="Arial" charset="0"/>
              </a:rPr>
              <a:pPr eaLnBrk="0" hangingPunct="0"/>
              <a:t>16</a:t>
            </a:fld>
            <a:endParaRPr lang="de-DE">
              <a:latin typeface="Arial" charset="0"/>
            </a:endParaRPr>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B59E7264-23D1-452D-AE0B-1C2F336CD5D0}" type="slidenum">
              <a:rPr lang="de-DE">
                <a:latin typeface="Arial" charset="0"/>
              </a:rPr>
              <a:pPr eaLnBrk="0" hangingPunct="0"/>
              <a:t>17</a:t>
            </a:fld>
            <a:endParaRPr lang="de-DE">
              <a:latin typeface="Arial" charset="0"/>
            </a:endParaRPr>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6DD1A0C2-615A-4E72-9530-532D4A477C2C}" type="slidenum">
              <a:rPr lang="de-DE">
                <a:latin typeface="Arial" charset="0"/>
              </a:rPr>
              <a:pPr eaLnBrk="0" hangingPunct="0"/>
              <a:t>18</a:t>
            </a:fld>
            <a:endParaRPr lang="de-DE">
              <a:latin typeface="Arial" charset="0"/>
            </a:endParaRPr>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46ED6227-BA51-41E6-8CA1-C14D15E35988}" type="slidenum">
              <a:rPr lang="de-DE">
                <a:latin typeface="Arial" charset="0"/>
              </a:rPr>
              <a:pPr eaLnBrk="0" hangingPunct="0"/>
              <a:t>19</a:t>
            </a:fld>
            <a:endParaRPr lang="de-DE">
              <a:latin typeface="Arial" charset="0"/>
            </a:endParaRPr>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3F534614-F49B-4FBB-A6B6-CAE5ACCD7CD6}" type="slidenum">
              <a:rPr lang="de-DE">
                <a:latin typeface="Arial" charset="0"/>
              </a:rPr>
              <a:pPr eaLnBrk="0" hangingPunct="0"/>
              <a:t>20</a:t>
            </a:fld>
            <a:endParaRPr lang="de-DE">
              <a:latin typeface="Arial" charset="0"/>
            </a:endParaRPr>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noTextEdit="1"/>
          </p:cNvSpPr>
          <p:nvPr>
            <p:ph type="sldImg"/>
          </p:nvPr>
        </p:nvSpPr>
        <p:spPr>
          <a:xfrm>
            <a:off x="1143000" y="685800"/>
            <a:ext cx="4572000" cy="3429000"/>
          </a:xfrm>
          <a:ln/>
        </p:spPr>
      </p:sp>
      <p:sp>
        <p:nvSpPr>
          <p:cNvPr id="72706"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7270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608443A3-5799-4D94-8A83-D54F8F576F8A}" type="slidenum">
              <a:rPr lang="de-DE" sz="1200">
                <a:latin typeface="Arial" charset="0"/>
              </a:rPr>
              <a:pPr algn="r"/>
              <a:t>21</a:t>
            </a:fld>
            <a:endParaRPr lang="de-DE" sz="1200">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38A61A29-2FB7-40A7-88DB-EA7B96612C22}" type="slidenum">
              <a:rPr lang="de-DE" sz="1200">
                <a:latin typeface="Arial" charset="0"/>
              </a:rPr>
              <a:pPr algn="r"/>
              <a:t>22</a:t>
            </a:fld>
            <a:endParaRPr lang="de-DE" sz="1200">
              <a:latin typeface="Arial" charset="0"/>
            </a:endParaRPr>
          </a:p>
        </p:txBody>
      </p:sp>
      <p:sp>
        <p:nvSpPr>
          <p:cNvPr id="74754" name="Rectangle 2"/>
          <p:cNvSpPr>
            <a:spLocks noGrp="1" noRot="1" noChangeAspect="1" noChangeArrowheads="1" noTextEdit="1"/>
          </p:cNvSpPr>
          <p:nvPr>
            <p:ph type="sldImg"/>
          </p:nvPr>
        </p:nvSpPr>
        <p:spPr>
          <a:xfrm>
            <a:off x="1143000" y="685800"/>
            <a:ext cx="4572000" cy="3429000"/>
          </a:xfrm>
          <a:ln/>
        </p:spPr>
      </p:sp>
      <p:sp>
        <p:nvSpPr>
          <p:cNvPr id="74755" name="Rectangle 3"/>
          <p:cNvSpPr>
            <a:spLocks noGrp="1" noChangeArrowheads="1"/>
          </p:cNvSpPr>
          <p:nvPr>
            <p:ph type="body" idx="1"/>
          </p:nvPr>
        </p:nvSpPr>
        <p:spPr>
          <a:xfrm>
            <a:off x="685800" y="4343400"/>
            <a:ext cx="5486400" cy="4114800"/>
          </a:xfrm>
          <a:noFill/>
          <a:ln w="9525"/>
        </p:spPr>
        <p:txBody>
          <a:bodyPr lIns="91440" tIns="45720" rIns="91440" bIns="45720"/>
          <a:lstStyle/>
          <a:p>
            <a:pPr marL="0" indent="0"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709613" y="1143000"/>
            <a:ext cx="7726362" cy="0"/>
          </a:xfrm>
          <a:prstGeom prst="line">
            <a:avLst/>
          </a:prstGeom>
          <a:noFill/>
          <a:ln w="25400">
            <a:solidFill>
              <a:schemeClr val="bg2"/>
            </a:solidFill>
            <a:round/>
            <a:headEnd/>
            <a:tailEnd/>
          </a:ln>
          <a:effectLst/>
        </p:spPr>
        <p:txBody>
          <a:bodyPr wrap="none" anchor="ctr"/>
          <a:lstStyle/>
          <a:p>
            <a:pPr eaLnBrk="0" hangingPunct="0">
              <a:defRPr/>
            </a:pPr>
            <a:endParaRPr lang="en-US"/>
          </a:p>
        </p:txBody>
      </p:sp>
      <p:sp>
        <p:nvSpPr>
          <p:cNvPr id="5" name="Rectangle 5"/>
          <p:cNvSpPr>
            <a:spLocks noChangeArrowheads="1"/>
          </p:cNvSpPr>
          <p:nvPr/>
        </p:nvSpPr>
        <p:spPr bwMode="auto">
          <a:xfrm>
            <a:off x="677863" y="6248400"/>
            <a:ext cx="7788275" cy="457200"/>
          </a:xfrm>
          <a:prstGeom prst="rect">
            <a:avLst/>
          </a:prstGeom>
          <a:noFill/>
          <a:ln w="12700">
            <a:noFill/>
            <a:miter lim="800000"/>
            <a:headEnd/>
            <a:tailEnd/>
          </a:ln>
          <a:effectLst/>
        </p:spPr>
        <p:txBody>
          <a:bodyPr wrap="none" anchor="ctr"/>
          <a:lstStyle/>
          <a:p>
            <a:pPr eaLnBrk="0" hangingPunct="0">
              <a:defRPr/>
            </a:pPr>
            <a:endParaRPr lang="en-US"/>
          </a:p>
        </p:txBody>
      </p:sp>
      <p:sp>
        <p:nvSpPr>
          <p:cNvPr id="6" name="Rectangle 6"/>
          <p:cNvSpPr>
            <a:spLocks noChangeArrowheads="1"/>
          </p:cNvSpPr>
          <p:nvPr/>
        </p:nvSpPr>
        <p:spPr bwMode="auto">
          <a:xfrm>
            <a:off x="914400" y="6400800"/>
            <a:ext cx="7620000" cy="241300"/>
          </a:xfrm>
          <a:prstGeom prst="rect">
            <a:avLst/>
          </a:prstGeom>
          <a:noFill/>
          <a:ln w="12700">
            <a:noFill/>
            <a:miter lim="800000"/>
            <a:headEnd/>
            <a:tailEnd/>
          </a:ln>
          <a:effectLst/>
        </p:spPr>
        <p:txBody>
          <a:bodyPr lIns="90488" tIns="44450" rIns="90488" bIns="44450">
            <a:spAutoFit/>
          </a:bodyPr>
          <a:lstStyle/>
          <a:p>
            <a:pPr eaLnBrk="0" hangingPunct="0">
              <a:defRPr/>
            </a:pPr>
            <a:fld id="{00DA0375-3A66-46EC-8D26-BFF58A4FDEA5}" type="slidenum">
              <a:rPr lang="en-US" sz="1000">
                <a:latin typeface="Arial" pitchFamily="34" charset="0"/>
              </a:rPr>
              <a:pPr eaLnBrk="0" hangingPunct="0">
                <a:defRPr/>
              </a:pPr>
              <a:t>‹#›</a:t>
            </a:fld>
            <a:endParaRPr lang="en-US" sz="1000">
              <a:latin typeface="Arial" pitchFamily="34" charset="0"/>
            </a:endParaRPr>
          </a:p>
        </p:txBody>
      </p:sp>
      <p:sp>
        <p:nvSpPr>
          <p:cNvPr id="270338" name="Rectangle 2"/>
          <p:cNvSpPr>
            <a:spLocks noGrp="1" noChangeArrowheads="1"/>
          </p:cNvSpPr>
          <p:nvPr>
            <p:ph type="ctrTitle"/>
          </p:nvPr>
        </p:nvSpPr>
        <p:spPr>
          <a:xfrm>
            <a:off x="685800" y="2130425"/>
            <a:ext cx="7772400" cy="1470025"/>
          </a:xfrm>
        </p:spPr>
        <p:txBody>
          <a:bodyPr/>
          <a:lstStyle>
            <a:lvl1pPr>
              <a:defRPr/>
            </a:lvl1pPr>
          </a:lstStyle>
          <a:p>
            <a:r>
              <a:rPr lang="en-US"/>
              <a:t>Click to edit Master title style</a:t>
            </a:r>
          </a:p>
        </p:txBody>
      </p:sp>
      <p:sp>
        <p:nvSpPr>
          <p:cNvPr id="270339" name="Rectangle 3"/>
          <p:cNvSpPr>
            <a:spLocks noGrp="1" noChangeArrowheads="1"/>
          </p:cNvSpPr>
          <p:nvPr>
            <p:ph type="subTitle" idx="1"/>
          </p:nvPr>
        </p:nvSpPr>
        <p:spPr>
          <a:xfrm>
            <a:off x="1371600" y="3886200"/>
            <a:ext cx="6400800" cy="1752600"/>
          </a:xfrm>
        </p:spPr>
        <p:txBody>
          <a:bodyPr/>
          <a:lstStyle>
            <a:lvl1pPr marL="0" indent="0" algn="ctr">
              <a:buFont typeface="EDS" charset="0"/>
              <a:buNone/>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2514600"/>
            <a:ext cx="3810000" cy="3124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514600"/>
            <a:ext cx="3810000" cy="3124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19431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0"/>
            <a:ext cx="56769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2514600"/>
            <a:ext cx="38100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514600"/>
            <a:ext cx="38100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zo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zo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zo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zo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zo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zo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0"/>
            <a:ext cx="7772400" cy="1143000"/>
          </a:xfrm>
          <a:prstGeom prst="rect">
            <a:avLst/>
          </a:prstGeom>
          <a:noFill/>
          <a:ln w="12700">
            <a:noFill/>
            <a:miter lim="800000"/>
            <a:headEnd/>
            <a:tailEnd/>
          </a:ln>
        </p:spPr>
        <p:txBody>
          <a:bodyPr vert="horz" wrap="square" lIns="90488" tIns="44450" rIns="90488" bIns="4445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2514600"/>
            <a:ext cx="7772400" cy="31242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Line 4"/>
          <p:cNvSpPr>
            <a:spLocks noChangeShapeType="1"/>
          </p:cNvSpPr>
          <p:nvPr/>
        </p:nvSpPr>
        <p:spPr bwMode="auto">
          <a:xfrm>
            <a:off x="709613" y="1143000"/>
            <a:ext cx="7726362" cy="0"/>
          </a:xfrm>
          <a:prstGeom prst="line">
            <a:avLst/>
          </a:prstGeom>
          <a:noFill/>
          <a:ln w="25400">
            <a:solidFill>
              <a:schemeClr val="bg2"/>
            </a:solidFill>
            <a:round/>
            <a:headEnd/>
            <a:tailEnd/>
          </a:ln>
          <a:effectLst/>
        </p:spPr>
        <p:txBody>
          <a:bodyPr wrap="none" anchor="ctr"/>
          <a:lstStyle/>
          <a:p>
            <a:pPr eaLnBrk="0" hangingPunct="0">
              <a:defRPr/>
            </a:pPr>
            <a:endParaRPr lang="en-US"/>
          </a:p>
        </p:txBody>
      </p:sp>
      <p:sp>
        <p:nvSpPr>
          <p:cNvPr id="1029" name="Rectangle 5"/>
          <p:cNvSpPr>
            <a:spLocks noChangeArrowheads="1"/>
          </p:cNvSpPr>
          <p:nvPr/>
        </p:nvSpPr>
        <p:spPr bwMode="auto">
          <a:xfrm>
            <a:off x="677863" y="6248400"/>
            <a:ext cx="7788275" cy="457200"/>
          </a:xfrm>
          <a:prstGeom prst="rect">
            <a:avLst/>
          </a:prstGeom>
          <a:noFill/>
          <a:ln w="12700">
            <a:noFill/>
            <a:miter lim="800000"/>
            <a:headEnd/>
            <a:tailEnd/>
          </a:ln>
          <a:effectLst/>
        </p:spPr>
        <p:txBody>
          <a:bodyPr wrap="none" anchor="ctr"/>
          <a:lstStyle/>
          <a:p>
            <a:pPr eaLnBrk="0" hangingPunct="0">
              <a:defRPr/>
            </a:pPr>
            <a:endParaRPr lang="en-US"/>
          </a:p>
        </p:txBody>
      </p:sp>
      <p:sp>
        <p:nvSpPr>
          <p:cNvPr id="1030" name="Rectangle 6"/>
          <p:cNvSpPr>
            <a:spLocks noChangeArrowheads="1"/>
          </p:cNvSpPr>
          <p:nvPr/>
        </p:nvSpPr>
        <p:spPr bwMode="auto">
          <a:xfrm>
            <a:off x="914400" y="6400800"/>
            <a:ext cx="7620000" cy="241300"/>
          </a:xfrm>
          <a:prstGeom prst="rect">
            <a:avLst/>
          </a:prstGeom>
          <a:noFill/>
          <a:ln w="12700">
            <a:noFill/>
            <a:miter lim="800000"/>
            <a:headEnd/>
            <a:tailEnd/>
          </a:ln>
          <a:effectLst/>
        </p:spPr>
        <p:txBody>
          <a:bodyPr lIns="90488" tIns="44450" rIns="90488" bIns="44450">
            <a:spAutoFit/>
          </a:bodyPr>
          <a:lstStyle/>
          <a:p>
            <a:pPr eaLnBrk="0" hangingPunct="0">
              <a:defRPr/>
            </a:pPr>
            <a:fld id="{DCCE432F-9080-4FD4-B92E-02F94FEC914E}" type="slidenum">
              <a:rPr lang="en-US" sz="1000">
                <a:latin typeface="Arial" pitchFamily="34" charset="0"/>
              </a:rPr>
              <a:pPr eaLnBrk="0" hangingPunct="0">
                <a:defRPr/>
              </a:pPr>
              <a:t>‹#›</a:t>
            </a:fld>
            <a:endParaRPr lang="en-US" sz="1000">
              <a:latin typeface="Arial" pitchFamily="34" charset="0"/>
            </a:endParaRPr>
          </a:p>
        </p:txBody>
      </p:sp>
    </p:spTree>
  </p:cSld>
  <p:clrMap bg1="dk2" tx1="lt1" bg2="dk1" tx2="lt2" accent1="accent1" accent2="accent2" accent3="accent3" accent4="accent4" accent5="accent5" accent6="accent6" hlink="hlink" folHlink="folHlink"/>
  <p:sldLayoutIdLst>
    <p:sldLayoutId id="2147483677" r:id="rId1"/>
    <p:sldLayoutId id="2147483663" r:id="rId2"/>
    <p:sldLayoutId id="2147483662" r:id="rId3"/>
    <p:sldLayoutId id="2147483661" r:id="rId4"/>
    <p:sldLayoutId id="2147483660" r:id="rId5"/>
    <p:sldLayoutId id="2147483659" r:id="rId6"/>
    <p:sldLayoutId id="2147483658" r:id="rId7"/>
    <p:sldLayoutId id="2147483657" r:id="rId8"/>
    <p:sldLayoutId id="2147483656" r:id="rId9"/>
    <p:sldLayoutId id="2147483655" r:id="rId10"/>
    <p:sldLayoutId id="2147483654" r:id="rId11"/>
    <p:sldLayoutId id="2147483653"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38138" indent="-338138" algn="l" rtl="0" eaLnBrk="0" fontAlgn="base" hangingPunct="0">
        <a:spcBef>
          <a:spcPct val="20000"/>
        </a:spcBef>
        <a:spcAft>
          <a:spcPct val="0"/>
        </a:spcAft>
        <a:buClr>
          <a:schemeClr val="tx2"/>
        </a:buClr>
        <a:buSzPct val="100000"/>
        <a:buFont typeface="EDS"/>
        <a:buChar char="»"/>
        <a:defRPr sz="2800">
          <a:solidFill>
            <a:srgbClr val="E6E6E6"/>
          </a:solidFill>
          <a:latin typeface="+mn-lt"/>
          <a:ea typeface="+mn-ea"/>
          <a:cs typeface="+mn-cs"/>
        </a:defRPr>
      </a:lvl1pPr>
      <a:lvl2pPr marL="739775" indent="-287338" algn="l" rtl="0" eaLnBrk="0" fontAlgn="base" hangingPunct="0">
        <a:spcBef>
          <a:spcPct val="20000"/>
        </a:spcBef>
        <a:spcAft>
          <a:spcPct val="0"/>
        </a:spcAft>
        <a:buClr>
          <a:schemeClr val="tx2"/>
        </a:buClr>
        <a:buSzPct val="100000"/>
        <a:buFont typeface="EDS"/>
        <a:buChar char=""/>
        <a:defRPr sz="2400">
          <a:solidFill>
            <a:srgbClr val="E6E6E6"/>
          </a:solidFill>
          <a:latin typeface="+mn-lt"/>
        </a:defRPr>
      </a:lvl2pPr>
      <a:lvl3pPr marL="1139825" indent="-285750" algn="l" rtl="0" eaLnBrk="0" fontAlgn="base" hangingPunct="0">
        <a:spcBef>
          <a:spcPct val="20000"/>
        </a:spcBef>
        <a:spcAft>
          <a:spcPct val="0"/>
        </a:spcAft>
        <a:buClr>
          <a:schemeClr val="tx2"/>
        </a:buClr>
        <a:buSzPct val="100000"/>
        <a:buFont typeface="Arial" charset="0"/>
        <a:buChar char=""/>
        <a:defRPr sz="2000">
          <a:solidFill>
            <a:srgbClr val="E6E6E6"/>
          </a:solidFill>
          <a:latin typeface="+mn-lt"/>
        </a:defRPr>
      </a:lvl3pPr>
      <a:lvl4pPr marL="1490663" indent="-236538" algn="l" rtl="0" eaLnBrk="0" fontAlgn="base" hangingPunct="0">
        <a:spcBef>
          <a:spcPct val="20000"/>
        </a:spcBef>
        <a:spcAft>
          <a:spcPct val="0"/>
        </a:spcAft>
        <a:buClr>
          <a:schemeClr val="tx2"/>
        </a:buClr>
        <a:buSzPct val="100000"/>
        <a:buFont typeface="Arial" charset="0"/>
        <a:buChar char=""/>
        <a:defRPr sz="2000">
          <a:solidFill>
            <a:srgbClr val="E6E6E6"/>
          </a:solidFill>
          <a:latin typeface="+mn-lt"/>
        </a:defRPr>
      </a:lvl4pPr>
      <a:lvl5pPr marL="1830388" indent="-225425" algn="l" rtl="0" eaLnBrk="0" fontAlgn="base" hangingPunct="0">
        <a:spcBef>
          <a:spcPct val="20000"/>
        </a:spcBef>
        <a:spcAft>
          <a:spcPct val="0"/>
        </a:spcAft>
        <a:buClr>
          <a:schemeClr val="tx2"/>
        </a:buClr>
        <a:buSzPct val="100000"/>
        <a:buFont typeface="Arial" charset="0"/>
        <a:buChar char="-"/>
        <a:defRPr>
          <a:solidFill>
            <a:srgbClr val="E6E6E6"/>
          </a:solidFill>
          <a:latin typeface="+mn-lt"/>
        </a:defRPr>
      </a:lvl5pPr>
      <a:lvl6pPr marL="2287588" indent="-225425" algn="l" rtl="0" eaLnBrk="0" fontAlgn="base" hangingPunct="0">
        <a:spcBef>
          <a:spcPct val="20000"/>
        </a:spcBef>
        <a:spcAft>
          <a:spcPct val="0"/>
        </a:spcAft>
        <a:buClr>
          <a:schemeClr val="tx2"/>
        </a:buClr>
        <a:buSzPct val="100000"/>
        <a:buFont typeface="Arial" pitchFamily="34" charset="0"/>
        <a:buChar char="-"/>
        <a:defRPr>
          <a:solidFill>
            <a:srgbClr val="E6E6E6"/>
          </a:solidFill>
          <a:latin typeface="+mn-lt"/>
        </a:defRPr>
      </a:lvl6pPr>
      <a:lvl7pPr marL="2744788" indent="-225425" algn="l" rtl="0" eaLnBrk="0" fontAlgn="base" hangingPunct="0">
        <a:spcBef>
          <a:spcPct val="20000"/>
        </a:spcBef>
        <a:spcAft>
          <a:spcPct val="0"/>
        </a:spcAft>
        <a:buClr>
          <a:schemeClr val="tx2"/>
        </a:buClr>
        <a:buSzPct val="100000"/>
        <a:buFont typeface="Arial" pitchFamily="34" charset="0"/>
        <a:buChar char="-"/>
        <a:defRPr>
          <a:solidFill>
            <a:srgbClr val="E6E6E6"/>
          </a:solidFill>
          <a:latin typeface="+mn-lt"/>
        </a:defRPr>
      </a:lvl7pPr>
      <a:lvl8pPr marL="3201988" indent="-225425" algn="l" rtl="0" eaLnBrk="0" fontAlgn="base" hangingPunct="0">
        <a:spcBef>
          <a:spcPct val="20000"/>
        </a:spcBef>
        <a:spcAft>
          <a:spcPct val="0"/>
        </a:spcAft>
        <a:buClr>
          <a:schemeClr val="tx2"/>
        </a:buClr>
        <a:buSzPct val="100000"/>
        <a:buFont typeface="Arial" pitchFamily="34" charset="0"/>
        <a:buChar char="-"/>
        <a:defRPr>
          <a:solidFill>
            <a:srgbClr val="E6E6E6"/>
          </a:solidFill>
          <a:latin typeface="+mn-lt"/>
        </a:defRPr>
      </a:lvl8pPr>
      <a:lvl9pPr marL="3659188" indent="-225425" algn="l" rtl="0" eaLnBrk="0" fontAlgn="base" hangingPunct="0">
        <a:spcBef>
          <a:spcPct val="20000"/>
        </a:spcBef>
        <a:spcAft>
          <a:spcPct val="0"/>
        </a:spcAft>
        <a:buClr>
          <a:schemeClr val="tx2"/>
        </a:buClr>
        <a:buSzPct val="100000"/>
        <a:buFont typeface="Arial" pitchFamily="34" charset="0"/>
        <a:buChar char="-"/>
        <a:defRPr>
          <a:solidFill>
            <a:srgbClr val="E6E6E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smtClean="0"/>
          </a:p>
        </p:txBody>
      </p:sp>
      <p:sp>
        <p:nvSpPr>
          <p:cNvPr id="14339"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4563" y="6535738"/>
            <a:ext cx="723900" cy="246062"/>
          </a:xfrm>
          <a:prstGeom prst="rect">
            <a:avLst/>
          </a:prstGeom>
          <a:noFill/>
        </p:spPr>
        <p:txBody>
          <a:bodyPr>
            <a:spAutoFit/>
          </a:bodyPr>
          <a:lstStyle/>
          <a:p>
            <a:pPr>
              <a:defRPr/>
            </a:pPr>
            <a:fld id="{BC588F47-A17E-4F9E-978E-D90D047DFC70}" type="slidenum">
              <a:rPr lang="en-US" sz="1000" b="1">
                <a:solidFill>
                  <a:srgbClr val="FF9900"/>
                </a:solidFill>
                <a:latin typeface="Verdana" pitchFamily="34" charset="0"/>
              </a:rPr>
              <a:pPr>
                <a:defRPr/>
              </a:pPr>
              <a:t>‹#›</a:t>
            </a:fld>
            <a:endParaRPr lang="en-US" sz="1000" b="1" dirty="0">
              <a:solidFill>
                <a:srgbClr val="FF9900"/>
              </a:solidFill>
              <a:latin typeface="Verdana" pitchFamily="34" charset="0"/>
            </a:endParaRPr>
          </a:p>
        </p:txBody>
      </p:sp>
      <p:pic>
        <p:nvPicPr>
          <p:cNvPr id="10" name="Picture 9" descr="ciitttttttt.jpg"/>
          <p:cNvPicPr>
            <a:picLocks noChangeAspect="1"/>
          </p:cNvPicPr>
          <p:nvPr/>
        </p:nvPicPr>
        <p:blipFill>
          <a:blip r:embed="rId15"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76" r:id="rId1"/>
    <p:sldLayoutId id="2147483675" r:id="rId2"/>
    <p:sldLayoutId id="2147483674" r:id="rId3"/>
    <p:sldLayoutId id="2147483673" r:id="rId4"/>
    <p:sldLayoutId id="2147483672" r:id="rId5"/>
    <p:sldLayoutId id="2147483671" r:id="rId6"/>
    <p:sldLayoutId id="2147483670" r:id="rId7"/>
    <p:sldLayoutId id="2147483669" r:id="rId8"/>
    <p:sldLayoutId id="2147483668" r:id="rId9"/>
    <p:sldLayoutId id="2147483667" r:id="rId10"/>
    <p:sldLayoutId id="2147483666" r:id="rId11"/>
    <p:sldLayoutId id="2147483665" r:id="rId12"/>
    <p:sldLayoutId id="2147483664" r:id="rId13"/>
  </p:sldLayoutIdLst>
  <p:transition>
    <p:zoom/>
  </p:transition>
  <p:timing>
    <p:tnLst>
      <p:par>
        <p:cTn id="1" dur="indefinite" restart="never" nodeType="tmRoot"/>
      </p:par>
    </p:tnLst>
  </p:timing>
  <p:txStyles>
    <p:titleStyle>
      <a:lvl1pPr algn="ctr" rtl="0" eaLnBrk="0" fontAlgn="base" hangingPunct="0">
        <a:spcBef>
          <a:spcPct val="0"/>
        </a:spcBef>
        <a:spcAft>
          <a:spcPct val="0"/>
        </a:spcAft>
        <a:defRPr sz="2800" b="1">
          <a:solidFill>
            <a:srgbClr val="FF9900"/>
          </a:solidFill>
          <a:latin typeface="+mj-lt"/>
          <a:ea typeface="+mj-ea"/>
          <a:cs typeface="+mj-cs"/>
        </a:defRPr>
      </a:lvl1pPr>
      <a:lvl2pPr algn="ctr" rtl="0" eaLnBrk="0" fontAlgn="base" hangingPunct="0">
        <a:spcBef>
          <a:spcPct val="0"/>
        </a:spcBef>
        <a:spcAft>
          <a:spcPct val="0"/>
        </a:spcAft>
        <a:defRPr sz="2800" b="1">
          <a:solidFill>
            <a:srgbClr val="FF9900"/>
          </a:solidFill>
          <a:latin typeface="Verdana" pitchFamily="34" charset="0"/>
        </a:defRPr>
      </a:lvl2pPr>
      <a:lvl3pPr algn="ctr" rtl="0" eaLnBrk="0" fontAlgn="base" hangingPunct="0">
        <a:spcBef>
          <a:spcPct val="0"/>
        </a:spcBef>
        <a:spcAft>
          <a:spcPct val="0"/>
        </a:spcAft>
        <a:defRPr sz="2800" b="1">
          <a:solidFill>
            <a:srgbClr val="FF9900"/>
          </a:solidFill>
          <a:latin typeface="Verdana" pitchFamily="34" charset="0"/>
        </a:defRPr>
      </a:lvl3pPr>
      <a:lvl4pPr algn="ctr" rtl="0" eaLnBrk="0" fontAlgn="base" hangingPunct="0">
        <a:spcBef>
          <a:spcPct val="0"/>
        </a:spcBef>
        <a:spcAft>
          <a:spcPct val="0"/>
        </a:spcAft>
        <a:defRPr sz="2800" b="1">
          <a:solidFill>
            <a:srgbClr val="FF9900"/>
          </a:solidFill>
          <a:latin typeface="Verdana" pitchFamily="34" charset="0"/>
        </a:defRPr>
      </a:lvl4pPr>
      <a:lvl5pPr algn="ctr" rtl="0" eaLnBrk="0" fontAlgn="base" hangingPunct="0">
        <a:spcBef>
          <a:spcPct val="0"/>
        </a:spcBef>
        <a:spcAft>
          <a:spcPct val="0"/>
        </a:spcAft>
        <a:defRPr sz="2800" b="1">
          <a:solidFill>
            <a:srgbClr val="FF9900"/>
          </a:solidFill>
          <a:latin typeface="Verdana" pitchFamily="34" charset="0"/>
        </a:defRPr>
      </a:lvl5pPr>
      <a:lvl6pPr marL="457200" algn="ctr" rtl="0" eaLnBrk="0" fontAlgn="base" hangingPunct="0">
        <a:spcBef>
          <a:spcPct val="0"/>
        </a:spcBef>
        <a:spcAft>
          <a:spcPct val="0"/>
        </a:spcAft>
        <a:defRPr sz="2800" b="1">
          <a:solidFill>
            <a:srgbClr val="FF9900"/>
          </a:solidFill>
          <a:latin typeface="Verdana" pitchFamily="34" charset="0"/>
        </a:defRPr>
      </a:lvl6pPr>
      <a:lvl7pPr marL="914400" algn="ctr" rtl="0" eaLnBrk="0" fontAlgn="base" hangingPunct="0">
        <a:spcBef>
          <a:spcPct val="0"/>
        </a:spcBef>
        <a:spcAft>
          <a:spcPct val="0"/>
        </a:spcAft>
        <a:defRPr sz="2800" b="1">
          <a:solidFill>
            <a:srgbClr val="FF9900"/>
          </a:solidFill>
          <a:latin typeface="Verdana" pitchFamily="34" charset="0"/>
        </a:defRPr>
      </a:lvl7pPr>
      <a:lvl8pPr marL="1371600" algn="ctr" rtl="0" eaLnBrk="0" fontAlgn="base" hangingPunct="0">
        <a:spcBef>
          <a:spcPct val="0"/>
        </a:spcBef>
        <a:spcAft>
          <a:spcPct val="0"/>
        </a:spcAft>
        <a:defRPr sz="2800" b="1">
          <a:solidFill>
            <a:srgbClr val="FF9900"/>
          </a:solidFill>
          <a:latin typeface="Verdana" pitchFamily="34" charset="0"/>
        </a:defRPr>
      </a:lvl8pPr>
      <a:lvl9pPr marL="1828800" algn="ctr" rtl="0" eaLnBrk="0" fontAlgn="base" hangingPunct="0">
        <a:spcBef>
          <a:spcPct val="0"/>
        </a:spcBef>
        <a:spcAft>
          <a:spcPct val="0"/>
        </a:spcAft>
        <a:defRPr sz="2800" b="1">
          <a:solidFill>
            <a:srgbClr val="FF9900"/>
          </a:solidFill>
          <a:latin typeface="Verdana" pitchFamily="34" charset="0"/>
        </a:defRPr>
      </a:lvl9pPr>
    </p:titleStyle>
    <p:bodyStyle>
      <a:lvl1pPr marL="342900" indent="-342900" algn="l" rtl="0" eaLnBrk="0" fontAlgn="base" hangingPunct="0">
        <a:spcBef>
          <a:spcPct val="20000"/>
        </a:spcBef>
        <a:spcAft>
          <a:spcPct val="0"/>
        </a:spcAft>
        <a:buChar char="•"/>
        <a:defRPr sz="2000">
          <a:solidFill>
            <a:srgbClr val="D0FDFE"/>
          </a:solidFill>
          <a:latin typeface="+mn-lt"/>
          <a:ea typeface="+mn-ea"/>
          <a:cs typeface="+mn-cs"/>
        </a:defRPr>
      </a:lvl1pPr>
      <a:lvl2pPr marL="742950" indent="-285750" algn="l" rtl="0" eaLnBrk="0" fontAlgn="base" hangingPunct="0">
        <a:spcBef>
          <a:spcPct val="20000"/>
        </a:spcBef>
        <a:spcAft>
          <a:spcPct val="0"/>
        </a:spcAft>
        <a:buChar char="–"/>
        <a:defRPr sz="2800">
          <a:solidFill>
            <a:srgbClr val="D0FDFE"/>
          </a:solidFill>
          <a:latin typeface="+mn-lt"/>
        </a:defRPr>
      </a:lvl2pPr>
      <a:lvl3pPr marL="1143000" indent="-228600" algn="l" rtl="0" eaLnBrk="0" fontAlgn="base" hangingPunct="0">
        <a:spcBef>
          <a:spcPct val="20000"/>
        </a:spcBef>
        <a:spcAft>
          <a:spcPct val="0"/>
        </a:spcAft>
        <a:buChar char="•"/>
        <a:defRPr sz="1600">
          <a:solidFill>
            <a:srgbClr val="D0FDFE"/>
          </a:solidFill>
          <a:latin typeface="+mn-lt"/>
        </a:defRPr>
      </a:lvl3pPr>
      <a:lvl4pPr marL="1600200" indent="-228600" algn="l" rtl="0" eaLnBrk="0" fontAlgn="base" hangingPunct="0">
        <a:spcBef>
          <a:spcPct val="20000"/>
        </a:spcBef>
        <a:spcAft>
          <a:spcPct val="0"/>
        </a:spcAft>
        <a:buChar char="–"/>
        <a:defRPr sz="1400">
          <a:solidFill>
            <a:srgbClr val="D0FDFE"/>
          </a:solidFill>
          <a:latin typeface="+mn-lt"/>
        </a:defRPr>
      </a:lvl4pPr>
      <a:lvl5pPr marL="2057400" indent="-228600" algn="l" rtl="0" eaLnBrk="0" fontAlgn="base" hangingPunct="0">
        <a:spcBef>
          <a:spcPct val="20000"/>
        </a:spcBef>
        <a:spcAft>
          <a:spcPct val="0"/>
        </a:spcAft>
        <a:buChar char="»"/>
        <a:defRPr sz="1200">
          <a:solidFill>
            <a:srgbClr val="D0FDFE"/>
          </a:solidFill>
          <a:latin typeface="+mn-lt"/>
        </a:defRPr>
      </a:lvl5pPr>
      <a:lvl6pPr marL="2514600" indent="-228600" algn="l" rtl="0" eaLnBrk="0" fontAlgn="base" hangingPunct="0">
        <a:spcBef>
          <a:spcPct val="20000"/>
        </a:spcBef>
        <a:spcAft>
          <a:spcPct val="0"/>
        </a:spcAft>
        <a:buChar char="»"/>
        <a:defRPr sz="1200">
          <a:solidFill>
            <a:srgbClr val="D0FDFE"/>
          </a:solidFill>
          <a:latin typeface="+mn-lt"/>
        </a:defRPr>
      </a:lvl6pPr>
      <a:lvl7pPr marL="2971800" indent="-228600" algn="l" rtl="0" eaLnBrk="0" fontAlgn="base" hangingPunct="0">
        <a:spcBef>
          <a:spcPct val="20000"/>
        </a:spcBef>
        <a:spcAft>
          <a:spcPct val="0"/>
        </a:spcAft>
        <a:buChar char="»"/>
        <a:defRPr sz="1200">
          <a:solidFill>
            <a:srgbClr val="D0FDFE"/>
          </a:solidFill>
          <a:latin typeface="+mn-lt"/>
        </a:defRPr>
      </a:lvl7pPr>
      <a:lvl8pPr marL="3429000" indent="-228600" algn="l" rtl="0" eaLnBrk="0" fontAlgn="base" hangingPunct="0">
        <a:spcBef>
          <a:spcPct val="20000"/>
        </a:spcBef>
        <a:spcAft>
          <a:spcPct val="0"/>
        </a:spcAft>
        <a:buChar char="»"/>
        <a:defRPr sz="1200">
          <a:solidFill>
            <a:srgbClr val="D0FDFE"/>
          </a:solidFill>
          <a:latin typeface="+mn-lt"/>
        </a:defRPr>
      </a:lvl8pPr>
      <a:lvl9pPr marL="3886200" indent="-228600" algn="l" rtl="0" eaLnBrk="0" fontAlgn="base" hangingPunct="0">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0" y="2133600"/>
            <a:ext cx="9144000" cy="1143000"/>
          </a:xfrm>
        </p:spPr>
        <p:txBody>
          <a:bodyPr anchor="ctr"/>
          <a:lstStyle/>
          <a:p>
            <a:r>
              <a:rPr lang="en-US" smtClean="0"/>
              <a:t>Project Management Fundamentals</a:t>
            </a:r>
            <a:br>
              <a:rPr lang="en-US" smtClean="0"/>
            </a:br>
            <a:r>
              <a:rPr lang="en-US" smtClean="0"/>
              <a:t> </a:t>
            </a:r>
            <a:br>
              <a:rPr lang="en-US" smtClean="0"/>
            </a:br>
            <a:r>
              <a:rPr lang="en-US" sz="3200" smtClean="0"/>
              <a:t>Project Organization and Integration</a:t>
            </a:r>
          </a:p>
        </p:txBody>
      </p:sp>
      <p:sp>
        <p:nvSpPr>
          <p:cNvPr id="30723" name="Rectangle 3"/>
          <p:cNvSpPr>
            <a:spLocks noGrp="1" noChangeArrowheads="1"/>
          </p:cNvSpPr>
          <p:nvPr>
            <p:ph type="subTitle" idx="1"/>
          </p:nvPr>
        </p:nvSpPr>
        <p:spPr>
          <a:xfrm>
            <a:off x="1371600" y="3962400"/>
            <a:ext cx="6400800" cy="1220788"/>
          </a:xfrm>
        </p:spPr>
        <p:txBody>
          <a:bodyPr/>
          <a:lstStyle/>
          <a:p>
            <a:pPr>
              <a:buFont typeface="EDS"/>
              <a:buNone/>
            </a:pPr>
            <a:r>
              <a:rPr lang="en-US" sz="2400" smtClean="0">
                <a:solidFill>
                  <a:schemeClr val="tx1"/>
                </a:solidFill>
                <a:latin typeface="Times New Roman" pitchFamily="18" charset="0"/>
              </a:rPr>
              <a:t>Ghazala Amin</a:t>
            </a:r>
          </a:p>
          <a:p>
            <a:pPr algn="l">
              <a:buFont typeface="EDS"/>
              <a:buNone/>
            </a:pPr>
            <a:endParaRPr lang="en-US" sz="2400" smtClean="0">
              <a:solidFill>
                <a:schemeClr val="tx1"/>
              </a:solidFill>
              <a:latin typeface="Times New Roman" pitchFamily="18" charset="0"/>
            </a:endParaRPr>
          </a:p>
          <a:p>
            <a:pPr>
              <a:buFont typeface="EDS"/>
              <a:buNone/>
            </a:pPr>
            <a:fld id="{08E679A0-2BE7-4BFE-9102-4F1D0A29433D}" type="datetime2">
              <a:rPr lang="en-US" sz="2400" smtClean="0">
                <a:solidFill>
                  <a:schemeClr val="tx1"/>
                </a:solidFill>
                <a:latin typeface="Times New Roman" pitchFamily="18" charset="0"/>
              </a:rPr>
              <a:pPr>
                <a:buFont typeface="EDS"/>
                <a:buNone/>
              </a:pPr>
              <a:t>Monday, October 28, 2013</a:t>
            </a:fld>
            <a:endParaRPr lang="en-US" sz="2400" smtClean="0">
              <a:solidFill>
                <a:schemeClr val="tx1"/>
              </a:solidFill>
              <a:latin typeface="Times New Roman" pitchFamily="18" charset="0"/>
            </a:endParaRPr>
          </a:p>
        </p:txBody>
      </p:sp>
    </p:spTree>
  </p:cSld>
  <p:clrMapOvr>
    <a:overrideClrMapping bg1="dk2" tx1="lt1" bg2="dk1" tx2="lt2" accent1="accent1" accent2="accent2" accent3="accent3" accent4="accent4" accent5="accent5" accent6="accent6" hlink="hlink" folHlink="folHlink"/>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4" descr="goal_transparent1"/>
          <p:cNvPicPr>
            <a:picLocks noGrp="1" noChangeAspect="1" noChangeArrowheads="1"/>
          </p:cNvPicPr>
          <p:nvPr>
            <p:ph sz="quarter" idx="4294967295"/>
          </p:nvPr>
        </p:nvPicPr>
        <p:blipFill>
          <a:blip r:embed="rId3" cstate="print"/>
          <a:srcRect/>
          <a:stretch>
            <a:fillRect/>
          </a:stretch>
        </p:blipFill>
        <p:spPr>
          <a:xfrm>
            <a:off x="495300" y="1195388"/>
            <a:ext cx="2155825" cy="1698625"/>
          </a:xfrm>
        </p:spPr>
      </p:pic>
      <p:sp>
        <p:nvSpPr>
          <p:cNvPr id="32770" name="Text Box 5"/>
          <p:cNvSpPr txBox="1">
            <a:spLocks noChangeArrowheads="1"/>
          </p:cNvSpPr>
          <p:nvPr/>
        </p:nvSpPr>
        <p:spPr bwMode="auto">
          <a:xfrm>
            <a:off x="2743200" y="1219200"/>
            <a:ext cx="6016625" cy="1766888"/>
          </a:xfrm>
          <a:prstGeom prst="rect">
            <a:avLst/>
          </a:prstGeom>
          <a:noFill/>
          <a:ln w="9525">
            <a:noFill/>
            <a:miter lim="800000"/>
            <a:headEnd/>
            <a:tailEnd/>
          </a:ln>
        </p:spPr>
        <p:txBody>
          <a:bodyPr>
            <a:spAutoFit/>
          </a:bodyPr>
          <a:lstStyle/>
          <a:p>
            <a:r>
              <a:rPr lang="de-DE" sz="2200">
                <a:latin typeface="Arial" charset="0"/>
              </a:rPr>
              <a:t>All projects have one prime goal – for e.g., the development of a new camera, construction of a railway station, regeneration of a derelict neighbourhood, or process re-engineering for a large organization. </a:t>
            </a:r>
          </a:p>
        </p:txBody>
      </p:sp>
      <p:sp>
        <p:nvSpPr>
          <p:cNvPr id="32771" name="Text Box 8"/>
          <p:cNvSpPr txBox="1">
            <a:spLocks noChangeArrowheads="1"/>
          </p:cNvSpPr>
          <p:nvPr/>
        </p:nvSpPr>
        <p:spPr bwMode="auto">
          <a:xfrm>
            <a:off x="363538" y="3198813"/>
            <a:ext cx="8335962" cy="2835275"/>
          </a:xfrm>
          <a:prstGeom prst="rect">
            <a:avLst/>
          </a:prstGeom>
          <a:noFill/>
          <a:ln w="9525">
            <a:noFill/>
            <a:miter lim="800000"/>
            <a:headEnd/>
            <a:tailEnd/>
          </a:ln>
        </p:spPr>
        <p:txBody>
          <a:bodyPr>
            <a:spAutoFit/>
          </a:bodyPr>
          <a:lstStyle/>
          <a:p>
            <a:pPr>
              <a:buFontTx/>
              <a:buChar char="•"/>
            </a:pPr>
            <a:r>
              <a:rPr lang="de-DE" sz="2000">
                <a:latin typeface="Arial" charset="0"/>
              </a:rPr>
              <a:t>The goal must be as specific as possible so that there is no ambiguity about what the project intends to achieve. </a:t>
            </a:r>
          </a:p>
          <a:p>
            <a:pPr>
              <a:buFontTx/>
              <a:buChar char="•"/>
            </a:pPr>
            <a:r>
              <a:rPr lang="de-DE" sz="2000">
                <a:latin typeface="Arial" charset="0"/>
              </a:rPr>
              <a:t>In addition to the prime goal, projects may have subgoals and sub-sidiary goals (objectives). </a:t>
            </a:r>
          </a:p>
          <a:p>
            <a:pPr>
              <a:buFontTx/>
              <a:buChar char="•"/>
            </a:pPr>
            <a:r>
              <a:rPr lang="de-DE" sz="2000">
                <a:latin typeface="Arial" charset="0"/>
              </a:rPr>
              <a:t>The project goal and project deliverables along with all the requirements and specifications, which must be met by the project for it to be considered complete, determine the project‘s scope. </a:t>
            </a:r>
          </a:p>
          <a:p>
            <a:pPr>
              <a:buFontTx/>
              <a:buChar char="•"/>
            </a:pPr>
            <a:r>
              <a:rPr lang="de-DE" sz="2000">
                <a:latin typeface="Arial" charset="0"/>
              </a:rPr>
              <a:t>A project which does not achieve its goal is seen as failed.</a:t>
            </a:r>
            <a:r>
              <a:rPr lang="de-DE" sz="2000" b="1">
                <a:solidFill>
                  <a:schemeClr val="bg1"/>
                </a:solidFill>
                <a:latin typeface="Arial" charset="0"/>
              </a:rPr>
              <a:t>  </a:t>
            </a:r>
            <a:endParaRPr lang="de-DE" sz="2000">
              <a:solidFill>
                <a:schemeClr val="bg1"/>
              </a:solidFill>
              <a:latin typeface="Arial" charset="0"/>
            </a:endParaRPr>
          </a:p>
          <a:p>
            <a:endParaRPr lang="de-DE" sz="2000">
              <a:solidFill>
                <a:schemeClr val="bg1"/>
              </a:solidFill>
              <a:latin typeface="Arial" charset="0"/>
            </a:endParaRPr>
          </a:p>
        </p:txBody>
      </p:sp>
      <p:sp>
        <p:nvSpPr>
          <p:cNvPr id="32772" name="Rectangle 2"/>
          <p:cNvSpPr>
            <a:spLocks noGrp="1" noChangeArrowheads="1"/>
          </p:cNvSpPr>
          <p:nvPr>
            <p:ph type="title" sz="quarter" idx="4294967295"/>
          </p:nvPr>
        </p:nvSpPr>
        <p:spPr>
          <a:xfrm>
            <a:off x="533400" y="0"/>
            <a:ext cx="8229600" cy="1143000"/>
          </a:xfrm>
        </p:spPr>
        <p:txBody>
          <a:bodyPr lIns="91440" tIns="45720" rIns="91440" bIns="45720" anchor="ctr"/>
          <a:lstStyle/>
          <a:p>
            <a:pPr eaLnBrk="1" hangingPunct="1"/>
            <a:r>
              <a:rPr lang="de-DE" sz="3200" smtClean="0"/>
              <a:t>Project Parameter: Goal</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ChangeArrowheads="1"/>
          </p:cNvSpPr>
          <p:nvPr/>
        </p:nvSpPr>
        <p:spPr bwMode="auto">
          <a:xfrm>
            <a:off x="609600" y="0"/>
            <a:ext cx="7772400" cy="1143000"/>
          </a:xfrm>
          <a:prstGeom prst="rect">
            <a:avLst/>
          </a:prstGeom>
          <a:noFill/>
          <a:ln w="12700">
            <a:noFill/>
            <a:miter lim="800000"/>
            <a:headEnd/>
            <a:tailEnd/>
          </a:ln>
        </p:spPr>
        <p:txBody>
          <a:bodyPr lIns="90488" tIns="44450" rIns="90488" bIns="44450" anchor="b"/>
          <a:lstStyle/>
          <a:p>
            <a:pPr algn="ctr" eaLnBrk="0" hangingPunct="0"/>
            <a:r>
              <a:rPr lang="en-US" sz="4400">
                <a:solidFill>
                  <a:schemeClr val="tx2"/>
                </a:solidFill>
              </a:rPr>
              <a:t>Project Organization Structure</a:t>
            </a:r>
          </a:p>
        </p:txBody>
      </p:sp>
      <p:sp>
        <p:nvSpPr>
          <p:cNvPr id="34818" name="Rectangle 3"/>
          <p:cNvSpPr>
            <a:spLocks noChangeArrowheads="1"/>
          </p:cNvSpPr>
          <p:nvPr/>
        </p:nvSpPr>
        <p:spPr bwMode="auto">
          <a:xfrm>
            <a:off x="685800" y="1524000"/>
            <a:ext cx="7772400" cy="3124200"/>
          </a:xfrm>
          <a:prstGeom prst="rect">
            <a:avLst/>
          </a:prstGeom>
          <a:noFill/>
          <a:ln w="12700">
            <a:noFill/>
            <a:miter lim="800000"/>
            <a:headEnd/>
            <a:tailEnd/>
          </a:ln>
        </p:spPr>
        <p:txBody>
          <a:bodyPr lIns="90488" tIns="44450" rIns="90488" bIns="44450"/>
          <a:lstStyle/>
          <a:p>
            <a:pPr marL="338138" indent="-338138" eaLnBrk="0" hangingPunct="0">
              <a:spcBef>
                <a:spcPct val="20000"/>
              </a:spcBef>
              <a:buClr>
                <a:schemeClr val="tx2"/>
              </a:buClr>
              <a:buSzPct val="100000"/>
              <a:buFont typeface="EDS"/>
              <a:buChar char="»"/>
            </a:pPr>
            <a:endParaRPr lang="en-US" sz="2800">
              <a:solidFill>
                <a:srgbClr val="E6E6E6"/>
              </a:solidFill>
              <a:latin typeface="Arial" charset="0"/>
            </a:endParaRPr>
          </a:p>
        </p:txBody>
      </p:sp>
      <p:sp>
        <p:nvSpPr>
          <p:cNvPr id="34819" name="Rectangle 4"/>
          <p:cNvSpPr>
            <a:spLocks noGrp="1" noChangeArrowheads="1"/>
          </p:cNvSpPr>
          <p:nvPr>
            <p:ph type="body" idx="1"/>
          </p:nvPr>
        </p:nvSpPr>
        <p:spPr>
          <a:xfrm>
            <a:off x="457200" y="1447800"/>
            <a:ext cx="7772400" cy="4419600"/>
          </a:xfrm>
        </p:spPr>
        <p:txBody>
          <a:bodyPr/>
          <a:lstStyle/>
          <a:p>
            <a:r>
              <a:rPr lang="en-US" b="1" smtClean="0"/>
              <a:t>Project Based Organization</a:t>
            </a:r>
          </a:p>
          <a:p>
            <a:pPr lvl="2"/>
            <a:r>
              <a:rPr lang="en-US" smtClean="0"/>
              <a:t>Organizations that drive their revenue primarily from performing projects</a:t>
            </a:r>
          </a:p>
          <a:p>
            <a:pPr lvl="3"/>
            <a:r>
              <a:rPr lang="en-US" smtClean="0"/>
              <a:t>Construction contractors, consultants, engineering firms etc.</a:t>
            </a:r>
          </a:p>
          <a:p>
            <a:pPr lvl="2"/>
            <a:r>
              <a:rPr lang="en-US" smtClean="0"/>
              <a:t>Organization that have adopted management by projects</a:t>
            </a:r>
          </a:p>
          <a:p>
            <a:pPr lvl="3"/>
            <a:r>
              <a:rPr lang="en-US" smtClean="0"/>
              <a:t>Have management systems and PMO with financial, reporting and performance tracking process in place.</a:t>
            </a:r>
          </a:p>
          <a:p>
            <a:pPr lvl="3"/>
            <a:endParaRPr lang="en-US" smtClean="0"/>
          </a:p>
          <a:p>
            <a:r>
              <a:rPr lang="en-US" b="1" smtClean="0"/>
              <a:t>Non Project Organization</a:t>
            </a:r>
          </a:p>
          <a:p>
            <a:pPr lvl="2"/>
            <a:r>
              <a:rPr lang="en-US" smtClean="0"/>
              <a:t>Often lack Mgmt system designed to support project needs effectively and efficiently</a:t>
            </a:r>
          </a:p>
          <a:p>
            <a:pPr lvl="3"/>
            <a:r>
              <a:rPr lang="en-US" smtClean="0"/>
              <a:t>Manufacturing companies, financial service providers etc.</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ChangeArrowheads="1"/>
          </p:cNvSpPr>
          <p:nvPr/>
        </p:nvSpPr>
        <p:spPr bwMode="auto">
          <a:xfrm>
            <a:off x="685800" y="0"/>
            <a:ext cx="7772400" cy="1143000"/>
          </a:xfrm>
          <a:prstGeom prst="rect">
            <a:avLst/>
          </a:prstGeom>
          <a:noFill/>
          <a:ln w="12700">
            <a:noFill/>
            <a:miter lim="800000"/>
            <a:headEnd/>
            <a:tailEnd/>
          </a:ln>
        </p:spPr>
        <p:txBody>
          <a:bodyPr lIns="90488" tIns="44450" rIns="90488" bIns="44450" anchor="b"/>
          <a:lstStyle/>
          <a:p>
            <a:pPr algn="ctr" eaLnBrk="0" hangingPunct="0"/>
            <a:r>
              <a:rPr lang="en-US" sz="4400">
                <a:solidFill>
                  <a:schemeClr val="tx2"/>
                </a:solidFill>
              </a:rPr>
              <a:t>Project Organization Structure</a:t>
            </a:r>
          </a:p>
        </p:txBody>
      </p:sp>
      <p:sp>
        <p:nvSpPr>
          <p:cNvPr id="36866" name="Rectangle 3"/>
          <p:cNvSpPr>
            <a:spLocks noChangeArrowheads="1"/>
          </p:cNvSpPr>
          <p:nvPr/>
        </p:nvSpPr>
        <p:spPr bwMode="auto">
          <a:xfrm>
            <a:off x="685800" y="1219200"/>
            <a:ext cx="7772400" cy="3124200"/>
          </a:xfrm>
          <a:prstGeom prst="rect">
            <a:avLst/>
          </a:prstGeom>
          <a:noFill/>
          <a:ln w="12700">
            <a:noFill/>
            <a:miter lim="800000"/>
            <a:headEnd/>
            <a:tailEnd/>
          </a:ln>
        </p:spPr>
        <p:txBody>
          <a:bodyPr lIns="90488" tIns="44450" rIns="90488" bIns="44450"/>
          <a:lstStyle/>
          <a:p>
            <a:pPr marL="338138" indent="-338138" eaLnBrk="0" hangingPunct="0">
              <a:spcBef>
                <a:spcPct val="20000"/>
              </a:spcBef>
              <a:buClr>
                <a:schemeClr val="tx2"/>
              </a:buClr>
              <a:buSzPct val="100000"/>
              <a:buFont typeface="EDS"/>
              <a:buChar char="»"/>
            </a:pPr>
            <a:r>
              <a:rPr lang="en-US" sz="2800">
                <a:solidFill>
                  <a:srgbClr val="E6E6E6"/>
                </a:solidFill>
                <a:latin typeface="Arial" charset="0"/>
              </a:rPr>
              <a:t>Functional</a:t>
            </a:r>
          </a:p>
          <a:p>
            <a:pPr marL="1139825" lvl="2" indent="-285750" eaLnBrk="0" hangingPunct="0">
              <a:spcBef>
                <a:spcPct val="20000"/>
              </a:spcBef>
              <a:buClr>
                <a:schemeClr val="tx2"/>
              </a:buClr>
              <a:buSzPct val="100000"/>
              <a:buFont typeface="Arial" charset="0"/>
              <a:buChar char=""/>
            </a:pPr>
            <a:r>
              <a:rPr lang="en-US" sz="2000">
                <a:solidFill>
                  <a:srgbClr val="E6E6E6"/>
                </a:solidFill>
                <a:latin typeface="Arial" charset="0"/>
              </a:rPr>
              <a:t>An organization structure in which staff are grouped hierarchically by function and may be assigned to projects in a team.</a:t>
            </a:r>
          </a:p>
          <a:p>
            <a:pPr marL="338138" indent="-338138" eaLnBrk="0" hangingPunct="0">
              <a:spcBef>
                <a:spcPct val="20000"/>
              </a:spcBef>
              <a:buClr>
                <a:schemeClr val="tx2"/>
              </a:buClr>
              <a:buSzPct val="100000"/>
              <a:buFont typeface="EDS"/>
              <a:buChar char="»"/>
            </a:pPr>
            <a:r>
              <a:rPr lang="en-US" sz="2800">
                <a:solidFill>
                  <a:srgbClr val="E6E6E6"/>
                </a:solidFill>
                <a:latin typeface="Arial" charset="0"/>
              </a:rPr>
              <a:t>Matrixed</a:t>
            </a:r>
          </a:p>
          <a:p>
            <a:pPr marL="1139825" lvl="2" indent="-285750" eaLnBrk="0" hangingPunct="0">
              <a:spcBef>
                <a:spcPct val="20000"/>
              </a:spcBef>
              <a:buClr>
                <a:schemeClr val="tx2"/>
              </a:buClr>
              <a:buSzPct val="100000"/>
              <a:buFont typeface="Arial" charset="0"/>
              <a:buChar char=""/>
            </a:pPr>
            <a:r>
              <a:rPr lang="en-US" sz="2000">
                <a:solidFill>
                  <a:srgbClr val="E6E6E6"/>
                </a:solidFill>
                <a:latin typeface="Arial" charset="0"/>
              </a:rPr>
              <a:t>Project Manager shares responsibility with functional manager to assign priorities and direct work of assigned human resources ; </a:t>
            </a:r>
          </a:p>
          <a:p>
            <a:pPr marL="1139825" lvl="2" indent="-285750" eaLnBrk="0" hangingPunct="0">
              <a:spcBef>
                <a:spcPct val="20000"/>
              </a:spcBef>
              <a:buClr>
                <a:schemeClr val="tx2"/>
              </a:buClr>
              <a:buSzPct val="100000"/>
              <a:buFont typeface="Arial" charset="0"/>
              <a:buChar char=""/>
            </a:pPr>
            <a:r>
              <a:rPr lang="en-US" sz="2000">
                <a:solidFill>
                  <a:srgbClr val="E6E6E6"/>
                </a:solidFill>
                <a:latin typeface="Arial" charset="0"/>
              </a:rPr>
              <a:t>a blend of functional and projectized organization. (PMBOK)</a:t>
            </a:r>
          </a:p>
          <a:p>
            <a:pPr marL="338138" indent="-338138" eaLnBrk="0" hangingPunct="0">
              <a:spcBef>
                <a:spcPct val="20000"/>
              </a:spcBef>
              <a:buClr>
                <a:schemeClr val="tx2"/>
              </a:buClr>
              <a:buSzPct val="100000"/>
              <a:buFont typeface="EDS"/>
              <a:buChar char="»"/>
            </a:pPr>
            <a:r>
              <a:rPr lang="en-US" sz="2800">
                <a:solidFill>
                  <a:srgbClr val="E6E6E6"/>
                </a:solidFill>
                <a:latin typeface="Arial" charset="0"/>
              </a:rPr>
              <a:t>Projectized</a:t>
            </a:r>
          </a:p>
          <a:p>
            <a:pPr marL="1139825" lvl="2" indent="-285750" eaLnBrk="0" hangingPunct="0">
              <a:spcBef>
                <a:spcPct val="20000"/>
              </a:spcBef>
              <a:buClr>
                <a:schemeClr val="tx2"/>
              </a:buClr>
              <a:buSzPct val="100000"/>
              <a:buFont typeface="Arial" charset="0"/>
              <a:buChar char=""/>
            </a:pPr>
            <a:r>
              <a:rPr lang="en-US" sz="2000">
                <a:solidFill>
                  <a:srgbClr val="E6E6E6"/>
                </a:solidFill>
                <a:latin typeface="Arial" charset="0"/>
              </a:rPr>
              <a:t>Project manager maintains complete authority over the entire project resources. Manages and leads the team till project closure.</a:t>
            </a:r>
          </a:p>
          <a:p>
            <a:pPr marL="338138" indent="-338138" eaLnBrk="0" hangingPunct="0">
              <a:spcBef>
                <a:spcPct val="20000"/>
              </a:spcBef>
              <a:buClr>
                <a:schemeClr val="tx2"/>
              </a:buClr>
              <a:buSzPct val="100000"/>
              <a:buFont typeface="EDS"/>
              <a:buChar char="»"/>
            </a:pPr>
            <a:endParaRPr lang="en-US" sz="2800">
              <a:solidFill>
                <a:srgbClr val="E6E6E6"/>
              </a:solidFill>
              <a:latin typeface="Arial"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idx="4294967295"/>
          </p:nvPr>
        </p:nvSpPr>
        <p:spPr>
          <a:xfrm>
            <a:off x="457200" y="0"/>
            <a:ext cx="8229600" cy="1143000"/>
          </a:xfrm>
        </p:spPr>
        <p:txBody>
          <a:bodyPr/>
          <a:lstStyle/>
          <a:p>
            <a:r>
              <a:rPr lang="en-US" sz="2400" smtClean="0"/>
              <a:t>The Functional Form of Organization</a:t>
            </a:r>
          </a:p>
        </p:txBody>
      </p:sp>
      <p:sp>
        <p:nvSpPr>
          <p:cNvPr id="38914" name="TextBox 2"/>
          <p:cNvSpPr txBox="1">
            <a:spLocks noChangeArrowheads="1"/>
          </p:cNvSpPr>
          <p:nvPr/>
        </p:nvSpPr>
        <p:spPr bwMode="auto">
          <a:xfrm>
            <a:off x="717550" y="1250950"/>
            <a:ext cx="7969250" cy="4625975"/>
          </a:xfrm>
          <a:prstGeom prst="rect">
            <a:avLst/>
          </a:prstGeom>
          <a:noFill/>
          <a:ln w="9525">
            <a:noFill/>
            <a:miter lim="800000"/>
            <a:headEnd/>
            <a:tailEnd/>
          </a:ln>
        </p:spPr>
        <p:txBody>
          <a:bodyPr>
            <a:spAutoFit/>
          </a:bodyPr>
          <a:lstStyle/>
          <a:p>
            <a:r>
              <a:rPr lang="en-US">
                <a:solidFill>
                  <a:schemeClr val="bg1"/>
                </a:solidFill>
                <a:latin typeface="Arial" charset="0"/>
              </a:rPr>
              <a:t>In the functional form of organization, work activities are structurally segmented according to their “function’ – i.e. their similarity of purpose. For example:  </a:t>
            </a:r>
          </a:p>
          <a:p>
            <a:r>
              <a:rPr lang="en-US">
                <a:solidFill>
                  <a:schemeClr val="bg1"/>
                </a:solidFill>
                <a:latin typeface="Arial" charset="0"/>
              </a:rPr>
              <a:t>-  Accounting &amp; Finance</a:t>
            </a:r>
          </a:p>
          <a:p>
            <a:r>
              <a:rPr lang="en-US">
                <a:solidFill>
                  <a:schemeClr val="bg1"/>
                </a:solidFill>
                <a:latin typeface="Arial" charset="0"/>
              </a:rPr>
              <a:t>-  Production</a:t>
            </a:r>
          </a:p>
          <a:p>
            <a:r>
              <a:rPr lang="en-US">
                <a:solidFill>
                  <a:schemeClr val="bg1"/>
                </a:solidFill>
                <a:latin typeface="Arial" charset="0"/>
              </a:rPr>
              <a:t>-  Research &amp; Development</a:t>
            </a:r>
          </a:p>
          <a:p>
            <a:r>
              <a:rPr lang="en-US">
                <a:solidFill>
                  <a:schemeClr val="bg1"/>
                </a:solidFill>
                <a:latin typeface="Arial" charset="0"/>
              </a:rPr>
              <a:t>-  Marketing </a:t>
            </a:r>
          </a:p>
          <a:p>
            <a:pPr>
              <a:buFontTx/>
              <a:buChar char="-"/>
            </a:pPr>
            <a:r>
              <a:rPr lang="en-US">
                <a:solidFill>
                  <a:schemeClr val="bg1"/>
                </a:solidFill>
                <a:latin typeface="Arial" charset="0"/>
              </a:rPr>
              <a:t>  IT Support</a:t>
            </a:r>
          </a:p>
          <a:p>
            <a:pPr>
              <a:buFontTx/>
              <a:buChar char="-"/>
            </a:pPr>
            <a:r>
              <a:rPr lang="en-US">
                <a:solidFill>
                  <a:schemeClr val="bg1"/>
                </a:solidFill>
                <a:latin typeface="Arial" charset="0"/>
              </a:rPr>
              <a:t>  Procurement</a:t>
            </a:r>
          </a:p>
          <a:p>
            <a:pPr>
              <a:spcAft>
                <a:spcPts val="1200"/>
              </a:spcAft>
            </a:pPr>
            <a:r>
              <a:rPr lang="en-US">
                <a:solidFill>
                  <a:schemeClr val="bg1"/>
                </a:solidFill>
                <a:latin typeface="Arial" charset="0"/>
              </a:rPr>
              <a:t>-  General Administration</a:t>
            </a:r>
          </a:p>
          <a:p>
            <a:r>
              <a:rPr lang="en-US">
                <a:solidFill>
                  <a:schemeClr val="bg1"/>
                </a:solidFill>
                <a:latin typeface="Arial" charset="0"/>
              </a:rPr>
              <a:t>These are the typical functions one would expect to find in most commercial organizations.</a:t>
            </a:r>
          </a:p>
        </p:txBody>
      </p:sp>
      <p:sp>
        <p:nvSpPr>
          <p:cNvPr id="38915" name="Rectangle 4"/>
          <p:cNvSpPr>
            <a:spLocks noChangeArrowheads="1"/>
          </p:cNvSpPr>
          <p:nvPr/>
        </p:nvSpPr>
        <p:spPr bwMode="auto">
          <a:xfrm>
            <a:off x="533400" y="5867400"/>
            <a:ext cx="8305800" cy="701675"/>
          </a:xfrm>
          <a:prstGeom prst="rect">
            <a:avLst/>
          </a:prstGeom>
          <a:noFill/>
          <a:ln w="12700">
            <a:noFill/>
            <a:miter lim="800000"/>
            <a:headEnd/>
            <a:tailEnd/>
          </a:ln>
        </p:spPr>
        <p:txBody>
          <a:bodyPr wrap="none" anchor="ctr">
            <a:spAutoFit/>
          </a:bodyPr>
          <a:lstStyle/>
          <a:p>
            <a:pPr algn="ctr" eaLnBrk="0" hangingPunct="0">
              <a:tabLst>
                <a:tab pos="457200" algn="l"/>
              </a:tabLst>
            </a:pPr>
            <a:r>
              <a:rPr lang="en-US" sz="2000" i="1">
                <a:solidFill>
                  <a:srgbClr val="FF6633"/>
                </a:solidFill>
              </a:rPr>
              <a:t>Project managers in functional organization must ensure that team understands</a:t>
            </a:r>
          </a:p>
          <a:p>
            <a:pPr algn="ctr" eaLnBrk="0" hangingPunct="0">
              <a:tabLst>
                <a:tab pos="457200" algn="l"/>
              </a:tabLst>
            </a:pPr>
            <a:r>
              <a:rPr lang="en-US" sz="2000" i="1">
                <a:solidFill>
                  <a:srgbClr val="FF6633"/>
                </a:solidFill>
              </a:rPr>
              <a:t>that conflicting orders will be given by other managers </a:t>
            </a:r>
          </a:p>
        </p:txBody>
      </p:sp>
    </p:spTree>
  </p:cSld>
  <p:clrMapOvr>
    <a:masterClrMapping/>
  </p:clrMapOvr>
  <p:transition>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37" name="Rectangle 21"/>
          <p:cNvSpPr>
            <a:spLocks noChangeArrowheads="1"/>
          </p:cNvSpPr>
          <p:nvPr/>
        </p:nvSpPr>
        <p:spPr bwMode="auto">
          <a:xfrm>
            <a:off x="2667000" y="939800"/>
            <a:ext cx="3797300" cy="582613"/>
          </a:xfrm>
          <a:prstGeom prst="rect">
            <a:avLst/>
          </a:prstGeom>
          <a:solidFill>
            <a:srgbClr val="FF9900"/>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2800" b="1" dirty="0">
                <a:solidFill>
                  <a:srgbClr val="000000"/>
                </a:solidFill>
                <a:latin typeface="Arial" charset="0"/>
              </a:rPr>
              <a:t>Corporation X</a:t>
            </a:r>
          </a:p>
        </p:txBody>
      </p:sp>
      <p:sp>
        <p:nvSpPr>
          <p:cNvPr id="316439" name="Rectangle 23"/>
          <p:cNvSpPr>
            <a:spLocks noChangeArrowheads="1"/>
          </p:cNvSpPr>
          <p:nvPr/>
        </p:nvSpPr>
        <p:spPr bwMode="auto">
          <a:xfrm>
            <a:off x="2630488" y="1766888"/>
            <a:ext cx="1676400" cy="577850"/>
          </a:xfrm>
          <a:prstGeom prst="rect">
            <a:avLst/>
          </a:prstGeom>
          <a:solidFill>
            <a:schemeClr val="accent1"/>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600" b="1" dirty="0">
                <a:solidFill>
                  <a:srgbClr val="000000"/>
                </a:solidFill>
                <a:latin typeface="Arial" charset="0"/>
              </a:rPr>
              <a:t>Human </a:t>
            </a:r>
          </a:p>
          <a:p>
            <a:pPr algn="ctr">
              <a:defRPr/>
            </a:pPr>
            <a:r>
              <a:rPr lang="de-DE" sz="1600" b="1" dirty="0">
                <a:solidFill>
                  <a:srgbClr val="000000"/>
                </a:solidFill>
                <a:latin typeface="Arial" charset="0"/>
              </a:rPr>
              <a:t>Resources</a:t>
            </a:r>
          </a:p>
        </p:txBody>
      </p:sp>
      <p:sp>
        <p:nvSpPr>
          <p:cNvPr id="316441" name="Rectangle 25"/>
          <p:cNvSpPr>
            <a:spLocks noChangeArrowheads="1"/>
          </p:cNvSpPr>
          <p:nvPr/>
        </p:nvSpPr>
        <p:spPr bwMode="auto">
          <a:xfrm>
            <a:off x="274638" y="3227388"/>
            <a:ext cx="1676400" cy="457200"/>
          </a:xfrm>
          <a:prstGeom prst="rect">
            <a:avLst/>
          </a:prstGeom>
          <a:solidFill>
            <a:srgbClr val="66FF66"/>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600" b="1" dirty="0">
                <a:solidFill>
                  <a:srgbClr val="000000"/>
                </a:solidFill>
                <a:latin typeface="Arial" charset="0"/>
              </a:rPr>
              <a:t>Marketing</a:t>
            </a:r>
          </a:p>
        </p:txBody>
      </p:sp>
      <p:sp>
        <p:nvSpPr>
          <p:cNvPr id="316442" name="Rectangle 26"/>
          <p:cNvSpPr>
            <a:spLocks noChangeArrowheads="1"/>
          </p:cNvSpPr>
          <p:nvPr/>
        </p:nvSpPr>
        <p:spPr bwMode="auto">
          <a:xfrm>
            <a:off x="2606675" y="3227388"/>
            <a:ext cx="1676400" cy="457200"/>
          </a:xfrm>
          <a:prstGeom prst="rect">
            <a:avLst/>
          </a:prstGeom>
          <a:solidFill>
            <a:srgbClr val="FF6699"/>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600" b="1">
                <a:solidFill>
                  <a:srgbClr val="000000"/>
                </a:solidFill>
                <a:latin typeface="Arial" charset="0"/>
              </a:rPr>
              <a:t>Engineering</a:t>
            </a:r>
          </a:p>
        </p:txBody>
      </p:sp>
      <p:sp>
        <p:nvSpPr>
          <p:cNvPr id="316444" name="Rectangle 28"/>
          <p:cNvSpPr>
            <a:spLocks noChangeArrowheads="1"/>
          </p:cNvSpPr>
          <p:nvPr/>
        </p:nvSpPr>
        <p:spPr bwMode="auto">
          <a:xfrm>
            <a:off x="7269163" y="3227388"/>
            <a:ext cx="1676400" cy="457200"/>
          </a:xfrm>
          <a:prstGeom prst="rect">
            <a:avLst/>
          </a:prstGeom>
          <a:solidFill>
            <a:srgbClr val="CCCC00"/>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600" b="1">
                <a:solidFill>
                  <a:srgbClr val="000000"/>
                </a:solidFill>
                <a:latin typeface="Arial" charset="0"/>
              </a:rPr>
              <a:t>Procurement</a:t>
            </a:r>
          </a:p>
        </p:txBody>
      </p:sp>
      <p:sp>
        <p:nvSpPr>
          <p:cNvPr id="316445" name="Rectangle 29"/>
          <p:cNvSpPr>
            <a:spLocks noChangeArrowheads="1"/>
          </p:cNvSpPr>
          <p:nvPr/>
        </p:nvSpPr>
        <p:spPr bwMode="auto">
          <a:xfrm>
            <a:off x="4937125" y="3227388"/>
            <a:ext cx="1676400" cy="457200"/>
          </a:xfrm>
          <a:prstGeom prst="rect">
            <a:avLst/>
          </a:prstGeom>
          <a:solidFill>
            <a:schemeClr val="folHlink"/>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600" b="1">
                <a:solidFill>
                  <a:srgbClr val="000000"/>
                </a:solidFill>
                <a:latin typeface="Arial" charset="0"/>
              </a:rPr>
              <a:t>Manufacturing</a:t>
            </a:r>
          </a:p>
        </p:txBody>
      </p:sp>
      <p:sp>
        <p:nvSpPr>
          <p:cNvPr id="316447" name="Rectangle 31"/>
          <p:cNvSpPr>
            <a:spLocks noChangeArrowheads="1"/>
          </p:cNvSpPr>
          <p:nvPr/>
        </p:nvSpPr>
        <p:spPr bwMode="auto">
          <a:xfrm>
            <a:off x="619125" y="4291013"/>
            <a:ext cx="1235075" cy="609600"/>
          </a:xfrm>
          <a:prstGeom prst="rect">
            <a:avLst/>
          </a:prstGeom>
          <a:solidFill>
            <a:srgbClr val="FF6699"/>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a:solidFill>
                  <a:srgbClr val="000000"/>
                </a:solidFill>
                <a:latin typeface="Arial" charset="0"/>
              </a:rPr>
              <a:t>Electronics</a:t>
            </a:r>
          </a:p>
          <a:p>
            <a:pPr algn="ctr">
              <a:defRPr/>
            </a:pPr>
            <a:r>
              <a:rPr lang="de-DE" sz="1200" b="1">
                <a:solidFill>
                  <a:srgbClr val="000000"/>
                </a:solidFill>
                <a:latin typeface="Arial" charset="0"/>
              </a:rPr>
              <a:t>Engineering</a:t>
            </a:r>
          </a:p>
        </p:txBody>
      </p:sp>
      <p:sp>
        <p:nvSpPr>
          <p:cNvPr id="316456" name="Rectangle 40"/>
          <p:cNvSpPr>
            <a:spLocks noChangeArrowheads="1"/>
          </p:cNvSpPr>
          <p:nvPr/>
        </p:nvSpPr>
        <p:spPr bwMode="auto">
          <a:xfrm>
            <a:off x="265113" y="5564188"/>
            <a:ext cx="1082675" cy="579437"/>
          </a:xfrm>
          <a:prstGeom prst="rect">
            <a:avLst/>
          </a:prstGeom>
          <a:solidFill>
            <a:srgbClr val="66FF66"/>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dirty="0">
                <a:solidFill>
                  <a:srgbClr val="000000"/>
                </a:solidFill>
                <a:latin typeface="Arial" charset="0"/>
              </a:rPr>
              <a:t>Customer </a:t>
            </a:r>
          </a:p>
          <a:p>
            <a:pPr algn="ctr">
              <a:defRPr/>
            </a:pPr>
            <a:r>
              <a:rPr lang="de-DE" sz="1200" b="1" dirty="0">
                <a:solidFill>
                  <a:srgbClr val="000000"/>
                </a:solidFill>
                <a:latin typeface="Arial" charset="0"/>
              </a:rPr>
              <a:t>Service</a:t>
            </a:r>
          </a:p>
        </p:txBody>
      </p:sp>
      <p:sp>
        <p:nvSpPr>
          <p:cNvPr id="316469" name="Rectangle 53"/>
          <p:cNvSpPr>
            <a:spLocks noChangeArrowheads="1"/>
          </p:cNvSpPr>
          <p:nvPr/>
        </p:nvSpPr>
        <p:spPr bwMode="auto">
          <a:xfrm>
            <a:off x="4822825" y="1766888"/>
            <a:ext cx="1676400" cy="577850"/>
          </a:xfrm>
          <a:prstGeom prst="rect">
            <a:avLst/>
          </a:prstGeom>
          <a:solidFill>
            <a:schemeClr val="hlink"/>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600" b="1">
                <a:solidFill>
                  <a:srgbClr val="000000"/>
                </a:solidFill>
                <a:latin typeface="Arial" charset="0"/>
              </a:rPr>
              <a:t>Finance &amp;</a:t>
            </a:r>
          </a:p>
          <a:p>
            <a:pPr algn="ctr">
              <a:defRPr/>
            </a:pPr>
            <a:r>
              <a:rPr lang="de-DE" sz="1600" b="1">
                <a:solidFill>
                  <a:srgbClr val="000000"/>
                </a:solidFill>
                <a:latin typeface="Arial" charset="0"/>
              </a:rPr>
              <a:t>Administration</a:t>
            </a:r>
          </a:p>
        </p:txBody>
      </p:sp>
      <p:sp>
        <p:nvSpPr>
          <p:cNvPr id="316477" name="Rectangle 61"/>
          <p:cNvSpPr>
            <a:spLocks noChangeArrowheads="1"/>
          </p:cNvSpPr>
          <p:nvPr/>
        </p:nvSpPr>
        <p:spPr bwMode="auto">
          <a:xfrm>
            <a:off x="1998663" y="4291013"/>
            <a:ext cx="1235075" cy="609600"/>
          </a:xfrm>
          <a:prstGeom prst="rect">
            <a:avLst/>
          </a:prstGeom>
          <a:solidFill>
            <a:srgbClr val="FF6699"/>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a:solidFill>
                  <a:srgbClr val="000000"/>
                </a:solidFill>
                <a:latin typeface="Arial" charset="0"/>
              </a:rPr>
              <a:t>Software</a:t>
            </a:r>
          </a:p>
          <a:p>
            <a:pPr algn="ctr">
              <a:defRPr/>
            </a:pPr>
            <a:r>
              <a:rPr lang="de-DE" sz="1200" b="1">
                <a:solidFill>
                  <a:srgbClr val="000000"/>
                </a:solidFill>
                <a:latin typeface="Arial" charset="0"/>
              </a:rPr>
              <a:t>Engineering</a:t>
            </a:r>
          </a:p>
        </p:txBody>
      </p:sp>
      <p:sp>
        <p:nvSpPr>
          <p:cNvPr id="316478" name="Rectangle 62"/>
          <p:cNvSpPr>
            <a:spLocks noChangeArrowheads="1"/>
          </p:cNvSpPr>
          <p:nvPr/>
        </p:nvSpPr>
        <p:spPr bwMode="auto">
          <a:xfrm>
            <a:off x="3378200" y="4291013"/>
            <a:ext cx="1235075" cy="609600"/>
          </a:xfrm>
          <a:prstGeom prst="rect">
            <a:avLst/>
          </a:prstGeom>
          <a:solidFill>
            <a:srgbClr val="FF6699"/>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a:solidFill>
                  <a:srgbClr val="000000"/>
                </a:solidFill>
                <a:latin typeface="Arial" charset="0"/>
              </a:rPr>
              <a:t>Mechanical</a:t>
            </a:r>
          </a:p>
          <a:p>
            <a:pPr algn="ctr">
              <a:defRPr/>
            </a:pPr>
            <a:r>
              <a:rPr lang="de-DE" sz="1200" b="1">
                <a:solidFill>
                  <a:srgbClr val="000000"/>
                </a:solidFill>
                <a:latin typeface="Arial" charset="0"/>
              </a:rPr>
              <a:t>Engineering</a:t>
            </a:r>
          </a:p>
        </p:txBody>
      </p:sp>
      <p:sp>
        <p:nvSpPr>
          <p:cNvPr id="316479" name="Rectangle 63"/>
          <p:cNvSpPr>
            <a:spLocks noChangeArrowheads="1"/>
          </p:cNvSpPr>
          <p:nvPr/>
        </p:nvSpPr>
        <p:spPr bwMode="auto">
          <a:xfrm>
            <a:off x="4759325" y="4291013"/>
            <a:ext cx="1235075" cy="609600"/>
          </a:xfrm>
          <a:prstGeom prst="rect">
            <a:avLst/>
          </a:prstGeom>
          <a:solidFill>
            <a:srgbClr val="FF6699"/>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a:solidFill>
                  <a:srgbClr val="000000"/>
                </a:solidFill>
                <a:latin typeface="Arial" charset="0"/>
              </a:rPr>
              <a:t>Design</a:t>
            </a:r>
          </a:p>
        </p:txBody>
      </p:sp>
      <p:sp>
        <p:nvSpPr>
          <p:cNvPr id="316480" name="Rectangle 64"/>
          <p:cNvSpPr>
            <a:spLocks noChangeArrowheads="1"/>
          </p:cNvSpPr>
          <p:nvPr/>
        </p:nvSpPr>
        <p:spPr bwMode="auto">
          <a:xfrm>
            <a:off x="6376988" y="4268788"/>
            <a:ext cx="1235075" cy="609600"/>
          </a:xfrm>
          <a:prstGeom prst="rect">
            <a:avLst/>
          </a:prstGeom>
          <a:solidFill>
            <a:srgbClr val="CCCC00"/>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a:solidFill>
                  <a:srgbClr val="000000"/>
                </a:solidFill>
                <a:latin typeface="Arial" charset="0"/>
              </a:rPr>
              <a:t>Purchasing</a:t>
            </a:r>
          </a:p>
        </p:txBody>
      </p:sp>
      <p:sp>
        <p:nvSpPr>
          <p:cNvPr id="316481" name="Rectangle 65"/>
          <p:cNvSpPr>
            <a:spLocks noChangeArrowheads="1"/>
          </p:cNvSpPr>
          <p:nvPr/>
        </p:nvSpPr>
        <p:spPr bwMode="auto">
          <a:xfrm>
            <a:off x="7718425" y="4267200"/>
            <a:ext cx="1235075" cy="609600"/>
          </a:xfrm>
          <a:prstGeom prst="rect">
            <a:avLst/>
          </a:prstGeom>
          <a:solidFill>
            <a:srgbClr val="CCCC00"/>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a:solidFill>
                  <a:srgbClr val="000000"/>
                </a:solidFill>
                <a:latin typeface="Arial" charset="0"/>
              </a:rPr>
              <a:t>Receiving </a:t>
            </a:r>
          </a:p>
          <a:p>
            <a:pPr algn="ctr">
              <a:defRPr/>
            </a:pPr>
            <a:r>
              <a:rPr lang="de-DE" sz="1200" b="1">
                <a:solidFill>
                  <a:srgbClr val="000000"/>
                </a:solidFill>
                <a:latin typeface="Arial" charset="0"/>
              </a:rPr>
              <a:t>&amp; Inspection</a:t>
            </a:r>
          </a:p>
        </p:txBody>
      </p:sp>
      <p:sp>
        <p:nvSpPr>
          <p:cNvPr id="316483" name="Rectangle 67"/>
          <p:cNvSpPr>
            <a:spLocks noChangeArrowheads="1"/>
          </p:cNvSpPr>
          <p:nvPr/>
        </p:nvSpPr>
        <p:spPr bwMode="auto">
          <a:xfrm>
            <a:off x="1497013" y="5564188"/>
            <a:ext cx="1082675" cy="579437"/>
          </a:xfrm>
          <a:prstGeom prst="rect">
            <a:avLst/>
          </a:prstGeom>
          <a:solidFill>
            <a:srgbClr val="66FF66"/>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a:solidFill>
                  <a:srgbClr val="000000"/>
                </a:solidFill>
                <a:latin typeface="Arial" charset="0"/>
              </a:rPr>
              <a:t>Domestic</a:t>
            </a:r>
          </a:p>
          <a:p>
            <a:pPr algn="ctr">
              <a:defRPr/>
            </a:pPr>
            <a:r>
              <a:rPr lang="de-DE" sz="1200" b="1">
                <a:solidFill>
                  <a:srgbClr val="000000"/>
                </a:solidFill>
                <a:latin typeface="Arial" charset="0"/>
              </a:rPr>
              <a:t>Sales</a:t>
            </a:r>
          </a:p>
        </p:txBody>
      </p:sp>
      <p:sp>
        <p:nvSpPr>
          <p:cNvPr id="316484" name="Rectangle 68"/>
          <p:cNvSpPr>
            <a:spLocks noChangeArrowheads="1"/>
          </p:cNvSpPr>
          <p:nvPr/>
        </p:nvSpPr>
        <p:spPr bwMode="auto">
          <a:xfrm>
            <a:off x="2730500" y="5564188"/>
            <a:ext cx="1082675" cy="579437"/>
          </a:xfrm>
          <a:prstGeom prst="rect">
            <a:avLst/>
          </a:prstGeom>
          <a:solidFill>
            <a:srgbClr val="66FF66"/>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a:solidFill>
                  <a:srgbClr val="000000"/>
                </a:solidFill>
                <a:latin typeface="Arial" charset="0"/>
              </a:rPr>
              <a:t>International</a:t>
            </a:r>
          </a:p>
          <a:p>
            <a:pPr algn="ctr">
              <a:defRPr/>
            </a:pPr>
            <a:r>
              <a:rPr lang="de-DE" sz="1200" b="1">
                <a:solidFill>
                  <a:srgbClr val="000000"/>
                </a:solidFill>
                <a:latin typeface="Arial" charset="0"/>
              </a:rPr>
              <a:t>Sales</a:t>
            </a:r>
          </a:p>
        </p:txBody>
      </p:sp>
      <p:sp>
        <p:nvSpPr>
          <p:cNvPr id="316485" name="Rectangle 69"/>
          <p:cNvSpPr>
            <a:spLocks noChangeArrowheads="1"/>
          </p:cNvSpPr>
          <p:nvPr/>
        </p:nvSpPr>
        <p:spPr bwMode="auto">
          <a:xfrm>
            <a:off x="4264025" y="5564188"/>
            <a:ext cx="1082675" cy="579437"/>
          </a:xfrm>
          <a:prstGeom prst="rect">
            <a:avLst/>
          </a:prstGeom>
          <a:solidFill>
            <a:schemeClr val="folHlink"/>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dirty="0">
                <a:solidFill>
                  <a:srgbClr val="000000"/>
                </a:solidFill>
                <a:latin typeface="Arial" charset="0"/>
              </a:rPr>
              <a:t>Fabrication</a:t>
            </a:r>
          </a:p>
        </p:txBody>
      </p:sp>
      <p:sp>
        <p:nvSpPr>
          <p:cNvPr id="316486" name="Rectangle 70"/>
          <p:cNvSpPr>
            <a:spLocks noChangeArrowheads="1"/>
          </p:cNvSpPr>
          <p:nvPr/>
        </p:nvSpPr>
        <p:spPr bwMode="auto">
          <a:xfrm>
            <a:off x="5468938" y="5564188"/>
            <a:ext cx="1082675" cy="579437"/>
          </a:xfrm>
          <a:prstGeom prst="rect">
            <a:avLst/>
          </a:prstGeom>
          <a:solidFill>
            <a:schemeClr val="folHlink"/>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a:solidFill>
                  <a:srgbClr val="000000"/>
                </a:solidFill>
                <a:latin typeface="Arial" charset="0"/>
              </a:rPr>
              <a:t>Assembly</a:t>
            </a:r>
          </a:p>
        </p:txBody>
      </p:sp>
      <p:sp>
        <p:nvSpPr>
          <p:cNvPr id="316487" name="Rectangle 71"/>
          <p:cNvSpPr>
            <a:spLocks noChangeArrowheads="1"/>
          </p:cNvSpPr>
          <p:nvPr/>
        </p:nvSpPr>
        <p:spPr bwMode="auto">
          <a:xfrm>
            <a:off x="6675438" y="5564188"/>
            <a:ext cx="946150" cy="579437"/>
          </a:xfrm>
          <a:prstGeom prst="rect">
            <a:avLst/>
          </a:prstGeom>
          <a:solidFill>
            <a:schemeClr val="folHlink"/>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a:solidFill>
                  <a:srgbClr val="000000"/>
                </a:solidFill>
                <a:latin typeface="Arial" charset="0"/>
              </a:rPr>
              <a:t>Testing</a:t>
            </a:r>
          </a:p>
        </p:txBody>
      </p:sp>
      <p:sp>
        <p:nvSpPr>
          <p:cNvPr id="316488" name="Rectangle 72"/>
          <p:cNvSpPr>
            <a:spLocks noChangeArrowheads="1"/>
          </p:cNvSpPr>
          <p:nvPr/>
        </p:nvSpPr>
        <p:spPr bwMode="auto">
          <a:xfrm>
            <a:off x="7745413" y="5564188"/>
            <a:ext cx="1189037" cy="579437"/>
          </a:xfrm>
          <a:prstGeom prst="rect">
            <a:avLst/>
          </a:prstGeom>
          <a:solidFill>
            <a:schemeClr val="folHlink"/>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a:solidFill>
                  <a:srgbClr val="000000"/>
                </a:solidFill>
                <a:latin typeface="Arial" charset="0"/>
              </a:rPr>
              <a:t>Production</a:t>
            </a:r>
          </a:p>
          <a:p>
            <a:pPr algn="ctr">
              <a:defRPr/>
            </a:pPr>
            <a:r>
              <a:rPr lang="de-DE" sz="1200" b="1">
                <a:solidFill>
                  <a:srgbClr val="000000"/>
                </a:solidFill>
                <a:latin typeface="Arial" charset="0"/>
              </a:rPr>
              <a:t>Scheduling</a:t>
            </a:r>
          </a:p>
        </p:txBody>
      </p:sp>
      <p:sp>
        <p:nvSpPr>
          <p:cNvPr id="40981" name="Title 51"/>
          <p:cNvSpPr>
            <a:spLocks noGrp="1"/>
          </p:cNvSpPr>
          <p:nvPr>
            <p:ph type="title" idx="4294967295"/>
          </p:nvPr>
        </p:nvSpPr>
        <p:spPr>
          <a:xfrm>
            <a:off x="279400" y="0"/>
            <a:ext cx="8585200" cy="1143000"/>
          </a:xfrm>
        </p:spPr>
        <p:txBody>
          <a:bodyPr/>
          <a:lstStyle/>
          <a:p>
            <a:r>
              <a:rPr lang="en-US" sz="2400" smtClean="0"/>
              <a:t>Project Coordination in Functional Organizations</a:t>
            </a:r>
          </a:p>
        </p:txBody>
      </p:sp>
      <p:cxnSp>
        <p:nvCxnSpPr>
          <p:cNvPr id="54" name="Elbow Connector 53"/>
          <p:cNvCxnSpPr>
            <a:stCxn id="316442" idx="2"/>
            <a:endCxn id="316447" idx="0"/>
          </p:cNvCxnSpPr>
          <p:nvPr/>
        </p:nvCxnSpPr>
        <p:spPr>
          <a:xfrm rot="5400000">
            <a:off x="2037556" y="2883695"/>
            <a:ext cx="606425" cy="2208212"/>
          </a:xfrm>
          <a:prstGeom prst="bentConnector3">
            <a:avLst>
              <a:gd name="adj1" fmla="val 50000"/>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6" name="Elbow Connector 55"/>
          <p:cNvCxnSpPr>
            <a:stCxn id="316442" idx="2"/>
            <a:endCxn id="316477" idx="0"/>
          </p:cNvCxnSpPr>
          <p:nvPr/>
        </p:nvCxnSpPr>
        <p:spPr>
          <a:xfrm rot="5400000">
            <a:off x="2727325" y="3573463"/>
            <a:ext cx="606425" cy="828675"/>
          </a:xfrm>
          <a:prstGeom prst="bentConnector3">
            <a:avLst>
              <a:gd name="adj1" fmla="val 50000"/>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8" name="Elbow Connector 57"/>
          <p:cNvCxnSpPr>
            <a:stCxn id="316442" idx="2"/>
            <a:endCxn id="316478" idx="0"/>
          </p:cNvCxnSpPr>
          <p:nvPr/>
        </p:nvCxnSpPr>
        <p:spPr>
          <a:xfrm rot="16200000" flipH="1">
            <a:off x="3417094" y="3712369"/>
            <a:ext cx="606425" cy="550863"/>
          </a:xfrm>
          <a:prstGeom prst="bentConnector3">
            <a:avLst>
              <a:gd name="adj1" fmla="val 50000"/>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0" name="Elbow Connector 59"/>
          <p:cNvCxnSpPr>
            <a:stCxn id="316442" idx="2"/>
            <a:endCxn id="316479" idx="0"/>
          </p:cNvCxnSpPr>
          <p:nvPr/>
        </p:nvCxnSpPr>
        <p:spPr>
          <a:xfrm rot="16200000" flipH="1">
            <a:off x="4107656" y="3021807"/>
            <a:ext cx="606425" cy="1931988"/>
          </a:xfrm>
          <a:prstGeom prst="bentConnector3">
            <a:avLst>
              <a:gd name="adj1" fmla="val 50000"/>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2" name="Elbow Connector 61"/>
          <p:cNvCxnSpPr>
            <a:endCxn id="316485" idx="0"/>
          </p:cNvCxnSpPr>
          <p:nvPr/>
        </p:nvCxnSpPr>
        <p:spPr>
          <a:xfrm rot="5400000">
            <a:off x="4592638" y="3973513"/>
            <a:ext cx="1803400" cy="1377950"/>
          </a:xfrm>
          <a:prstGeom prst="bentConnector3">
            <a:avLst>
              <a:gd name="adj1" fmla="val 7882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9" name="Elbow Connector 68"/>
          <p:cNvCxnSpPr>
            <a:endCxn id="316486" idx="0"/>
          </p:cNvCxnSpPr>
          <p:nvPr/>
        </p:nvCxnSpPr>
        <p:spPr>
          <a:xfrm rot="5400000">
            <a:off x="5174456" y="4555332"/>
            <a:ext cx="1844675" cy="173038"/>
          </a:xfrm>
          <a:prstGeom prst="bentConnector3">
            <a:avLst>
              <a:gd name="adj1" fmla="val 79298"/>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5" name="Elbow Connector 74"/>
          <p:cNvCxnSpPr>
            <a:endCxn id="316487" idx="0"/>
          </p:cNvCxnSpPr>
          <p:nvPr/>
        </p:nvCxnSpPr>
        <p:spPr>
          <a:xfrm rot="16200000" flipH="1">
            <a:off x="5748338" y="4164012"/>
            <a:ext cx="1824038" cy="976313"/>
          </a:xfrm>
          <a:prstGeom prst="bentConnector3">
            <a:avLst>
              <a:gd name="adj1" fmla="val 79062"/>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5" name="Elbow Connector 84"/>
          <p:cNvCxnSpPr>
            <a:endCxn id="316488" idx="0"/>
          </p:cNvCxnSpPr>
          <p:nvPr/>
        </p:nvCxnSpPr>
        <p:spPr>
          <a:xfrm>
            <a:off x="6140450" y="5184775"/>
            <a:ext cx="2200275" cy="379413"/>
          </a:xfrm>
          <a:prstGeom prst="bentConnector2">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0" name="Elbow Connector 89"/>
          <p:cNvCxnSpPr>
            <a:stCxn id="316444" idx="2"/>
            <a:endCxn id="316480" idx="0"/>
          </p:cNvCxnSpPr>
          <p:nvPr/>
        </p:nvCxnSpPr>
        <p:spPr>
          <a:xfrm rot="5400000">
            <a:off x="7258844" y="3420269"/>
            <a:ext cx="584200" cy="1112838"/>
          </a:xfrm>
          <a:prstGeom prst="bentConnector3">
            <a:avLst>
              <a:gd name="adj1" fmla="val 50000"/>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2" name="Elbow Connector 91"/>
          <p:cNvCxnSpPr>
            <a:stCxn id="316444" idx="2"/>
            <a:endCxn id="316481" idx="0"/>
          </p:cNvCxnSpPr>
          <p:nvPr/>
        </p:nvCxnSpPr>
        <p:spPr>
          <a:xfrm rot="16200000" flipH="1">
            <a:off x="7930357" y="3861594"/>
            <a:ext cx="582612" cy="228600"/>
          </a:xfrm>
          <a:prstGeom prst="bentConnector3">
            <a:avLst>
              <a:gd name="adj1" fmla="val 50000"/>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4" name="Elbow Connector 93"/>
          <p:cNvCxnSpPr>
            <a:stCxn id="316441" idx="1"/>
            <a:endCxn id="316456" idx="0"/>
          </p:cNvCxnSpPr>
          <p:nvPr/>
        </p:nvCxnSpPr>
        <p:spPr>
          <a:xfrm rot="10800000" flipH="1" flipV="1">
            <a:off x="274638" y="3455988"/>
            <a:ext cx="531812" cy="2108200"/>
          </a:xfrm>
          <a:prstGeom prst="bentConnector4">
            <a:avLst>
              <a:gd name="adj1" fmla="val -23446"/>
              <a:gd name="adj2" fmla="val 84009"/>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2" name="Shape 101"/>
          <p:cNvCxnSpPr>
            <a:stCxn id="316441" idx="1"/>
            <a:endCxn id="316483" idx="0"/>
          </p:cNvCxnSpPr>
          <p:nvPr/>
        </p:nvCxnSpPr>
        <p:spPr>
          <a:xfrm rot="10800000" flipH="1" flipV="1">
            <a:off x="274638" y="3455988"/>
            <a:ext cx="1763712" cy="2108200"/>
          </a:xfrm>
          <a:prstGeom prst="bentConnector4">
            <a:avLst>
              <a:gd name="adj1" fmla="val -7070"/>
              <a:gd name="adj2" fmla="val 84009"/>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6" name="Shape 105"/>
          <p:cNvCxnSpPr>
            <a:stCxn id="316441" idx="1"/>
            <a:endCxn id="316484" idx="0"/>
          </p:cNvCxnSpPr>
          <p:nvPr/>
        </p:nvCxnSpPr>
        <p:spPr>
          <a:xfrm rot="10800000" flipH="1" flipV="1">
            <a:off x="274638" y="3455988"/>
            <a:ext cx="2997200" cy="2108200"/>
          </a:xfrm>
          <a:prstGeom prst="bentConnector4">
            <a:avLst>
              <a:gd name="adj1" fmla="val -4507"/>
              <a:gd name="adj2" fmla="val 84009"/>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0" name="Elbow Connector 109"/>
          <p:cNvCxnSpPr>
            <a:stCxn id="316437" idx="2"/>
            <a:endCxn id="316441" idx="0"/>
          </p:cNvCxnSpPr>
          <p:nvPr/>
        </p:nvCxnSpPr>
        <p:spPr>
          <a:xfrm rot="5400000">
            <a:off x="1986756" y="648495"/>
            <a:ext cx="1704975" cy="3452812"/>
          </a:xfrm>
          <a:prstGeom prst="bentConnector3">
            <a:avLst>
              <a:gd name="adj1" fmla="val 64898"/>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3" name="Elbow Connector 112"/>
          <p:cNvCxnSpPr>
            <a:stCxn id="316437" idx="2"/>
            <a:endCxn id="316442" idx="0"/>
          </p:cNvCxnSpPr>
          <p:nvPr/>
        </p:nvCxnSpPr>
        <p:spPr>
          <a:xfrm rot="5400000">
            <a:off x="3152775" y="1814513"/>
            <a:ext cx="1704975" cy="1120775"/>
          </a:xfrm>
          <a:prstGeom prst="bentConnector3">
            <a:avLst>
              <a:gd name="adj1" fmla="val 64898"/>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6" name="Elbow Connector 115"/>
          <p:cNvCxnSpPr>
            <a:stCxn id="316437" idx="2"/>
            <a:endCxn id="316445" idx="0"/>
          </p:cNvCxnSpPr>
          <p:nvPr/>
        </p:nvCxnSpPr>
        <p:spPr>
          <a:xfrm rot="16200000" flipH="1">
            <a:off x="4318000" y="1770063"/>
            <a:ext cx="1704975" cy="1209675"/>
          </a:xfrm>
          <a:prstGeom prst="bentConnector3">
            <a:avLst>
              <a:gd name="adj1" fmla="val 64153"/>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0" name="Elbow Connector 119"/>
          <p:cNvCxnSpPr>
            <a:stCxn id="316437" idx="2"/>
            <a:endCxn id="316444" idx="0"/>
          </p:cNvCxnSpPr>
          <p:nvPr/>
        </p:nvCxnSpPr>
        <p:spPr>
          <a:xfrm rot="16200000" flipH="1">
            <a:off x="5484019" y="604044"/>
            <a:ext cx="1704975" cy="3541713"/>
          </a:xfrm>
          <a:prstGeom prst="bentConnector3">
            <a:avLst>
              <a:gd name="adj1" fmla="val 64898"/>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4" name="Shape 123"/>
          <p:cNvCxnSpPr>
            <a:stCxn id="316437" idx="2"/>
            <a:endCxn id="316439" idx="3"/>
          </p:cNvCxnSpPr>
          <p:nvPr/>
        </p:nvCxnSpPr>
        <p:spPr>
          <a:xfrm rot="5400000">
            <a:off x="4169569" y="1659732"/>
            <a:ext cx="533400" cy="258762"/>
          </a:xfrm>
          <a:prstGeom prst="bentConnector2">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6" name="Shape 125"/>
          <p:cNvCxnSpPr>
            <a:stCxn id="316437" idx="2"/>
            <a:endCxn id="316469" idx="1"/>
          </p:cNvCxnSpPr>
          <p:nvPr/>
        </p:nvCxnSpPr>
        <p:spPr>
          <a:xfrm rot="16200000" flipH="1">
            <a:off x="4427538" y="1660525"/>
            <a:ext cx="533400" cy="257175"/>
          </a:xfrm>
          <a:prstGeom prst="bentConnector2">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34" name="Rounded Rectangle 133"/>
          <p:cNvSpPr/>
          <p:nvPr/>
        </p:nvSpPr>
        <p:spPr>
          <a:xfrm>
            <a:off x="139700" y="1409700"/>
            <a:ext cx="1638300" cy="6731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Project Coordination</a:t>
            </a:r>
          </a:p>
        </p:txBody>
      </p:sp>
      <p:cxnSp>
        <p:nvCxnSpPr>
          <p:cNvPr id="142" name="Straight Arrow Connector 141"/>
          <p:cNvCxnSpPr>
            <a:stCxn id="134" idx="2"/>
            <a:endCxn id="316441" idx="0"/>
          </p:cNvCxnSpPr>
          <p:nvPr/>
        </p:nvCxnSpPr>
        <p:spPr>
          <a:xfrm rot="16200000" flipH="1">
            <a:off x="463550" y="2578100"/>
            <a:ext cx="1144588" cy="153988"/>
          </a:xfrm>
          <a:prstGeom prst="straightConnector1">
            <a:avLst/>
          </a:prstGeom>
          <a:ln w="28575">
            <a:solidFill>
              <a:srgbClr val="FFFF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44" name="Straight Arrow Connector 143"/>
          <p:cNvCxnSpPr>
            <a:stCxn id="134" idx="2"/>
            <a:endCxn id="316442" idx="0"/>
          </p:cNvCxnSpPr>
          <p:nvPr/>
        </p:nvCxnSpPr>
        <p:spPr>
          <a:xfrm rot="16200000" flipH="1">
            <a:off x="1629569" y="1412081"/>
            <a:ext cx="1144588" cy="2486025"/>
          </a:xfrm>
          <a:prstGeom prst="straightConnector1">
            <a:avLst/>
          </a:prstGeom>
          <a:ln w="28575">
            <a:solidFill>
              <a:srgbClr val="FFFF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46" name="Straight Arrow Connector 145"/>
          <p:cNvCxnSpPr>
            <a:stCxn id="134" idx="2"/>
            <a:endCxn id="316445" idx="0"/>
          </p:cNvCxnSpPr>
          <p:nvPr/>
        </p:nvCxnSpPr>
        <p:spPr>
          <a:xfrm rot="16200000" flipH="1">
            <a:off x="2794794" y="246856"/>
            <a:ext cx="1144588" cy="4816475"/>
          </a:xfrm>
          <a:prstGeom prst="straightConnector1">
            <a:avLst/>
          </a:prstGeom>
          <a:ln w="28575">
            <a:solidFill>
              <a:srgbClr val="FFFF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48" name="Straight Arrow Connector 147"/>
          <p:cNvCxnSpPr>
            <a:stCxn id="134" idx="2"/>
            <a:endCxn id="316444" idx="0"/>
          </p:cNvCxnSpPr>
          <p:nvPr/>
        </p:nvCxnSpPr>
        <p:spPr>
          <a:xfrm rot="16200000" flipH="1">
            <a:off x="3960813" y="-919163"/>
            <a:ext cx="1144588" cy="7148513"/>
          </a:xfrm>
          <a:prstGeom prst="straightConnector1">
            <a:avLst/>
          </a:prstGeom>
          <a:ln w="28575">
            <a:solidFill>
              <a:srgbClr val="FFFF00"/>
            </a:solidFill>
            <a:prstDash val="sys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3"/>
          <p:cNvSpPr>
            <a:spLocks noGrp="1" noChangeArrowheads="1"/>
          </p:cNvSpPr>
          <p:nvPr>
            <p:ph idx="1"/>
          </p:nvPr>
        </p:nvSpPr>
        <p:spPr>
          <a:xfrm>
            <a:off x="4319588" y="1454150"/>
            <a:ext cx="4492625" cy="4530725"/>
          </a:xfrm>
        </p:spPr>
        <p:txBody>
          <a:bodyPr/>
          <a:lstStyle/>
          <a:p>
            <a:pPr eaLnBrk="1" hangingPunct="1">
              <a:lnSpc>
                <a:spcPct val="120000"/>
              </a:lnSpc>
              <a:buClr>
                <a:schemeClr val="tx1"/>
              </a:buClr>
              <a:buFont typeface="Wingdings" pitchFamily="2" charset="2"/>
              <a:buNone/>
            </a:pPr>
            <a:r>
              <a:rPr lang="de-DE" smtClean="0">
                <a:solidFill>
                  <a:schemeClr val="bg1"/>
                </a:solidFill>
              </a:rPr>
              <a:t>	No alteration in the existing structure and operations of the organization is necessary as functional units are already well established. </a:t>
            </a:r>
          </a:p>
          <a:p>
            <a:pPr eaLnBrk="1" hangingPunct="1">
              <a:lnSpc>
                <a:spcPct val="120000"/>
              </a:lnSpc>
              <a:buClr>
                <a:schemeClr val="tx1"/>
              </a:buClr>
              <a:buFont typeface="Wingdings" pitchFamily="2" charset="2"/>
              <a:buNone/>
            </a:pPr>
            <a:endParaRPr lang="de-DE" smtClean="0">
              <a:solidFill>
                <a:schemeClr val="bg1"/>
              </a:solidFill>
            </a:endParaRPr>
          </a:p>
          <a:p>
            <a:pPr eaLnBrk="1" hangingPunct="1">
              <a:lnSpc>
                <a:spcPct val="120000"/>
              </a:lnSpc>
              <a:buClr>
                <a:schemeClr val="tx1"/>
              </a:buClr>
              <a:buFont typeface="Wingdings" pitchFamily="2" charset="2"/>
              <a:buNone/>
            </a:pPr>
            <a:r>
              <a:rPr lang="de-DE" smtClean="0">
                <a:solidFill>
                  <a:schemeClr val="bg1"/>
                </a:solidFill>
              </a:rPr>
              <a:t>	The project simply avails the existing structure and diverse resources which are available in its functional areas in order to undertake the projects which it wants.  </a:t>
            </a:r>
          </a:p>
        </p:txBody>
      </p:sp>
      <p:sp>
        <p:nvSpPr>
          <p:cNvPr id="43010" name="Title 3"/>
          <p:cNvSpPr>
            <a:spLocks noGrp="1"/>
          </p:cNvSpPr>
          <p:nvPr>
            <p:ph type="title"/>
          </p:nvPr>
        </p:nvSpPr>
        <p:spPr>
          <a:xfrm>
            <a:off x="457200" y="0"/>
            <a:ext cx="8229600" cy="1143000"/>
          </a:xfrm>
        </p:spPr>
        <p:txBody>
          <a:bodyPr/>
          <a:lstStyle/>
          <a:p>
            <a:pPr eaLnBrk="1" hangingPunct="1"/>
            <a:r>
              <a:rPr lang="en-US" sz="2400" smtClean="0"/>
              <a:t>The Functional Form- Advantages </a:t>
            </a:r>
          </a:p>
        </p:txBody>
      </p:sp>
      <p:pic>
        <p:nvPicPr>
          <p:cNvPr id="43011" name="Picture 3" descr="office_building.gif"/>
          <p:cNvPicPr>
            <a:picLocks noChangeAspect="1"/>
          </p:cNvPicPr>
          <p:nvPr/>
        </p:nvPicPr>
        <p:blipFill>
          <a:blip r:embed="rId3" cstate="print"/>
          <a:srcRect/>
          <a:stretch>
            <a:fillRect/>
          </a:stretch>
        </p:blipFill>
        <p:spPr bwMode="auto">
          <a:xfrm>
            <a:off x="300038" y="2401888"/>
            <a:ext cx="3968750" cy="240030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3"/>
          <p:cNvSpPr>
            <a:spLocks noGrp="1" noChangeArrowheads="1"/>
          </p:cNvSpPr>
          <p:nvPr>
            <p:ph type="body" sz="half" idx="1"/>
          </p:nvPr>
        </p:nvSpPr>
        <p:spPr>
          <a:xfrm>
            <a:off x="457200" y="1238250"/>
            <a:ext cx="4713288" cy="4525963"/>
          </a:xfrm>
        </p:spPr>
        <p:txBody>
          <a:bodyPr/>
          <a:lstStyle/>
          <a:p>
            <a:pPr eaLnBrk="1" hangingPunct="1">
              <a:lnSpc>
                <a:spcPct val="120000"/>
              </a:lnSpc>
              <a:buClr>
                <a:schemeClr val="tx1"/>
              </a:buClr>
              <a:buFont typeface="Wingdings" pitchFamily="2" charset="2"/>
              <a:buNone/>
            </a:pPr>
            <a:r>
              <a:rPr lang="de-DE" smtClean="0">
                <a:solidFill>
                  <a:schemeClr val="bg1"/>
                </a:solidFill>
              </a:rPr>
              <a:t>	The functional form of project organization offers high flexibility in assigning personell employed in the different functional units to work on projects. </a:t>
            </a:r>
          </a:p>
          <a:p>
            <a:pPr eaLnBrk="1" hangingPunct="1">
              <a:lnSpc>
                <a:spcPct val="120000"/>
              </a:lnSpc>
              <a:buClr>
                <a:schemeClr val="tx1"/>
              </a:buClr>
              <a:buFont typeface="Wingdings" pitchFamily="2" charset="2"/>
              <a:buNone/>
            </a:pPr>
            <a:r>
              <a:rPr lang="de-DE" smtClean="0">
                <a:solidFill>
                  <a:schemeClr val="bg1"/>
                </a:solidFill>
              </a:rPr>
              <a:t>	</a:t>
            </a:r>
          </a:p>
          <a:p>
            <a:pPr eaLnBrk="1" hangingPunct="1">
              <a:lnSpc>
                <a:spcPct val="120000"/>
              </a:lnSpc>
              <a:buClr>
                <a:schemeClr val="tx1"/>
              </a:buClr>
              <a:buFont typeface="Wingdings" pitchFamily="2" charset="2"/>
              <a:buNone/>
            </a:pPr>
            <a:r>
              <a:rPr lang="de-DE" smtClean="0">
                <a:solidFill>
                  <a:schemeClr val="bg1"/>
                </a:solidFill>
              </a:rPr>
              <a:t>	Functional employees can divide their time working on different projects and can be immediately reassigned to other projects once their work has been completed.</a:t>
            </a:r>
          </a:p>
        </p:txBody>
      </p:sp>
      <p:pic>
        <p:nvPicPr>
          <p:cNvPr id="45058" name="Picture 4" descr="confusion"/>
          <p:cNvPicPr>
            <a:picLocks noGrp="1" noChangeAspect="1" noChangeArrowheads="1"/>
          </p:cNvPicPr>
          <p:nvPr>
            <p:ph sz="half" idx="2"/>
          </p:nvPr>
        </p:nvPicPr>
        <p:blipFill>
          <a:blip r:embed="rId3" cstate="print"/>
          <a:srcRect/>
          <a:stretch>
            <a:fillRect/>
          </a:stretch>
        </p:blipFill>
        <p:spPr>
          <a:xfrm>
            <a:off x="5821363" y="2141538"/>
            <a:ext cx="2546350" cy="3044825"/>
          </a:xfrm>
        </p:spPr>
      </p:pic>
      <p:sp>
        <p:nvSpPr>
          <p:cNvPr id="45059" name="Title 3"/>
          <p:cNvSpPr>
            <a:spLocks noGrp="1"/>
          </p:cNvSpPr>
          <p:nvPr>
            <p:ph type="title"/>
          </p:nvPr>
        </p:nvSpPr>
        <p:spPr>
          <a:xfrm>
            <a:off x="457200" y="0"/>
            <a:ext cx="8229600" cy="1143000"/>
          </a:xfrm>
        </p:spPr>
        <p:txBody>
          <a:bodyPr/>
          <a:lstStyle/>
          <a:p>
            <a:pPr eaLnBrk="1" hangingPunct="1"/>
            <a:r>
              <a:rPr lang="en-US" sz="2400" smtClean="0"/>
              <a:t>The Functional Form - Advantages </a:t>
            </a:r>
          </a:p>
        </p:txBody>
      </p:sp>
    </p:spTree>
  </p:cSld>
  <p:clrMapOvr>
    <a:masterClrMapping/>
  </p:clrMapOvr>
  <p:transition>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3"/>
          <p:cNvSpPr>
            <a:spLocks noGrp="1" noChangeArrowheads="1"/>
          </p:cNvSpPr>
          <p:nvPr>
            <p:ph type="body" sz="half" idx="1"/>
          </p:nvPr>
        </p:nvSpPr>
        <p:spPr>
          <a:xfrm>
            <a:off x="457200" y="1095375"/>
            <a:ext cx="4383088" cy="4525963"/>
          </a:xfrm>
        </p:spPr>
        <p:txBody>
          <a:bodyPr/>
          <a:lstStyle/>
          <a:p>
            <a:pPr eaLnBrk="1" hangingPunct="1">
              <a:lnSpc>
                <a:spcPct val="120000"/>
              </a:lnSpc>
              <a:buClr>
                <a:schemeClr val="tx1"/>
              </a:buClr>
              <a:buFont typeface="Wingdings" pitchFamily="2" charset="2"/>
              <a:buNone/>
            </a:pPr>
            <a:r>
              <a:rPr lang="de-DE" smtClean="0">
                <a:solidFill>
                  <a:schemeClr val="bg1"/>
                </a:solidFill>
              </a:rPr>
              <a:t>	Functional employees work-ing on projects can maintain their normal career paths in their respective functional areas or „home bases“. This is important because it allows functional employees to keep abreast of developments concerning them in their respective areas, which they may not be able to do in a (dedicated) project team, and it does not jeopardize their promotional chances. </a:t>
            </a:r>
          </a:p>
          <a:p>
            <a:pPr eaLnBrk="1" hangingPunct="1">
              <a:lnSpc>
                <a:spcPct val="120000"/>
              </a:lnSpc>
              <a:buClr>
                <a:schemeClr val="tx1"/>
              </a:buClr>
              <a:buFont typeface="Wingdings" pitchFamily="2" charset="2"/>
              <a:buNone/>
            </a:pPr>
            <a:endParaRPr lang="de-DE" smtClean="0">
              <a:solidFill>
                <a:schemeClr val="bg1"/>
              </a:solidFill>
            </a:endParaRPr>
          </a:p>
        </p:txBody>
      </p:sp>
      <p:pic>
        <p:nvPicPr>
          <p:cNvPr id="47106" name="Picture 4" descr="road"/>
          <p:cNvPicPr>
            <a:picLocks noGrp="1" noChangeAspect="1" noChangeArrowheads="1"/>
          </p:cNvPicPr>
          <p:nvPr>
            <p:ph sz="half" idx="2"/>
          </p:nvPr>
        </p:nvPicPr>
        <p:blipFill>
          <a:blip r:embed="rId3" cstate="print"/>
          <a:srcRect/>
          <a:stretch>
            <a:fillRect/>
          </a:stretch>
        </p:blipFill>
        <p:spPr>
          <a:xfrm>
            <a:off x="5343525" y="2057400"/>
            <a:ext cx="3152775" cy="3200400"/>
          </a:xfrm>
        </p:spPr>
      </p:pic>
      <p:sp>
        <p:nvSpPr>
          <p:cNvPr id="47107" name="Title 3"/>
          <p:cNvSpPr>
            <a:spLocks noGrp="1"/>
          </p:cNvSpPr>
          <p:nvPr>
            <p:ph type="title"/>
          </p:nvPr>
        </p:nvSpPr>
        <p:spPr>
          <a:xfrm>
            <a:off x="457200" y="0"/>
            <a:ext cx="8229600" cy="1143000"/>
          </a:xfrm>
        </p:spPr>
        <p:txBody>
          <a:bodyPr/>
          <a:lstStyle/>
          <a:p>
            <a:pPr eaLnBrk="1" hangingPunct="1"/>
            <a:r>
              <a:rPr lang="en-US" sz="2400" smtClean="0"/>
              <a:t>The Functional Form - Advantages </a:t>
            </a:r>
          </a:p>
        </p:txBody>
      </p:sp>
    </p:spTree>
  </p:cSld>
  <p:clrMapOvr>
    <a:masterClrMapping/>
  </p:clrMapOvr>
  <p:transition>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3"/>
          <p:cNvSpPr>
            <a:spLocks noGrp="1" noChangeArrowheads="1"/>
          </p:cNvSpPr>
          <p:nvPr>
            <p:ph type="body" sz="half" idx="1"/>
          </p:nvPr>
        </p:nvSpPr>
        <p:spPr>
          <a:xfrm>
            <a:off x="457200" y="1600200"/>
            <a:ext cx="4683125" cy="4525963"/>
          </a:xfrm>
        </p:spPr>
        <p:txBody>
          <a:bodyPr/>
          <a:lstStyle/>
          <a:p>
            <a:pPr eaLnBrk="1" hangingPunct="1">
              <a:lnSpc>
                <a:spcPct val="120000"/>
              </a:lnSpc>
              <a:buClr>
                <a:schemeClr val="tx1"/>
              </a:buClr>
              <a:buFont typeface="Wingdings" pitchFamily="2" charset="2"/>
              <a:buNone/>
            </a:pPr>
            <a:r>
              <a:rPr lang="de-DE" smtClean="0">
                <a:solidFill>
                  <a:schemeClr val="bg1"/>
                </a:solidFill>
              </a:rPr>
              <a:t>	If a project has a comparatively broad scope, and crosses several functional lines, the different functional areas may have different perceptions as to the priority level which should be accorded to the project. Hence, reluctance by one functional area to support the project and provide the resources needed for it may result in delays to the project.   </a:t>
            </a:r>
          </a:p>
          <a:p>
            <a:pPr eaLnBrk="1" hangingPunct="1">
              <a:lnSpc>
                <a:spcPct val="120000"/>
              </a:lnSpc>
              <a:buClr>
                <a:schemeClr val="tx1"/>
              </a:buClr>
              <a:buFont typeface="Wingdings" pitchFamily="2" charset="2"/>
              <a:buNone/>
            </a:pPr>
            <a:endParaRPr lang="de-DE" smtClean="0">
              <a:solidFill>
                <a:schemeClr val="bg1"/>
              </a:solidFill>
            </a:endParaRPr>
          </a:p>
        </p:txBody>
      </p:sp>
      <p:pic>
        <p:nvPicPr>
          <p:cNvPr id="49154" name="Picture 4" descr="6637C-argument"/>
          <p:cNvPicPr>
            <a:picLocks noGrp="1" noChangeAspect="1" noChangeArrowheads="1"/>
          </p:cNvPicPr>
          <p:nvPr>
            <p:ph sz="quarter" idx="2"/>
          </p:nvPr>
        </p:nvPicPr>
        <p:blipFill>
          <a:blip r:embed="rId3" cstate="print"/>
          <a:srcRect/>
          <a:stretch>
            <a:fillRect/>
          </a:stretch>
        </p:blipFill>
        <p:spPr>
          <a:xfrm>
            <a:off x="5646738" y="2627313"/>
            <a:ext cx="2324100" cy="2117725"/>
          </a:xfrm>
        </p:spPr>
      </p:pic>
      <p:sp>
        <p:nvSpPr>
          <p:cNvPr id="49155" name="Title 3"/>
          <p:cNvSpPr>
            <a:spLocks noGrp="1"/>
          </p:cNvSpPr>
          <p:nvPr>
            <p:ph type="title"/>
          </p:nvPr>
        </p:nvSpPr>
        <p:spPr>
          <a:xfrm>
            <a:off x="228600" y="0"/>
            <a:ext cx="8686800" cy="1143000"/>
          </a:xfrm>
        </p:spPr>
        <p:txBody>
          <a:bodyPr/>
          <a:lstStyle/>
          <a:p>
            <a:pPr eaLnBrk="1" hangingPunct="1"/>
            <a:r>
              <a:rPr lang="en-US" sz="2400" smtClean="0"/>
              <a:t>The Functional Form - Disadvantages </a:t>
            </a:r>
          </a:p>
        </p:txBody>
      </p:sp>
    </p:spTree>
  </p:cSld>
  <p:clrMapOvr>
    <a:masterClrMapping/>
  </p:clrMapOvr>
  <p:transition>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3"/>
          <p:cNvSpPr>
            <a:spLocks noGrp="1" noChangeArrowheads="1"/>
          </p:cNvSpPr>
          <p:nvPr>
            <p:ph type="body" sz="half" idx="1"/>
          </p:nvPr>
        </p:nvSpPr>
        <p:spPr>
          <a:xfrm>
            <a:off x="331788" y="1127125"/>
            <a:ext cx="5249862" cy="4525963"/>
          </a:xfrm>
        </p:spPr>
        <p:txBody>
          <a:bodyPr/>
          <a:lstStyle/>
          <a:p>
            <a:pPr eaLnBrk="1" hangingPunct="1">
              <a:lnSpc>
                <a:spcPct val="120000"/>
              </a:lnSpc>
              <a:buClr>
                <a:schemeClr val="tx1"/>
              </a:buClr>
              <a:buFont typeface="Wingdings" pitchFamily="2" charset="2"/>
              <a:buNone/>
            </a:pPr>
            <a:r>
              <a:rPr lang="de-DE" smtClean="0">
                <a:solidFill>
                  <a:schemeClr val="bg1"/>
                </a:solidFill>
              </a:rPr>
              <a:t>	Functional staff working on a project may display a lack of identification with, and committment to the pro-ject. This is because project work is often seen as additional work which distracts them from their routine functional work (which for them usually has priority) and for which there may be no incentive or reward system. A sense of „project ownership“ is frequently lacking and the high level of motivation usually found among (dedicated) project teams is absent.   </a:t>
            </a:r>
          </a:p>
          <a:p>
            <a:pPr eaLnBrk="1" hangingPunct="1">
              <a:lnSpc>
                <a:spcPct val="120000"/>
              </a:lnSpc>
              <a:buClr>
                <a:schemeClr val="tx1"/>
              </a:buClr>
              <a:buFont typeface="Wingdings" pitchFamily="2" charset="2"/>
              <a:buNone/>
            </a:pPr>
            <a:endParaRPr lang="de-DE" smtClean="0">
              <a:solidFill>
                <a:schemeClr val="bg1"/>
              </a:solidFill>
            </a:endParaRPr>
          </a:p>
        </p:txBody>
      </p:sp>
      <p:sp>
        <p:nvSpPr>
          <p:cNvPr id="51202" name="Title 3"/>
          <p:cNvSpPr>
            <a:spLocks noGrp="1"/>
          </p:cNvSpPr>
          <p:nvPr>
            <p:ph type="title"/>
          </p:nvPr>
        </p:nvSpPr>
        <p:spPr>
          <a:xfrm>
            <a:off x="228600" y="0"/>
            <a:ext cx="8686800" cy="1143000"/>
          </a:xfrm>
        </p:spPr>
        <p:txBody>
          <a:bodyPr/>
          <a:lstStyle/>
          <a:p>
            <a:pPr eaLnBrk="1" hangingPunct="1"/>
            <a:r>
              <a:rPr lang="en-US" sz="2400" smtClean="0"/>
              <a:t>The Functional Form - Disadvantages </a:t>
            </a:r>
          </a:p>
        </p:txBody>
      </p:sp>
      <p:pic>
        <p:nvPicPr>
          <p:cNvPr id="51203" name="Picture 5" descr="Bored.gif"/>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5932488" y="2465388"/>
            <a:ext cx="2927350" cy="2354262"/>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3"/>
          <p:cNvSpPr>
            <a:spLocks noGrp="1" noChangeArrowheads="1"/>
          </p:cNvSpPr>
          <p:nvPr>
            <p:ph type="body" sz="half" idx="1"/>
          </p:nvPr>
        </p:nvSpPr>
        <p:spPr>
          <a:xfrm>
            <a:off x="441325" y="1458913"/>
            <a:ext cx="4319588" cy="4525962"/>
          </a:xfrm>
        </p:spPr>
        <p:txBody>
          <a:bodyPr/>
          <a:lstStyle/>
          <a:p>
            <a:pPr eaLnBrk="1" hangingPunct="1">
              <a:lnSpc>
                <a:spcPct val="120000"/>
              </a:lnSpc>
              <a:buClr>
                <a:schemeClr val="tx1"/>
              </a:buClr>
              <a:buFont typeface="Wingdings" pitchFamily="2" charset="2"/>
              <a:buNone/>
            </a:pPr>
            <a:r>
              <a:rPr lang="de-DE" smtClean="0">
                <a:solidFill>
                  <a:schemeClr val="bg1"/>
                </a:solidFill>
              </a:rPr>
              <a:t>	A strong criticism of the functional form of organi-zing projects is that there is no individual who has full authority and responsibility for the project. Instead, authority and responsibility is shared between different individuals from different parts of the organization in which case no proper accountability fo the project can be expected. </a:t>
            </a:r>
          </a:p>
        </p:txBody>
      </p:sp>
      <p:pic>
        <p:nvPicPr>
          <p:cNvPr id="53250" name="Picture 4" descr="bored"/>
          <p:cNvPicPr>
            <a:picLocks noGrp="1" noChangeAspect="1" noChangeArrowheads="1"/>
          </p:cNvPicPr>
          <p:nvPr>
            <p:ph sz="half" idx="2"/>
          </p:nvPr>
        </p:nvPicPr>
        <p:blipFill>
          <a:blip r:embed="rId3" cstate="print"/>
          <a:srcRect/>
          <a:stretch>
            <a:fillRect/>
          </a:stretch>
        </p:blipFill>
        <p:spPr>
          <a:xfrm>
            <a:off x="5133975" y="1839913"/>
            <a:ext cx="3067050" cy="4048125"/>
          </a:xfrm>
        </p:spPr>
      </p:pic>
      <p:sp>
        <p:nvSpPr>
          <p:cNvPr id="53251" name="Title 3"/>
          <p:cNvSpPr>
            <a:spLocks noGrp="1"/>
          </p:cNvSpPr>
          <p:nvPr>
            <p:ph type="title"/>
          </p:nvPr>
        </p:nvSpPr>
        <p:spPr>
          <a:xfrm>
            <a:off x="228600" y="0"/>
            <a:ext cx="8686800" cy="1143000"/>
          </a:xfrm>
        </p:spPr>
        <p:txBody>
          <a:bodyPr/>
          <a:lstStyle/>
          <a:p>
            <a:pPr eaLnBrk="1" hangingPunct="1"/>
            <a:r>
              <a:rPr lang="en-US" sz="2400" smtClean="0"/>
              <a:t>The Functional Form - Disadvantages </a:t>
            </a:r>
          </a:p>
        </p:txBody>
      </p:sp>
    </p:spTree>
  </p:cSld>
  <p:clrMapOvr>
    <a:masterClrMapping/>
  </p:clrMapOvr>
  <p:transition>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4"/>
          <p:cNvSpPr>
            <a:spLocks noGrp="1" noChangeArrowheads="1"/>
          </p:cNvSpPr>
          <p:nvPr>
            <p:ph type="ctrTitle"/>
          </p:nvPr>
        </p:nvSpPr>
        <p:spPr/>
        <p:txBody>
          <a:bodyPr/>
          <a:lstStyle/>
          <a:p>
            <a:pPr eaLnBrk="1" hangingPunct="1"/>
            <a:r>
              <a:rPr lang="de-DE" smtClean="0"/>
              <a:t>The Project Matrix Organization</a:t>
            </a:r>
          </a:p>
        </p:txBody>
      </p:sp>
    </p:spTree>
  </p:cSld>
  <p:clrMapOvr>
    <a:masterClrMapping/>
  </p:clrMapOvr>
  <p:transition>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idx="4294967295"/>
          </p:nvPr>
        </p:nvSpPr>
        <p:spPr>
          <a:xfrm>
            <a:off x="457200" y="0"/>
            <a:ext cx="8229600" cy="1143000"/>
          </a:xfrm>
        </p:spPr>
        <p:txBody>
          <a:bodyPr/>
          <a:lstStyle/>
          <a:p>
            <a:r>
              <a:rPr lang="en-US" sz="2400" smtClean="0"/>
              <a:t>What is the Project Matrix Organization?</a:t>
            </a:r>
          </a:p>
        </p:txBody>
      </p:sp>
      <p:sp>
        <p:nvSpPr>
          <p:cNvPr id="3" name="Rectangle 3"/>
          <p:cNvSpPr txBox="1">
            <a:spLocks noChangeArrowheads="1"/>
          </p:cNvSpPr>
          <p:nvPr/>
        </p:nvSpPr>
        <p:spPr>
          <a:xfrm>
            <a:off x="457200" y="1455738"/>
            <a:ext cx="8229600" cy="3965575"/>
          </a:xfrm>
          <a:prstGeom prst="rect">
            <a:avLst/>
          </a:prstGeom>
        </p:spPr>
        <p:txBody>
          <a:bodyPr/>
          <a:lstStyle/>
          <a:p>
            <a:pPr marL="342900" indent="-342900">
              <a:lnSpc>
                <a:spcPts val="2800"/>
              </a:lnSpc>
              <a:spcBef>
                <a:spcPct val="20000"/>
              </a:spcBef>
              <a:buClr>
                <a:schemeClr val="tx1"/>
              </a:buClr>
              <a:defRPr/>
            </a:pPr>
            <a:r>
              <a:rPr lang="de-DE" sz="2000" kern="0" dirty="0">
                <a:solidFill>
                  <a:schemeClr val="bg1"/>
                </a:solidFill>
                <a:latin typeface="+mn-lt"/>
              </a:rPr>
              <a:t>	The Matrix organization is a form of project organization within the framework of which temporary horizontal (project) levels are applied over the permanent vertical (functional) levels of the organization.  </a:t>
            </a:r>
          </a:p>
          <a:p>
            <a:pPr marL="342900" indent="-342900">
              <a:lnSpc>
                <a:spcPts val="2800"/>
              </a:lnSpc>
              <a:spcBef>
                <a:spcPct val="20000"/>
              </a:spcBef>
              <a:buClr>
                <a:schemeClr val="tx1"/>
              </a:buClr>
              <a:defRPr/>
            </a:pPr>
            <a:endParaRPr lang="de-DE" sz="2000" kern="0" dirty="0">
              <a:solidFill>
                <a:schemeClr val="bg1"/>
              </a:solidFill>
              <a:latin typeface="+mn-lt"/>
            </a:endParaRPr>
          </a:p>
          <a:p>
            <a:pPr marL="342900" indent="-342900">
              <a:lnSpc>
                <a:spcPts val="2800"/>
              </a:lnSpc>
              <a:spcBef>
                <a:spcPct val="20000"/>
              </a:spcBef>
              <a:buClr>
                <a:schemeClr val="tx1"/>
              </a:buClr>
              <a:defRPr/>
            </a:pPr>
            <a:r>
              <a:rPr lang="de-DE" sz="2000" kern="0" dirty="0">
                <a:solidFill>
                  <a:schemeClr val="bg1"/>
                </a:solidFill>
                <a:latin typeface="+mn-lt"/>
              </a:rPr>
              <a:t>	Project Management defines three basic project matrix forms: the Functional Matrix, Balanced Matrix, and Project Matrix. </a:t>
            </a:r>
          </a:p>
          <a:p>
            <a:pPr marL="342900" indent="-342900">
              <a:lnSpc>
                <a:spcPts val="2800"/>
              </a:lnSpc>
              <a:spcBef>
                <a:spcPct val="20000"/>
              </a:spcBef>
              <a:buClr>
                <a:schemeClr val="tx1"/>
              </a:buClr>
              <a:defRPr/>
            </a:pPr>
            <a:endParaRPr lang="de-DE" sz="2000" kern="0" dirty="0">
              <a:solidFill>
                <a:schemeClr val="bg1"/>
              </a:solidFill>
              <a:latin typeface="+mn-lt"/>
            </a:endParaRPr>
          </a:p>
          <a:p>
            <a:pPr marL="342900" indent="-342900">
              <a:lnSpc>
                <a:spcPts val="2800"/>
              </a:lnSpc>
              <a:spcBef>
                <a:spcPct val="20000"/>
              </a:spcBef>
              <a:buClr>
                <a:schemeClr val="tx1"/>
              </a:buClr>
              <a:defRPr/>
            </a:pPr>
            <a:r>
              <a:rPr lang="de-DE" sz="2000" kern="0" dirty="0">
                <a:solidFill>
                  <a:schemeClr val="bg1"/>
                </a:solidFill>
                <a:latin typeface="+mn-lt"/>
              </a:rPr>
              <a:t>	In practice, the matrix structure can assume many different manifestations and these may change over the course of the project life-cycle.  </a:t>
            </a:r>
          </a:p>
        </p:txBody>
      </p:sp>
      <p:sp>
        <p:nvSpPr>
          <p:cNvPr id="57347" name="Rectangle 4"/>
          <p:cNvSpPr>
            <a:spLocks noChangeArrowheads="1"/>
          </p:cNvSpPr>
          <p:nvPr/>
        </p:nvSpPr>
        <p:spPr bwMode="auto">
          <a:xfrm>
            <a:off x="381000" y="6035675"/>
            <a:ext cx="8763000" cy="822325"/>
          </a:xfrm>
          <a:prstGeom prst="rect">
            <a:avLst/>
          </a:prstGeom>
          <a:noFill/>
          <a:ln w="12700">
            <a:noFill/>
            <a:miter lim="800000"/>
            <a:headEnd/>
            <a:tailEnd/>
          </a:ln>
        </p:spPr>
        <p:txBody>
          <a:bodyPr anchor="ctr">
            <a:spAutoFit/>
          </a:bodyPr>
          <a:lstStyle/>
          <a:p>
            <a:pPr algn="ctr" eaLnBrk="0" hangingPunct="0"/>
            <a:r>
              <a:rPr lang="en-US" sz="2000" i="1">
                <a:solidFill>
                  <a:srgbClr val="FF6633"/>
                </a:solidFill>
              </a:rPr>
              <a:t>A weak matrix organization </a:t>
            </a:r>
            <a:r>
              <a:rPr lang="en-US" i="1">
                <a:solidFill>
                  <a:srgbClr val="FF6633"/>
                </a:solidFill>
              </a:rPr>
              <a:t>complicates team development process and activities</a:t>
            </a:r>
            <a:endParaRPr lang="en-US" sz="2000" i="1">
              <a:solidFill>
                <a:srgbClr val="FF6633"/>
              </a:solidFill>
            </a:endParaRPr>
          </a:p>
        </p:txBody>
      </p:sp>
    </p:spTree>
  </p:cSld>
  <p:clrMapOvr>
    <a:masterClrMapping/>
  </p:clrMapOvr>
  <p:transition>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6" name="AutoShape 4"/>
          <p:cNvSpPr>
            <a:spLocks noChangeArrowheads="1"/>
          </p:cNvSpPr>
          <p:nvPr/>
        </p:nvSpPr>
        <p:spPr bwMode="auto">
          <a:xfrm>
            <a:off x="517525" y="1216025"/>
            <a:ext cx="1981200" cy="746125"/>
          </a:xfrm>
          <a:prstGeom prst="flowChartAlternateProcess">
            <a:avLst/>
          </a:prstGeom>
          <a:solidFill>
            <a:srgbClr val="66FF99"/>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en-US" sz="1800" b="1">
                <a:solidFill>
                  <a:srgbClr val="000000"/>
                </a:solidFill>
                <a:latin typeface="Arial" charset="0"/>
              </a:rPr>
              <a:t>Functional </a:t>
            </a:r>
          </a:p>
          <a:p>
            <a:pPr algn="ctr">
              <a:defRPr/>
            </a:pPr>
            <a:r>
              <a:rPr lang="en-US" sz="1800" b="1">
                <a:solidFill>
                  <a:srgbClr val="000000"/>
                </a:solidFill>
                <a:latin typeface="Arial" charset="0"/>
              </a:rPr>
              <a:t>Manager</a:t>
            </a:r>
          </a:p>
        </p:txBody>
      </p:sp>
      <p:sp>
        <p:nvSpPr>
          <p:cNvPr id="351237" name="AutoShape 5"/>
          <p:cNvSpPr>
            <a:spLocks noChangeArrowheads="1"/>
          </p:cNvSpPr>
          <p:nvPr/>
        </p:nvSpPr>
        <p:spPr bwMode="auto">
          <a:xfrm>
            <a:off x="3587750" y="1216025"/>
            <a:ext cx="1981200" cy="746125"/>
          </a:xfrm>
          <a:prstGeom prst="flowChartAlternateProcess">
            <a:avLst/>
          </a:prstGeom>
          <a:solidFill>
            <a:srgbClr val="00B0F0"/>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en-US" sz="1800" b="1">
                <a:solidFill>
                  <a:srgbClr val="000000"/>
                </a:solidFill>
                <a:latin typeface="Arial" charset="0"/>
              </a:rPr>
              <a:t>Functional</a:t>
            </a:r>
          </a:p>
          <a:p>
            <a:pPr algn="ctr">
              <a:defRPr/>
            </a:pPr>
            <a:r>
              <a:rPr lang="en-US" sz="1800" b="1">
                <a:solidFill>
                  <a:srgbClr val="000000"/>
                </a:solidFill>
                <a:latin typeface="Arial" charset="0"/>
              </a:rPr>
              <a:t>Manager</a:t>
            </a:r>
          </a:p>
        </p:txBody>
      </p:sp>
      <p:sp>
        <p:nvSpPr>
          <p:cNvPr id="351238" name="AutoShape 6"/>
          <p:cNvSpPr>
            <a:spLocks noChangeArrowheads="1"/>
          </p:cNvSpPr>
          <p:nvPr/>
        </p:nvSpPr>
        <p:spPr bwMode="auto">
          <a:xfrm>
            <a:off x="6657975" y="1216025"/>
            <a:ext cx="1981200" cy="746125"/>
          </a:xfrm>
          <a:prstGeom prst="flowChartAlternateProcess">
            <a:avLst/>
          </a:prstGeom>
          <a:solidFill>
            <a:srgbClr val="FFFF00"/>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en-US" sz="1800" b="1">
                <a:solidFill>
                  <a:srgbClr val="000000"/>
                </a:solidFill>
                <a:latin typeface="Arial" charset="0"/>
              </a:rPr>
              <a:t>Functional</a:t>
            </a:r>
          </a:p>
          <a:p>
            <a:pPr algn="ctr">
              <a:defRPr/>
            </a:pPr>
            <a:r>
              <a:rPr lang="en-US" sz="1800" b="1">
                <a:solidFill>
                  <a:srgbClr val="000000"/>
                </a:solidFill>
                <a:latin typeface="Arial" charset="0"/>
              </a:rPr>
              <a:t>Manager</a:t>
            </a:r>
          </a:p>
        </p:txBody>
      </p:sp>
      <p:sp>
        <p:nvSpPr>
          <p:cNvPr id="351239" name="Oval 7"/>
          <p:cNvSpPr>
            <a:spLocks noChangeArrowheads="1"/>
          </p:cNvSpPr>
          <p:nvPr/>
        </p:nvSpPr>
        <p:spPr bwMode="auto">
          <a:xfrm>
            <a:off x="1374775" y="3195638"/>
            <a:ext cx="1235075" cy="669925"/>
          </a:xfrm>
          <a:prstGeom prst="ellipse">
            <a:avLst/>
          </a:prstGeom>
          <a:solidFill>
            <a:srgbClr val="66FF99"/>
          </a:soli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800" b="1">
                <a:solidFill>
                  <a:srgbClr val="000000"/>
                </a:solidFill>
                <a:latin typeface="Arial" charset="0"/>
              </a:rPr>
              <a:t>Staff</a:t>
            </a:r>
          </a:p>
        </p:txBody>
      </p:sp>
      <p:sp>
        <p:nvSpPr>
          <p:cNvPr id="351240" name="Oval 8"/>
          <p:cNvSpPr>
            <a:spLocks noChangeArrowheads="1"/>
          </p:cNvSpPr>
          <p:nvPr/>
        </p:nvSpPr>
        <p:spPr bwMode="auto">
          <a:xfrm>
            <a:off x="1374775" y="4095750"/>
            <a:ext cx="1235075" cy="669925"/>
          </a:xfrm>
          <a:prstGeom prst="ellipse">
            <a:avLst/>
          </a:prstGeom>
          <a:solidFill>
            <a:schemeClr val="bg1"/>
          </a:solidFill>
          <a:ln w="57150" algn="ctr">
            <a:solidFill>
              <a:srgbClr val="CC0099"/>
            </a:solidFill>
            <a:round/>
            <a:headEnd/>
            <a:tailEnd/>
          </a:ln>
          <a:effectLst>
            <a:outerShdw dist="68392" dir="4091915" algn="ctr" rotWithShape="0">
              <a:srgbClr val="000000"/>
            </a:outerShdw>
          </a:effectLst>
        </p:spPr>
        <p:txBody>
          <a:bodyPr wrap="none" anchor="ctr"/>
          <a:lstStyle/>
          <a:p>
            <a:pPr algn="ctr">
              <a:defRPr/>
            </a:pPr>
            <a:r>
              <a:rPr lang="en-US" sz="1800" b="1" dirty="0">
                <a:solidFill>
                  <a:srgbClr val="000000"/>
                </a:solidFill>
                <a:latin typeface="Arial" charset="0"/>
              </a:rPr>
              <a:t>PM</a:t>
            </a:r>
          </a:p>
        </p:txBody>
      </p:sp>
      <p:sp>
        <p:nvSpPr>
          <p:cNvPr id="351241" name="Oval 9"/>
          <p:cNvSpPr>
            <a:spLocks noChangeArrowheads="1"/>
          </p:cNvSpPr>
          <p:nvPr/>
        </p:nvSpPr>
        <p:spPr bwMode="auto">
          <a:xfrm>
            <a:off x="1374775" y="4994275"/>
            <a:ext cx="1235075" cy="669925"/>
          </a:xfrm>
          <a:prstGeom prst="ellipse">
            <a:avLst/>
          </a:prstGeom>
          <a:solidFill>
            <a:srgbClr val="66FF99"/>
          </a:soli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800" b="1">
                <a:solidFill>
                  <a:srgbClr val="000000"/>
                </a:solidFill>
                <a:latin typeface="Arial" charset="0"/>
              </a:rPr>
              <a:t>Staff</a:t>
            </a:r>
          </a:p>
        </p:txBody>
      </p:sp>
      <p:sp>
        <p:nvSpPr>
          <p:cNvPr id="59399" name="Title 34"/>
          <p:cNvSpPr>
            <a:spLocks noGrp="1"/>
          </p:cNvSpPr>
          <p:nvPr>
            <p:ph type="title" idx="4294967295"/>
          </p:nvPr>
        </p:nvSpPr>
        <p:spPr>
          <a:xfrm>
            <a:off x="457200" y="0"/>
            <a:ext cx="8229600" cy="1143000"/>
          </a:xfrm>
        </p:spPr>
        <p:txBody>
          <a:bodyPr/>
          <a:lstStyle/>
          <a:p>
            <a:r>
              <a:rPr lang="en-US" sz="2400" smtClean="0"/>
              <a:t>The Balanced Project Matrix</a:t>
            </a:r>
          </a:p>
        </p:txBody>
      </p:sp>
      <p:sp>
        <p:nvSpPr>
          <p:cNvPr id="36" name="Oval 7"/>
          <p:cNvSpPr>
            <a:spLocks noChangeArrowheads="1"/>
          </p:cNvSpPr>
          <p:nvPr/>
        </p:nvSpPr>
        <p:spPr bwMode="auto">
          <a:xfrm>
            <a:off x="1374775" y="2295525"/>
            <a:ext cx="1235075" cy="669925"/>
          </a:xfrm>
          <a:prstGeom prst="ellipse">
            <a:avLst/>
          </a:prstGeom>
          <a:solidFill>
            <a:srgbClr val="66FF99"/>
          </a:soli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800" b="1" dirty="0">
                <a:solidFill>
                  <a:srgbClr val="000000"/>
                </a:solidFill>
                <a:latin typeface="Arial" charset="0"/>
              </a:rPr>
              <a:t>Staff</a:t>
            </a:r>
          </a:p>
        </p:txBody>
      </p:sp>
      <p:sp>
        <p:nvSpPr>
          <p:cNvPr id="37" name="Oval 7"/>
          <p:cNvSpPr>
            <a:spLocks noChangeArrowheads="1"/>
          </p:cNvSpPr>
          <p:nvPr/>
        </p:nvSpPr>
        <p:spPr bwMode="auto">
          <a:xfrm>
            <a:off x="4322763" y="3195638"/>
            <a:ext cx="1235075" cy="669925"/>
          </a:xfrm>
          <a:prstGeom prst="ellipse">
            <a:avLst/>
          </a:prstGeom>
          <a:solidFill>
            <a:srgbClr val="00B0F0"/>
          </a:soli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800" b="1">
                <a:solidFill>
                  <a:srgbClr val="000000"/>
                </a:solidFill>
                <a:latin typeface="Arial" charset="0"/>
              </a:rPr>
              <a:t>Staff</a:t>
            </a:r>
          </a:p>
        </p:txBody>
      </p:sp>
      <p:sp>
        <p:nvSpPr>
          <p:cNvPr id="38" name="Oval 8"/>
          <p:cNvSpPr>
            <a:spLocks noChangeArrowheads="1"/>
          </p:cNvSpPr>
          <p:nvPr/>
        </p:nvSpPr>
        <p:spPr bwMode="auto">
          <a:xfrm>
            <a:off x="4322763" y="4095750"/>
            <a:ext cx="1235075" cy="669925"/>
          </a:xfrm>
          <a:prstGeom prst="ellipse">
            <a:avLst/>
          </a:prstGeom>
          <a:solidFill>
            <a:srgbClr val="00B0F0"/>
          </a:soli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800" b="1">
                <a:solidFill>
                  <a:srgbClr val="000000"/>
                </a:solidFill>
                <a:latin typeface="Arial" charset="0"/>
              </a:rPr>
              <a:t>Staff</a:t>
            </a:r>
          </a:p>
        </p:txBody>
      </p:sp>
      <p:sp>
        <p:nvSpPr>
          <p:cNvPr id="39" name="Oval 9"/>
          <p:cNvSpPr>
            <a:spLocks noChangeArrowheads="1"/>
          </p:cNvSpPr>
          <p:nvPr/>
        </p:nvSpPr>
        <p:spPr bwMode="auto">
          <a:xfrm>
            <a:off x="4322763" y="4994275"/>
            <a:ext cx="1235075" cy="669925"/>
          </a:xfrm>
          <a:prstGeom prst="ellipse">
            <a:avLst/>
          </a:prstGeom>
          <a:solidFill>
            <a:srgbClr val="00B0F0"/>
          </a:soli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800" b="1">
                <a:solidFill>
                  <a:srgbClr val="000000"/>
                </a:solidFill>
                <a:latin typeface="Arial" charset="0"/>
              </a:rPr>
              <a:t>Staff</a:t>
            </a:r>
          </a:p>
        </p:txBody>
      </p:sp>
      <p:sp>
        <p:nvSpPr>
          <p:cNvPr id="40" name="Oval 7"/>
          <p:cNvSpPr>
            <a:spLocks noChangeArrowheads="1"/>
          </p:cNvSpPr>
          <p:nvPr/>
        </p:nvSpPr>
        <p:spPr bwMode="auto">
          <a:xfrm>
            <a:off x="4322763" y="2295525"/>
            <a:ext cx="1235075" cy="669925"/>
          </a:xfrm>
          <a:prstGeom prst="ellipse">
            <a:avLst/>
          </a:prstGeom>
          <a:solidFill>
            <a:srgbClr val="00B0F0"/>
          </a:soli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800" b="1" dirty="0">
                <a:solidFill>
                  <a:srgbClr val="000000"/>
                </a:solidFill>
                <a:latin typeface="Arial" charset="0"/>
              </a:rPr>
              <a:t>Staff</a:t>
            </a:r>
          </a:p>
        </p:txBody>
      </p:sp>
      <p:sp>
        <p:nvSpPr>
          <p:cNvPr id="42" name="Oval 7"/>
          <p:cNvSpPr>
            <a:spLocks noChangeArrowheads="1"/>
          </p:cNvSpPr>
          <p:nvPr/>
        </p:nvSpPr>
        <p:spPr bwMode="auto">
          <a:xfrm>
            <a:off x="7491413" y="3195638"/>
            <a:ext cx="1235075" cy="669925"/>
          </a:xfrm>
          <a:prstGeom prst="ellipse">
            <a:avLst/>
          </a:prstGeom>
          <a:solidFill>
            <a:srgbClr val="FFFF00"/>
          </a:soli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800" b="1">
                <a:solidFill>
                  <a:srgbClr val="000000"/>
                </a:solidFill>
                <a:latin typeface="Arial" charset="0"/>
              </a:rPr>
              <a:t>Staff</a:t>
            </a:r>
          </a:p>
        </p:txBody>
      </p:sp>
      <p:sp>
        <p:nvSpPr>
          <p:cNvPr id="43" name="Oval 8"/>
          <p:cNvSpPr>
            <a:spLocks noChangeArrowheads="1"/>
          </p:cNvSpPr>
          <p:nvPr/>
        </p:nvSpPr>
        <p:spPr bwMode="auto">
          <a:xfrm>
            <a:off x="7491413" y="4095750"/>
            <a:ext cx="1235075" cy="669925"/>
          </a:xfrm>
          <a:prstGeom prst="ellipse">
            <a:avLst/>
          </a:prstGeom>
          <a:solidFill>
            <a:srgbClr val="FFFF00"/>
          </a:soli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800" b="1" dirty="0">
                <a:solidFill>
                  <a:srgbClr val="000000"/>
                </a:solidFill>
                <a:latin typeface="Arial" charset="0"/>
              </a:rPr>
              <a:t>Staff</a:t>
            </a:r>
          </a:p>
        </p:txBody>
      </p:sp>
      <p:sp>
        <p:nvSpPr>
          <p:cNvPr id="44" name="Oval 9"/>
          <p:cNvSpPr>
            <a:spLocks noChangeArrowheads="1"/>
          </p:cNvSpPr>
          <p:nvPr/>
        </p:nvSpPr>
        <p:spPr bwMode="auto">
          <a:xfrm>
            <a:off x="7491413" y="4994275"/>
            <a:ext cx="1235075" cy="669925"/>
          </a:xfrm>
          <a:prstGeom prst="ellipse">
            <a:avLst/>
          </a:prstGeom>
          <a:solidFill>
            <a:srgbClr val="FFFF00"/>
          </a:soli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800" b="1" dirty="0">
                <a:solidFill>
                  <a:srgbClr val="000000"/>
                </a:solidFill>
                <a:latin typeface="Arial" charset="0"/>
              </a:rPr>
              <a:t>Staff</a:t>
            </a:r>
          </a:p>
        </p:txBody>
      </p:sp>
      <p:sp>
        <p:nvSpPr>
          <p:cNvPr id="45" name="Oval 7"/>
          <p:cNvSpPr>
            <a:spLocks noChangeArrowheads="1"/>
          </p:cNvSpPr>
          <p:nvPr/>
        </p:nvSpPr>
        <p:spPr bwMode="auto">
          <a:xfrm>
            <a:off x="7491413" y="2295525"/>
            <a:ext cx="1235075" cy="669925"/>
          </a:xfrm>
          <a:prstGeom prst="ellipse">
            <a:avLst/>
          </a:prstGeom>
          <a:solidFill>
            <a:srgbClr val="FFFF00"/>
          </a:soli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800" b="1" dirty="0">
                <a:solidFill>
                  <a:srgbClr val="000000"/>
                </a:solidFill>
                <a:latin typeface="Arial" charset="0"/>
              </a:rPr>
              <a:t>Staff</a:t>
            </a:r>
          </a:p>
        </p:txBody>
      </p:sp>
      <p:cxnSp>
        <p:nvCxnSpPr>
          <p:cNvPr id="47" name="Elbow Connector 46"/>
          <p:cNvCxnSpPr>
            <a:stCxn id="351236" idx="1"/>
            <a:endCxn id="36" idx="2"/>
          </p:cNvCxnSpPr>
          <p:nvPr/>
        </p:nvCxnSpPr>
        <p:spPr>
          <a:xfrm rot="10800000" flipH="1" flipV="1">
            <a:off x="517525" y="1589088"/>
            <a:ext cx="857250" cy="1041400"/>
          </a:xfrm>
          <a:prstGeom prst="bentConnector3">
            <a:avLst>
              <a:gd name="adj1" fmla="val -2669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9" name="Shape 48"/>
          <p:cNvCxnSpPr>
            <a:stCxn id="351236" idx="1"/>
            <a:endCxn id="351239" idx="2"/>
          </p:cNvCxnSpPr>
          <p:nvPr/>
        </p:nvCxnSpPr>
        <p:spPr>
          <a:xfrm rot="10800000" flipH="1" flipV="1">
            <a:off x="517525" y="1589088"/>
            <a:ext cx="857250" cy="1941512"/>
          </a:xfrm>
          <a:prstGeom prst="bentConnector3">
            <a:avLst>
              <a:gd name="adj1" fmla="val -2669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2" name="Elbow Connector 51"/>
          <p:cNvCxnSpPr>
            <a:stCxn id="351236" idx="1"/>
            <a:endCxn id="351240" idx="2"/>
          </p:cNvCxnSpPr>
          <p:nvPr/>
        </p:nvCxnSpPr>
        <p:spPr>
          <a:xfrm rot="10800000" flipH="1" flipV="1">
            <a:off x="517525" y="1589088"/>
            <a:ext cx="857250" cy="2841625"/>
          </a:xfrm>
          <a:prstGeom prst="bentConnector3">
            <a:avLst>
              <a:gd name="adj1" fmla="val -2669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4" name="Elbow Connector 53"/>
          <p:cNvCxnSpPr>
            <a:stCxn id="351236" idx="1"/>
            <a:endCxn id="351241" idx="2"/>
          </p:cNvCxnSpPr>
          <p:nvPr/>
        </p:nvCxnSpPr>
        <p:spPr>
          <a:xfrm rot="10800000" flipH="1" flipV="1">
            <a:off x="517525" y="1589088"/>
            <a:ext cx="857250" cy="3740150"/>
          </a:xfrm>
          <a:prstGeom prst="bentConnector3">
            <a:avLst>
              <a:gd name="adj1" fmla="val -2669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6" name="Elbow Connector 55"/>
          <p:cNvCxnSpPr>
            <a:stCxn id="351237" idx="1"/>
            <a:endCxn id="40" idx="2"/>
          </p:cNvCxnSpPr>
          <p:nvPr/>
        </p:nvCxnSpPr>
        <p:spPr>
          <a:xfrm rot="10800000" flipH="1" flipV="1">
            <a:off x="3587750" y="1589088"/>
            <a:ext cx="735013" cy="1041400"/>
          </a:xfrm>
          <a:prstGeom prst="bentConnector3">
            <a:avLst>
              <a:gd name="adj1" fmla="val -31127"/>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8" name="Elbow Connector 57"/>
          <p:cNvCxnSpPr>
            <a:stCxn id="351237" idx="1"/>
            <a:endCxn id="37" idx="2"/>
          </p:cNvCxnSpPr>
          <p:nvPr/>
        </p:nvCxnSpPr>
        <p:spPr>
          <a:xfrm rot="10800000" flipH="1" flipV="1">
            <a:off x="3587750" y="1589088"/>
            <a:ext cx="735013" cy="1941512"/>
          </a:xfrm>
          <a:prstGeom prst="bentConnector3">
            <a:avLst>
              <a:gd name="adj1" fmla="val -31127"/>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0" name="Elbow Connector 59"/>
          <p:cNvCxnSpPr>
            <a:stCxn id="351237" idx="1"/>
            <a:endCxn id="38" idx="2"/>
          </p:cNvCxnSpPr>
          <p:nvPr/>
        </p:nvCxnSpPr>
        <p:spPr>
          <a:xfrm rot="10800000" flipH="1" flipV="1">
            <a:off x="3587750" y="1589088"/>
            <a:ext cx="735013" cy="2841625"/>
          </a:xfrm>
          <a:prstGeom prst="bentConnector3">
            <a:avLst>
              <a:gd name="adj1" fmla="val -31127"/>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2" name="Elbow Connector 61"/>
          <p:cNvCxnSpPr>
            <a:stCxn id="351237" idx="1"/>
            <a:endCxn id="39" idx="2"/>
          </p:cNvCxnSpPr>
          <p:nvPr/>
        </p:nvCxnSpPr>
        <p:spPr>
          <a:xfrm rot="10800000" flipH="1" flipV="1">
            <a:off x="3587750" y="1589088"/>
            <a:ext cx="735013" cy="3740150"/>
          </a:xfrm>
          <a:prstGeom prst="bentConnector3">
            <a:avLst>
              <a:gd name="adj1" fmla="val -31127"/>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4" name="Elbow Connector 63"/>
          <p:cNvCxnSpPr>
            <a:stCxn id="351238" idx="1"/>
            <a:endCxn id="45" idx="2"/>
          </p:cNvCxnSpPr>
          <p:nvPr/>
        </p:nvCxnSpPr>
        <p:spPr>
          <a:xfrm rot="10800000" flipH="1" flipV="1">
            <a:off x="6657975" y="1589088"/>
            <a:ext cx="833438" cy="1041400"/>
          </a:xfrm>
          <a:prstGeom prst="bentConnector3">
            <a:avLst>
              <a:gd name="adj1" fmla="val -2744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6" name="Elbow Connector 65"/>
          <p:cNvCxnSpPr>
            <a:stCxn id="351238" idx="1"/>
            <a:endCxn id="42" idx="2"/>
          </p:cNvCxnSpPr>
          <p:nvPr/>
        </p:nvCxnSpPr>
        <p:spPr>
          <a:xfrm rot="10800000" flipH="1" flipV="1">
            <a:off x="6657975" y="1589088"/>
            <a:ext cx="833438" cy="1941512"/>
          </a:xfrm>
          <a:prstGeom prst="bentConnector3">
            <a:avLst>
              <a:gd name="adj1" fmla="val -2744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8" name="Elbow Connector 67"/>
          <p:cNvCxnSpPr>
            <a:stCxn id="351238" idx="1"/>
            <a:endCxn id="43" idx="2"/>
          </p:cNvCxnSpPr>
          <p:nvPr/>
        </p:nvCxnSpPr>
        <p:spPr>
          <a:xfrm rot="10800000" flipH="1" flipV="1">
            <a:off x="6657975" y="1589088"/>
            <a:ext cx="833438" cy="2841625"/>
          </a:xfrm>
          <a:prstGeom prst="bentConnector3">
            <a:avLst>
              <a:gd name="adj1" fmla="val -2744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0" name="Elbow Connector 69"/>
          <p:cNvCxnSpPr>
            <a:stCxn id="351238" idx="1"/>
            <a:endCxn id="44" idx="2"/>
          </p:cNvCxnSpPr>
          <p:nvPr/>
        </p:nvCxnSpPr>
        <p:spPr>
          <a:xfrm rot="10800000" flipH="1" flipV="1">
            <a:off x="6657975" y="1589088"/>
            <a:ext cx="833438" cy="3740150"/>
          </a:xfrm>
          <a:prstGeom prst="bentConnector3">
            <a:avLst>
              <a:gd name="adj1" fmla="val -2744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71" name="Rounded Rectangle 70"/>
          <p:cNvSpPr/>
          <p:nvPr/>
        </p:nvSpPr>
        <p:spPr>
          <a:xfrm>
            <a:off x="3578225" y="5832475"/>
            <a:ext cx="2711450" cy="520700"/>
          </a:xfrm>
          <a:prstGeom prst="roundRect">
            <a:avLst/>
          </a:prstGeom>
          <a:gradFill rotWithShape="1">
            <a:gsLst>
              <a:gs pos="0">
                <a:srgbClr val="FF00FF">
                  <a:gamma/>
                  <a:shade val="46275"/>
                  <a:invGamma/>
                </a:srgbClr>
              </a:gs>
              <a:gs pos="50000">
                <a:srgbClr val="FF00FF"/>
              </a:gs>
              <a:gs pos="100000">
                <a:srgbClr val="FF00FF">
                  <a:gamma/>
                  <a:shade val="46275"/>
                  <a:invGamma/>
                </a:srgbClr>
              </a:gs>
            </a:gsLst>
            <a:lin ang="5400000" scaled="1"/>
          </a:gra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600" b="1" dirty="0">
                <a:solidFill>
                  <a:srgbClr val="FFFF00"/>
                </a:solidFill>
                <a:latin typeface="Verdana" pitchFamily="34" charset="0"/>
              </a:rPr>
              <a:t>Project Coordination</a:t>
            </a:r>
          </a:p>
        </p:txBody>
      </p:sp>
      <p:cxnSp>
        <p:nvCxnSpPr>
          <p:cNvPr id="81" name="Shape 80"/>
          <p:cNvCxnSpPr>
            <a:stCxn id="39" idx="6"/>
            <a:endCxn id="71" idx="0"/>
          </p:cNvCxnSpPr>
          <p:nvPr/>
        </p:nvCxnSpPr>
        <p:spPr>
          <a:xfrm flipH="1">
            <a:off x="4933950" y="5329238"/>
            <a:ext cx="623888" cy="503237"/>
          </a:xfrm>
          <a:prstGeom prst="bentConnector4">
            <a:avLst>
              <a:gd name="adj1" fmla="val -36702"/>
              <a:gd name="adj2" fmla="val 83280"/>
            </a:avLst>
          </a:prstGeom>
          <a:ln w="28575">
            <a:solidFill>
              <a:srgbClr val="CC0099"/>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83" name="Elbow Connector 82"/>
          <p:cNvCxnSpPr>
            <a:stCxn id="351241" idx="6"/>
            <a:endCxn id="71" idx="1"/>
          </p:cNvCxnSpPr>
          <p:nvPr/>
        </p:nvCxnSpPr>
        <p:spPr>
          <a:xfrm>
            <a:off x="2609850" y="5329238"/>
            <a:ext cx="968375" cy="763587"/>
          </a:xfrm>
          <a:prstGeom prst="bentConnector3">
            <a:avLst>
              <a:gd name="adj1" fmla="val 50000"/>
            </a:avLst>
          </a:prstGeom>
          <a:ln w="28575">
            <a:solidFill>
              <a:srgbClr val="CC0099"/>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85" name="Elbow Connector 84"/>
          <p:cNvCxnSpPr>
            <a:stCxn id="351240" idx="6"/>
            <a:endCxn id="71" idx="1"/>
          </p:cNvCxnSpPr>
          <p:nvPr/>
        </p:nvCxnSpPr>
        <p:spPr>
          <a:xfrm>
            <a:off x="2609850" y="4430713"/>
            <a:ext cx="968375" cy="1662112"/>
          </a:xfrm>
          <a:prstGeom prst="bentConnector3">
            <a:avLst>
              <a:gd name="adj1" fmla="val 50000"/>
            </a:avLst>
          </a:prstGeom>
          <a:ln w="28575">
            <a:solidFill>
              <a:srgbClr val="CC0099"/>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87" name="Elbow Connector 86"/>
          <p:cNvCxnSpPr>
            <a:stCxn id="42" idx="6"/>
            <a:endCxn id="71" idx="3"/>
          </p:cNvCxnSpPr>
          <p:nvPr/>
        </p:nvCxnSpPr>
        <p:spPr>
          <a:xfrm flipH="1">
            <a:off x="6289675" y="3530600"/>
            <a:ext cx="2436813" cy="2562225"/>
          </a:xfrm>
          <a:prstGeom prst="bentConnector3">
            <a:avLst>
              <a:gd name="adj1" fmla="val -9385"/>
            </a:avLst>
          </a:prstGeom>
          <a:ln w="28575">
            <a:solidFill>
              <a:srgbClr val="CC0099"/>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89" name="Elbow Connector 88"/>
          <p:cNvCxnSpPr>
            <a:stCxn id="44" idx="6"/>
            <a:endCxn id="71" idx="3"/>
          </p:cNvCxnSpPr>
          <p:nvPr/>
        </p:nvCxnSpPr>
        <p:spPr>
          <a:xfrm flipH="1">
            <a:off x="6289675" y="5329238"/>
            <a:ext cx="2436813" cy="763587"/>
          </a:xfrm>
          <a:prstGeom prst="bentConnector3">
            <a:avLst>
              <a:gd name="adj1" fmla="val -9385"/>
            </a:avLst>
          </a:prstGeom>
          <a:ln w="28575">
            <a:solidFill>
              <a:srgbClr val="CC0099"/>
            </a:solidFill>
            <a:prstDash val="sys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3"/>
          <p:cNvSpPr>
            <a:spLocks noGrp="1" noChangeArrowheads="1"/>
          </p:cNvSpPr>
          <p:nvPr>
            <p:ph idx="1"/>
          </p:nvPr>
        </p:nvSpPr>
        <p:spPr>
          <a:xfrm>
            <a:off x="3595688" y="1339850"/>
            <a:ext cx="5154612" cy="4525963"/>
          </a:xfrm>
        </p:spPr>
        <p:txBody>
          <a:bodyPr/>
          <a:lstStyle/>
          <a:p>
            <a:pPr eaLnBrk="1" hangingPunct="1">
              <a:lnSpc>
                <a:spcPct val="120000"/>
              </a:lnSpc>
              <a:buClr>
                <a:schemeClr val="tx1"/>
              </a:buClr>
              <a:buFont typeface="Wingdings" pitchFamily="2" charset="2"/>
              <a:buNone/>
            </a:pPr>
            <a:r>
              <a:rPr lang="de-DE" smtClean="0">
                <a:solidFill>
                  <a:schemeClr val="bg1"/>
                </a:solidFill>
              </a:rPr>
              <a:t>	Resources are scarce in any organization! A big advantage of the matrix is that it allows for the sharing of diverse resources across multiple projects within the respec-tive functional areas, enabling the functional personell to flexibly divide their attention, effort and time among these projects and thereby reducing the costly duplica-tion of resources which is inherent in setting up (dedicated) project teams.</a:t>
            </a:r>
          </a:p>
          <a:p>
            <a:pPr eaLnBrk="1" hangingPunct="1">
              <a:lnSpc>
                <a:spcPct val="120000"/>
              </a:lnSpc>
              <a:buClr>
                <a:schemeClr val="tx1"/>
              </a:buClr>
              <a:buFont typeface="Wingdings" pitchFamily="2" charset="2"/>
              <a:buNone/>
            </a:pPr>
            <a:endParaRPr lang="de-DE" smtClean="0">
              <a:solidFill>
                <a:schemeClr val="bg1"/>
              </a:solidFill>
            </a:endParaRPr>
          </a:p>
        </p:txBody>
      </p:sp>
      <p:sp>
        <p:nvSpPr>
          <p:cNvPr id="61442" name="Title 3"/>
          <p:cNvSpPr>
            <a:spLocks noGrp="1"/>
          </p:cNvSpPr>
          <p:nvPr>
            <p:ph type="title"/>
          </p:nvPr>
        </p:nvSpPr>
        <p:spPr>
          <a:xfrm>
            <a:off x="457200" y="0"/>
            <a:ext cx="8229600" cy="1143000"/>
          </a:xfrm>
        </p:spPr>
        <p:txBody>
          <a:bodyPr/>
          <a:lstStyle/>
          <a:p>
            <a:pPr eaLnBrk="1" hangingPunct="1"/>
            <a:r>
              <a:rPr lang="en-US" sz="2400" smtClean="0"/>
              <a:t>The Strong Project Matrix - Advantages</a:t>
            </a:r>
          </a:p>
        </p:txBody>
      </p:sp>
      <p:pic>
        <p:nvPicPr>
          <p:cNvPr id="61443" name="Picture 4" descr="72elastic"/>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49263" y="1825625"/>
            <a:ext cx="2795587" cy="3375025"/>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3"/>
          <p:cNvSpPr>
            <a:spLocks noGrp="1" noChangeArrowheads="1"/>
          </p:cNvSpPr>
          <p:nvPr>
            <p:ph type="body" sz="half" idx="1"/>
          </p:nvPr>
        </p:nvSpPr>
        <p:spPr/>
        <p:txBody>
          <a:bodyPr/>
          <a:lstStyle/>
          <a:p>
            <a:pPr eaLnBrk="1" hangingPunct="1">
              <a:lnSpc>
                <a:spcPct val="120000"/>
              </a:lnSpc>
              <a:buClr>
                <a:schemeClr val="tx1"/>
              </a:buClr>
              <a:buFont typeface="Wingdings" pitchFamily="2" charset="2"/>
              <a:buNone/>
            </a:pPr>
            <a:r>
              <a:rPr lang="de-DE" smtClean="0">
                <a:solidFill>
                  <a:schemeClr val="bg1"/>
                </a:solidFill>
              </a:rPr>
              <a:t>	In the matrix environment, there is a potential for conflict between project managers and functional managers due to diverging agendas, possibly unclear patterns of authority and accountability and so forth, and this may occasionally engender a personal animosity which will be detrimental for the project. </a:t>
            </a:r>
          </a:p>
        </p:txBody>
      </p:sp>
      <p:pic>
        <p:nvPicPr>
          <p:cNvPr id="63490" name="Picture 4" descr="hostile-takeover-5"/>
          <p:cNvPicPr>
            <a:picLocks noGrp="1" noChangeAspect="1" noChangeArrowheads="1"/>
          </p:cNvPicPr>
          <p:nvPr>
            <p:ph sz="half" idx="2"/>
          </p:nvPr>
        </p:nvPicPr>
        <p:blipFill>
          <a:blip r:embed="rId3" cstate="print"/>
          <a:srcRect/>
          <a:stretch>
            <a:fillRect/>
          </a:stretch>
        </p:blipFill>
        <p:spPr>
          <a:xfrm>
            <a:off x="4762500" y="2144713"/>
            <a:ext cx="3810000" cy="3438525"/>
          </a:xfrm>
        </p:spPr>
      </p:pic>
      <p:sp>
        <p:nvSpPr>
          <p:cNvPr id="63491" name="Title 3"/>
          <p:cNvSpPr>
            <a:spLocks noGrp="1"/>
          </p:cNvSpPr>
          <p:nvPr>
            <p:ph type="title"/>
          </p:nvPr>
        </p:nvSpPr>
        <p:spPr>
          <a:xfrm>
            <a:off x="457200" y="0"/>
            <a:ext cx="8229600" cy="1143000"/>
          </a:xfrm>
        </p:spPr>
        <p:txBody>
          <a:bodyPr/>
          <a:lstStyle/>
          <a:p>
            <a:pPr eaLnBrk="1" hangingPunct="1"/>
            <a:r>
              <a:rPr lang="en-US" sz="2400" smtClean="0"/>
              <a:t>The Strong Project Matrix - Disadvantages</a:t>
            </a:r>
          </a:p>
        </p:txBody>
      </p:sp>
    </p:spTree>
  </p:cSld>
  <p:clrMapOvr>
    <a:masterClrMapping/>
  </p:clrMapOvr>
  <p:transition>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3"/>
          <p:cNvSpPr>
            <a:spLocks noGrp="1" noChangeArrowheads="1"/>
          </p:cNvSpPr>
          <p:nvPr>
            <p:ph idx="1"/>
          </p:nvPr>
        </p:nvSpPr>
        <p:spPr>
          <a:xfrm>
            <a:off x="457200" y="1260475"/>
            <a:ext cx="8229600" cy="4530725"/>
          </a:xfrm>
        </p:spPr>
        <p:txBody>
          <a:bodyPr/>
          <a:lstStyle/>
          <a:p>
            <a:pPr eaLnBrk="1" hangingPunct="1">
              <a:lnSpc>
                <a:spcPts val="2500"/>
              </a:lnSpc>
            </a:pPr>
            <a:r>
              <a:rPr lang="de-DE" sz="2400" smtClean="0">
                <a:solidFill>
                  <a:schemeClr val="bg1"/>
                </a:solidFill>
              </a:rPr>
              <a:t>Failure to understand the key principles and roles in the matrix organizational environment</a:t>
            </a:r>
          </a:p>
          <a:p>
            <a:pPr eaLnBrk="1" hangingPunct="1">
              <a:lnSpc>
                <a:spcPts val="2500"/>
              </a:lnSpc>
            </a:pPr>
            <a:endParaRPr lang="de-DE" sz="2400" smtClean="0">
              <a:solidFill>
                <a:schemeClr val="bg1"/>
              </a:solidFill>
            </a:endParaRPr>
          </a:p>
          <a:p>
            <a:pPr eaLnBrk="1" hangingPunct="1">
              <a:lnSpc>
                <a:spcPts val="2500"/>
              </a:lnSpc>
            </a:pPr>
            <a:r>
              <a:rPr lang="de-DE" sz="2400" smtClean="0">
                <a:solidFill>
                  <a:schemeClr val="bg1"/>
                </a:solidFill>
              </a:rPr>
              <a:t>Distrust in organizational forms which are not based on Fayol‘s „unity of command“</a:t>
            </a:r>
          </a:p>
          <a:p>
            <a:pPr eaLnBrk="1" hangingPunct="1">
              <a:lnSpc>
                <a:spcPts val="2500"/>
              </a:lnSpc>
            </a:pPr>
            <a:endParaRPr lang="de-DE" sz="2400" smtClean="0">
              <a:solidFill>
                <a:schemeClr val="bg1"/>
              </a:solidFill>
            </a:endParaRPr>
          </a:p>
          <a:p>
            <a:pPr eaLnBrk="1" hangingPunct="1">
              <a:lnSpc>
                <a:spcPts val="2500"/>
              </a:lnSpc>
            </a:pPr>
            <a:r>
              <a:rPr lang="de-DE" sz="2400" smtClean="0">
                <a:solidFill>
                  <a:schemeClr val="bg1"/>
                </a:solidFill>
              </a:rPr>
              <a:t>Apprehensions of functional managers over the apparent superority of the project goals over those of the functional entity</a:t>
            </a:r>
          </a:p>
          <a:p>
            <a:pPr eaLnBrk="1" hangingPunct="1">
              <a:lnSpc>
                <a:spcPts val="2500"/>
              </a:lnSpc>
            </a:pPr>
            <a:endParaRPr lang="de-DE" sz="2400" smtClean="0">
              <a:solidFill>
                <a:schemeClr val="bg1"/>
              </a:solidFill>
            </a:endParaRPr>
          </a:p>
          <a:p>
            <a:pPr eaLnBrk="1" hangingPunct="1">
              <a:lnSpc>
                <a:spcPts val="2500"/>
              </a:lnSpc>
            </a:pPr>
            <a:r>
              <a:rPr lang="de-DE" sz="2400" smtClean="0">
                <a:solidFill>
                  <a:schemeClr val="bg1"/>
                </a:solidFill>
              </a:rPr>
              <a:t>Senior management shortcomings in terms of clearly delineating in writing the formal and reciprocal roles of all the key managers involved in the project</a:t>
            </a:r>
          </a:p>
          <a:p>
            <a:pPr eaLnBrk="1" hangingPunct="1">
              <a:lnSpc>
                <a:spcPts val="2500"/>
              </a:lnSpc>
            </a:pPr>
            <a:endParaRPr lang="de-DE" sz="2400" smtClean="0">
              <a:solidFill>
                <a:schemeClr val="bg1"/>
              </a:solidFill>
            </a:endParaRPr>
          </a:p>
        </p:txBody>
      </p:sp>
      <p:sp>
        <p:nvSpPr>
          <p:cNvPr id="65538" name="Title 3"/>
          <p:cNvSpPr>
            <a:spLocks noGrp="1"/>
          </p:cNvSpPr>
          <p:nvPr>
            <p:ph type="title"/>
          </p:nvPr>
        </p:nvSpPr>
        <p:spPr>
          <a:xfrm>
            <a:off x="457200" y="0"/>
            <a:ext cx="8229600" cy="1143000"/>
          </a:xfrm>
        </p:spPr>
        <p:txBody>
          <a:bodyPr/>
          <a:lstStyle/>
          <a:p>
            <a:pPr eaLnBrk="1" hangingPunct="1"/>
            <a:r>
              <a:rPr lang="en-US" sz="2400" smtClean="0"/>
              <a:t>Problems With Matrix Organizations</a:t>
            </a:r>
          </a:p>
        </p:txBody>
      </p:sp>
    </p:spTree>
  </p:cSld>
  <p:clrMapOvr>
    <a:masterClrMapping/>
  </p:clrMapOvr>
  <p:transition>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3"/>
          <p:cNvSpPr>
            <a:spLocks noGrp="1" noChangeArrowheads="1"/>
          </p:cNvSpPr>
          <p:nvPr>
            <p:ph idx="1"/>
          </p:nvPr>
        </p:nvSpPr>
        <p:spPr>
          <a:xfrm>
            <a:off x="457200" y="1238250"/>
            <a:ext cx="8229600" cy="4525963"/>
          </a:xfrm>
        </p:spPr>
        <p:txBody>
          <a:bodyPr/>
          <a:lstStyle/>
          <a:p>
            <a:pPr eaLnBrk="1" hangingPunct="1">
              <a:lnSpc>
                <a:spcPts val="2500"/>
              </a:lnSpc>
            </a:pPr>
            <a:r>
              <a:rPr lang="de-DE" sz="2400" smtClean="0">
                <a:solidFill>
                  <a:schemeClr val="bg1"/>
                </a:solidFill>
              </a:rPr>
              <a:t>Lacking understanding by the project team to understand the role and responsibilities of the functional professionals and their managers</a:t>
            </a:r>
          </a:p>
          <a:p>
            <a:pPr eaLnBrk="1" hangingPunct="1">
              <a:lnSpc>
                <a:spcPts val="2500"/>
              </a:lnSpc>
            </a:pPr>
            <a:endParaRPr lang="de-DE" sz="2400" smtClean="0">
              <a:solidFill>
                <a:schemeClr val="bg1"/>
              </a:solidFill>
            </a:endParaRPr>
          </a:p>
          <a:p>
            <a:pPr eaLnBrk="1" hangingPunct="1">
              <a:lnSpc>
                <a:spcPts val="2500"/>
              </a:lnSpc>
            </a:pPr>
            <a:r>
              <a:rPr lang="de-DE" sz="2400" smtClean="0">
                <a:solidFill>
                  <a:schemeClr val="bg1"/>
                </a:solidFill>
              </a:rPr>
              <a:t>Incompetent project and functional managers / project managers who manage less and coordinate more / decision referall by project managers to senior management </a:t>
            </a:r>
          </a:p>
          <a:p>
            <a:pPr eaLnBrk="1" hangingPunct="1">
              <a:lnSpc>
                <a:spcPts val="2500"/>
              </a:lnSpc>
            </a:pPr>
            <a:endParaRPr lang="de-DE" sz="2400" smtClean="0">
              <a:solidFill>
                <a:schemeClr val="bg1"/>
              </a:solidFill>
            </a:endParaRPr>
          </a:p>
          <a:p>
            <a:pPr eaLnBrk="1" hangingPunct="1">
              <a:lnSpc>
                <a:spcPts val="2500"/>
              </a:lnSpc>
            </a:pPr>
            <a:r>
              <a:rPr lang="de-DE" sz="2400" smtClean="0">
                <a:solidFill>
                  <a:schemeClr val="bg1"/>
                </a:solidFill>
              </a:rPr>
              <a:t>Inadequate stakeholder management </a:t>
            </a:r>
          </a:p>
          <a:p>
            <a:pPr eaLnBrk="1" hangingPunct="1">
              <a:lnSpc>
                <a:spcPts val="2500"/>
              </a:lnSpc>
            </a:pPr>
            <a:endParaRPr lang="de-DE" sz="2400" smtClean="0">
              <a:solidFill>
                <a:schemeClr val="bg1"/>
              </a:solidFill>
            </a:endParaRPr>
          </a:p>
          <a:p>
            <a:pPr eaLnBrk="1" hangingPunct="1">
              <a:lnSpc>
                <a:spcPts val="2500"/>
              </a:lnSpc>
            </a:pPr>
            <a:r>
              <a:rPr lang="de-DE" sz="2400" smtClean="0">
                <a:solidFill>
                  <a:schemeClr val="bg1"/>
                </a:solidFill>
              </a:rPr>
              <a:t>Lack of trust, integrity, loyalty and committment by project team members </a:t>
            </a:r>
          </a:p>
        </p:txBody>
      </p:sp>
      <p:sp>
        <p:nvSpPr>
          <p:cNvPr id="67586" name="Title 3"/>
          <p:cNvSpPr>
            <a:spLocks noGrp="1"/>
          </p:cNvSpPr>
          <p:nvPr>
            <p:ph type="title"/>
          </p:nvPr>
        </p:nvSpPr>
        <p:spPr>
          <a:xfrm>
            <a:off x="457200" y="0"/>
            <a:ext cx="8229600" cy="1143000"/>
          </a:xfrm>
        </p:spPr>
        <p:txBody>
          <a:bodyPr/>
          <a:lstStyle/>
          <a:p>
            <a:pPr eaLnBrk="1" hangingPunct="1"/>
            <a:r>
              <a:rPr lang="en-US" sz="2400" smtClean="0"/>
              <a:t>Problems With Matrix Organizations</a:t>
            </a:r>
          </a:p>
        </p:txBody>
      </p:sp>
    </p:spTree>
  </p:cSld>
  <p:clrMapOvr>
    <a:masterClrMapping/>
  </p:clrMapOvr>
  <p:transition>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4"/>
          <p:cNvSpPr>
            <a:spLocks noGrp="1" noChangeArrowheads="1"/>
          </p:cNvSpPr>
          <p:nvPr>
            <p:ph type="ctrTitle"/>
          </p:nvPr>
        </p:nvSpPr>
        <p:spPr>
          <a:xfrm>
            <a:off x="685800" y="1435100"/>
            <a:ext cx="7772400" cy="1470025"/>
          </a:xfrm>
        </p:spPr>
        <p:txBody>
          <a:bodyPr/>
          <a:lstStyle/>
          <a:p>
            <a:pPr eaLnBrk="1" hangingPunct="1"/>
            <a:r>
              <a:rPr lang="de-DE" sz="3200" smtClean="0"/>
              <a:t>The (Pure) Project-Based Organization</a:t>
            </a:r>
          </a:p>
        </p:txBody>
      </p:sp>
      <p:pic>
        <p:nvPicPr>
          <p:cNvPr id="69634" name="Picture 2" descr="Movie.gif"/>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3309938" y="3105150"/>
            <a:ext cx="2524125" cy="2633663"/>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idx="4294967295"/>
          </p:nvPr>
        </p:nvSpPr>
        <p:spPr>
          <a:xfrm>
            <a:off x="457200" y="0"/>
            <a:ext cx="8229600" cy="1143000"/>
          </a:xfrm>
        </p:spPr>
        <p:txBody>
          <a:bodyPr/>
          <a:lstStyle/>
          <a:p>
            <a:r>
              <a:rPr lang="en-US" sz="2400" smtClean="0"/>
              <a:t>About the Project-Based Organization</a:t>
            </a:r>
          </a:p>
        </p:txBody>
      </p:sp>
      <p:sp>
        <p:nvSpPr>
          <p:cNvPr id="71682" name="Rectangle 3"/>
          <p:cNvSpPr txBox="1">
            <a:spLocks noChangeArrowheads="1"/>
          </p:cNvSpPr>
          <p:nvPr/>
        </p:nvSpPr>
        <p:spPr bwMode="auto">
          <a:xfrm>
            <a:off x="457200" y="1238250"/>
            <a:ext cx="8229600" cy="4525963"/>
          </a:xfrm>
          <a:prstGeom prst="rect">
            <a:avLst/>
          </a:prstGeom>
          <a:noFill/>
          <a:ln w="9525">
            <a:noFill/>
            <a:miter lim="800000"/>
            <a:headEnd/>
            <a:tailEnd/>
          </a:ln>
        </p:spPr>
        <p:txBody>
          <a:bodyPr/>
          <a:lstStyle/>
          <a:p>
            <a:pPr marL="342900" indent="-342900">
              <a:lnSpc>
                <a:spcPct val="120000"/>
              </a:lnSpc>
              <a:spcBef>
                <a:spcPct val="20000"/>
              </a:spcBef>
              <a:buClr>
                <a:schemeClr val="tx1"/>
              </a:buClr>
            </a:pPr>
            <a:r>
              <a:rPr lang="de-DE">
                <a:solidFill>
                  <a:schemeClr val="bg1"/>
                </a:solidFill>
                <a:latin typeface="Verdana" pitchFamily="34" charset="0"/>
              </a:rPr>
              <a:t>	In a project-based organization, most of the work performed is project work and this is reflected in the organization‘s structure which is not based on the functional paradigm but changes acccording to the projects which the organization has in its portfolio.</a:t>
            </a:r>
          </a:p>
          <a:p>
            <a:pPr marL="342900" indent="-342900">
              <a:lnSpc>
                <a:spcPct val="120000"/>
              </a:lnSpc>
              <a:spcBef>
                <a:spcPct val="20000"/>
              </a:spcBef>
              <a:buClr>
                <a:schemeClr val="tx1"/>
              </a:buClr>
            </a:pPr>
            <a:r>
              <a:rPr lang="de-DE">
                <a:solidFill>
                  <a:schemeClr val="bg1"/>
                </a:solidFill>
                <a:latin typeface="Verdana" pitchFamily="34" charset="0"/>
              </a:rPr>
              <a:t>	Project-based organizations are often found in the defence and construction industries, in the movie industry, in some NGOs and in some outsourced industries.  </a:t>
            </a:r>
          </a:p>
        </p:txBody>
      </p:sp>
      <p:sp>
        <p:nvSpPr>
          <p:cNvPr id="71683" name="Rectangle 4"/>
          <p:cNvSpPr>
            <a:spLocks noChangeArrowheads="1"/>
          </p:cNvSpPr>
          <p:nvPr/>
        </p:nvSpPr>
        <p:spPr bwMode="auto">
          <a:xfrm>
            <a:off x="609600" y="5715000"/>
            <a:ext cx="8305800" cy="762000"/>
          </a:xfrm>
          <a:prstGeom prst="rect">
            <a:avLst/>
          </a:prstGeom>
          <a:noFill/>
          <a:ln w="12700">
            <a:noFill/>
            <a:miter lim="800000"/>
            <a:headEnd/>
            <a:tailEnd/>
          </a:ln>
        </p:spPr>
        <p:txBody>
          <a:bodyPr anchor="ctr">
            <a:spAutoFit/>
          </a:bodyPr>
          <a:lstStyle/>
          <a:p>
            <a:pPr algn="ctr" eaLnBrk="0" hangingPunct="0"/>
            <a:r>
              <a:rPr lang="en-US" sz="2000" i="1">
                <a:solidFill>
                  <a:srgbClr val="FF6633"/>
                </a:solidFill>
              </a:rPr>
              <a:t>A strong or project matrix organization is best for handling cross-functional project needs for a large complex project.</a:t>
            </a:r>
            <a:r>
              <a:rPr lang="en-US"/>
              <a:t> </a:t>
            </a:r>
          </a:p>
        </p:txBody>
      </p:sp>
    </p:spTree>
  </p:cSld>
  <p:clrMapOvr>
    <a:masterClrMapping/>
  </p:clrMapOvr>
  <p:transition>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4"/>
          <p:cNvSpPr>
            <a:spLocks noChangeArrowheads="1"/>
          </p:cNvSpPr>
          <p:nvPr/>
        </p:nvSpPr>
        <p:spPr bwMode="auto">
          <a:xfrm>
            <a:off x="2532063" y="1150938"/>
            <a:ext cx="4079875" cy="661987"/>
          </a:xfrm>
          <a:prstGeom prst="rect">
            <a:avLst/>
          </a:prstGeom>
          <a:solidFill>
            <a:srgbClr val="CC9900"/>
          </a:solidFill>
          <a:ln w="9525">
            <a:solidFill>
              <a:schemeClr val="tx1"/>
            </a:solidFill>
            <a:miter lim="800000"/>
            <a:headEnd/>
            <a:tailEnd/>
          </a:ln>
        </p:spPr>
        <p:txBody>
          <a:bodyPr wrap="none" anchor="ctr"/>
          <a:lstStyle/>
          <a:p>
            <a:pPr algn="ctr"/>
            <a:r>
              <a:rPr lang="de-DE" sz="2000" b="1">
                <a:solidFill>
                  <a:srgbClr val="000000"/>
                </a:solidFill>
                <a:latin typeface="Arial" charset="0"/>
              </a:rPr>
              <a:t>Corporation X</a:t>
            </a:r>
          </a:p>
        </p:txBody>
      </p:sp>
      <p:sp>
        <p:nvSpPr>
          <p:cNvPr id="73730" name="Rectangle 5"/>
          <p:cNvSpPr>
            <a:spLocks noChangeArrowheads="1"/>
          </p:cNvSpPr>
          <p:nvPr/>
        </p:nvSpPr>
        <p:spPr bwMode="auto">
          <a:xfrm>
            <a:off x="2544763" y="1930400"/>
            <a:ext cx="1676400" cy="577850"/>
          </a:xfrm>
          <a:prstGeom prst="rect">
            <a:avLst/>
          </a:prstGeom>
          <a:solidFill>
            <a:srgbClr val="66FF99"/>
          </a:solidFill>
          <a:ln w="9525">
            <a:solidFill>
              <a:schemeClr val="tx1"/>
            </a:solidFill>
            <a:miter lim="800000"/>
            <a:headEnd/>
            <a:tailEnd/>
          </a:ln>
        </p:spPr>
        <p:txBody>
          <a:bodyPr wrap="none" anchor="ctr"/>
          <a:lstStyle/>
          <a:p>
            <a:pPr algn="ctr"/>
            <a:r>
              <a:rPr lang="de-DE" sz="1600" b="1">
                <a:solidFill>
                  <a:srgbClr val="000000"/>
                </a:solidFill>
                <a:latin typeface="Arial" charset="0"/>
              </a:rPr>
              <a:t>Marketing</a:t>
            </a:r>
          </a:p>
        </p:txBody>
      </p:sp>
      <p:sp>
        <p:nvSpPr>
          <p:cNvPr id="73731" name="Rectangle 10"/>
          <p:cNvSpPr>
            <a:spLocks noChangeArrowheads="1"/>
          </p:cNvSpPr>
          <p:nvPr/>
        </p:nvSpPr>
        <p:spPr bwMode="auto">
          <a:xfrm>
            <a:off x="4930775" y="1930400"/>
            <a:ext cx="1676400" cy="577850"/>
          </a:xfrm>
          <a:prstGeom prst="rect">
            <a:avLst/>
          </a:prstGeom>
          <a:solidFill>
            <a:srgbClr val="FBFB85"/>
          </a:solidFill>
          <a:ln w="9525">
            <a:solidFill>
              <a:schemeClr val="tx1"/>
            </a:solidFill>
            <a:miter lim="800000"/>
            <a:headEnd/>
            <a:tailEnd/>
          </a:ln>
        </p:spPr>
        <p:txBody>
          <a:bodyPr wrap="none" anchor="ctr"/>
          <a:lstStyle/>
          <a:p>
            <a:pPr algn="ctr"/>
            <a:r>
              <a:rPr lang="de-DE" sz="1600" b="1">
                <a:solidFill>
                  <a:srgbClr val="000000"/>
                </a:solidFill>
                <a:latin typeface="Arial" charset="0"/>
              </a:rPr>
              <a:t>Human </a:t>
            </a:r>
          </a:p>
          <a:p>
            <a:pPr algn="ctr"/>
            <a:r>
              <a:rPr lang="de-DE" sz="1600" b="1">
                <a:solidFill>
                  <a:srgbClr val="000000"/>
                </a:solidFill>
                <a:latin typeface="Arial" charset="0"/>
              </a:rPr>
              <a:t>Resources</a:t>
            </a:r>
          </a:p>
        </p:txBody>
      </p:sp>
      <p:sp>
        <p:nvSpPr>
          <p:cNvPr id="73732" name="Rectangle 59"/>
          <p:cNvSpPr>
            <a:spLocks noChangeArrowheads="1"/>
          </p:cNvSpPr>
          <p:nvPr/>
        </p:nvSpPr>
        <p:spPr bwMode="auto">
          <a:xfrm>
            <a:off x="2541588" y="2603500"/>
            <a:ext cx="1676400" cy="577850"/>
          </a:xfrm>
          <a:prstGeom prst="rect">
            <a:avLst/>
          </a:prstGeom>
          <a:solidFill>
            <a:srgbClr val="6459F1"/>
          </a:solidFill>
          <a:ln w="9525">
            <a:solidFill>
              <a:schemeClr val="tx1"/>
            </a:solidFill>
            <a:miter lim="800000"/>
            <a:headEnd/>
            <a:tailEnd/>
          </a:ln>
        </p:spPr>
        <p:txBody>
          <a:bodyPr wrap="none" anchor="ctr"/>
          <a:lstStyle/>
          <a:p>
            <a:pPr algn="ctr"/>
            <a:r>
              <a:rPr lang="de-DE" sz="1600" b="1">
                <a:solidFill>
                  <a:srgbClr val="000000"/>
                </a:solidFill>
                <a:latin typeface="Arial" charset="0"/>
              </a:rPr>
              <a:t>Finance and</a:t>
            </a:r>
          </a:p>
          <a:p>
            <a:pPr algn="ctr"/>
            <a:r>
              <a:rPr lang="de-DE" sz="1600" b="1">
                <a:solidFill>
                  <a:srgbClr val="000000"/>
                </a:solidFill>
                <a:latin typeface="Arial" charset="0"/>
              </a:rPr>
              <a:t>Administration</a:t>
            </a:r>
          </a:p>
        </p:txBody>
      </p:sp>
      <p:sp>
        <p:nvSpPr>
          <p:cNvPr id="73733" name="Rectangle 62"/>
          <p:cNvSpPr>
            <a:spLocks noChangeArrowheads="1"/>
          </p:cNvSpPr>
          <p:nvPr/>
        </p:nvSpPr>
        <p:spPr bwMode="auto">
          <a:xfrm>
            <a:off x="4914900" y="2603500"/>
            <a:ext cx="1676400" cy="577850"/>
          </a:xfrm>
          <a:prstGeom prst="rect">
            <a:avLst/>
          </a:prstGeom>
          <a:solidFill>
            <a:srgbClr val="F9ADAD"/>
          </a:solidFill>
          <a:ln w="9525">
            <a:solidFill>
              <a:schemeClr val="tx1"/>
            </a:solidFill>
            <a:miter lim="800000"/>
            <a:headEnd/>
            <a:tailEnd/>
          </a:ln>
        </p:spPr>
        <p:txBody>
          <a:bodyPr wrap="none" anchor="ctr"/>
          <a:lstStyle/>
          <a:p>
            <a:pPr algn="ctr"/>
            <a:r>
              <a:rPr lang="de-DE" sz="1600" b="1">
                <a:solidFill>
                  <a:srgbClr val="000000"/>
                </a:solidFill>
                <a:latin typeface="Arial" charset="0"/>
              </a:rPr>
              <a:t>Legal</a:t>
            </a:r>
          </a:p>
        </p:txBody>
      </p:sp>
      <p:sp>
        <p:nvSpPr>
          <p:cNvPr id="73734" name="Rectangle 64"/>
          <p:cNvSpPr>
            <a:spLocks noChangeArrowheads="1"/>
          </p:cNvSpPr>
          <p:nvPr/>
        </p:nvSpPr>
        <p:spPr bwMode="auto">
          <a:xfrm>
            <a:off x="1671638" y="3883025"/>
            <a:ext cx="1843087" cy="577850"/>
          </a:xfrm>
          <a:prstGeom prst="rect">
            <a:avLst/>
          </a:prstGeom>
          <a:solidFill>
            <a:schemeClr val="accent1"/>
          </a:solidFill>
          <a:ln w="9525">
            <a:solidFill>
              <a:schemeClr val="tx1"/>
            </a:solidFill>
            <a:miter lim="800000"/>
            <a:headEnd/>
            <a:tailEnd/>
          </a:ln>
        </p:spPr>
        <p:txBody>
          <a:bodyPr wrap="none" anchor="ctr"/>
          <a:lstStyle/>
          <a:p>
            <a:pPr algn="ctr"/>
            <a:r>
              <a:rPr lang="de-DE" sz="1400" b="1">
                <a:solidFill>
                  <a:srgbClr val="000000"/>
                </a:solidFill>
                <a:latin typeface="Arial" charset="0"/>
              </a:rPr>
              <a:t>Project Manager</a:t>
            </a:r>
          </a:p>
          <a:p>
            <a:pPr algn="ctr"/>
            <a:r>
              <a:rPr lang="de-DE" sz="1400" b="1">
                <a:solidFill>
                  <a:srgbClr val="000000"/>
                </a:solidFill>
                <a:latin typeface="Arial" charset="0"/>
              </a:rPr>
              <a:t>(Project A)</a:t>
            </a:r>
          </a:p>
        </p:txBody>
      </p:sp>
      <p:sp>
        <p:nvSpPr>
          <p:cNvPr id="73735" name="Rectangle 65"/>
          <p:cNvSpPr>
            <a:spLocks noChangeArrowheads="1"/>
          </p:cNvSpPr>
          <p:nvPr/>
        </p:nvSpPr>
        <p:spPr bwMode="auto">
          <a:xfrm>
            <a:off x="6257925" y="3881438"/>
            <a:ext cx="1843088" cy="577850"/>
          </a:xfrm>
          <a:prstGeom prst="rect">
            <a:avLst/>
          </a:prstGeom>
          <a:solidFill>
            <a:schemeClr val="accent1"/>
          </a:solidFill>
          <a:ln w="9525">
            <a:solidFill>
              <a:schemeClr val="tx1"/>
            </a:solidFill>
            <a:miter lim="800000"/>
            <a:headEnd/>
            <a:tailEnd/>
          </a:ln>
        </p:spPr>
        <p:txBody>
          <a:bodyPr wrap="none" anchor="ctr"/>
          <a:lstStyle/>
          <a:p>
            <a:pPr algn="ctr"/>
            <a:r>
              <a:rPr lang="de-DE" sz="1400" b="1">
                <a:solidFill>
                  <a:srgbClr val="000000"/>
                </a:solidFill>
                <a:latin typeface="Arial" charset="0"/>
              </a:rPr>
              <a:t>Project Manager</a:t>
            </a:r>
          </a:p>
          <a:p>
            <a:pPr algn="ctr"/>
            <a:r>
              <a:rPr lang="de-DE" sz="1400" b="1">
                <a:solidFill>
                  <a:srgbClr val="000000"/>
                </a:solidFill>
                <a:latin typeface="Arial" charset="0"/>
              </a:rPr>
              <a:t>(Project B)</a:t>
            </a:r>
          </a:p>
        </p:txBody>
      </p:sp>
      <p:sp>
        <p:nvSpPr>
          <p:cNvPr id="73736" name="Rectangle 66"/>
          <p:cNvSpPr>
            <a:spLocks noChangeArrowheads="1"/>
          </p:cNvSpPr>
          <p:nvPr/>
        </p:nvSpPr>
        <p:spPr bwMode="auto">
          <a:xfrm>
            <a:off x="215900" y="4879975"/>
            <a:ext cx="1522413" cy="577850"/>
          </a:xfrm>
          <a:prstGeom prst="rect">
            <a:avLst/>
          </a:prstGeom>
          <a:solidFill>
            <a:srgbClr val="FF9933"/>
          </a:solidFill>
          <a:ln w="9525">
            <a:solidFill>
              <a:schemeClr val="tx1"/>
            </a:solidFill>
            <a:miter lim="800000"/>
            <a:headEnd/>
            <a:tailEnd/>
          </a:ln>
        </p:spPr>
        <p:txBody>
          <a:bodyPr wrap="none" anchor="ctr"/>
          <a:lstStyle/>
          <a:p>
            <a:pPr algn="ctr"/>
            <a:r>
              <a:rPr lang="de-DE" sz="1400" b="1">
                <a:solidFill>
                  <a:srgbClr val="000000"/>
                </a:solidFill>
                <a:latin typeface="Arial" charset="0"/>
              </a:rPr>
              <a:t>Engineering</a:t>
            </a:r>
          </a:p>
        </p:txBody>
      </p:sp>
      <p:sp>
        <p:nvSpPr>
          <p:cNvPr id="73737" name="Rectangle 67"/>
          <p:cNvSpPr>
            <a:spLocks noChangeArrowheads="1"/>
          </p:cNvSpPr>
          <p:nvPr/>
        </p:nvSpPr>
        <p:spPr bwMode="auto">
          <a:xfrm>
            <a:off x="1835150" y="4879975"/>
            <a:ext cx="1522413" cy="577850"/>
          </a:xfrm>
          <a:prstGeom prst="rect">
            <a:avLst/>
          </a:prstGeom>
          <a:solidFill>
            <a:srgbClr val="00B0F0"/>
          </a:solidFill>
          <a:ln w="9525">
            <a:solidFill>
              <a:schemeClr val="tx1"/>
            </a:solidFill>
            <a:miter lim="800000"/>
            <a:headEnd/>
            <a:tailEnd/>
          </a:ln>
        </p:spPr>
        <p:txBody>
          <a:bodyPr wrap="none" anchor="ctr"/>
          <a:lstStyle/>
          <a:p>
            <a:pPr algn="ctr"/>
            <a:r>
              <a:rPr lang="de-DE" sz="1400" b="1">
                <a:solidFill>
                  <a:srgbClr val="000000"/>
                </a:solidFill>
                <a:latin typeface="Arial" charset="0"/>
              </a:rPr>
              <a:t>Manufacturing</a:t>
            </a:r>
          </a:p>
        </p:txBody>
      </p:sp>
      <p:sp>
        <p:nvSpPr>
          <p:cNvPr id="73738" name="Rectangle 68"/>
          <p:cNvSpPr>
            <a:spLocks noChangeArrowheads="1"/>
          </p:cNvSpPr>
          <p:nvPr/>
        </p:nvSpPr>
        <p:spPr bwMode="auto">
          <a:xfrm>
            <a:off x="3467100" y="4879975"/>
            <a:ext cx="1522413" cy="577850"/>
          </a:xfrm>
          <a:prstGeom prst="rect">
            <a:avLst/>
          </a:prstGeom>
          <a:solidFill>
            <a:srgbClr val="92D050"/>
          </a:solidFill>
          <a:ln w="9525">
            <a:solidFill>
              <a:schemeClr val="tx1"/>
            </a:solidFill>
            <a:miter lim="800000"/>
            <a:headEnd/>
            <a:tailEnd/>
          </a:ln>
        </p:spPr>
        <p:txBody>
          <a:bodyPr wrap="none" anchor="ctr"/>
          <a:lstStyle/>
          <a:p>
            <a:pPr algn="ctr"/>
            <a:r>
              <a:rPr lang="de-DE" sz="1400" b="1">
                <a:solidFill>
                  <a:srgbClr val="000000"/>
                </a:solidFill>
                <a:latin typeface="Arial" charset="0"/>
              </a:rPr>
              <a:t>Procurement</a:t>
            </a:r>
          </a:p>
        </p:txBody>
      </p:sp>
      <p:sp>
        <p:nvSpPr>
          <p:cNvPr id="73739" name="Rectangle 69"/>
          <p:cNvSpPr>
            <a:spLocks noChangeArrowheads="1"/>
          </p:cNvSpPr>
          <p:nvPr/>
        </p:nvSpPr>
        <p:spPr bwMode="auto">
          <a:xfrm>
            <a:off x="5457825" y="4800600"/>
            <a:ext cx="1522413" cy="577850"/>
          </a:xfrm>
          <a:prstGeom prst="rect">
            <a:avLst/>
          </a:prstGeom>
          <a:solidFill>
            <a:srgbClr val="FF9933"/>
          </a:solidFill>
          <a:ln w="9525">
            <a:solidFill>
              <a:schemeClr val="tx1"/>
            </a:solidFill>
            <a:miter lim="800000"/>
            <a:headEnd/>
            <a:tailEnd/>
          </a:ln>
        </p:spPr>
        <p:txBody>
          <a:bodyPr wrap="none" anchor="ctr"/>
          <a:lstStyle/>
          <a:p>
            <a:pPr algn="ctr"/>
            <a:r>
              <a:rPr lang="de-DE" sz="1400" b="1">
                <a:solidFill>
                  <a:srgbClr val="000000"/>
                </a:solidFill>
                <a:latin typeface="Arial" charset="0"/>
              </a:rPr>
              <a:t>Engineering</a:t>
            </a:r>
          </a:p>
        </p:txBody>
      </p:sp>
      <p:sp>
        <p:nvSpPr>
          <p:cNvPr id="42001" name="Rectangle 70"/>
          <p:cNvSpPr>
            <a:spLocks noChangeArrowheads="1"/>
          </p:cNvSpPr>
          <p:nvPr/>
        </p:nvSpPr>
        <p:spPr bwMode="auto">
          <a:xfrm>
            <a:off x="7381875" y="4800600"/>
            <a:ext cx="1522413" cy="577850"/>
          </a:xfrm>
          <a:prstGeom prst="rect">
            <a:avLst/>
          </a:prstGeom>
          <a:solidFill>
            <a:schemeClr val="accent3"/>
          </a:solidFill>
          <a:ln w="9525">
            <a:solidFill>
              <a:schemeClr val="tx1"/>
            </a:solidFill>
            <a:miter lim="800000"/>
            <a:headEnd/>
            <a:tailEnd/>
          </a:ln>
        </p:spPr>
        <p:txBody>
          <a:bodyPr wrap="none" anchor="ctr"/>
          <a:lstStyle/>
          <a:p>
            <a:pPr algn="ctr">
              <a:defRPr/>
            </a:pPr>
            <a:r>
              <a:rPr lang="de-DE" sz="1400" b="1" dirty="0">
                <a:solidFill>
                  <a:srgbClr val="000000"/>
                </a:solidFill>
                <a:latin typeface="Arial" charset="0"/>
              </a:rPr>
              <a:t>Subcontractors</a:t>
            </a:r>
          </a:p>
          <a:p>
            <a:pPr algn="ctr">
              <a:defRPr/>
            </a:pPr>
            <a:r>
              <a:rPr lang="de-DE" sz="1400" b="1" dirty="0">
                <a:solidFill>
                  <a:srgbClr val="000000"/>
                </a:solidFill>
                <a:latin typeface="Arial" charset="0"/>
              </a:rPr>
              <a:t>(X, Y, Z)</a:t>
            </a:r>
          </a:p>
        </p:txBody>
      </p:sp>
      <p:sp>
        <p:nvSpPr>
          <p:cNvPr id="73741" name="Rectangle 71"/>
          <p:cNvSpPr>
            <a:spLocks noChangeArrowheads="1"/>
          </p:cNvSpPr>
          <p:nvPr/>
        </p:nvSpPr>
        <p:spPr bwMode="auto">
          <a:xfrm>
            <a:off x="5457825" y="5540375"/>
            <a:ext cx="1522413" cy="577850"/>
          </a:xfrm>
          <a:prstGeom prst="rect">
            <a:avLst/>
          </a:prstGeom>
          <a:solidFill>
            <a:srgbClr val="00B0F0"/>
          </a:solidFill>
          <a:ln w="9525">
            <a:solidFill>
              <a:schemeClr val="tx1"/>
            </a:solidFill>
            <a:miter lim="800000"/>
            <a:headEnd/>
            <a:tailEnd/>
          </a:ln>
        </p:spPr>
        <p:txBody>
          <a:bodyPr wrap="none" anchor="ctr"/>
          <a:lstStyle/>
          <a:p>
            <a:pPr algn="ctr"/>
            <a:r>
              <a:rPr lang="de-DE" sz="1400" b="1">
                <a:solidFill>
                  <a:srgbClr val="000000"/>
                </a:solidFill>
                <a:latin typeface="Arial" charset="0"/>
              </a:rPr>
              <a:t>Manufacturing</a:t>
            </a:r>
          </a:p>
        </p:txBody>
      </p:sp>
      <p:sp>
        <p:nvSpPr>
          <p:cNvPr id="73742" name="Rectangle 72"/>
          <p:cNvSpPr>
            <a:spLocks noChangeArrowheads="1"/>
          </p:cNvSpPr>
          <p:nvPr/>
        </p:nvSpPr>
        <p:spPr bwMode="auto">
          <a:xfrm>
            <a:off x="7423150" y="5540375"/>
            <a:ext cx="1522413" cy="577850"/>
          </a:xfrm>
          <a:prstGeom prst="rect">
            <a:avLst/>
          </a:prstGeom>
          <a:solidFill>
            <a:srgbClr val="92D050"/>
          </a:solidFill>
          <a:ln w="9525">
            <a:solidFill>
              <a:schemeClr val="tx1"/>
            </a:solidFill>
            <a:miter lim="800000"/>
            <a:headEnd/>
            <a:tailEnd/>
          </a:ln>
        </p:spPr>
        <p:txBody>
          <a:bodyPr wrap="none" anchor="ctr"/>
          <a:lstStyle/>
          <a:p>
            <a:pPr algn="ctr"/>
            <a:r>
              <a:rPr lang="de-DE" sz="1400" b="1">
                <a:solidFill>
                  <a:srgbClr val="000000"/>
                </a:solidFill>
                <a:latin typeface="Arial" charset="0"/>
              </a:rPr>
              <a:t>Procurement</a:t>
            </a:r>
          </a:p>
        </p:txBody>
      </p:sp>
      <p:sp>
        <p:nvSpPr>
          <p:cNvPr id="73743" name="Title 33"/>
          <p:cNvSpPr>
            <a:spLocks noGrp="1"/>
          </p:cNvSpPr>
          <p:nvPr>
            <p:ph type="title" idx="4294967295"/>
          </p:nvPr>
        </p:nvSpPr>
        <p:spPr>
          <a:xfrm>
            <a:off x="457200" y="0"/>
            <a:ext cx="8229600" cy="1143000"/>
          </a:xfrm>
        </p:spPr>
        <p:txBody>
          <a:bodyPr/>
          <a:lstStyle/>
          <a:p>
            <a:r>
              <a:rPr lang="en-US" sz="2400" smtClean="0"/>
              <a:t>Structure of a Project-Based Organization</a:t>
            </a:r>
          </a:p>
        </p:txBody>
      </p:sp>
      <p:cxnSp>
        <p:nvCxnSpPr>
          <p:cNvPr id="36" name="Straight Arrow Connector 35"/>
          <p:cNvCxnSpPr/>
          <p:nvPr/>
        </p:nvCxnSpPr>
        <p:spPr>
          <a:xfrm>
            <a:off x="377825" y="3468688"/>
            <a:ext cx="8482013" cy="1587"/>
          </a:xfrm>
          <a:prstGeom prst="straightConnector1">
            <a:avLst/>
          </a:prstGeom>
          <a:ln w="76200">
            <a:headEnd type="arrow"/>
            <a:tailEnd type="arrow"/>
          </a:ln>
        </p:spPr>
        <p:style>
          <a:lnRef idx="1">
            <a:schemeClr val="accent1"/>
          </a:lnRef>
          <a:fillRef idx="0">
            <a:schemeClr val="accent1"/>
          </a:fillRef>
          <a:effectRef idx="0">
            <a:schemeClr val="accent1"/>
          </a:effectRef>
          <a:fontRef idx="minor">
            <a:schemeClr val="tx1"/>
          </a:fontRef>
        </p:style>
      </p:cxnSp>
      <p:cxnSp>
        <p:nvCxnSpPr>
          <p:cNvPr id="38" name="Shape 37"/>
          <p:cNvCxnSpPr>
            <a:stCxn id="73729" idx="2"/>
            <a:endCxn id="73730" idx="3"/>
          </p:cNvCxnSpPr>
          <p:nvPr/>
        </p:nvCxnSpPr>
        <p:spPr>
          <a:xfrm rot="5400000">
            <a:off x="4193382" y="1840706"/>
            <a:ext cx="406400" cy="350837"/>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40" name="Shape 39"/>
          <p:cNvCxnSpPr>
            <a:stCxn id="73729" idx="2"/>
            <a:endCxn id="73731" idx="1"/>
          </p:cNvCxnSpPr>
          <p:nvPr/>
        </p:nvCxnSpPr>
        <p:spPr>
          <a:xfrm rot="16200000" flipH="1">
            <a:off x="4548188" y="1836737"/>
            <a:ext cx="406400" cy="358775"/>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42" name="Shape 41"/>
          <p:cNvCxnSpPr>
            <a:stCxn id="73729" idx="2"/>
            <a:endCxn id="73732" idx="3"/>
          </p:cNvCxnSpPr>
          <p:nvPr/>
        </p:nvCxnSpPr>
        <p:spPr>
          <a:xfrm rot="5400000">
            <a:off x="3855244" y="2175669"/>
            <a:ext cx="1079500" cy="354012"/>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44" name="Shape 43"/>
          <p:cNvCxnSpPr>
            <a:stCxn id="73729" idx="2"/>
            <a:endCxn id="73733" idx="1"/>
          </p:cNvCxnSpPr>
          <p:nvPr/>
        </p:nvCxnSpPr>
        <p:spPr>
          <a:xfrm rot="16200000" flipH="1">
            <a:off x="4203700" y="2181225"/>
            <a:ext cx="1079500" cy="342900"/>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73729" idx="2"/>
          </p:cNvCxnSpPr>
          <p:nvPr/>
        </p:nvCxnSpPr>
        <p:spPr>
          <a:xfrm rot="5400000">
            <a:off x="3749675" y="2633663"/>
            <a:ext cx="1643063" cy="158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9" name="Elbow Connector 48"/>
          <p:cNvCxnSpPr>
            <a:stCxn id="73734" idx="2"/>
            <a:endCxn id="73736" idx="0"/>
          </p:cNvCxnSpPr>
          <p:nvPr/>
        </p:nvCxnSpPr>
        <p:spPr>
          <a:xfrm rot="5400000">
            <a:off x="1576388" y="3862387"/>
            <a:ext cx="419100" cy="1616075"/>
          </a:xfrm>
          <a:prstGeom prst="bentConnector3">
            <a:avLst>
              <a:gd name="adj1" fmla="val 50000"/>
            </a:avLst>
          </a:prstGeom>
          <a:ln w="28575"/>
        </p:spPr>
        <p:style>
          <a:lnRef idx="1">
            <a:schemeClr val="accent1"/>
          </a:lnRef>
          <a:fillRef idx="0">
            <a:schemeClr val="accent1"/>
          </a:fillRef>
          <a:effectRef idx="0">
            <a:schemeClr val="accent1"/>
          </a:effectRef>
          <a:fontRef idx="minor">
            <a:schemeClr val="tx1"/>
          </a:fontRef>
        </p:style>
      </p:cxnSp>
      <p:cxnSp>
        <p:nvCxnSpPr>
          <p:cNvPr id="51" name="Elbow Connector 50"/>
          <p:cNvCxnSpPr>
            <a:stCxn id="73734" idx="2"/>
            <a:endCxn id="73737" idx="0"/>
          </p:cNvCxnSpPr>
          <p:nvPr/>
        </p:nvCxnSpPr>
        <p:spPr>
          <a:xfrm rot="16200000" flipH="1">
            <a:off x="2385219" y="4669631"/>
            <a:ext cx="419100" cy="1588"/>
          </a:xfrm>
          <a:prstGeom prst="bentConnector3">
            <a:avLst>
              <a:gd name="adj1" fmla="val 50000"/>
            </a:avLst>
          </a:prstGeom>
          <a:ln w="28575"/>
        </p:spPr>
        <p:style>
          <a:lnRef idx="1">
            <a:schemeClr val="accent1"/>
          </a:lnRef>
          <a:fillRef idx="0">
            <a:schemeClr val="accent1"/>
          </a:fillRef>
          <a:effectRef idx="0">
            <a:schemeClr val="accent1"/>
          </a:effectRef>
          <a:fontRef idx="minor">
            <a:schemeClr val="tx1"/>
          </a:fontRef>
        </p:style>
      </p:cxnSp>
      <p:cxnSp>
        <p:nvCxnSpPr>
          <p:cNvPr id="53" name="Elbow Connector 52"/>
          <p:cNvCxnSpPr>
            <a:stCxn id="73734" idx="2"/>
            <a:endCxn id="73738" idx="0"/>
          </p:cNvCxnSpPr>
          <p:nvPr/>
        </p:nvCxnSpPr>
        <p:spPr>
          <a:xfrm rot="16200000" flipH="1">
            <a:off x="3201194" y="3853656"/>
            <a:ext cx="419100" cy="1633538"/>
          </a:xfrm>
          <a:prstGeom prst="bentConnector3">
            <a:avLst>
              <a:gd name="adj1" fmla="val 50000"/>
            </a:avLst>
          </a:prstGeom>
          <a:ln w="28575"/>
        </p:spPr>
        <p:style>
          <a:lnRef idx="1">
            <a:schemeClr val="accent1"/>
          </a:lnRef>
          <a:fillRef idx="0">
            <a:schemeClr val="accent1"/>
          </a:fillRef>
          <a:effectRef idx="0">
            <a:schemeClr val="accent1"/>
          </a:effectRef>
          <a:fontRef idx="minor">
            <a:schemeClr val="tx1"/>
          </a:fontRef>
        </p:style>
      </p:cxnSp>
      <p:cxnSp>
        <p:nvCxnSpPr>
          <p:cNvPr id="55" name="Shape 54"/>
          <p:cNvCxnSpPr>
            <a:stCxn id="73735" idx="2"/>
            <a:endCxn id="73739" idx="3"/>
          </p:cNvCxnSpPr>
          <p:nvPr/>
        </p:nvCxnSpPr>
        <p:spPr>
          <a:xfrm rot="5400000">
            <a:off x="6765132" y="4674394"/>
            <a:ext cx="630237" cy="200025"/>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57" name="Shape 56"/>
          <p:cNvCxnSpPr>
            <a:stCxn id="73735" idx="2"/>
            <a:endCxn id="42001" idx="1"/>
          </p:cNvCxnSpPr>
          <p:nvPr/>
        </p:nvCxnSpPr>
        <p:spPr>
          <a:xfrm rot="16200000" flipH="1">
            <a:off x="6965950" y="4673601"/>
            <a:ext cx="630237" cy="201612"/>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59" name="Shape 58"/>
          <p:cNvCxnSpPr>
            <a:stCxn id="73735" idx="2"/>
            <a:endCxn id="73742" idx="1"/>
          </p:cNvCxnSpPr>
          <p:nvPr/>
        </p:nvCxnSpPr>
        <p:spPr>
          <a:xfrm rot="16200000" flipH="1">
            <a:off x="6616701" y="5022850"/>
            <a:ext cx="1370012" cy="242887"/>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61" name="Shape 60"/>
          <p:cNvCxnSpPr>
            <a:stCxn id="73735" idx="2"/>
            <a:endCxn id="73741" idx="3"/>
          </p:cNvCxnSpPr>
          <p:nvPr/>
        </p:nvCxnSpPr>
        <p:spPr>
          <a:xfrm rot="5400000">
            <a:off x="6395245" y="5044281"/>
            <a:ext cx="1370012" cy="200025"/>
          </a:xfrm>
          <a:prstGeom prst="bentConnector2">
            <a:avLst/>
          </a:prstGeom>
          <a:ln w="28575"/>
        </p:spPr>
        <p:style>
          <a:lnRef idx="1">
            <a:schemeClr val="accent1"/>
          </a:lnRef>
          <a:fillRef idx="0">
            <a:schemeClr val="accent1"/>
          </a:fillRef>
          <a:effectRef idx="0">
            <a:schemeClr val="accent1"/>
          </a:effectRef>
          <a:fontRef idx="minor">
            <a:schemeClr val="tx1"/>
          </a:fontRef>
        </p:style>
      </p:cxnSp>
      <p:sp>
        <p:nvSpPr>
          <p:cNvPr id="62" name="Oval 61"/>
          <p:cNvSpPr/>
          <p:nvPr/>
        </p:nvSpPr>
        <p:spPr>
          <a:xfrm>
            <a:off x="692150" y="2076450"/>
            <a:ext cx="1084263" cy="108426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b="1" dirty="0">
                <a:solidFill>
                  <a:schemeClr val="tx1"/>
                </a:solidFill>
              </a:rPr>
              <a:t>Other Projects</a:t>
            </a:r>
          </a:p>
        </p:txBody>
      </p:sp>
      <p:sp>
        <p:nvSpPr>
          <p:cNvPr id="63" name="Oval 62"/>
          <p:cNvSpPr/>
          <p:nvPr/>
        </p:nvSpPr>
        <p:spPr>
          <a:xfrm>
            <a:off x="7550150" y="2076450"/>
            <a:ext cx="1084263" cy="108426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b="1" dirty="0">
                <a:solidFill>
                  <a:schemeClr val="tx1"/>
                </a:solidFill>
              </a:rPr>
              <a:t>Other Projects</a:t>
            </a:r>
          </a:p>
        </p:txBody>
      </p:sp>
      <p:cxnSp>
        <p:nvCxnSpPr>
          <p:cNvPr id="65" name="Straight Connector 64"/>
          <p:cNvCxnSpPr>
            <a:stCxn id="73734" idx="0"/>
          </p:cNvCxnSpPr>
          <p:nvPr/>
        </p:nvCxnSpPr>
        <p:spPr>
          <a:xfrm rot="5400000" flipH="1" flipV="1">
            <a:off x="2391569" y="3675857"/>
            <a:ext cx="407987" cy="635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73735" idx="0"/>
          </p:cNvCxnSpPr>
          <p:nvPr/>
        </p:nvCxnSpPr>
        <p:spPr>
          <a:xfrm rot="16200000" flipV="1">
            <a:off x="6989763" y="3690938"/>
            <a:ext cx="377825" cy="317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5400000">
            <a:off x="3981450" y="4910138"/>
            <a:ext cx="2411413" cy="1587"/>
          </a:xfrm>
          <a:prstGeom prst="line">
            <a:avLst/>
          </a:prstGeom>
          <a:ln w="28575">
            <a:solidFill>
              <a:srgbClr val="FFA953"/>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p:zoom/>
  </p:transition>
  <p:timing>
    <p:tnLst>
      <p:par>
        <p:cTn id="1" dur="indefinite" restart="never" nodeType="tmRoot"/>
      </p:par>
    </p:tnLst>
  </p:timing>
</p:sld>
</file>

<file path=ppt/theme/theme1.xml><?xml version="1.0" encoding="utf-8"?>
<a:theme xmlns:a="http://schemas.openxmlformats.org/drawingml/2006/main" name="35MM_WT">
  <a:themeElements>
    <a:clrScheme name="">
      <a:dk1>
        <a:srgbClr val="0033CC"/>
      </a:dk1>
      <a:lt1>
        <a:srgbClr val="E6E6E6"/>
      </a:lt1>
      <a:dk2>
        <a:srgbClr val="000000"/>
      </a:dk2>
      <a:lt2>
        <a:srgbClr val="FFCC33"/>
      </a:lt2>
      <a:accent1>
        <a:srgbClr val="0033CC"/>
      </a:accent1>
      <a:accent2>
        <a:srgbClr val="CC9900"/>
      </a:accent2>
      <a:accent3>
        <a:srgbClr val="AAAAAA"/>
      </a:accent3>
      <a:accent4>
        <a:srgbClr val="C4C4C4"/>
      </a:accent4>
      <a:accent5>
        <a:srgbClr val="AAADE2"/>
      </a:accent5>
      <a:accent6>
        <a:srgbClr val="B98A00"/>
      </a:accent6>
      <a:hlink>
        <a:srgbClr val="339900"/>
      </a:hlink>
      <a:folHlink>
        <a:srgbClr val="CC66FF"/>
      </a:folHlink>
    </a:clrScheme>
    <a:fontScheme name="35MM_WT">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35MM_W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5MM_W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5MM_W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5MM_W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5MM_W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5MM_W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5MM_W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MyTemplate">
  <a:themeElements>
    <a:clrScheme name="1_My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My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My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My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My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My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My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My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My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My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My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My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My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My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33CC"/>
    </a:dk1>
    <a:lt1>
      <a:srgbClr val="E6E6E6"/>
    </a:lt1>
    <a:dk2>
      <a:srgbClr val="000000"/>
    </a:dk2>
    <a:lt2>
      <a:srgbClr val="FFCC33"/>
    </a:lt2>
    <a:accent1>
      <a:srgbClr val="0033CC"/>
    </a:accent1>
    <a:accent2>
      <a:srgbClr val="CC9900"/>
    </a:accent2>
    <a:accent3>
      <a:srgbClr val="AAAAAA"/>
    </a:accent3>
    <a:accent4>
      <a:srgbClr val="C4C4C4"/>
    </a:accent4>
    <a:accent5>
      <a:srgbClr val="AAADE2"/>
    </a:accent5>
    <a:accent6>
      <a:srgbClr val="B98A00"/>
    </a:accent6>
    <a:hlink>
      <a:srgbClr val="339900"/>
    </a:hlink>
    <a:folHlink>
      <a:srgbClr val="CC66FF"/>
    </a:folHlink>
  </a:clrScheme>
</a:themeOverride>
</file>

<file path=docProps/app.xml><?xml version="1.0" encoding="utf-8"?>
<Properties xmlns="http://schemas.openxmlformats.org/officeDocument/2006/extended-properties" xmlns:vt="http://schemas.openxmlformats.org/officeDocument/2006/docPropsVTypes">
  <Template>C:\My Documents\WinPowerPoint\35MM_WT.pot</Template>
  <TotalTime>2395</TotalTime>
  <Pages>40</Pages>
  <Words>722</Words>
  <Application>Microsoft Office PowerPoint</Application>
  <PresentationFormat>On-screen Show (4:3)</PresentationFormat>
  <Paragraphs>184</Paragraphs>
  <Slides>22</Slides>
  <Notes>22</Notes>
  <HiddenSlides>0</HiddenSlides>
  <MMClips>0</MMClip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35MM_WT</vt:lpstr>
      <vt:lpstr>1_MyTemplate</vt:lpstr>
      <vt:lpstr>Project Management Fundamentals   Project Organization and Integration</vt:lpstr>
      <vt:lpstr>Project Parameter: Goal</vt:lpstr>
      <vt:lpstr>Slide 3</vt:lpstr>
      <vt:lpstr>Slide 4</vt:lpstr>
      <vt:lpstr>The Functional Form of Organization</vt:lpstr>
      <vt:lpstr>Project Coordination in Functional Organizations</vt:lpstr>
      <vt:lpstr>The Functional Form- Advantages </vt:lpstr>
      <vt:lpstr>The Functional Form - Advantages </vt:lpstr>
      <vt:lpstr>The Functional Form - Advantages </vt:lpstr>
      <vt:lpstr>The Functional Form - Disadvantages </vt:lpstr>
      <vt:lpstr>The Functional Form - Disadvantages </vt:lpstr>
      <vt:lpstr>The Functional Form - Disadvantages </vt:lpstr>
      <vt:lpstr>The Project Matrix Organization</vt:lpstr>
      <vt:lpstr>What is the Project Matrix Organization?</vt:lpstr>
      <vt:lpstr>The Balanced Project Matrix</vt:lpstr>
      <vt:lpstr>The Strong Project Matrix - Advantages</vt:lpstr>
      <vt:lpstr>The Strong Project Matrix - Disadvantages</vt:lpstr>
      <vt:lpstr>Problems With Matrix Organizations</vt:lpstr>
      <vt:lpstr>Problems With Matrix Organizations</vt:lpstr>
      <vt:lpstr>The (Pure) Project-Based Organization</vt:lpstr>
      <vt:lpstr>About the Project-Based Organization</vt:lpstr>
      <vt:lpstr>Structure of a Project-Based Organization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ghazala</dc:creator>
  <cp:lastModifiedBy>Administrator</cp:lastModifiedBy>
  <cp:revision>125</cp:revision>
  <cp:lastPrinted>1999-08-24T09:57:26Z</cp:lastPrinted>
  <dcterms:created xsi:type="dcterms:W3CDTF">1999-10-06T11:41:40Z</dcterms:created>
  <dcterms:modified xsi:type="dcterms:W3CDTF">2013-10-28T05:50:26Z</dcterms:modified>
</cp:coreProperties>
</file>