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1" r:id="rId1"/>
    <p:sldMasterId id="2147483652" r:id="rId2"/>
    <p:sldMasterId id="2147483660" r:id="rId3"/>
  </p:sldMasterIdLst>
  <p:notesMasterIdLst>
    <p:notesMasterId r:id="rId41"/>
  </p:notesMasterIdLst>
  <p:handoutMasterIdLst>
    <p:handoutMasterId r:id="rId42"/>
  </p:handoutMasterIdLst>
  <p:sldIdLst>
    <p:sldId id="256" r:id="rId4"/>
    <p:sldId id="657" r:id="rId5"/>
    <p:sldId id="658" r:id="rId6"/>
    <p:sldId id="659" r:id="rId7"/>
    <p:sldId id="532" r:id="rId8"/>
    <p:sldId id="597" r:id="rId9"/>
    <p:sldId id="598" r:id="rId10"/>
    <p:sldId id="599" r:id="rId11"/>
    <p:sldId id="601" r:id="rId12"/>
    <p:sldId id="603" r:id="rId13"/>
    <p:sldId id="604" r:id="rId14"/>
    <p:sldId id="631" r:id="rId15"/>
    <p:sldId id="651" r:id="rId16"/>
    <p:sldId id="652" r:id="rId17"/>
    <p:sldId id="613" r:id="rId18"/>
    <p:sldId id="614" r:id="rId19"/>
    <p:sldId id="616" r:id="rId20"/>
    <p:sldId id="617" r:id="rId21"/>
    <p:sldId id="618" r:id="rId22"/>
    <p:sldId id="619" r:id="rId23"/>
    <p:sldId id="621" r:id="rId24"/>
    <p:sldId id="622" r:id="rId25"/>
    <p:sldId id="623" r:id="rId26"/>
    <p:sldId id="624" r:id="rId27"/>
    <p:sldId id="625" r:id="rId28"/>
    <p:sldId id="628" r:id="rId29"/>
    <p:sldId id="629" r:id="rId30"/>
    <p:sldId id="630" r:id="rId31"/>
    <p:sldId id="632" r:id="rId32"/>
    <p:sldId id="633" r:id="rId33"/>
    <p:sldId id="656" r:id="rId34"/>
    <p:sldId id="635" r:id="rId35"/>
    <p:sldId id="636" r:id="rId36"/>
    <p:sldId id="637" r:id="rId37"/>
    <p:sldId id="638" r:id="rId38"/>
    <p:sldId id="639" r:id="rId39"/>
    <p:sldId id="640" r:id="rId4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00"/>
    <a:srgbClr val="FF9900"/>
    <a:srgbClr val="663300"/>
    <a:srgbClr val="894400"/>
    <a:srgbClr val="A45100"/>
    <a:srgbClr val="B75B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 autoAdjust="0"/>
    <p:restoredTop sz="94627" autoAdjust="0"/>
  </p:normalViewPr>
  <p:slideViewPr>
    <p:cSldViewPr>
      <p:cViewPr varScale="1">
        <p:scale>
          <a:sx n="53" d="100"/>
          <a:sy n="53" d="100"/>
        </p:scale>
        <p:origin x="-84" y="-31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88" y="-8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17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5060F57-FF6F-42BA-8CAD-AB7B80A91D2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ln/>
        </p:spPr>
      </p:sp>
      <p:sp>
        <p:nvSpPr>
          <p:cNvPr id="32770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/>
        </p:spPr>
        <p:txBody>
          <a:bodyPr lIns="91440" tIns="45720" rIns="91440" bIns="45720"/>
          <a:lstStyle/>
          <a:p>
            <a:pPr marL="0" indent="0"/>
            <a:endParaRPr lang="en-US" smtClean="0"/>
          </a:p>
        </p:txBody>
      </p:sp>
      <p:sp>
        <p:nvSpPr>
          <p:cNvPr id="32771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59DD7071-50DF-4209-86C7-295571828AE5}" type="slidenum">
              <a:rPr lang="de-DE" sz="1200"/>
              <a:pPr algn="r"/>
              <a:t>2</a:t>
            </a:fld>
            <a:endParaRPr lang="de-DE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250" name="Rectangle 2"/>
          <p:cNvSpPr>
            <a:spLocks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3251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815975" y="4344988"/>
            <a:ext cx="5224463" cy="41402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882" name="Rectangle 2"/>
          <p:cNvSpPr>
            <a:spLocks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2883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815975" y="4344988"/>
            <a:ext cx="5224463" cy="41402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930" name="Rectangle 2"/>
          <p:cNvSpPr>
            <a:spLocks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4931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815975" y="4344988"/>
            <a:ext cx="5224463" cy="41402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730" name="Rectangle 2"/>
          <p:cNvSpPr>
            <a:spLocks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3731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815975" y="4344988"/>
            <a:ext cx="5224463" cy="41402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778" name="Rectangle 2"/>
          <p:cNvSpPr>
            <a:spLocks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5779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815975" y="4344988"/>
            <a:ext cx="5224463" cy="41402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074" name="Rectangle 2"/>
          <p:cNvSpPr>
            <a:spLocks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1075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815975" y="4344988"/>
            <a:ext cx="5224463" cy="41402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306" name="Rectangle 2"/>
          <p:cNvSpPr>
            <a:spLocks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8307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815975" y="4344988"/>
            <a:ext cx="5224463" cy="41402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 advClick="0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advClick="0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advClick="0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advClick="0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advClick="0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advClick="0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advClick="0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advClick="0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advClick="0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advClick="0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advClick="0"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69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EDS" charset="0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66916" name="Line 4"/>
          <p:cNvSpPr>
            <a:spLocks noChangeShapeType="1"/>
          </p:cNvSpPr>
          <p:nvPr/>
        </p:nvSpPr>
        <p:spPr bwMode="auto">
          <a:xfrm>
            <a:off x="709613" y="1143000"/>
            <a:ext cx="7726362" cy="0"/>
          </a:xfrm>
          <a:prstGeom prst="line">
            <a:avLst/>
          </a:prstGeom>
          <a:noFill/>
          <a:ln w="2540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6917" name="Rectangle 5"/>
          <p:cNvSpPr>
            <a:spLocks noChangeArrowheads="1"/>
          </p:cNvSpPr>
          <p:nvPr/>
        </p:nvSpPr>
        <p:spPr bwMode="auto">
          <a:xfrm>
            <a:off x="677863" y="6248400"/>
            <a:ext cx="7788275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6918" name="Rectangle 6"/>
          <p:cNvSpPr>
            <a:spLocks noChangeArrowheads="1"/>
          </p:cNvSpPr>
          <p:nvPr/>
        </p:nvSpPr>
        <p:spPr bwMode="auto">
          <a:xfrm>
            <a:off x="914400" y="6400800"/>
            <a:ext cx="7620000" cy="241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fld id="{A1F6D550-1597-48D7-AD78-228535716981}" type="slidenum">
              <a:rPr lang="en-US" sz="1000">
                <a:latin typeface="Arial" pitchFamily="34" charset="0"/>
              </a:rPr>
              <a:pPr/>
              <a:t>‹#›</a:t>
            </a:fld>
            <a:endParaRPr lang="en-US" sz="1000">
              <a:latin typeface="Arial" pitchFamily="34" charset="0"/>
            </a:endParaRPr>
          </a:p>
        </p:txBody>
      </p:sp>
    </p:spTree>
  </p:cSld>
  <p:clrMapOvr>
    <a:masterClrMapping/>
  </p:clrMapOvr>
  <p:transition advClick="0"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advClick="0">
    <p:rand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advClick="0">
    <p:random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514600"/>
            <a:ext cx="3810000" cy="3124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514600"/>
            <a:ext cx="3810000" cy="3124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advClick="0">
    <p:random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advClick="0">
    <p:random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advClick="0">
    <p:random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advClick="0">
    <p:random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advClick="0">
    <p:random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advClick="0">
    <p:random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advClick="0">
    <p:random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0"/>
            <a:ext cx="1943100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0"/>
            <a:ext cx="5676900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advClick="0">
    <p:random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6741389-AF5B-4580-B882-E3C5E578C4B7}" type="datetime8">
              <a:rPr lang="en-US"/>
              <a:pPr/>
              <a:t>11/12/2013 2:17 PM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Ghazala Amin, P.E, PMP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6795DC-2CB2-4E0F-B89E-869460A64E7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49AAD0B-96F8-4D92-B476-A9ADE55B5E2F}" type="datetime8">
              <a:rPr lang="en-US"/>
              <a:pPr/>
              <a:t>11/12/2013 2:17 PM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Ghazala Amin, P.E, PMP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9E575D-FCA7-437B-B69E-559BF25DB20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1ADF3A0-81C4-4D48-996D-2A0C000BC9B8}" type="datetime8">
              <a:rPr lang="en-US"/>
              <a:pPr/>
              <a:t>11/12/2013 2:17 PM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Ghazala Amin, P.E, PMP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0B7E86-2502-4FAF-9FCD-FAD9F35B1B5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9E6FBB7-CA8D-40A5-8833-1D71AC4F8F01}" type="datetime8">
              <a:rPr lang="en-US"/>
              <a:pPr/>
              <a:t>11/12/2013 2:17 PM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Ghazala Amin, P.E, PMP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A77D0A-29B0-4964-90DC-E4891FF3D86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4D0A63-A7A4-48A8-B2D9-B3692278C969}" type="datetime8">
              <a:rPr lang="en-US"/>
              <a:pPr/>
              <a:t>11/12/2013 2:17 PM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Ghazala Amin, P.E, PMP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C0A1BE-6FD7-4C89-87E7-5BD6476C1B3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55271E1-D7BE-4987-995C-6A5C1F8B910C}" type="datetime8">
              <a:rPr lang="en-US"/>
              <a:pPr/>
              <a:t>11/12/2013 2:17 PM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Ghazala Amin, P.E, PMP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FE13BA-71EC-4D54-AD9B-0A74A7E5A41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C05CC8B-6B80-4B85-BB90-4F09C28A209D}" type="datetime8">
              <a:rPr lang="en-US"/>
              <a:pPr/>
              <a:t>11/12/2013 2:17 PM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Ghazala Amin, P.E, PMP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4B951F-C6F6-49C5-9371-D650A5714F9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B91B30-861A-4BBE-ADD6-5E6A34942A00}" type="datetime8">
              <a:rPr lang="en-US"/>
              <a:pPr/>
              <a:t>11/12/2013 2:17 PM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Ghazala Amin, P.E, PMP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200A67-DFE0-4AB3-9646-63A8CFF006D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BBAD41C-4901-44F5-94D0-3EAAFB178B99}" type="datetime8">
              <a:rPr lang="en-US"/>
              <a:pPr/>
              <a:t>11/12/2013 2:17 PM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Ghazala Amin, P.E, PMP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5579DF-DC05-4EA1-AC40-AF0A503334D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FBAC72E-8840-4A5B-81EE-DC7A48936E26}" type="datetime8">
              <a:rPr lang="en-US"/>
              <a:pPr/>
              <a:t>11/12/2013 2:17 PM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Ghazala Amin, P.E, PMP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1DBE87-458E-46C8-AF10-C18D5CEB3A0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7B4F731-894D-4EA8-90E4-6183F33E9299}" type="datetime8">
              <a:rPr lang="en-US"/>
              <a:pPr/>
              <a:t>11/12/2013 2:17 PM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Ghazala Amin, P.E, PMP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965087-6E61-48C1-8F2F-75BCDF01493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tx2"/>
            </a:gs>
            <a:gs pos="50000">
              <a:srgbClr val="000046"/>
            </a:gs>
            <a:gs pos="100000">
              <a:schemeClr val="tx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 smtClean="0"/>
          </a:p>
        </p:txBody>
      </p:sp>
      <p:sp>
        <p:nvSpPr>
          <p:cNvPr id="107524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de-DE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advClick="0">
    <p:random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99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9900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9900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9900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9900"/>
          </a:solidFill>
          <a:latin typeface="Verdana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9900"/>
          </a:solidFill>
          <a:latin typeface="Verdana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9900"/>
          </a:solidFill>
          <a:latin typeface="Verdana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9900"/>
          </a:solidFill>
          <a:latin typeface="Verdana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9900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D0FDFE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D0FDFE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rgbClr val="D0FDFE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rgbClr val="D0FDFE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rgbClr val="D0FDFE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rgbClr val="D0FDFE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rgbClr val="D0FDFE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rgbClr val="D0FDFE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rgbClr val="D0FDFE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0"/>
            <a:ext cx="777240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514600"/>
            <a:ext cx="7772400" cy="3124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65892" name="Line 4"/>
          <p:cNvSpPr>
            <a:spLocks noChangeShapeType="1"/>
          </p:cNvSpPr>
          <p:nvPr/>
        </p:nvSpPr>
        <p:spPr bwMode="auto">
          <a:xfrm>
            <a:off x="709613" y="1143000"/>
            <a:ext cx="7726362" cy="0"/>
          </a:xfrm>
          <a:prstGeom prst="line">
            <a:avLst/>
          </a:prstGeom>
          <a:noFill/>
          <a:ln w="2540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5893" name="Rectangle 5"/>
          <p:cNvSpPr>
            <a:spLocks noChangeArrowheads="1"/>
          </p:cNvSpPr>
          <p:nvPr/>
        </p:nvSpPr>
        <p:spPr bwMode="auto">
          <a:xfrm>
            <a:off x="677863" y="6248400"/>
            <a:ext cx="7788275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5894" name="Rectangle 6"/>
          <p:cNvSpPr>
            <a:spLocks noChangeArrowheads="1"/>
          </p:cNvSpPr>
          <p:nvPr/>
        </p:nvSpPr>
        <p:spPr bwMode="auto">
          <a:xfrm>
            <a:off x="914400" y="6400800"/>
            <a:ext cx="7620000" cy="241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fld id="{39B5C035-A16E-4C5E-A6CC-5A1897E6BD77}" type="slidenum">
              <a:rPr lang="en-US" sz="1000">
                <a:latin typeface="Arial" pitchFamily="34" charset="0"/>
              </a:rPr>
              <a:pPr/>
              <a:t>‹#›</a:t>
            </a:fld>
            <a:endParaRPr lang="en-US" sz="1000">
              <a:latin typeface="Arial" pitchFamily="34" charset="0"/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3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ransition advClick="0">
    <p:random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38138" indent="-338138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Font typeface="EDS" charset="0"/>
        <a:buChar char="»"/>
        <a:defRPr sz="2800">
          <a:solidFill>
            <a:srgbClr val="E6E6E6"/>
          </a:solidFill>
          <a:latin typeface="+mn-lt"/>
          <a:ea typeface="+mn-ea"/>
          <a:cs typeface="+mn-cs"/>
        </a:defRPr>
      </a:lvl1pPr>
      <a:lvl2pPr marL="739775" indent="-287338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Font typeface="EDS" charset="0"/>
        <a:buChar char=""/>
        <a:defRPr sz="2400">
          <a:solidFill>
            <a:srgbClr val="E6E6E6"/>
          </a:solidFill>
          <a:latin typeface="+mn-lt"/>
        </a:defRPr>
      </a:lvl2pPr>
      <a:lvl3pPr marL="1139825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Font typeface="Arial" pitchFamily="34" charset="0"/>
        <a:buChar char=""/>
        <a:defRPr sz="2000">
          <a:solidFill>
            <a:srgbClr val="E6E6E6"/>
          </a:solidFill>
          <a:latin typeface="+mn-lt"/>
        </a:defRPr>
      </a:lvl3pPr>
      <a:lvl4pPr marL="1490663" indent="-236538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Font typeface="Arial" pitchFamily="34" charset="0"/>
        <a:buChar char=""/>
        <a:defRPr sz="2000">
          <a:solidFill>
            <a:srgbClr val="E6E6E6"/>
          </a:solidFill>
          <a:latin typeface="+mn-lt"/>
        </a:defRPr>
      </a:lvl4pPr>
      <a:lvl5pPr marL="1830388" indent="-225425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Font typeface="Arial" pitchFamily="34" charset="0"/>
        <a:buChar char="-"/>
        <a:defRPr>
          <a:solidFill>
            <a:srgbClr val="E6E6E6"/>
          </a:solidFill>
          <a:latin typeface="+mn-lt"/>
        </a:defRPr>
      </a:lvl5pPr>
      <a:lvl6pPr marL="2287588" indent="-225425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Font typeface="Arial" pitchFamily="34" charset="0"/>
        <a:buChar char="-"/>
        <a:defRPr>
          <a:solidFill>
            <a:srgbClr val="E6E6E6"/>
          </a:solidFill>
          <a:latin typeface="+mn-lt"/>
        </a:defRPr>
      </a:lvl6pPr>
      <a:lvl7pPr marL="2744788" indent="-225425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Font typeface="Arial" pitchFamily="34" charset="0"/>
        <a:buChar char="-"/>
        <a:defRPr>
          <a:solidFill>
            <a:srgbClr val="E6E6E6"/>
          </a:solidFill>
          <a:latin typeface="+mn-lt"/>
        </a:defRPr>
      </a:lvl7pPr>
      <a:lvl8pPr marL="3201988" indent="-225425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Font typeface="Arial" pitchFamily="34" charset="0"/>
        <a:buChar char="-"/>
        <a:defRPr>
          <a:solidFill>
            <a:srgbClr val="E6E6E6"/>
          </a:solidFill>
          <a:latin typeface="+mn-lt"/>
        </a:defRPr>
      </a:lvl8pPr>
      <a:lvl9pPr marL="3659188" indent="-225425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Font typeface="Arial" pitchFamily="34" charset="0"/>
        <a:buChar char="-"/>
        <a:defRPr>
          <a:solidFill>
            <a:srgbClr val="E6E6E6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81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813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</a:defRPr>
            </a:lvl1pPr>
          </a:lstStyle>
          <a:p>
            <a:fld id="{AC54C2CD-BA36-4AEB-810B-22F2E344C7DA}" type="datetime8">
              <a:rPr lang="en-US"/>
              <a:pPr/>
              <a:t>11/12/2013 2:17 PM</a:t>
            </a:fld>
            <a:endParaRPr lang="en-US"/>
          </a:p>
        </p:txBody>
      </p:sp>
      <p:sp>
        <p:nvSpPr>
          <p:cNvPr id="7813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</a:defRPr>
            </a:lvl1pPr>
          </a:lstStyle>
          <a:p>
            <a:r>
              <a:rPr lang="en-US"/>
              <a:t>Ghazala Amin, P.E, PMP</a:t>
            </a:r>
          </a:p>
        </p:txBody>
      </p:sp>
      <p:sp>
        <p:nvSpPr>
          <p:cNvPr id="7813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+mn-lt"/>
              </a:defRPr>
            </a:lvl1pPr>
          </a:lstStyle>
          <a:p>
            <a:fld id="{A1037AD4-E4A3-45B8-BAD9-E7866BA6FE05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ransition>
    <p:random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2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../0718-ASIA%20FOUNDATION/Updated%20Templates/1_%20Project%20Communication%20Plan.doc" TargetMode="External"/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../0718-ASIA%20FOUNDATION/PM%20%20Templates/2_%20Project%20Communication%20Plan.doc" TargetMode="External"/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../Local%20Settings/Temporary%20Internet%20Files/Content.IE5/Local%20Settings/Temporary%20Internet%20Files/Content.IE5/H7XSOF97/3_%20Responsibility%20Assignment%20Matrix.doc" TargetMode="External"/><Relationship Id="rId2" Type="http://schemas.openxmlformats.org/officeDocument/2006/relationships/hyperlink" Target="../0718-ASIA%20FOUNDATION/PM%20%20Templates/3_%20Responsibility%20Assignment%20Matrix.doc" TargetMode="External"/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../0718-ASIA%20FOUNDATION/PM%20%20Templates/4_%20Risk%20Register.xls" TargetMode="External"/><Relationship Id="rId1" Type="http://schemas.openxmlformats.org/officeDocument/2006/relationships/slideLayout" Target="../slideLayouts/slideLayout2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../0718-ASIA%20FOUNDATION/PM%20%20Templates/5_%20Issues%20Management%20Document.xls" TargetMode="External"/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../0718-ASIA%20FOUNDATION/PM%20%20Templates/7_%20Change%20Request%20Form.doc" TargetMode="External"/><Relationship Id="rId2" Type="http://schemas.openxmlformats.org/officeDocument/2006/relationships/hyperlink" Target="../0718-ASIA%20FOUNDATION/PM%20%20Templates/6_%20Change%20Management%20Template.doc" TargetMode="External"/><Relationship Id="rId1" Type="http://schemas.openxmlformats.org/officeDocument/2006/relationships/slideLayout" Target="../slideLayouts/slideLayout29.xml"/><Relationship Id="rId4" Type="http://schemas.openxmlformats.org/officeDocument/2006/relationships/hyperlink" Target="../0718-ASIA%20FOUNDATION/PM%20%20Templates/8_%20Change%20Request%20Log.xls" TargetMode="Externa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../0718-ASIA%20FOUNDATION/PM%20%20Templates/9_%20Milestone%20Chart.doc" TargetMode="External"/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../0718-ASIA%20FOUNDATION/PM%20%20Templates/10_%20Project%20Status%20Report.doc" TargetMode="External"/><Relationship Id="rId1" Type="http://schemas.openxmlformats.org/officeDocument/2006/relationships/slideLayout" Target="../slideLayouts/slideLayout2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../0718-ASIA%20FOUNDATION/PM%20%20Templates/11_%20Lessons%20Learned%20Template.doc" TargetMode="External"/><Relationship Id="rId1" Type="http://schemas.openxmlformats.org/officeDocument/2006/relationships/slideLayout" Target="../slideLayouts/slideLayout2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24431-E877-4B14-AC18-8EFFFB9C04D3}" type="slidenum">
              <a:rPr lang="en-US"/>
              <a:pPr/>
              <a:t>1</a:t>
            </a:fld>
            <a:endParaRPr lang="en-US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0"/>
            <a:ext cx="8229600" cy="1143000"/>
          </a:xfrm>
        </p:spPr>
        <p:txBody>
          <a:bodyPr/>
          <a:lstStyle/>
          <a:p>
            <a:r>
              <a:rPr lang="en-US"/>
              <a:t>Advanced Project Management -Review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2971800"/>
            <a:ext cx="7924800" cy="1981200"/>
          </a:xfrm>
        </p:spPr>
        <p:txBody>
          <a:bodyPr/>
          <a:lstStyle/>
          <a:p>
            <a:pPr algn="ctr">
              <a:buFontTx/>
              <a:buNone/>
            </a:pPr>
            <a:endParaRPr lang="en-US"/>
          </a:p>
          <a:p>
            <a:pPr algn="ctr">
              <a:buFontTx/>
              <a:buNone/>
            </a:pPr>
            <a:endParaRPr lang="en-US"/>
          </a:p>
          <a:p>
            <a:pPr algn="ctr">
              <a:buFontTx/>
              <a:buNone/>
            </a:pPr>
            <a:r>
              <a:rPr lang="en-US"/>
              <a:t>Ghazala Amin</a:t>
            </a:r>
          </a:p>
          <a:p>
            <a:pPr algn="ctr">
              <a:buFontTx/>
              <a:buNone/>
            </a:pPr>
            <a:endParaRPr lang="en-US"/>
          </a:p>
          <a:p>
            <a:pPr algn="ctr">
              <a:buFontTx/>
              <a:buNone/>
            </a:pPr>
            <a:endParaRPr lang="en-US"/>
          </a:p>
        </p:txBody>
      </p:sp>
    </p:spTree>
  </p:cSld>
  <p:clrMapOvr>
    <a:masterClrMapping/>
  </p:clrMapOvr>
  <p:transition advClick="0"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1"/>
          <p:cNvSpPr>
            <a:spLocks noGrp="1"/>
          </p:cNvSpPr>
          <p:nvPr>
            <p:ph type="title" idx="4294967295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3200"/>
              <a:t>The 10 PMBOK Areas &amp; 5 Process Groups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850" y="1119188"/>
            <a:ext cx="3108325" cy="438150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300" b="1" dirty="0">
                <a:solidFill>
                  <a:schemeClr val="bg1"/>
                </a:solidFill>
              </a:rPr>
              <a:t>Integration Management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58850" y="1697038"/>
            <a:ext cx="3108325" cy="438150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300" b="1" dirty="0">
                <a:solidFill>
                  <a:schemeClr val="bg1"/>
                </a:solidFill>
              </a:rPr>
              <a:t>Scope Management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58850" y="2274888"/>
            <a:ext cx="3108325" cy="438150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300" b="1" dirty="0">
                <a:solidFill>
                  <a:schemeClr val="bg1"/>
                </a:solidFill>
              </a:rPr>
              <a:t>Time Management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58850" y="2851150"/>
            <a:ext cx="3108325" cy="438150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300" b="1" dirty="0">
                <a:solidFill>
                  <a:schemeClr val="bg1"/>
                </a:solidFill>
              </a:rPr>
              <a:t>Cost Management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58850" y="3429000"/>
            <a:ext cx="3108325" cy="438150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300" b="1" dirty="0">
                <a:solidFill>
                  <a:schemeClr val="bg1"/>
                </a:solidFill>
              </a:rPr>
              <a:t>Quality Management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58850" y="4006850"/>
            <a:ext cx="3108325" cy="438150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300" b="1" dirty="0">
                <a:solidFill>
                  <a:schemeClr val="bg1"/>
                </a:solidFill>
              </a:rPr>
              <a:t>Human Resource Management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58850" y="4583113"/>
            <a:ext cx="3108325" cy="439737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300" b="1" dirty="0">
                <a:solidFill>
                  <a:schemeClr val="bg1"/>
                </a:solidFill>
              </a:rPr>
              <a:t>Communication Management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58850" y="5160963"/>
            <a:ext cx="3108325" cy="438150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300" b="1" dirty="0">
                <a:solidFill>
                  <a:schemeClr val="bg1"/>
                </a:solidFill>
              </a:rPr>
              <a:t>Risk Management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58850" y="5738813"/>
            <a:ext cx="3108325" cy="438150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300" b="1" dirty="0">
                <a:solidFill>
                  <a:schemeClr val="bg1"/>
                </a:solidFill>
              </a:rPr>
              <a:t>Procurement Management</a:t>
            </a:r>
          </a:p>
        </p:txBody>
      </p:sp>
      <p:sp>
        <p:nvSpPr>
          <p:cNvPr id="31755" name="TextBox 15"/>
          <p:cNvSpPr txBox="1">
            <a:spLocks noChangeArrowheads="1"/>
          </p:cNvSpPr>
          <p:nvPr/>
        </p:nvSpPr>
        <p:spPr bwMode="auto">
          <a:xfrm rot="-5400000">
            <a:off x="-1939924" y="3498850"/>
            <a:ext cx="4978400" cy="346075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/>
              <a:t>Project Management Knowledge Areas (PMBOK</a:t>
            </a:r>
            <a:r>
              <a:rPr lang="en-US" sz="1600" b="1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991225" y="1119188"/>
            <a:ext cx="2790825" cy="866775"/>
          </a:xfrm>
          <a:prstGeom prst="roundRect">
            <a:avLst/>
          </a:prstGeom>
          <a:solidFill>
            <a:srgbClr val="92D050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bg1"/>
                </a:solidFill>
              </a:rPr>
              <a:t>Initiation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991225" y="2165350"/>
            <a:ext cx="2790825" cy="866775"/>
          </a:xfrm>
          <a:prstGeom prst="roundRect">
            <a:avLst/>
          </a:prstGeom>
          <a:solidFill>
            <a:srgbClr val="92D050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bg1"/>
                </a:solidFill>
              </a:rPr>
              <a:t>Planning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991225" y="3211513"/>
            <a:ext cx="2790825" cy="866775"/>
          </a:xfrm>
          <a:prstGeom prst="roundRect">
            <a:avLst/>
          </a:prstGeom>
          <a:solidFill>
            <a:srgbClr val="92D050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smtClean="0">
                <a:solidFill>
                  <a:schemeClr val="bg1"/>
                </a:solidFill>
                <a:latin typeface="Verdana" pitchFamily="34" charset="0"/>
              </a:rPr>
              <a:t>Execution</a:t>
            </a:r>
            <a:endParaRPr lang="en-US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6019800" y="5257800"/>
            <a:ext cx="2790825" cy="866775"/>
          </a:xfrm>
          <a:prstGeom prst="roundRect">
            <a:avLst/>
          </a:prstGeom>
          <a:solidFill>
            <a:srgbClr val="92D050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bg1"/>
                </a:solidFill>
              </a:rPr>
              <a:t>Closure</a:t>
            </a:r>
          </a:p>
        </p:txBody>
      </p:sp>
      <p:sp>
        <p:nvSpPr>
          <p:cNvPr id="22" name="Left-Right Arrow Callout 21"/>
          <p:cNvSpPr/>
          <p:nvPr/>
        </p:nvSpPr>
        <p:spPr>
          <a:xfrm>
            <a:off x="4476750" y="1103313"/>
            <a:ext cx="1104900" cy="5073650"/>
          </a:xfrm>
          <a:prstGeom prst="leftRightArrowCallout">
            <a:avLst/>
          </a:prstGeom>
          <a:solidFill>
            <a:srgbClr val="4EBAB7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24" name="Elbow Connector 23"/>
          <p:cNvCxnSpPr>
            <a:stCxn id="5" idx="3"/>
            <a:endCxn id="22" idx="1"/>
          </p:cNvCxnSpPr>
          <p:nvPr/>
        </p:nvCxnSpPr>
        <p:spPr>
          <a:xfrm>
            <a:off x="4067175" y="1338263"/>
            <a:ext cx="409575" cy="2301875"/>
          </a:xfrm>
          <a:prstGeom prst="bentConnector3">
            <a:avLst>
              <a:gd name="adj1" fmla="val 50000"/>
            </a:avLst>
          </a:prstGeom>
          <a:ln w="19050">
            <a:solidFill>
              <a:schemeClr val="bg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Elbow Connector 25"/>
          <p:cNvCxnSpPr>
            <a:stCxn id="8" idx="3"/>
            <a:endCxn id="22" idx="1"/>
          </p:cNvCxnSpPr>
          <p:nvPr/>
        </p:nvCxnSpPr>
        <p:spPr>
          <a:xfrm>
            <a:off x="4067175" y="1916113"/>
            <a:ext cx="409575" cy="1724025"/>
          </a:xfrm>
          <a:prstGeom prst="bentConnector3">
            <a:avLst>
              <a:gd name="adj1" fmla="val 50000"/>
            </a:avLst>
          </a:prstGeom>
          <a:ln w="19050">
            <a:solidFill>
              <a:schemeClr val="bg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Elbow Connector 27"/>
          <p:cNvCxnSpPr>
            <a:stCxn id="9" idx="3"/>
            <a:endCxn id="22" idx="1"/>
          </p:cNvCxnSpPr>
          <p:nvPr/>
        </p:nvCxnSpPr>
        <p:spPr>
          <a:xfrm>
            <a:off x="4067175" y="2493963"/>
            <a:ext cx="409575" cy="1146175"/>
          </a:xfrm>
          <a:prstGeom prst="bentConnector3">
            <a:avLst>
              <a:gd name="adj1" fmla="val 50000"/>
            </a:avLst>
          </a:prstGeom>
          <a:ln w="19050">
            <a:solidFill>
              <a:schemeClr val="bg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Elbow Connector 29"/>
          <p:cNvCxnSpPr>
            <a:stCxn id="10" idx="3"/>
            <a:endCxn id="22" idx="1"/>
          </p:cNvCxnSpPr>
          <p:nvPr/>
        </p:nvCxnSpPr>
        <p:spPr>
          <a:xfrm>
            <a:off x="4067175" y="3070225"/>
            <a:ext cx="409575" cy="569913"/>
          </a:xfrm>
          <a:prstGeom prst="bentConnector3">
            <a:avLst>
              <a:gd name="adj1" fmla="val 50000"/>
            </a:avLst>
          </a:prstGeom>
          <a:ln w="19050">
            <a:solidFill>
              <a:schemeClr val="bg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Elbow Connector 31"/>
          <p:cNvCxnSpPr>
            <a:stCxn id="11" idx="3"/>
            <a:endCxn id="22" idx="1"/>
          </p:cNvCxnSpPr>
          <p:nvPr/>
        </p:nvCxnSpPr>
        <p:spPr>
          <a:xfrm flipV="1">
            <a:off x="4067175" y="3640138"/>
            <a:ext cx="409575" cy="7937"/>
          </a:xfrm>
          <a:prstGeom prst="bentConnector3">
            <a:avLst>
              <a:gd name="adj1" fmla="val 50000"/>
            </a:avLst>
          </a:prstGeom>
          <a:ln w="19050">
            <a:solidFill>
              <a:schemeClr val="bg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Elbow Connector 33"/>
          <p:cNvCxnSpPr>
            <a:stCxn id="12" idx="3"/>
            <a:endCxn id="22" idx="1"/>
          </p:cNvCxnSpPr>
          <p:nvPr/>
        </p:nvCxnSpPr>
        <p:spPr>
          <a:xfrm flipV="1">
            <a:off x="4067175" y="3640138"/>
            <a:ext cx="409575" cy="585787"/>
          </a:xfrm>
          <a:prstGeom prst="bentConnector3">
            <a:avLst>
              <a:gd name="adj1" fmla="val 50000"/>
            </a:avLst>
          </a:prstGeom>
          <a:ln w="19050">
            <a:solidFill>
              <a:schemeClr val="bg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Elbow Connector 35"/>
          <p:cNvCxnSpPr>
            <a:stCxn id="13" idx="3"/>
            <a:endCxn id="22" idx="1"/>
          </p:cNvCxnSpPr>
          <p:nvPr/>
        </p:nvCxnSpPr>
        <p:spPr>
          <a:xfrm flipV="1">
            <a:off x="4067175" y="3640138"/>
            <a:ext cx="409575" cy="1163637"/>
          </a:xfrm>
          <a:prstGeom prst="bentConnector3">
            <a:avLst>
              <a:gd name="adj1" fmla="val 50000"/>
            </a:avLst>
          </a:prstGeom>
          <a:ln w="19050">
            <a:solidFill>
              <a:schemeClr val="bg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Elbow Connector 37"/>
          <p:cNvCxnSpPr>
            <a:stCxn id="14" idx="3"/>
            <a:endCxn id="22" idx="1"/>
          </p:cNvCxnSpPr>
          <p:nvPr/>
        </p:nvCxnSpPr>
        <p:spPr>
          <a:xfrm flipV="1">
            <a:off x="4067175" y="3640138"/>
            <a:ext cx="409575" cy="1739900"/>
          </a:xfrm>
          <a:prstGeom prst="bentConnector3">
            <a:avLst>
              <a:gd name="adj1" fmla="val 50000"/>
            </a:avLst>
          </a:prstGeom>
          <a:ln w="19050">
            <a:solidFill>
              <a:schemeClr val="bg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Elbow Connector 39"/>
          <p:cNvCxnSpPr>
            <a:stCxn id="15" idx="3"/>
            <a:endCxn id="22" idx="1"/>
          </p:cNvCxnSpPr>
          <p:nvPr/>
        </p:nvCxnSpPr>
        <p:spPr>
          <a:xfrm flipV="1">
            <a:off x="4067175" y="3640138"/>
            <a:ext cx="409575" cy="2317750"/>
          </a:xfrm>
          <a:prstGeom prst="bentConnector3">
            <a:avLst>
              <a:gd name="adj1" fmla="val 50000"/>
            </a:avLst>
          </a:prstGeom>
          <a:ln w="19050">
            <a:solidFill>
              <a:schemeClr val="bg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Elbow Connector 41"/>
          <p:cNvCxnSpPr>
            <a:stCxn id="22" idx="3"/>
            <a:endCxn id="17" idx="1"/>
          </p:cNvCxnSpPr>
          <p:nvPr/>
        </p:nvCxnSpPr>
        <p:spPr>
          <a:xfrm flipV="1">
            <a:off x="5581650" y="1552575"/>
            <a:ext cx="409575" cy="2087563"/>
          </a:xfrm>
          <a:prstGeom prst="bentConnector3">
            <a:avLst>
              <a:gd name="adj1" fmla="val 50000"/>
            </a:avLst>
          </a:prstGeom>
          <a:ln w="19050">
            <a:solidFill>
              <a:schemeClr val="bg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Elbow Connector 43"/>
          <p:cNvCxnSpPr>
            <a:stCxn id="22" idx="3"/>
            <a:endCxn id="18" idx="1"/>
          </p:cNvCxnSpPr>
          <p:nvPr/>
        </p:nvCxnSpPr>
        <p:spPr>
          <a:xfrm flipV="1">
            <a:off x="5581650" y="2598738"/>
            <a:ext cx="409575" cy="1041400"/>
          </a:xfrm>
          <a:prstGeom prst="bentConnector3">
            <a:avLst>
              <a:gd name="adj1" fmla="val 50000"/>
            </a:avLst>
          </a:prstGeom>
          <a:ln w="19050">
            <a:solidFill>
              <a:schemeClr val="bg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Elbow Connector 47"/>
          <p:cNvCxnSpPr>
            <a:stCxn id="22" idx="3"/>
            <a:endCxn id="19" idx="1"/>
          </p:cNvCxnSpPr>
          <p:nvPr/>
        </p:nvCxnSpPr>
        <p:spPr>
          <a:xfrm>
            <a:off x="5581650" y="3640138"/>
            <a:ext cx="409575" cy="4762"/>
          </a:xfrm>
          <a:prstGeom prst="bentConnector3">
            <a:avLst>
              <a:gd name="adj1" fmla="val 50000"/>
            </a:avLst>
          </a:prstGeom>
          <a:ln w="19050">
            <a:solidFill>
              <a:schemeClr val="bg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773" name="Elbow Connector 49"/>
          <p:cNvCxnSpPr>
            <a:cxnSpLocks noChangeShapeType="1"/>
            <a:stCxn id="22" idx="3"/>
            <a:endCxn id="21" idx="1"/>
          </p:cNvCxnSpPr>
          <p:nvPr/>
        </p:nvCxnSpPr>
        <p:spPr bwMode="auto">
          <a:xfrm>
            <a:off x="5594350" y="3640138"/>
            <a:ext cx="412750" cy="2051050"/>
          </a:xfrm>
          <a:prstGeom prst="bentConnector3">
            <a:avLst>
              <a:gd name="adj1" fmla="val 50000"/>
            </a:avLst>
          </a:prstGeom>
          <a:noFill/>
          <a:ln w="19050" algn="ctr">
            <a:solidFill>
              <a:schemeClr val="bg1"/>
            </a:solidFill>
            <a:prstDash val="sysDash"/>
            <a:miter lim="800000"/>
            <a:headEnd/>
            <a:tailEnd type="arrow" w="med" len="med"/>
          </a:ln>
        </p:spPr>
      </p:cxnSp>
      <p:cxnSp>
        <p:nvCxnSpPr>
          <p:cNvPr id="52" name="Elbow Connector 51"/>
          <p:cNvCxnSpPr>
            <a:stCxn id="22" idx="3"/>
            <a:endCxn id="20" idx="1"/>
          </p:cNvCxnSpPr>
          <p:nvPr/>
        </p:nvCxnSpPr>
        <p:spPr>
          <a:xfrm>
            <a:off x="5581650" y="3640138"/>
            <a:ext cx="409575" cy="2095500"/>
          </a:xfrm>
          <a:prstGeom prst="bentConnector3">
            <a:avLst>
              <a:gd name="adj1" fmla="val 50000"/>
            </a:avLst>
          </a:prstGeom>
          <a:ln w="19050">
            <a:solidFill>
              <a:schemeClr val="bg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4776976" y="1860325"/>
            <a:ext cx="582211" cy="3626076"/>
          </a:xfrm>
          <a:prstGeom prst="rect">
            <a:avLst/>
          </a:prstGeom>
          <a:noFill/>
        </p:spPr>
        <p:txBody>
          <a:bodyPr vert="wordArtVert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rgbClr val="002060"/>
                </a:solidFill>
              </a:rPr>
              <a:t>  </a:t>
            </a:r>
            <a:r>
              <a:rPr lang="en-US" sz="1800" b="1" dirty="0">
                <a:solidFill>
                  <a:schemeClr val="bg1"/>
                </a:solidFill>
              </a:rPr>
              <a:t>PROCESSES</a:t>
            </a:r>
          </a:p>
        </p:txBody>
      </p:sp>
      <p:sp>
        <p:nvSpPr>
          <p:cNvPr id="31776" name="TextBox 54"/>
          <p:cNvSpPr txBox="1">
            <a:spLocks noChangeArrowheads="1"/>
          </p:cNvSpPr>
          <p:nvPr/>
        </p:nvSpPr>
        <p:spPr bwMode="auto">
          <a:xfrm>
            <a:off x="4792663" y="1924050"/>
            <a:ext cx="4857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u="sng">
                <a:solidFill>
                  <a:srgbClr val="002060"/>
                </a:solidFill>
              </a:rPr>
              <a:t>47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019800" y="4267200"/>
            <a:ext cx="2790825" cy="866775"/>
          </a:xfrm>
          <a:prstGeom prst="roundRect">
            <a:avLst/>
          </a:prstGeom>
          <a:solidFill>
            <a:srgbClr val="92D050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bg1"/>
                </a:solidFill>
              </a:rPr>
              <a:t>Monitoring, </a:t>
            </a:r>
            <a:r>
              <a:rPr lang="en-US" dirty="0" smtClean="0">
                <a:solidFill>
                  <a:schemeClr val="bg1"/>
                </a:solidFill>
              </a:rPr>
              <a:t>&amp; </a:t>
            </a:r>
            <a:r>
              <a:rPr lang="en-US" dirty="0">
                <a:solidFill>
                  <a:schemeClr val="bg1"/>
                </a:solidFill>
              </a:rPr>
              <a:t>Control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990600" y="6172200"/>
            <a:ext cx="3108325" cy="438150"/>
          </a:xfrm>
          <a:prstGeom prst="round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300" b="1" dirty="0">
                <a:solidFill>
                  <a:schemeClr val="bg1"/>
                </a:solidFill>
              </a:rPr>
              <a:t>Stakeholder  Management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itle 1"/>
          <p:cNvSpPr>
            <a:spLocks noGrp="1"/>
          </p:cNvSpPr>
          <p:nvPr>
            <p:ph type="title" idx="4294967295"/>
          </p:nvPr>
        </p:nvSpPr>
        <p:spPr>
          <a:xfrm>
            <a:off x="914400" y="274638"/>
            <a:ext cx="7924800" cy="1143000"/>
          </a:xfrm>
        </p:spPr>
        <p:txBody>
          <a:bodyPr bIns="91440" anchor="b"/>
          <a:lstStyle/>
          <a:p>
            <a:r>
              <a:rPr lang="en-US"/>
              <a:t>Difference Between PMBOK 4 &amp; 5</a:t>
            </a:r>
          </a:p>
        </p:txBody>
      </p:sp>
      <p:sp>
        <p:nvSpPr>
          <p:cNvPr id="84995" name="Date Placeholder 2"/>
          <p:cNvSpPr txBox="1">
            <a:spLocks noGrp="1"/>
          </p:cNvSpPr>
          <p:nvPr/>
        </p:nvSpPr>
        <p:spPr bwMode="auto">
          <a:xfrm>
            <a:off x="6172200" y="6191250"/>
            <a:ext cx="24765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1A15E6FF-0B21-423D-AF94-1622F71697DC}" type="datetime4">
              <a:rPr lang="en-US" sz="1400">
                <a:solidFill>
                  <a:schemeClr val="tx2"/>
                </a:solidFill>
                <a:latin typeface="Perpetua" pitchFamily="18" charset="0"/>
              </a:rPr>
              <a:pPr algn="r"/>
              <a:t>November 12, 2013</a:t>
            </a:fld>
            <a:endParaRPr lang="en-US" sz="1400">
              <a:solidFill>
                <a:schemeClr val="tx2"/>
              </a:solidFill>
              <a:latin typeface="Perpetua" pitchFamily="18" charset="0"/>
            </a:endParaRP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CB4D9DA1-602B-49EF-9472-164B9605A333}" type="slidenum">
              <a:rPr lang="en-US" sz="1400">
                <a:solidFill>
                  <a:srgbClr val="FFFFFF"/>
                </a:solidFill>
                <a:latin typeface="+mj-lt"/>
                <a:ea typeface="+mj-ea"/>
                <a:cs typeface="+mj-cs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3</a:t>
            </a:fld>
            <a:endParaRPr lang="en-US" sz="14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8499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0975" y="1600200"/>
            <a:ext cx="8782050" cy="423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Arrow Connector 6"/>
          <p:cNvCxnSpPr/>
          <p:nvPr/>
        </p:nvCxnSpPr>
        <p:spPr>
          <a:xfrm flipH="1">
            <a:off x="3505200" y="3048000"/>
            <a:ext cx="3048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6934200" y="3048000"/>
            <a:ext cx="3048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3505200" y="4114800"/>
            <a:ext cx="3048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4114800" y="5486400"/>
            <a:ext cx="3048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14400" y="274638"/>
            <a:ext cx="7772400" cy="1143000"/>
          </a:xfrm>
        </p:spPr>
        <p:txBody>
          <a:bodyPr bIns="91440" anchor="b">
            <a:normAutofit fontScale="90000"/>
          </a:bodyPr>
          <a:lstStyle/>
          <a:p>
            <a:r>
              <a:rPr lang="en-US" sz="4000"/>
              <a:t>Difference Between PMBOK 4 &amp; 5</a:t>
            </a:r>
          </a:p>
        </p:txBody>
      </p:sp>
      <p:sp>
        <p:nvSpPr>
          <p:cNvPr id="86019" name="Date Placeholder 2"/>
          <p:cNvSpPr txBox="1">
            <a:spLocks noGrp="1"/>
          </p:cNvSpPr>
          <p:nvPr/>
        </p:nvSpPr>
        <p:spPr bwMode="auto">
          <a:xfrm>
            <a:off x="6172200" y="6191250"/>
            <a:ext cx="24765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352403C2-4881-4286-9B66-63EB6EE19216}" type="datetime4">
              <a:rPr lang="en-US" sz="1400">
                <a:solidFill>
                  <a:schemeClr val="tx2"/>
                </a:solidFill>
                <a:latin typeface="Perpetua" pitchFamily="18" charset="0"/>
              </a:rPr>
              <a:pPr algn="r"/>
              <a:t>November 12, 2013</a:t>
            </a:fld>
            <a:endParaRPr lang="en-US" sz="1400">
              <a:solidFill>
                <a:schemeClr val="tx2"/>
              </a:solidFill>
              <a:latin typeface="Perpetua" pitchFamily="18" charset="0"/>
            </a:endParaRP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9CDF11AF-C85C-428A-A2CD-1FDA1FDC19A8}" type="slidenum">
              <a:rPr lang="en-US" sz="1400">
                <a:solidFill>
                  <a:srgbClr val="FFFFFF"/>
                </a:solidFill>
                <a:latin typeface="+mj-lt"/>
                <a:ea typeface="+mj-ea"/>
                <a:cs typeface="+mj-cs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4</a:t>
            </a:fld>
            <a:endParaRPr lang="en-US" sz="14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8602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286000"/>
            <a:ext cx="8582025" cy="383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02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828800"/>
            <a:ext cx="8601075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Arrow Connector 6"/>
          <p:cNvCxnSpPr/>
          <p:nvPr/>
        </p:nvCxnSpPr>
        <p:spPr>
          <a:xfrm flipH="1">
            <a:off x="3429000" y="5943600"/>
            <a:ext cx="3048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5029200" y="5943600"/>
            <a:ext cx="3048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6705600" y="5943600"/>
            <a:ext cx="3048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66276" name="Object 4"/>
          <p:cNvGraphicFramePr>
            <a:graphicFrameLocks noChangeAspect="1"/>
          </p:cNvGraphicFramePr>
          <p:nvPr>
            <p:ph idx="1"/>
          </p:nvPr>
        </p:nvGraphicFramePr>
        <p:xfrm>
          <a:off x="0" y="0"/>
          <a:ext cx="9144000" cy="6858000"/>
        </p:xfrm>
        <a:graphic>
          <a:graphicData uri="http://schemas.openxmlformats.org/presentationml/2006/ole">
            <p:oleObj spid="_x0000_s566276" name="Acrobat Document" r:id="rId3" imgW="9600000" imgH="7201905" progId="AcroExch.Document.7">
              <p:embed/>
            </p:oleObj>
          </a:graphicData>
        </a:graphic>
      </p:graphicFrame>
    </p:spTree>
  </p:cSld>
  <p:clrMapOvr>
    <a:masterClrMapping/>
  </p:clrMapOvr>
  <p:transition advClick="0">
    <p:rand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CA143-1353-4A41-815D-307C36E4C78D}" type="slidenum">
              <a:rPr lang="en-US"/>
              <a:pPr/>
              <a:t>6</a:t>
            </a:fld>
            <a:endParaRPr lang="en-US"/>
          </a:p>
        </p:txBody>
      </p:sp>
      <p:sp>
        <p:nvSpPr>
          <p:cNvPr id="69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677863" y="762000"/>
            <a:ext cx="7772400" cy="1143000"/>
          </a:xfrm>
        </p:spPr>
        <p:txBody>
          <a:bodyPr/>
          <a:lstStyle/>
          <a:p>
            <a:r>
              <a:rPr lang="en-US"/>
              <a:t>Project Management Processes</a:t>
            </a:r>
          </a:p>
        </p:txBody>
      </p:sp>
      <p:sp>
        <p:nvSpPr>
          <p:cNvPr id="692227" name="Rectangle 3"/>
          <p:cNvSpPr>
            <a:spLocks noChangeArrowheads="1"/>
          </p:cNvSpPr>
          <p:nvPr/>
        </p:nvSpPr>
        <p:spPr bwMode="auto">
          <a:xfrm>
            <a:off x="533400" y="1981200"/>
            <a:ext cx="78486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/>
          <a:lstStyle/>
          <a:p>
            <a:pPr marL="342900" indent="-342900">
              <a:spcBef>
                <a:spcPct val="20000"/>
              </a:spcBef>
              <a:buClr>
                <a:schemeClr val="tx2"/>
              </a:buClr>
              <a:buFont typeface="EDS" charset="0"/>
              <a:buChar char="»"/>
            </a:pPr>
            <a:r>
              <a:rPr lang="en-US" sz="2000">
                <a:solidFill>
                  <a:srgbClr val="E6E6E6"/>
                </a:solidFill>
                <a:latin typeface="Arial" pitchFamily="34" charset="0"/>
              </a:rPr>
              <a:t>PM processes are divided into five phases or process groups</a:t>
            </a:r>
          </a:p>
        </p:txBody>
      </p:sp>
      <p:sp useBgFill="1">
        <p:nvSpPr>
          <p:cNvPr id="692228" name="Oval 4"/>
          <p:cNvSpPr>
            <a:spLocks noChangeArrowheads="1"/>
          </p:cNvSpPr>
          <p:nvPr/>
        </p:nvSpPr>
        <p:spPr bwMode="auto">
          <a:xfrm>
            <a:off x="1143000" y="2667000"/>
            <a:ext cx="1681163" cy="1054100"/>
          </a:xfrm>
          <a:prstGeom prst="ellipse">
            <a:avLst/>
          </a:prstGeom>
          <a:ln w="12700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lIns="90488" tIns="44450" rIns="90488" bIns="44450" anchor="ctr"/>
          <a:lstStyle/>
          <a:p>
            <a:pPr algn="ctr"/>
            <a:r>
              <a:rPr lang="en-US" b="1">
                <a:latin typeface="Arial" pitchFamily="34" charset="0"/>
              </a:rPr>
              <a:t>Initiating</a:t>
            </a:r>
          </a:p>
          <a:p>
            <a:pPr algn="ctr"/>
            <a:r>
              <a:rPr lang="en-US" b="1">
                <a:latin typeface="Arial" pitchFamily="34" charset="0"/>
              </a:rPr>
              <a:t>Processes</a:t>
            </a:r>
          </a:p>
        </p:txBody>
      </p:sp>
      <p:sp useBgFill="1">
        <p:nvSpPr>
          <p:cNvPr id="692229" name="Oval 5"/>
          <p:cNvSpPr>
            <a:spLocks noChangeArrowheads="1"/>
          </p:cNvSpPr>
          <p:nvPr/>
        </p:nvSpPr>
        <p:spPr bwMode="auto">
          <a:xfrm>
            <a:off x="4467225" y="5568950"/>
            <a:ext cx="1682750" cy="1054100"/>
          </a:xfrm>
          <a:prstGeom prst="ellipse">
            <a:avLst/>
          </a:prstGeom>
          <a:ln w="12700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lIns="90488" tIns="44450" rIns="90488" bIns="44450" anchor="ctr"/>
          <a:lstStyle/>
          <a:p>
            <a:pPr algn="ctr"/>
            <a:r>
              <a:rPr lang="en-US" b="1">
                <a:latin typeface="Arial" pitchFamily="34" charset="0"/>
              </a:rPr>
              <a:t>Closing</a:t>
            </a:r>
          </a:p>
          <a:p>
            <a:pPr algn="ctr"/>
            <a:r>
              <a:rPr lang="en-US" b="1">
                <a:latin typeface="Arial" pitchFamily="34" charset="0"/>
              </a:rPr>
              <a:t>Processes</a:t>
            </a:r>
          </a:p>
        </p:txBody>
      </p:sp>
      <p:sp useBgFill="1">
        <p:nvSpPr>
          <p:cNvPr id="692230" name="Oval 6"/>
          <p:cNvSpPr>
            <a:spLocks noChangeArrowheads="1"/>
          </p:cNvSpPr>
          <p:nvPr/>
        </p:nvSpPr>
        <p:spPr bwMode="auto">
          <a:xfrm>
            <a:off x="2435225" y="4121150"/>
            <a:ext cx="1817688" cy="1206500"/>
          </a:xfrm>
          <a:prstGeom prst="ellipse">
            <a:avLst/>
          </a:prstGeom>
          <a:ln w="12700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lIns="90488" tIns="44450" rIns="90488" bIns="44450" anchor="ctr"/>
          <a:lstStyle/>
          <a:p>
            <a:pPr algn="ctr"/>
            <a:r>
              <a:rPr lang="en-US" b="1">
                <a:latin typeface="Arial" pitchFamily="34" charset="0"/>
              </a:rPr>
              <a:t>Controlling</a:t>
            </a:r>
          </a:p>
          <a:p>
            <a:pPr algn="ctr"/>
            <a:r>
              <a:rPr lang="en-US" b="1">
                <a:latin typeface="Arial" pitchFamily="34" charset="0"/>
              </a:rPr>
              <a:t>Processes</a:t>
            </a:r>
          </a:p>
        </p:txBody>
      </p:sp>
      <p:sp useBgFill="1">
        <p:nvSpPr>
          <p:cNvPr id="692231" name="Oval 7"/>
          <p:cNvSpPr>
            <a:spLocks noChangeArrowheads="1"/>
          </p:cNvSpPr>
          <p:nvPr/>
        </p:nvSpPr>
        <p:spPr bwMode="auto">
          <a:xfrm>
            <a:off x="6161088" y="4349750"/>
            <a:ext cx="1817687" cy="1282700"/>
          </a:xfrm>
          <a:prstGeom prst="ellipse">
            <a:avLst/>
          </a:prstGeom>
          <a:ln w="12700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lIns="90488" tIns="44450" rIns="90488" bIns="44450" anchor="ctr"/>
          <a:lstStyle/>
          <a:p>
            <a:pPr algn="ctr"/>
            <a:r>
              <a:rPr lang="en-US" b="1">
                <a:latin typeface="Arial" pitchFamily="34" charset="0"/>
              </a:rPr>
              <a:t>Executing</a:t>
            </a:r>
          </a:p>
          <a:p>
            <a:pPr algn="ctr"/>
            <a:r>
              <a:rPr lang="en-US" b="1">
                <a:latin typeface="Arial" pitchFamily="34" charset="0"/>
              </a:rPr>
              <a:t>Processes</a:t>
            </a:r>
          </a:p>
        </p:txBody>
      </p:sp>
      <p:sp useBgFill="1">
        <p:nvSpPr>
          <p:cNvPr id="692232" name="Oval 8"/>
          <p:cNvSpPr>
            <a:spLocks noChangeArrowheads="1"/>
          </p:cNvSpPr>
          <p:nvPr/>
        </p:nvSpPr>
        <p:spPr bwMode="auto">
          <a:xfrm>
            <a:off x="4670425" y="2673350"/>
            <a:ext cx="1682750" cy="1054100"/>
          </a:xfrm>
          <a:prstGeom prst="ellipse">
            <a:avLst/>
          </a:prstGeom>
          <a:ln w="12700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lIns="90488" tIns="44450" rIns="90488" bIns="44450" anchor="ctr"/>
          <a:lstStyle/>
          <a:p>
            <a:pPr algn="ctr"/>
            <a:r>
              <a:rPr lang="en-US" i="1">
                <a:solidFill>
                  <a:srgbClr val="FF9900"/>
                </a:solidFill>
                <a:latin typeface="Arial" pitchFamily="34" charset="0"/>
              </a:rPr>
              <a:t>Planning</a:t>
            </a:r>
          </a:p>
          <a:p>
            <a:pPr algn="ctr"/>
            <a:r>
              <a:rPr lang="en-US" i="1">
                <a:solidFill>
                  <a:srgbClr val="FF9900"/>
                </a:solidFill>
                <a:latin typeface="Arial" pitchFamily="34" charset="0"/>
              </a:rPr>
              <a:t>Processes</a:t>
            </a:r>
          </a:p>
        </p:txBody>
      </p:sp>
      <p:sp>
        <p:nvSpPr>
          <p:cNvPr id="692233" name="Line 9"/>
          <p:cNvSpPr>
            <a:spLocks noChangeShapeType="1"/>
          </p:cNvSpPr>
          <p:nvPr/>
        </p:nvSpPr>
        <p:spPr bwMode="auto">
          <a:xfrm>
            <a:off x="2974975" y="3200400"/>
            <a:ext cx="1622425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92234" name="Line 10"/>
          <p:cNvSpPr>
            <a:spLocks noChangeShapeType="1"/>
          </p:cNvSpPr>
          <p:nvPr/>
        </p:nvSpPr>
        <p:spPr bwMode="auto">
          <a:xfrm>
            <a:off x="4464050" y="4724400"/>
            <a:ext cx="1624013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92235" name="Line 11"/>
          <p:cNvSpPr>
            <a:spLocks noChangeShapeType="1"/>
          </p:cNvSpPr>
          <p:nvPr/>
        </p:nvSpPr>
        <p:spPr bwMode="auto">
          <a:xfrm>
            <a:off x="4464050" y="5029200"/>
            <a:ext cx="1624013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92236" name="Line 12"/>
          <p:cNvSpPr>
            <a:spLocks noChangeShapeType="1"/>
          </p:cNvSpPr>
          <p:nvPr/>
        </p:nvSpPr>
        <p:spPr bwMode="auto">
          <a:xfrm>
            <a:off x="6496050" y="3355975"/>
            <a:ext cx="674688" cy="911225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92237" name="Line 13"/>
          <p:cNvSpPr>
            <a:spLocks noChangeShapeType="1"/>
          </p:cNvSpPr>
          <p:nvPr/>
        </p:nvSpPr>
        <p:spPr bwMode="auto">
          <a:xfrm>
            <a:off x="3381375" y="5489575"/>
            <a:ext cx="1012825" cy="530225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92238" name="Line 14"/>
          <p:cNvSpPr>
            <a:spLocks noChangeShapeType="1"/>
          </p:cNvSpPr>
          <p:nvPr/>
        </p:nvSpPr>
        <p:spPr bwMode="auto">
          <a:xfrm rot="-5400000">
            <a:off x="4083844" y="3558381"/>
            <a:ext cx="758825" cy="811213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92239" name="Text Box 15"/>
          <p:cNvSpPr txBox="1">
            <a:spLocks noChangeArrowheads="1"/>
          </p:cNvSpPr>
          <p:nvPr/>
        </p:nvSpPr>
        <p:spPr bwMode="auto">
          <a:xfrm>
            <a:off x="990600" y="5867400"/>
            <a:ext cx="2420938" cy="336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/>
              <a:t>Professional Responsibility</a:t>
            </a:r>
          </a:p>
        </p:txBody>
      </p:sp>
    </p:spTree>
  </p:cSld>
  <p:clrMapOvr>
    <a:masterClrMapping/>
  </p:clrMapOvr>
  <p:transition advClick="0"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7EE73-EDD1-4D05-8BB7-37287D716E91}" type="slidenum">
              <a:rPr lang="en-US"/>
              <a:pPr/>
              <a:t>7</a:t>
            </a:fld>
            <a:endParaRPr lang="en-US"/>
          </a:p>
        </p:txBody>
      </p:sp>
      <p:sp>
        <p:nvSpPr>
          <p:cNvPr id="69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Project Planning</a:t>
            </a:r>
          </a:p>
        </p:txBody>
      </p:sp>
      <p:sp>
        <p:nvSpPr>
          <p:cNvPr id="69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>
              <a:buFontTx/>
              <a:buChar char="•"/>
            </a:pPr>
            <a:r>
              <a:rPr lang="en-US"/>
              <a:t>The purpose of Project Planning is to;</a:t>
            </a:r>
          </a:p>
          <a:p>
            <a:pPr lvl="1">
              <a:buFontTx/>
              <a:buChar char="•"/>
            </a:pPr>
            <a:r>
              <a:rPr lang="en-US"/>
              <a:t> </a:t>
            </a:r>
            <a:r>
              <a:rPr lang="en-US" u="sng"/>
              <a:t>establish</a:t>
            </a:r>
            <a:r>
              <a:rPr lang="en-US"/>
              <a:t> and</a:t>
            </a:r>
          </a:p>
          <a:p>
            <a:pPr lvl="1">
              <a:buFontTx/>
              <a:buChar char="•"/>
            </a:pPr>
            <a:r>
              <a:rPr lang="en-US"/>
              <a:t> </a:t>
            </a:r>
            <a:r>
              <a:rPr lang="en-US" u="sng"/>
              <a:t>maintain</a:t>
            </a:r>
            <a:r>
              <a:rPr lang="en-US"/>
              <a:t> </a:t>
            </a:r>
          </a:p>
          <a:p>
            <a:pPr lvl="1">
              <a:buFontTx/>
              <a:buChar char="•"/>
            </a:pPr>
            <a:r>
              <a:rPr lang="en-US"/>
              <a:t>plans that define project activities.</a:t>
            </a:r>
          </a:p>
          <a:p>
            <a:pPr lvl="1">
              <a:buFontTx/>
              <a:buChar char="•"/>
            </a:pPr>
            <a:endParaRPr lang="en-US"/>
          </a:p>
          <a:p>
            <a:pPr lvl="1">
              <a:buFontTx/>
              <a:buChar char="•"/>
            </a:pPr>
            <a:endParaRPr lang="en-US"/>
          </a:p>
          <a:p>
            <a:pPr lvl="1">
              <a:buFontTx/>
              <a:buNone/>
            </a:pPr>
            <a:r>
              <a:rPr lang="en-US" i="1">
                <a:solidFill>
                  <a:srgbClr val="FF9900"/>
                </a:solidFill>
              </a:rPr>
              <a:t>Majority of Project Manager’s time is spent to effectively plan the project activities.</a:t>
            </a:r>
          </a:p>
        </p:txBody>
      </p:sp>
    </p:spTree>
  </p:cSld>
  <p:clrMapOvr>
    <a:masterClrMapping/>
  </p:clrMapOvr>
  <p:transition advClick="0"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7E9D4-FE38-4D2E-8BAA-8A98785F5953}" type="slidenum">
              <a:rPr lang="en-US"/>
              <a:pPr/>
              <a:t>8</a:t>
            </a:fld>
            <a:endParaRPr lang="en-US"/>
          </a:p>
        </p:txBody>
      </p:sp>
      <p:sp>
        <p:nvSpPr>
          <p:cNvPr id="69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When Project Planning is not done well….</a:t>
            </a:r>
          </a:p>
        </p:txBody>
      </p:sp>
      <p:sp>
        <p:nvSpPr>
          <p:cNvPr id="69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>
              <a:buFontTx/>
              <a:buChar char="•"/>
            </a:pPr>
            <a:r>
              <a:rPr lang="en-US" sz="2400" i="1" dirty="0"/>
              <a:t>Poor estimates lead to cost and schedule over runs.</a:t>
            </a:r>
          </a:p>
          <a:p>
            <a:pPr lvl="1">
              <a:buFontTx/>
              <a:buChar char="•"/>
            </a:pPr>
            <a:r>
              <a:rPr lang="en-US" sz="2400" i="1" dirty="0"/>
              <a:t>Inability to discover deviations from undocumented plans</a:t>
            </a:r>
          </a:p>
          <a:p>
            <a:pPr lvl="1">
              <a:buFontTx/>
              <a:buChar char="•"/>
            </a:pPr>
            <a:r>
              <a:rPr lang="en-US" sz="2400" i="1" dirty="0"/>
              <a:t>Resources are not available or applied when needed.</a:t>
            </a:r>
          </a:p>
          <a:p>
            <a:pPr lvl="1">
              <a:buFontTx/>
              <a:buChar char="•"/>
            </a:pPr>
            <a:r>
              <a:rPr lang="en-US" sz="2400" i="1" dirty="0"/>
              <a:t>Inability to meet commitments</a:t>
            </a:r>
          </a:p>
          <a:p>
            <a:pPr lvl="1">
              <a:buFontTx/>
              <a:buChar char="•"/>
            </a:pPr>
            <a:r>
              <a:rPr lang="en-US" sz="2400" i="1" dirty="0"/>
              <a:t>No lessons learned for future projects means making the same mistakes on multiple projects.</a:t>
            </a:r>
          </a:p>
          <a:p>
            <a:pPr lvl="1">
              <a:buFontTx/>
              <a:buChar char="•"/>
            </a:pPr>
            <a:r>
              <a:rPr lang="en-US" sz="2400" i="1" dirty="0"/>
              <a:t>PROJECTS FAIL; “IF YOU FAIL TO PLAN, THEN YOU PLAN TO FAIL”</a:t>
            </a:r>
          </a:p>
        </p:txBody>
      </p:sp>
      <p:sp>
        <p:nvSpPr>
          <p:cNvPr id="695300" name="Text Box 19"/>
          <p:cNvSpPr txBox="1">
            <a:spLocks noChangeArrowheads="1"/>
          </p:cNvSpPr>
          <p:nvPr/>
        </p:nvSpPr>
        <p:spPr bwMode="auto">
          <a:xfrm>
            <a:off x="276225" y="6019800"/>
            <a:ext cx="88677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de-DE" sz="1400">
                <a:latin typeface="Arial" pitchFamily="34" charset="0"/>
              </a:rPr>
              <a:t>2004-2005 by Carnegie Mellon University Introduction to CMMI V 1.1</a:t>
            </a:r>
            <a:endParaRPr lang="de-DE" sz="1400">
              <a:solidFill>
                <a:schemeClr val="bg1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 advClick="0"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00811-D410-4D35-818D-7A4AFE3D427D}" type="slidenum">
              <a:rPr lang="en-US"/>
              <a:pPr/>
              <a:t>9</a:t>
            </a:fld>
            <a:endParaRPr lang="en-US"/>
          </a:p>
        </p:txBody>
      </p:sp>
      <p:graphicFrame>
        <p:nvGraphicFramePr>
          <p:cNvPr id="697346" name="Object 2"/>
          <p:cNvGraphicFramePr>
            <a:graphicFrameLocks noChangeAspect="1"/>
          </p:cNvGraphicFramePr>
          <p:nvPr>
            <p:ph idx="1"/>
          </p:nvPr>
        </p:nvGraphicFramePr>
        <p:xfrm>
          <a:off x="508000" y="381000"/>
          <a:ext cx="8128000" cy="6096000"/>
        </p:xfrm>
        <a:graphic>
          <a:graphicData uri="http://schemas.openxmlformats.org/presentationml/2006/ole">
            <p:oleObj spid="_x0000_s697346" name="Acrobat Document" r:id="rId3" imgW="9600000" imgH="7201905" progId="AcroExch.Document.7">
              <p:embed/>
            </p:oleObj>
          </a:graphicData>
        </a:graphic>
      </p:graphicFrame>
    </p:spTree>
  </p:cSld>
  <p:clrMapOvr>
    <a:masterClrMapping/>
  </p:clrMapOvr>
  <p:transition advClick="0"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E0744-A67C-42C4-82FA-E14C09AA8892}" type="slidenum">
              <a:rPr lang="en-US"/>
              <a:pPr/>
              <a:t>10</a:t>
            </a:fld>
            <a:endParaRPr lang="en-US"/>
          </a:p>
        </p:txBody>
      </p:sp>
      <p:sp>
        <p:nvSpPr>
          <p:cNvPr id="69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Planning Goals</a:t>
            </a:r>
          </a:p>
        </p:txBody>
      </p:sp>
      <p:sp>
        <p:nvSpPr>
          <p:cNvPr id="69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057400"/>
            <a:ext cx="8915400" cy="4114800"/>
          </a:xfrm>
        </p:spPr>
        <p:txBody>
          <a:bodyPr/>
          <a:lstStyle/>
          <a:p>
            <a:pPr lvl="1">
              <a:buFontTx/>
              <a:buChar char="•"/>
            </a:pPr>
            <a:r>
              <a:rPr lang="en-US" sz="2400" i="1" u="sng" dirty="0"/>
              <a:t>Establish Estimates</a:t>
            </a:r>
          </a:p>
          <a:p>
            <a:pPr lvl="2"/>
            <a:r>
              <a:rPr lang="en-US" sz="2000" i="1" dirty="0"/>
              <a:t>Estimates of project planning parameters are established and maintained.</a:t>
            </a:r>
          </a:p>
          <a:p>
            <a:pPr lvl="1">
              <a:buFontTx/>
              <a:buChar char="•"/>
            </a:pPr>
            <a:r>
              <a:rPr lang="en-US" sz="2400" i="1" u="sng" dirty="0"/>
              <a:t>Develop a Project Plan</a:t>
            </a:r>
          </a:p>
          <a:p>
            <a:pPr lvl="2"/>
            <a:r>
              <a:rPr lang="en-US" sz="2000" i="1" dirty="0"/>
              <a:t>A project plan is established and maintained as basis for managing the project.</a:t>
            </a:r>
          </a:p>
          <a:p>
            <a:pPr lvl="1">
              <a:buFontTx/>
              <a:buChar char="•"/>
            </a:pPr>
            <a:r>
              <a:rPr lang="en-US" sz="2400" i="1" u="sng" dirty="0"/>
              <a:t>Obtain Commitment to the Plan</a:t>
            </a:r>
          </a:p>
          <a:p>
            <a:pPr lvl="2"/>
            <a:r>
              <a:rPr lang="en-US" sz="2000" i="1" dirty="0"/>
              <a:t>Commitments from relevant stakeholders are established and maintained.</a:t>
            </a:r>
          </a:p>
        </p:txBody>
      </p:sp>
      <p:sp>
        <p:nvSpPr>
          <p:cNvPr id="699396" name="Text Box 19"/>
          <p:cNvSpPr txBox="1">
            <a:spLocks noChangeArrowheads="1"/>
          </p:cNvSpPr>
          <p:nvPr/>
        </p:nvSpPr>
        <p:spPr bwMode="auto">
          <a:xfrm>
            <a:off x="276225" y="6019800"/>
            <a:ext cx="88677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de-DE" sz="1400">
                <a:latin typeface="Arial" pitchFamily="34" charset="0"/>
              </a:rPr>
              <a:t>2004-2005 by Carnegie Mellon University Introduction tpo CMMI V 1.1</a:t>
            </a:r>
            <a:endParaRPr lang="de-DE" sz="1400">
              <a:solidFill>
                <a:schemeClr val="bg1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 advClick="0">
    <p:rand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4A297-DC51-42B7-8326-062E8E37F82A}" type="slidenum">
              <a:rPr lang="en-US"/>
              <a:pPr/>
              <a:t>11</a:t>
            </a:fld>
            <a:endParaRPr lang="en-US"/>
          </a:p>
        </p:txBody>
      </p:sp>
      <p:sp>
        <p:nvSpPr>
          <p:cNvPr id="70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Project Planning Context</a:t>
            </a:r>
          </a:p>
        </p:txBody>
      </p:sp>
      <p:sp>
        <p:nvSpPr>
          <p:cNvPr id="700419" name="Text Box 19"/>
          <p:cNvSpPr txBox="1">
            <a:spLocks noChangeArrowheads="1"/>
          </p:cNvSpPr>
          <p:nvPr/>
        </p:nvSpPr>
        <p:spPr bwMode="auto">
          <a:xfrm>
            <a:off x="276225" y="6019800"/>
            <a:ext cx="88677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de-DE" sz="1400">
                <a:latin typeface="Arial" pitchFamily="34" charset="0"/>
              </a:rPr>
              <a:t>2004-2005 by Carnegie Mellon University Introduction tpo CMMI V 1.1</a:t>
            </a:r>
            <a:endParaRPr lang="de-DE" sz="14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700420" name="Rectangle 4"/>
          <p:cNvSpPr>
            <a:spLocks noChangeArrowheads="1"/>
          </p:cNvSpPr>
          <p:nvPr/>
        </p:nvSpPr>
        <p:spPr bwMode="auto">
          <a:xfrm>
            <a:off x="685800" y="2209800"/>
            <a:ext cx="2438400" cy="1219200"/>
          </a:xfrm>
          <a:prstGeom prst="rect">
            <a:avLst/>
          </a:prstGeom>
          <a:solidFill>
            <a:schemeClr val="accent1"/>
          </a:solidFill>
          <a:ln w="22225">
            <a:solidFill>
              <a:schemeClr val="bg1"/>
            </a:solidFill>
            <a:prstDash val="sysDot"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sz="1800" b="1" u="sng"/>
              <a:t>Establish Estimates</a:t>
            </a:r>
          </a:p>
        </p:txBody>
      </p:sp>
      <p:sp>
        <p:nvSpPr>
          <p:cNvPr id="700421" name="Rectangle 5"/>
          <p:cNvSpPr>
            <a:spLocks noChangeArrowheads="1"/>
          </p:cNvSpPr>
          <p:nvPr/>
        </p:nvSpPr>
        <p:spPr bwMode="auto">
          <a:xfrm>
            <a:off x="3200400" y="4419600"/>
            <a:ext cx="2438400" cy="1219200"/>
          </a:xfrm>
          <a:prstGeom prst="rect">
            <a:avLst/>
          </a:prstGeom>
          <a:solidFill>
            <a:schemeClr val="accent1"/>
          </a:solidFill>
          <a:ln w="22225">
            <a:solidFill>
              <a:schemeClr val="tx1"/>
            </a:solidFill>
            <a:prstDash val="sysDot"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sz="1800"/>
              <a:t>Obtain Commitment </a:t>
            </a:r>
          </a:p>
          <a:p>
            <a:pPr algn="ctr"/>
            <a:r>
              <a:rPr lang="en-US" sz="1800"/>
              <a:t>to the plan</a:t>
            </a:r>
          </a:p>
        </p:txBody>
      </p:sp>
      <p:sp>
        <p:nvSpPr>
          <p:cNvPr id="700422" name="Rectangle 6"/>
          <p:cNvSpPr>
            <a:spLocks noChangeArrowheads="1"/>
          </p:cNvSpPr>
          <p:nvPr/>
        </p:nvSpPr>
        <p:spPr bwMode="auto">
          <a:xfrm>
            <a:off x="5867400" y="2133600"/>
            <a:ext cx="2438400" cy="1219200"/>
          </a:xfrm>
          <a:prstGeom prst="rect">
            <a:avLst/>
          </a:prstGeom>
          <a:solidFill>
            <a:schemeClr val="accent1"/>
          </a:solidFill>
          <a:ln w="22225">
            <a:solidFill>
              <a:schemeClr val="tx1"/>
            </a:solidFill>
            <a:prstDash val="sysDot"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sz="1800"/>
              <a:t>Develop a Project Plan</a:t>
            </a:r>
          </a:p>
        </p:txBody>
      </p:sp>
      <p:sp>
        <p:nvSpPr>
          <p:cNvPr id="700423" name="Line 7"/>
          <p:cNvSpPr>
            <a:spLocks noChangeShapeType="1"/>
          </p:cNvSpPr>
          <p:nvPr/>
        </p:nvSpPr>
        <p:spPr bwMode="auto">
          <a:xfrm>
            <a:off x="3657600" y="2590800"/>
            <a:ext cx="1752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00424" name="Line 8"/>
          <p:cNvSpPr>
            <a:spLocks noChangeShapeType="1"/>
          </p:cNvSpPr>
          <p:nvPr/>
        </p:nvSpPr>
        <p:spPr bwMode="auto">
          <a:xfrm>
            <a:off x="3733800" y="3048000"/>
            <a:ext cx="1752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00425" name="Line 9"/>
          <p:cNvSpPr>
            <a:spLocks noChangeShapeType="1"/>
          </p:cNvSpPr>
          <p:nvPr/>
        </p:nvSpPr>
        <p:spPr bwMode="auto">
          <a:xfrm>
            <a:off x="6400800" y="5181600"/>
            <a:ext cx="1752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00426" name="Line 10"/>
          <p:cNvSpPr>
            <a:spLocks noChangeShapeType="1"/>
          </p:cNvSpPr>
          <p:nvPr/>
        </p:nvSpPr>
        <p:spPr bwMode="auto">
          <a:xfrm>
            <a:off x="6400800" y="4800600"/>
            <a:ext cx="1752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00427" name="Text Box 11"/>
          <p:cNvSpPr txBox="1">
            <a:spLocks noChangeArrowheads="1"/>
          </p:cNvSpPr>
          <p:nvPr/>
        </p:nvSpPr>
        <p:spPr bwMode="auto">
          <a:xfrm>
            <a:off x="3717925" y="2628900"/>
            <a:ext cx="14859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sz="1800"/>
              <a:t>Planning Data</a:t>
            </a:r>
          </a:p>
        </p:txBody>
      </p:sp>
      <p:sp>
        <p:nvSpPr>
          <p:cNvPr id="700428" name="Rectangle 12"/>
          <p:cNvSpPr>
            <a:spLocks noChangeArrowheads="1"/>
          </p:cNvSpPr>
          <p:nvPr/>
        </p:nvSpPr>
        <p:spPr bwMode="auto">
          <a:xfrm>
            <a:off x="6553200" y="4800600"/>
            <a:ext cx="12954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sz="1800"/>
              <a:t>Project Plan</a:t>
            </a:r>
          </a:p>
        </p:txBody>
      </p:sp>
      <p:sp>
        <p:nvSpPr>
          <p:cNvPr id="700429" name="AutoShape 13"/>
          <p:cNvSpPr>
            <a:spLocks noChangeArrowheads="1"/>
          </p:cNvSpPr>
          <p:nvPr/>
        </p:nvSpPr>
        <p:spPr bwMode="auto">
          <a:xfrm>
            <a:off x="3200400" y="2743200"/>
            <a:ext cx="381000" cy="228600"/>
          </a:xfrm>
          <a:prstGeom prst="leftRightArrow">
            <a:avLst>
              <a:gd name="adj1" fmla="val 50000"/>
              <a:gd name="adj2" fmla="val 33333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0430" name="AutoShape 14"/>
          <p:cNvSpPr>
            <a:spLocks noChangeArrowheads="1"/>
          </p:cNvSpPr>
          <p:nvPr/>
        </p:nvSpPr>
        <p:spPr bwMode="auto">
          <a:xfrm>
            <a:off x="5334000" y="2743200"/>
            <a:ext cx="381000" cy="228600"/>
          </a:xfrm>
          <a:prstGeom prst="leftRightArrow">
            <a:avLst>
              <a:gd name="adj1" fmla="val 50000"/>
              <a:gd name="adj2" fmla="val 33333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0431" name="AutoShape 15"/>
          <p:cNvSpPr>
            <a:spLocks noChangeArrowheads="1"/>
          </p:cNvSpPr>
          <p:nvPr/>
        </p:nvSpPr>
        <p:spPr bwMode="auto">
          <a:xfrm>
            <a:off x="2057400" y="4800600"/>
            <a:ext cx="762000" cy="228600"/>
          </a:xfrm>
          <a:prstGeom prst="leftRightArrow">
            <a:avLst>
              <a:gd name="adj1" fmla="val 50000"/>
              <a:gd name="adj2" fmla="val 66667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0432" name="AutoShape 16"/>
          <p:cNvSpPr>
            <a:spLocks noChangeArrowheads="1"/>
          </p:cNvSpPr>
          <p:nvPr/>
        </p:nvSpPr>
        <p:spPr bwMode="auto">
          <a:xfrm rot="8948893">
            <a:off x="4283075" y="3714750"/>
            <a:ext cx="1524000" cy="249238"/>
          </a:xfrm>
          <a:prstGeom prst="leftRightArrow">
            <a:avLst>
              <a:gd name="adj1" fmla="val 50000"/>
              <a:gd name="adj2" fmla="val 122293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0433" name="AutoShape 17"/>
          <p:cNvSpPr>
            <a:spLocks noChangeArrowheads="1"/>
          </p:cNvSpPr>
          <p:nvPr/>
        </p:nvSpPr>
        <p:spPr bwMode="auto">
          <a:xfrm>
            <a:off x="7010400" y="3581400"/>
            <a:ext cx="228600" cy="1066800"/>
          </a:xfrm>
          <a:prstGeom prst="downArrow">
            <a:avLst>
              <a:gd name="adj1" fmla="val 50000"/>
              <a:gd name="adj2" fmla="val 116667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700434" name="AutoShape 18"/>
          <p:cNvSpPr>
            <a:spLocks noChangeArrowheads="1"/>
          </p:cNvSpPr>
          <p:nvPr/>
        </p:nvSpPr>
        <p:spPr bwMode="auto">
          <a:xfrm>
            <a:off x="5715000" y="4876800"/>
            <a:ext cx="609600" cy="228600"/>
          </a:xfrm>
          <a:prstGeom prst="leftArrow">
            <a:avLst>
              <a:gd name="adj1" fmla="val 50000"/>
              <a:gd name="adj2" fmla="val 66667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0435" name="Oval 19"/>
          <p:cNvSpPr>
            <a:spLocks noChangeArrowheads="1"/>
          </p:cNvSpPr>
          <p:nvPr/>
        </p:nvSpPr>
        <p:spPr bwMode="auto">
          <a:xfrm>
            <a:off x="6781800" y="5715000"/>
            <a:ext cx="914400" cy="838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0436" name="Oval 20"/>
          <p:cNvSpPr>
            <a:spLocks noChangeArrowheads="1"/>
          </p:cNvSpPr>
          <p:nvPr/>
        </p:nvSpPr>
        <p:spPr bwMode="auto">
          <a:xfrm>
            <a:off x="7010400" y="5943600"/>
            <a:ext cx="152400" cy="152400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0437" name="Oval 21"/>
          <p:cNvSpPr>
            <a:spLocks noChangeArrowheads="1"/>
          </p:cNvSpPr>
          <p:nvPr/>
        </p:nvSpPr>
        <p:spPr bwMode="auto">
          <a:xfrm>
            <a:off x="7239000" y="5867400"/>
            <a:ext cx="152400" cy="152400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0438" name="Oval 22"/>
          <p:cNvSpPr>
            <a:spLocks noChangeArrowheads="1"/>
          </p:cNvSpPr>
          <p:nvPr/>
        </p:nvSpPr>
        <p:spPr bwMode="auto">
          <a:xfrm>
            <a:off x="7086600" y="6172200"/>
            <a:ext cx="152400" cy="152400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0439" name="Oval 23"/>
          <p:cNvSpPr>
            <a:spLocks noChangeArrowheads="1"/>
          </p:cNvSpPr>
          <p:nvPr/>
        </p:nvSpPr>
        <p:spPr bwMode="auto">
          <a:xfrm>
            <a:off x="7315200" y="6096000"/>
            <a:ext cx="152400" cy="152400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0440" name="Text Box 24"/>
          <p:cNvSpPr txBox="1">
            <a:spLocks noChangeArrowheads="1"/>
          </p:cNvSpPr>
          <p:nvPr/>
        </p:nvSpPr>
        <p:spPr bwMode="auto">
          <a:xfrm>
            <a:off x="7848600" y="5791200"/>
            <a:ext cx="84455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sz="1800"/>
              <a:t>PM&amp;C</a:t>
            </a:r>
          </a:p>
        </p:txBody>
      </p:sp>
      <p:sp>
        <p:nvSpPr>
          <p:cNvPr id="700441" name="AutoShape 25"/>
          <p:cNvSpPr>
            <a:spLocks noChangeArrowheads="1"/>
          </p:cNvSpPr>
          <p:nvPr/>
        </p:nvSpPr>
        <p:spPr bwMode="auto">
          <a:xfrm>
            <a:off x="7086600" y="5334000"/>
            <a:ext cx="228600" cy="304800"/>
          </a:xfrm>
          <a:prstGeom prst="downArrow">
            <a:avLst>
              <a:gd name="adj1" fmla="val 50000"/>
              <a:gd name="adj2" fmla="val 33333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700442" name="AutoShape 26"/>
          <p:cNvSpPr>
            <a:spLocks noChangeArrowheads="1"/>
          </p:cNvSpPr>
          <p:nvPr/>
        </p:nvSpPr>
        <p:spPr bwMode="auto">
          <a:xfrm>
            <a:off x="1143000" y="4648200"/>
            <a:ext cx="609600" cy="685800"/>
          </a:xfrm>
          <a:prstGeom prst="smileyFace">
            <a:avLst>
              <a:gd name="adj" fmla="val 4653"/>
            </a:avLst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0443" name="AutoShape 27"/>
          <p:cNvSpPr>
            <a:spLocks noChangeArrowheads="1"/>
          </p:cNvSpPr>
          <p:nvPr/>
        </p:nvSpPr>
        <p:spPr bwMode="auto">
          <a:xfrm>
            <a:off x="685800" y="4495800"/>
            <a:ext cx="533400" cy="609600"/>
          </a:xfrm>
          <a:prstGeom prst="smileyFace">
            <a:avLst>
              <a:gd name="adj" fmla="val 4653"/>
            </a:avLst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0444" name="AutoShape 28"/>
          <p:cNvSpPr>
            <a:spLocks noChangeArrowheads="1"/>
          </p:cNvSpPr>
          <p:nvPr/>
        </p:nvSpPr>
        <p:spPr bwMode="auto">
          <a:xfrm>
            <a:off x="1219200" y="4114800"/>
            <a:ext cx="609600" cy="609600"/>
          </a:xfrm>
          <a:prstGeom prst="smileyFace">
            <a:avLst>
              <a:gd name="adj" fmla="val 4653"/>
            </a:avLst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0445" name="Text Box 29"/>
          <p:cNvSpPr txBox="1">
            <a:spLocks noChangeArrowheads="1"/>
          </p:cNvSpPr>
          <p:nvPr/>
        </p:nvSpPr>
        <p:spPr bwMode="auto">
          <a:xfrm>
            <a:off x="381000" y="5334000"/>
            <a:ext cx="22352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sz="1800"/>
              <a:t>Relevant Stakeholders</a:t>
            </a:r>
          </a:p>
        </p:txBody>
      </p:sp>
    </p:spTree>
  </p:cSld>
  <p:clrMapOvr>
    <a:masterClrMapping/>
  </p:clrMapOvr>
  <p:transition advClick="0">
    <p:rand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6C355-2E39-4E95-AC96-FC545B46B372}" type="slidenum">
              <a:rPr lang="en-US"/>
              <a:pPr/>
              <a:t>12</a:t>
            </a:fld>
            <a:endParaRPr lang="en-US"/>
          </a:p>
        </p:txBody>
      </p:sp>
      <p:sp>
        <p:nvSpPr>
          <p:cNvPr id="73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How does an estimate become a budget</a:t>
            </a:r>
          </a:p>
        </p:txBody>
      </p:sp>
      <p:sp>
        <p:nvSpPr>
          <p:cNvPr id="73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>
              <a:buFontTx/>
              <a:buChar char="•"/>
            </a:pPr>
            <a:r>
              <a:rPr lang="en-US"/>
              <a:t>Validate estimate with the project team</a:t>
            </a:r>
          </a:p>
          <a:p>
            <a:pPr lvl="2"/>
            <a:r>
              <a:rPr lang="en-US"/>
              <a:t>Review assumptions, hours, risks etc.</a:t>
            </a:r>
          </a:p>
          <a:p>
            <a:pPr lvl="1">
              <a:buFontTx/>
              <a:buChar char="•"/>
            </a:pPr>
            <a:r>
              <a:rPr lang="en-US"/>
              <a:t>Validate estimate with the sponsors, financial executive, quality assurance team ..</a:t>
            </a:r>
          </a:p>
          <a:p>
            <a:pPr lvl="2"/>
            <a:r>
              <a:rPr lang="en-US"/>
              <a:t>Business rationale, timings and cost estimates, any cost buffers or contingency reserves, profit contribution…</a:t>
            </a:r>
          </a:p>
          <a:p>
            <a:pPr lvl="1">
              <a:buFontTx/>
              <a:buChar char="•"/>
            </a:pPr>
            <a:r>
              <a:rPr lang="en-US"/>
              <a:t>Baseline the budget</a:t>
            </a:r>
          </a:p>
          <a:p>
            <a:pPr lvl="1">
              <a:buFontTx/>
              <a:buChar char="•"/>
            </a:pPr>
            <a:r>
              <a:rPr lang="en-US"/>
              <a:t>Report monthly status .</a:t>
            </a:r>
          </a:p>
          <a:p>
            <a:pPr lvl="2"/>
            <a:r>
              <a:rPr lang="en-US"/>
              <a:t>Plan what the senior management would like to see</a:t>
            </a:r>
          </a:p>
          <a:p>
            <a:pPr lvl="1">
              <a:buFontTx/>
              <a:buChar char="•"/>
            </a:pPr>
            <a:endParaRPr lang="en-US" i="1"/>
          </a:p>
        </p:txBody>
      </p:sp>
    </p:spTree>
  </p:cSld>
  <p:clrMapOvr>
    <a:masterClrMapping/>
  </p:clrMapOvr>
  <p:transition advClick="0">
    <p:rand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85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772400" cy="1143000"/>
          </a:xfrm>
        </p:spPr>
        <p:txBody>
          <a:bodyPr/>
          <a:lstStyle/>
          <a:p>
            <a:r>
              <a:rPr lang="en-US" dirty="0"/>
              <a:t>Project Management Plan</a:t>
            </a:r>
          </a:p>
        </p:txBody>
      </p:sp>
      <p:sp>
        <p:nvSpPr>
          <p:cNvPr id="761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4953000"/>
          </a:xfrm>
        </p:spPr>
        <p:txBody>
          <a:bodyPr/>
          <a:lstStyle/>
          <a:p>
            <a:r>
              <a:rPr lang="en-US" sz="2400" dirty="0"/>
              <a:t>Uses outputs from other planning processes to create a consistent and coherent document that can be used to guide both project execution and project control.</a:t>
            </a:r>
          </a:p>
          <a:p>
            <a:endParaRPr lang="en-US" sz="2400" dirty="0"/>
          </a:p>
          <a:p>
            <a:r>
              <a:rPr lang="en-US" sz="2400" dirty="0"/>
              <a:t>Formal, approved document used to manage and control project execution.</a:t>
            </a:r>
          </a:p>
          <a:p>
            <a:endParaRPr lang="en-US" sz="2400" dirty="0"/>
          </a:p>
          <a:p>
            <a:r>
              <a:rPr lang="en-US" sz="2400" dirty="0"/>
              <a:t>Project plan must be revised, reviewed, and revisited throughout the project and used as the axis around which all subsequent communications revolve. </a:t>
            </a:r>
          </a:p>
        </p:txBody>
      </p:sp>
    </p:spTree>
  </p:cSld>
  <p:clrMapOvr>
    <a:masterClrMapping/>
  </p:clrMapOvr>
  <p:transition advClick="0">
    <p:rand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90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772400" cy="1143000"/>
          </a:xfrm>
        </p:spPr>
        <p:txBody>
          <a:bodyPr/>
          <a:lstStyle/>
          <a:p>
            <a:r>
              <a:rPr lang="en-US" dirty="0"/>
              <a:t>Project Plan</a:t>
            </a:r>
          </a:p>
        </p:txBody>
      </p:sp>
      <p:sp>
        <p:nvSpPr>
          <p:cNvPr id="7639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5105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The formal Project plan includes but is not limited the following documents.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Project Charter (Signed and completed in the Initiation phase)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WBS - Task and resource assignment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Major milestones and baseline target delivery dates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Project Communication Plan			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Responsibility Assignment Matrix		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Risk Management document					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Issues Management document				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Change Management document		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Milestone Chart					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Project Status Plan template			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Quality Assurance document			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Lessons Learned</a:t>
            </a:r>
            <a:endParaRPr lang="en-US" sz="1800" i="1" dirty="0"/>
          </a:p>
          <a:p>
            <a:pPr>
              <a:lnSpc>
                <a:spcPct val="90000"/>
              </a:lnSpc>
            </a:pPr>
            <a:r>
              <a:rPr lang="en-US" sz="2400" i="1" dirty="0"/>
              <a:t>The above documents need to be in place to be ready to execute, manage and track project performance.</a:t>
            </a:r>
          </a:p>
        </p:txBody>
      </p:sp>
    </p:spTree>
  </p:cSld>
  <p:clrMapOvr>
    <a:masterClrMapping/>
  </p:clrMapOvr>
  <p:transition advClick="0">
    <p:rand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5AD87-3666-4359-837B-D144F1A48116}" type="slidenum">
              <a:rPr lang="en-US"/>
              <a:pPr/>
              <a:t>15</a:t>
            </a:fld>
            <a:endParaRPr lang="en-US"/>
          </a:p>
        </p:txBody>
      </p:sp>
      <p:sp>
        <p:nvSpPr>
          <p:cNvPr id="712706" name="Rectangle 2"/>
          <p:cNvSpPr>
            <a:spLocks noChangeArrowheads="1"/>
          </p:cNvSpPr>
          <p:nvPr/>
        </p:nvSpPr>
        <p:spPr bwMode="auto">
          <a:xfrm>
            <a:off x="685800" y="838200"/>
            <a:ext cx="777240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 anchor="b"/>
          <a:lstStyle/>
          <a:p>
            <a:pPr algn="ctr" eaLnBrk="1" hangingPunct="1"/>
            <a:r>
              <a:rPr lang="en-US" sz="4400">
                <a:solidFill>
                  <a:schemeClr val="tx2"/>
                </a:solidFill>
                <a:latin typeface="Arial" pitchFamily="34" charset="0"/>
              </a:rPr>
              <a:t>Work Breakdown Structure</a:t>
            </a:r>
          </a:p>
        </p:txBody>
      </p:sp>
      <p:sp>
        <p:nvSpPr>
          <p:cNvPr id="712707" name="Rectangle 3"/>
          <p:cNvSpPr>
            <a:spLocks noChangeArrowheads="1"/>
          </p:cNvSpPr>
          <p:nvPr/>
        </p:nvSpPr>
        <p:spPr bwMode="auto">
          <a:xfrm>
            <a:off x="685800" y="2514600"/>
            <a:ext cx="7772400" cy="3124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/>
          <a:lstStyle/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endParaRPr lang="en-US" sz="3200">
              <a:latin typeface="Arial" pitchFamily="34" charset="0"/>
            </a:endParaRPr>
          </a:p>
        </p:txBody>
      </p:sp>
      <p:sp>
        <p:nvSpPr>
          <p:cNvPr id="712708" name="Text Box 4"/>
          <p:cNvSpPr txBox="1">
            <a:spLocks noChangeArrowheads="1"/>
          </p:cNvSpPr>
          <p:nvPr/>
        </p:nvSpPr>
        <p:spPr bwMode="auto">
          <a:xfrm>
            <a:off x="1295400" y="6230938"/>
            <a:ext cx="6246813" cy="6270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lvl="1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100000"/>
              <a:buFont typeface="EDS" charset="0"/>
              <a:buChar char=""/>
            </a:pPr>
            <a:r>
              <a:rPr lang="en-US" sz="1400">
                <a:solidFill>
                  <a:srgbClr val="E6E6E6"/>
                </a:solidFill>
              </a:rPr>
              <a:t>Source/Reference: IBM Learning Centre for development of PM Curriculum</a:t>
            </a:r>
          </a:p>
          <a:p>
            <a:endParaRPr lang="en-US"/>
          </a:p>
        </p:txBody>
      </p:sp>
      <p:sp>
        <p:nvSpPr>
          <p:cNvPr id="712709" name="Rectangle 5"/>
          <p:cNvSpPr>
            <a:spLocks noChangeArrowheads="1"/>
          </p:cNvSpPr>
          <p:nvPr/>
        </p:nvSpPr>
        <p:spPr bwMode="auto">
          <a:xfrm>
            <a:off x="609600" y="2362200"/>
            <a:ext cx="7772400" cy="3124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/>
          <a:lstStyle/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en-US">
                <a:latin typeface="Arial" pitchFamily="34" charset="0"/>
              </a:rPr>
              <a:t>The WBS serves as the framework on which project is built and as the “map” for project execution.</a:t>
            </a:r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en-US">
                <a:latin typeface="Arial" pitchFamily="34" charset="0"/>
              </a:rPr>
              <a:t>WBS focuses attention on project objectives and encourages detailed planning and documentation.</a:t>
            </a:r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en-US">
                <a:latin typeface="Arial" pitchFamily="34" charset="0"/>
              </a:rPr>
              <a:t>It clarifies responsibilities and identifies elements for estimating and work assignment.</a:t>
            </a:r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en-US">
                <a:latin typeface="Arial" pitchFamily="34" charset="0"/>
              </a:rPr>
              <a:t>WBS is used throughout the project; it needs to be revised in event of any changes or updates.</a:t>
            </a:r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en-US">
                <a:latin typeface="Arial" pitchFamily="34" charset="0"/>
              </a:rPr>
              <a:t> WBS is the cornerstone of quality project planning!!</a:t>
            </a:r>
          </a:p>
        </p:txBody>
      </p:sp>
    </p:spTree>
  </p:cSld>
  <p:clrMapOvr>
    <a:masterClrMapping/>
  </p:clrMapOvr>
  <p:transition advClick="0">
    <p:rand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4B84A-0B82-4707-9DF6-46A66C820D59}" type="slidenum">
              <a:rPr lang="en-US"/>
              <a:pPr/>
              <a:t>16</a:t>
            </a:fld>
            <a:endParaRPr lang="en-US"/>
          </a:p>
        </p:txBody>
      </p:sp>
      <p:sp>
        <p:nvSpPr>
          <p:cNvPr id="714754" name="Rectangle 2"/>
          <p:cNvSpPr>
            <a:spLocks noChangeArrowheads="1"/>
          </p:cNvSpPr>
          <p:nvPr/>
        </p:nvSpPr>
        <p:spPr bwMode="auto">
          <a:xfrm>
            <a:off x="762000" y="381000"/>
            <a:ext cx="777240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 anchor="b"/>
          <a:lstStyle/>
          <a:p>
            <a:pPr algn="ctr" eaLnBrk="1" hangingPunct="1"/>
            <a:r>
              <a:rPr lang="en-US" sz="4400">
                <a:solidFill>
                  <a:schemeClr val="tx2"/>
                </a:solidFill>
                <a:latin typeface="Arial" pitchFamily="34" charset="0"/>
              </a:rPr>
              <a:t>Developing WBS</a:t>
            </a:r>
          </a:p>
        </p:txBody>
      </p:sp>
      <p:sp>
        <p:nvSpPr>
          <p:cNvPr id="714755" name="Rectangle 3"/>
          <p:cNvSpPr>
            <a:spLocks noChangeArrowheads="1"/>
          </p:cNvSpPr>
          <p:nvPr/>
        </p:nvSpPr>
        <p:spPr bwMode="auto">
          <a:xfrm>
            <a:off x="152400" y="1981200"/>
            <a:ext cx="8763000" cy="3124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/>
          <a:lstStyle/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en-US" sz="2000">
                <a:latin typeface="Arial" pitchFamily="34" charset="0"/>
              </a:rPr>
              <a:t>Gather all project-related materials that define solution, approach and scope.</a:t>
            </a:r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en-US" sz="2000">
                <a:latin typeface="Arial" pitchFamily="34" charset="0"/>
              </a:rPr>
              <a:t>Review WBS for similar projects</a:t>
            </a:r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en-US" sz="2000">
                <a:latin typeface="Arial" pitchFamily="34" charset="0"/>
              </a:rPr>
              <a:t>Prepare a hi-level WBS representing “WHAT”</a:t>
            </a:r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en-US" sz="2000">
                <a:latin typeface="Arial" pitchFamily="34" charset="0"/>
              </a:rPr>
              <a:t>Refine and decompose to manageable and track-able level</a:t>
            </a:r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en-US" sz="2000">
                <a:latin typeface="Arial" pitchFamily="34" charset="0"/>
              </a:rPr>
              <a:t>Involve responsible project team members in developing WBS</a:t>
            </a:r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en-US" sz="2000">
                <a:latin typeface="Arial" pitchFamily="34" charset="0"/>
              </a:rPr>
              <a:t>Include project support elements such as PMIS, quality assurance</a:t>
            </a:r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en-US" sz="2000">
                <a:latin typeface="Arial" pitchFamily="34" charset="0"/>
              </a:rPr>
              <a:t>Avoid developing details before it is needed</a:t>
            </a:r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en-US" sz="2000">
                <a:latin typeface="Arial" pitchFamily="34" charset="0"/>
              </a:rPr>
              <a:t>Review structure with responsible stakeholders; get buy-in from those responsible for deliverables</a:t>
            </a:r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en-US" sz="2000">
                <a:latin typeface="Arial" pitchFamily="34" charset="0"/>
              </a:rPr>
              <a:t>Add appropriate elements to manage risk</a:t>
            </a:r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en-US" sz="2000">
                <a:latin typeface="Arial" pitchFamily="34" charset="0"/>
              </a:rPr>
              <a:t>USE GOOD JUDGEMENT-THERE ARE NO HARD AND FAST RULES</a:t>
            </a:r>
          </a:p>
        </p:txBody>
      </p:sp>
      <p:sp>
        <p:nvSpPr>
          <p:cNvPr id="714756" name="Text Box 4"/>
          <p:cNvSpPr txBox="1">
            <a:spLocks noChangeArrowheads="1"/>
          </p:cNvSpPr>
          <p:nvPr/>
        </p:nvSpPr>
        <p:spPr bwMode="auto">
          <a:xfrm>
            <a:off x="1447800" y="6230938"/>
            <a:ext cx="6705600" cy="6270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vl="1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100000"/>
              <a:buFont typeface="EDS" charset="0"/>
              <a:buChar char=""/>
            </a:pPr>
            <a:r>
              <a:rPr lang="en-US" sz="1400">
                <a:solidFill>
                  <a:srgbClr val="E6E6E6"/>
                </a:solidFill>
              </a:rPr>
              <a:t>Source/Reference: IBM Learning Centre for development of PM Curriculum</a:t>
            </a:r>
          </a:p>
          <a:p>
            <a:endParaRPr lang="en-US"/>
          </a:p>
        </p:txBody>
      </p:sp>
    </p:spTree>
  </p:cSld>
  <p:clrMapOvr>
    <a:masterClrMapping/>
  </p:clrMapOvr>
  <p:transition advClick="0">
    <p:rand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4C46E-3407-4B68-A9F5-F589A908EDF1}" type="slidenum">
              <a:rPr lang="en-US"/>
              <a:pPr/>
              <a:t>17</a:t>
            </a:fld>
            <a:endParaRPr lang="en-US"/>
          </a:p>
        </p:txBody>
      </p:sp>
      <p:sp>
        <p:nvSpPr>
          <p:cNvPr id="768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Set of Templates include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400"/>
              <a:t>Project Charter Document			</a:t>
            </a:r>
          </a:p>
          <a:p>
            <a:pPr>
              <a:lnSpc>
                <a:spcPct val="80000"/>
              </a:lnSpc>
            </a:pPr>
            <a:r>
              <a:rPr lang="en-US" sz="2400"/>
              <a:t>Project Communication Plan			</a:t>
            </a:r>
          </a:p>
          <a:p>
            <a:pPr>
              <a:lnSpc>
                <a:spcPct val="80000"/>
              </a:lnSpc>
            </a:pPr>
            <a:r>
              <a:rPr lang="en-US" sz="2400"/>
              <a:t>Responsibility Assignment Matrix		</a:t>
            </a:r>
          </a:p>
          <a:p>
            <a:pPr>
              <a:lnSpc>
                <a:spcPct val="80000"/>
              </a:lnSpc>
            </a:pPr>
            <a:r>
              <a:rPr lang="en-US" sz="2400"/>
              <a:t>Risk Management Document 				</a:t>
            </a:r>
          </a:p>
          <a:p>
            <a:pPr>
              <a:lnSpc>
                <a:spcPct val="80000"/>
              </a:lnSpc>
            </a:pPr>
            <a:r>
              <a:rPr lang="en-US" sz="2400"/>
              <a:t>Issues Management Document				</a:t>
            </a:r>
          </a:p>
          <a:p>
            <a:pPr>
              <a:lnSpc>
                <a:spcPct val="80000"/>
              </a:lnSpc>
            </a:pPr>
            <a:r>
              <a:rPr lang="en-US" sz="2400"/>
              <a:t>Change Management Document		</a:t>
            </a:r>
          </a:p>
          <a:p>
            <a:pPr>
              <a:lnSpc>
                <a:spcPct val="80000"/>
              </a:lnSpc>
            </a:pPr>
            <a:r>
              <a:rPr lang="en-US" sz="2400"/>
              <a:t>Milestone Chart Template				</a:t>
            </a:r>
          </a:p>
          <a:p>
            <a:pPr>
              <a:lnSpc>
                <a:spcPct val="80000"/>
              </a:lnSpc>
            </a:pPr>
            <a:r>
              <a:rPr lang="en-US" sz="2400"/>
              <a:t>Project Status Plan template				</a:t>
            </a:r>
          </a:p>
          <a:p>
            <a:pPr>
              <a:lnSpc>
                <a:spcPct val="80000"/>
              </a:lnSpc>
            </a:pPr>
            <a:r>
              <a:rPr lang="en-US" sz="2400"/>
              <a:t>Lessons Learned Report</a:t>
            </a:r>
            <a:r>
              <a:rPr lang="en-US" sz="1800" i="1">
                <a:effectLst>
                  <a:outerShdw blurRad="38100" dist="38100" dir="2700000" algn="tl">
                    <a:srgbClr val="C0C0C0"/>
                  </a:outerShdw>
                </a:effectLst>
              </a:rPr>
              <a:t>			</a:t>
            </a:r>
          </a:p>
        </p:txBody>
      </p:sp>
    </p:spTree>
  </p:cSld>
  <p:clrMapOvr>
    <a:masterClrMapping/>
  </p:clrMapOvr>
  <p:transition advClick="0">
    <p:rand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E3191-F7B5-49C8-8DD7-73E28057560B}" type="slidenum">
              <a:rPr lang="en-US"/>
              <a:pPr/>
              <a:t>18</a:t>
            </a:fld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Project Charter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A document that formally authorizes a project or phase and documenting initial requirements that satisfy stakeholders’ needs and expectations.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800"/>
          </a:p>
          <a:p>
            <a:pPr>
              <a:lnSpc>
                <a:spcPct val="90000"/>
              </a:lnSpc>
            </a:pPr>
            <a:r>
              <a:rPr lang="en-US" sz="2800"/>
              <a:t>Project Sponsor signs the charter so the project could go in planning phase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800"/>
          </a:p>
          <a:p>
            <a:pPr>
              <a:lnSpc>
                <a:spcPct val="90000"/>
              </a:lnSpc>
            </a:pPr>
            <a:r>
              <a:rPr lang="en-US" sz="2800"/>
              <a:t>We have developed a general </a:t>
            </a:r>
            <a:r>
              <a:rPr lang="en-US" sz="2800">
                <a:hlinkClick r:id="rId2" action="ppaction://hlinkfile"/>
              </a:rPr>
              <a:t>project charter template </a:t>
            </a:r>
            <a:r>
              <a:rPr lang="en-US" sz="2800"/>
              <a:t>which can be customized</a:t>
            </a:r>
          </a:p>
        </p:txBody>
      </p:sp>
    </p:spTree>
  </p:cSld>
  <p:clrMapOvr>
    <a:masterClrMapping/>
  </p:clrMapOvr>
  <p:transition advClick="0">
    <p:rand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E90BC-8FBB-465A-BEC3-72EFD7D94717}" type="slidenum">
              <a:rPr lang="en-US"/>
              <a:pPr/>
              <a:t>19</a:t>
            </a:fld>
            <a:endParaRPr lang="en-US"/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Project Communication Plan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z="2800"/>
              <a:t>Many experts say that the greatest threat to the success of any project is a failure to communicate.</a:t>
            </a:r>
          </a:p>
          <a:p>
            <a:pPr>
              <a:buFontTx/>
              <a:buNone/>
            </a:pPr>
            <a:endParaRPr lang="en-US" sz="2800"/>
          </a:p>
          <a:p>
            <a:r>
              <a:rPr lang="en-US" sz="2800"/>
              <a:t>Project Plan itself is the most meaningful communication vehicle in the entire arsenal.</a:t>
            </a:r>
          </a:p>
          <a:p>
            <a:pPr>
              <a:buFontTx/>
              <a:buNone/>
            </a:pPr>
            <a:endParaRPr lang="en-US" sz="2800"/>
          </a:p>
          <a:p>
            <a:r>
              <a:rPr lang="en-US" sz="2800">
                <a:hlinkClick r:id="rId2" action="ppaction://hlinkfile"/>
              </a:rPr>
              <a:t>Communication Plan </a:t>
            </a:r>
            <a:r>
              <a:rPr lang="en-US" sz="2800"/>
              <a:t>should be a comprehensive plan.</a:t>
            </a:r>
          </a:p>
        </p:txBody>
      </p:sp>
    </p:spTree>
  </p:cSld>
  <p:clrMapOvr>
    <a:masterClrMapping/>
  </p:clrMapOvr>
  <p:transition advClick="0">
    <p:rand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B01B9-F080-40AA-9F10-8C64083EC96C}" type="slidenum">
              <a:rPr lang="en-US"/>
              <a:pPr/>
              <a:t>20</a:t>
            </a:fld>
            <a:endParaRPr lang="en-US"/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85750"/>
            <a:ext cx="8229600" cy="1131888"/>
          </a:xfrm>
        </p:spPr>
        <p:txBody>
          <a:bodyPr/>
          <a:lstStyle/>
          <a:p>
            <a:r>
              <a:rPr lang="en-US"/>
              <a:t>Responsibility Assignment Matrix (RAM)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z="2400"/>
              <a:t>A matrix that maps the work of the project as described in the WBS to the people responsible for performing the work as organizational breakdown structure.</a:t>
            </a:r>
          </a:p>
          <a:p>
            <a:endParaRPr lang="en-US" sz="2400"/>
          </a:p>
          <a:p>
            <a:r>
              <a:rPr lang="en-US" sz="2400">
                <a:hlinkClick r:id="rId2" action="ppaction://hlinkfile"/>
              </a:rPr>
              <a:t>RAM</a:t>
            </a:r>
            <a:r>
              <a:rPr lang="en-US" sz="2400">
                <a:hlinkClick r:id="rId3" action="ppaction://hlinkfile"/>
              </a:rPr>
              <a:t> </a:t>
            </a:r>
            <a:r>
              <a:rPr lang="en-US" sz="2400"/>
              <a:t>is very important document so the project staff is clear about their roles and responsibilities.</a:t>
            </a:r>
          </a:p>
        </p:txBody>
      </p:sp>
    </p:spTree>
  </p:cSld>
  <p:clrMapOvr>
    <a:masterClrMapping/>
  </p:clrMapOvr>
  <p:transition advClick="0">
    <p:rand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3B5B9-9B51-4D9D-BA38-194187A8B815}" type="slidenum">
              <a:rPr lang="en-US"/>
              <a:pPr/>
              <a:t>21</a:t>
            </a:fld>
            <a:endParaRPr lang="en-US"/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Risk Management Document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400"/>
              <a:t>Risk: An uncertainty that can have a positive or negative effect on meeting project objectives.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400"/>
          </a:p>
          <a:p>
            <a:pPr>
              <a:lnSpc>
                <a:spcPct val="80000"/>
              </a:lnSpc>
            </a:pPr>
            <a:r>
              <a:rPr lang="en-US" sz="2400"/>
              <a:t>Risk Management Plan: A plan that documents the procedures for managing risks throughout a project.</a:t>
            </a:r>
          </a:p>
          <a:p>
            <a:pPr>
              <a:lnSpc>
                <a:spcPct val="80000"/>
              </a:lnSpc>
            </a:pPr>
            <a:endParaRPr lang="en-US" sz="2400"/>
          </a:p>
          <a:p>
            <a:pPr>
              <a:lnSpc>
                <a:spcPct val="80000"/>
              </a:lnSpc>
            </a:pPr>
            <a:r>
              <a:rPr lang="en-US" sz="2400">
                <a:hlinkClick r:id="rId2" action="ppaction://hlinkfile"/>
              </a:rPr>
              <a:t>Risk Register </a:t>
            </a:r>
            <a:r>
              <a:rPr lang="en-US" sz="2400"/>
              <a:t>is a document that contains results of various risk management processes, often displayed in a table or spreadsheet format.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400"/>
          </a:p>
          <a:p>
            <a:pPr>
              <a:lnSpc>
                <a:spcPct val="80000"/>
              </a:lnSpc>
            </a:pPr>
            <a:r>
              <a:rPr lang="en-US" sz="2400"/>
              <a:t>A tool for documenting potential risk events and related information.</a:t>
            </a:r>
          </a:p>
        </p:txBody>
      </p:sp>
    </p:spTree>
  </p:cSld>
  <p:clrMapOvr>
    <a:masterClrMapping/>
  </p:clrMapOvr>
  <p:transition advClick="0">
    <p:random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37783-76EB-49C9-A42D-E6428D177B5D}" type="slidenum">
              <a:rPr lang="en-US"/>
              <a:pPr/>
              <a:t>22</a:t>
            </a:fld>
            <a:endParaRPr lang="en-US"/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Issues Management Document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z="2400"/>
              <a:t>Issue: A matter under question or dispute that could impede project success.</a:t>
            </a:r>
          </a:p>
          <a:p>
            <a:r>
              <a:rPr lang="en-US" sz="2400"/>
              <a:t>When Risk occurs it becomes an issue.</a:t>
            </a:r>
          </a:p>
          <a:p>
            <a:r>
              <a:rPr lang="en-US" sz="2400">
                <a:hlinkClick r:id="rId2" action="ppaction://hlinkfile"/>
              </a:rPr>
              <a:t>Issue Management Template</a:t>
            </a:r>
            <a:r>
              <a:rPr lang="en-US" sz="2400"/>
              <a:t>, documents all issues and how they should be resolved</a:t>
            </a: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</a:p>
        </p:txBody>
      </p:sp>
    </p:spTree>
  </p:cSld>
  <p:clrMapOvr>
    <a:masterClrMapping/>
  </p:clrMapOvr>
  <p:transition advClick="0">
    <p:random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F39A3-EBC7-44C3-8799-6C5F08819B18}" type="slidenum">
              <a:rPr lang="en-US"/>
              <a:pPr/>
              <a:t>23</a:t>
            </a:fld>
            <a:endParaRPr lang="en-US"/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Change Management Document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z="2400"/>
              <a:t>When issues cannot be dealt with, they become changes.</a:t>
            </a:r>
          </a:p>
          <a:p>
            <a:r>
              <a:rPr lang="en-US" sz="2400"/>
              <a:t>Change management is very important for the project and it should be done through change control board</a:t>
            </a:r>
          </a:p>
          <a:p>
            <a:r>
              <a:rPr lang="en-US" sz="2400">
                <a:hlinkClick r:id="rId2" action="ppaction://hlinkfile"/>
              </a:rPr>
              <a:t>Change Management Document </a:t>
            </a:r>
            <a:r>
              <a:rPr lang="en-US" sz="2400"/>
              <a:t>is supported by </a:t>
            </a:r>
            <a:r>
              <a:rPr lang="en-US" sz="2400">
                <a:hlinkClick r:id="rId3" action="ppaction://hlinkfile"/>
              </a:rPr>
              <a:t>Change Request Form(s) </a:t>
            </a:r>
            <a:r>
              <a:rPr lang="en-US" sz="2400"/>
              <a:t>to formally make changes in the project.</a:t>
            </a:r>
          </a:p>
          <a:p>
            <a:r>
              <a:rPr lang="en-US" sz="2400">
                <a:hlinkClick r:id="rId4" action="ppaction://hlinkfile"/>
              </a:rPr>
              <a:t>Change Request Log </a:t>
            </a:r>
            <a:r>
              <a:rPr lang="en-US" sz="2400"/>
              <a:t>should be updated whether change request is approved or rejected.</a:t>
            </a:r>
          </a:p>
        </p:txBody>
      </p:sp>
    </p:spTree>
  </p:cSld>
  <p:clrMapOvr>
    <a:masterClrMapping/>
  </p:clrMapOvr>
  <p:transition advClick="0">
    <p:random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EB71-9D82-4A49-94A7-005616348C2A}" type="slidenum">
              <a:rPr lang="en-US"/>
              <a:pPr/>
              <a:t>24</a:t>
            </a:fld>
            <a:endParaRPr lang="en-US"/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Milestone Template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z="2400"/>
              <a:t>Milestone is a significant event on a project with zero duration.</a:t>
            </a:r>
          </a:p>
          <a:p>
            <a:pPr>
              <a:buFontTx/>
              <a:buNone/>
            </a:pPr>
            <a:endParaRPr lang="en-US" sz="2400"/>
          </a:p>
          <a:p>
            <a:r>
              <a:rPr lang="en-US" sz="2400"/>
              <a:t>We have designed </a:t>
            </a:r>
            <a:r>
              <a:rPr lang="en-US" sz="2400">
                <a:hlinkClick r:id="rId2" action="ppaction://hlinkfile"/>
              </a:rPr>
              <a:t>milestone chart </a:t>
            </a:r>
            <a:r>
              <a:rPr lang="en-US" sz="2400"/>
              <a:t>as certain activities need to be completed to move on to the next phase.</a:t>
            </a:r>
          </a:p>
          <a:p>
            <a:pPr>
              <a:buFontTx/>
              <a:buNone/>
            </a:pPr>
            <a:endParaRPr lang="en-US" sz="2400"/>
          </a:p>
          <a:p>
            <a:r>
              <a:rPr lang="en-US" sz="2400"/>
              <a:t>Milestones serve as a marker to help in identifying necessary activities, setting schedule goals and monitoring progress.</a:t>
            </a:r>
          </a:p>
        </p:txBody>
      </p:sp>
    </p:spTree>
  </p:cSld>
  <p:clrMapOvr>
    <a:masterClrMapping/>
  </p:clrMapOvr>
  <p:transition advClick="0">
    <p:random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ABC01-1F47-4649-9EAD-A89445166FC6}" type="slidenum">
              <a:rPr lang="en-US"/>
              <a:pPr/>
              <a:t>25</a:t>
            </a:fld>
            <a:endParaRPr lang="en-US"/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Project Status Plan Template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z="2400"/>
              <a:t>It describes where the project stands at a specific point in time.</a:t>
            </a:r>
          </a:p>
          <a:p>
            <a:endParaRPr lang="en-US" sz="2400"/>
          </a:p>
          <a:p>
            <a:r>
              <a:rPr lang="en-US" sz="2400">
                <a:hlinkClick r:id="rId2" action="ppaction://hlinkfile"/>
              </a:rPr>
              <a:t>Project Status </a:t>
            </a:r>
            <a:r>
              <a:rPr lang="en-US" sz="2400"/>
              <a:t>is generated periodically depending upon the length of the project as per requirement.</a:t>
            </a:r>
          </a:p>
        </p:txBody>
      </p:sp>
    </p:spTree>
  </p:cSld>
  <p:clrMapOvr>
    <a:masterClrMapping/>
  </p:clrMapOvr>
  <p:transition advClick="0">
    <p:random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14FA0-2D60-4240-9283-DFB0900D086A}" type="slidenum">
              <a:rPr lang="en-US"/>
              <a:pPr/>
              <a:t>26</a:t>
            </a:fld>
            <a:endParaRPr lang="en-US"/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Lessons Learned Report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/>
              <a:t>Reflective statements written by project managers and their team members to document important things they have learned from working on the project.</a:t>
            </a:r>
          </a:p>
          <a:p>
            <a:endParaRPr lang="en-US"/>
          </a:p>
          <a:p>
            <a:r>
              <a:rPr lang="en-US"/>
              <a:t>It is a best practice to document the </a:t>
            </a:r>
            <a:r>
              <a:rPr lang="en-US">
                <a:hlinkClick r:id="rId2" action="ppaction://hlinkfile"/>
              </a:rPr>
              <a:t>lessons learned </a:t>
            </a:r>
            <a:r>
              <a:rPr lang="en-US"/>
              <a:t>on periodic basis.</a:t>
            </a:r>
          </a:p>
        </p:txBody>
      </p:sp>
    </p:spTree>
  </p:cSld>
  <p:clrMapOvr>
    <a:masterClrMapping/>
  </p:clrMapOvr>
  <p:transition advClick="0">
    <p:random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9937C-F473-4E72-A16F-D80DC0B5EE20}" type="slidenum">
              <a:rPr lang="en-US"/>
              <a:pPr/>
              <a:t>27</a:t>
            </a:fld>
            <a:endParaRPr lang="en-US"/>
          </a:p>
        </p:txBody>
      </p:sp>
      <p:sp>
        <p:nvSpPr>
          <p:cNvPr id="73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Project Planning</a:t>
            </a:r>
          </a:p>
        </p:txBody>
      </p:sp>
      <p:sp>
        <p:nvSpPr>
          <p:cNvPr id="73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>
              <a:buFontTx/>
              <a:buChar char="•"/>
            </a:pPr>
            <a:r>
              <a:rPr lang="en-US"/>
              <a:t>The purpose of good Project Planning is to ensure;</a:t>
            </a:r>
          </a:p>
          <a:p>
            <a:pPr lvl="1">
              <a:buFontTx/>
              <a:buChar char="•"/>
            </a:pPr>
            <a:endParaRPr lang="en-US"/>
          </a:p>
          <a:p>
            <a:pPr lvl="1">
              <a:buFontTx/>
              <a:buChar char="•"/>
            </a:pPr>
            <a:r>
              <a:rPr lang="en-US"/>
              <a:t>All detailed plans for managing the project are defined</a:t>
            </a:r>
          </a:p>
          <a:p>
            <a:pPr lvl="1">
              <a:buFontTx/>
              <a:buChar char="•"/>
            </a:pPr>
            <a:r>
              <a:rPr lang="en-US"/>
              <a:t>Formal commitments are established</a:t>
            </a:r>
          </a:p>
          <a:p>
            <a:pPr lvl="1">
              <a:buFontTx/>
              <a:buChar char="•"/>
            </a:pPr>
            <a:r>
              <a:rPr lang="en-US"/>
              <a:t>Team is ready to execute !!!</a:t>
            </a:r>
          </a:p>
          <a:p>
            <a:pPr lvl="1">
              <a:buFontTx/>
              <a:buNone/>
            </a:pPr>
            <a:r>
              <a:rPr lang="en-US" sz="2000" i="1"/>
              <a:t>Effective project planning = readiness for performance</a:t>
            </a:r>
            <a:r>
              <a:rPr lang="en-US" i="1"/>
              <a:t>.</a:t>
            </a:r>
          </a:p>
        </p:txBody>
      </p:sp>
    </p:spTree>
  </p:cSld>
  <p:clrMapOvr>
    <a:masterClrMapping/>
  </p:clrMapOvr>
  <p:transition advClick="0">
    <p:random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8C318-AB6D-4CFA-9CF6-E07FCCCABE44}" type="slidenum">
              <a:rPr lang="en-US"/>
              <a:pPr/>
              <a:t>28</a:t>
            </a:fld>
            <a:endParaRPr lang="en-US"/>
          </a:p>
        </p:txBody>
      </p:sp>
      <p:sp>
        <p:nvSpPr>
          <p:cNvPr id="73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Project Planning Checkpoint</a:t>
            </a:r>
          </a:p>
        </p:txBody>
      </p:sp>
      <p:sp>
        <p:nvSpPr>
          <p:cNvPr id="732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057400"/>
            <a:ext cx="9144000" cy="4114800"/>
          </a:xfrm>
        </p:spPr>
        <p:txBody>
          <a:bodyPr/>
          <a:lstStyle/>
          <a:p>
            <a:pPr lvl="1">
              <a:lnSpc>
                <a:spcPct val="90000"/>
              </a:lnSpc>
              <a:buFontTx/>
              <a:buChar char="•"/>
            </a:pPr>
            <a:r>
              <a:rPr lang="en-US"/>
              <a:t>As a project manager you must;</a:t>
            </a:r>
          </a:p>
          <a:p>
            <a:pPr lvl="1">
              <a:lnSpc>
                <a:spcPct val="90000"/>
              </a:lnSpc>
              <a:buFontTx/>
              <a:buChar char="•"/>
            </a:pPr>
            <a:r>
              <a:rPr lang="en-US"/>
              <a:t>Validate financial commitment to the business</a:t>
            </a:r>
          </a:p>
          <a:p>
            <a:pPr lvl="1">
              <a:lnSpc>
                <a:spcPct val="90000"/>
              </a:lnSpc>
              <a:buFontTx/>
              <a:buChar char="•"/>
            </a:pPr>
            <a:r>
              <a:rPr lang="en-US"/>
              <a:t>Set expectation with client and project sponsor</a:t>
            </a:r>
          </a:p>
          <a:p>
            <a:pPr lvl="1">
              <a:lnSpc>
                <a:spcPct val="90000"/>
              </a:lnSpc>
              <a:buFontTx/>
              <a:buChar char="•"/>
            </a:pPr>
            <a:r>
              <a:rPr lang="en-US"/>
              <a:t>Recognize that this is hard go/no go decision</a:t>
            </a:r>
          </a:p>
          <a:p>
            <a:pPr lvl="1">
              <a:lnSpc>
                <a:spcPct val="90000"/>
              </a:lnSpc>
              <a:buFontTx/>
              <a:buChar char="•"/>
            </a:pPr>
            <a:r>
              <a:rPr lang="en-US"/>
              <a:t>Have your project team committed to the plan</a:t>
            </a:r>
          </a:p>
          <a:p>
            <a:pPr lvl="1">
              <a:lnSpc>
                <a:spcPct val="90000"/>
              </a:lnSpc>
              <a:buFontTx/>
              <a:buChar char="•"/>
            </a:pPr>
            <a:r>
              <a:rPr lang="en-US"/>
              <a:t> Be ready to be accountable for the project execution</a:t>
            </a:r>
          </a:p>
          <a:p>
            <a:pPr lvl="1">
              <a:lnSpc>
                <a:spcPct val="90000"/>
              </a:lnSpc>
              <a:buFontTx/>
              <a:buChar char="•"/>
            </a:pPr>
            <a:endParaRPr lang="en-US" i="1">
              <a:solidFill>
                <a:srgbClr val="FF9900"/>
              </a:solidFill>
            </a:endParaRP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000" i="1"/>
              <a:t>Project Planning is crucial point in the project life cycle when you decide if the project is ready to commit to future execution tasks</a:t>
            </a:r>
            <a:r>
              <a:rPr lang="en-US" i="1">
                <a:solidFill>
                  <a:srgbClr val="FF9900"/>
                </a:solidFill>
              </a:rPr>
              <a:t> </a:t>
            </a:r>
          </a:p>
        </p:txBody>
      </p:sp>
    </p:spTree>
  </p:cSld>
  <p:clrMapOvr>
    <a:masterClrMapping/>
  </p:clrMapOvr>
  <p:transition advClick="0">
    <p:random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AA3E5-F855-4A4C-A3E9-5AE9AB482EE0}" type="slidenum">
              <a:rPr lang="en-US"/>
              <a:pPr/>
              <a:t>29</a:t>
            </a:fld>
            <a:endParaRPr lang="en-US"/>
          </a:p>
        </p:txBody>
      </p:sp>
      <p:sp>
        <p:nvSpPr>
          <p:cNvPr id="73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Remember !!</a:t>
            </a:r>
          </a:p>
        </p:txBody>
      </p:sp>
      <p:sp>
        <p:nvSpPr>
          <p:cNvPr id="734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>
              <a:lnSpc>
                <a:spcPct val="80000"/>
              </a:lnSpc>
              <a:buFontTx/>
              <a:buChar char="•"/>
            </a:pPr>
            <a:r>
              <a:rPr lang="en-US"/>
              <a:t>Project Managers are responsible for;</a:t>
            </a:r>
          </a:p>
          <a:p>
            <a:pPr lvl="2">
              <a:lnSpc>
                <a:spcPct val="80000"/>
              </a:lnSpc>
            </a:pPr>
            <a:r>
              <a:rPr lang="en-US"/>
              <a:t>Cost</a:t>
            </a:r>
          </a:p>
          <a:p>
            <a:pPr lvl="2">
              <a:lnSpc>
                <a:spcPct val="80000"/>
              </a:lnSpc>
            </a:pPr>
            <a:r>
              <a:rPr lang="en-US"/>
              <a:t>Project Profit</a:t>
            </a:r>
          </a:p>
          <a:p>
            <a:pPr lvl="2">
              <a:lnSpc>
                <a:spcPct val="80000"/>
              </a:lnSpc>
            </a:pPr>
            <a:r>
              <a:rPr lang="en-US"/>
              <a:t>Project team efficiency</a:t>
            </a:r>
          </a:p>
          <a:p>
            <a:pPr lvl="2">
              <a:lnSpc>
                <a:spcPct val="80000"/>
              </a:lnSpc>
            </a:pPr>
            <a:r>
              <a:rPr lang="en-US"/>
              <a:t>Project expenses</a:t>
            </a:r>
          </a:p>
          <a:p>
            <a:pPr lvl="2">
              <a:lnSpc>
                <a:spcPct val="80000"/>
              </a:lnSpc>
            </a:pPr>
            <a:r>
              <a:rPr lang="en-US"/>
              <a:t>Quality control</a:t>
            </a:r>
          </a:p>
          <a:p>
            <a:pPr lvl="2">
              <a:lnSpc>
                <a:spcPct val="80000"/>
              </a:lnSpc>
            </a:pPr>
            <a:r>
              <a:rPr lang="en-US"/>
              <a:t>…………….</a:t>
            </a:r>
          </a:p>
          <a:p>
            <a:pPr lvl="2">
              <a:lnSpc>
                <a:spcPct val="80000"/>
              </a:lnSpc>
            </a:pPr>
            <a:endParaRPr lang="en-US"/>
          </a:p>
          <a:p>
            <a:pPr lvl="1" algn="ctr">
              <a:lnSpc>
                <a:spcPct val="80000"/>
              </a:lnSpc>
              <a:buFontTx/>
              <a:buNone/>
            </a:pPr>
            <a:r>
              <a:rPr lang="en-US" sz="2000" i="1"/>
              <a:t>At the end of the project planning process, your business executives decide if your project can/should target meeting specific business objectives</a:t>
            </a:r>
            <a:r>
              <a:rPr lang="en-US" i="1"/>
              <a:t> .</a:t>
            </a:r>
          </a:p>
        </p:txBody>
      </p:sp>
    </p:spTree>
  </p:cSld>
  <p:clrMapOvr>
    <a:masterClrMapping/>
  </p:clrMapOvr>
  <p:transition advClick="0">
    <p:random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7D3F3-0393-404F-98A3-9ACBE090B420}" type="slidenum">
              <a:rPr lang="en-US"/>
              <a:pPr/>
              <a:t>30</a:t>
            </a:fld>
            <a:endParaRPr lang="en-US"/>
          </a:p>
        </p:txBody>
      </p:sp>
      <p:sp>
        <p:nvSpPr>
          <p:cNvPr id="73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Few Causes of troubled projects  (Planning Phase)</a:t>
            </a:r>
          </a:p>
        </p:txBody>
      </p:sp>
      <p:sp>
        <p:nvSpPr>
          <p:cNvPr id="73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2"/>
            <a:r>
              <a:rPr lang="en-US" i="1"/>
              <a:t>Failure to set and manage customer expectations</a:t>
            </a:r>
          </a:p>
          <a:p>
            <a:pPr lvl="2"/>
            <a:r>
              <a:rPr lang="en-US" i="1"/>
              <a:t>Customer unprepared to take on project responsibilities</a:t>
            </a:r>
          </a:p>
          <a:p>
            <a:pPr lvl="2"/>
            <a:r>
              <a:rPr lang="en-US" i="1"/>
              <a:t>Lack of common understanding of requirements</a:t>
            </a:r>
          </a:p>
          <a:p>
            <a:pPr lvl="2"/>
            <a:r>
              <a:rPr lang="en-US" i="1"/>
              <a:t>Poor quality proposals</a:t>
            </a:r>
          </a:p>
          <a:p>
            <a:pPr lvl="2"/>
            <a:r>
              <a:rPr lang="en-US" i="1"/>
              <a:t>Lack of information in charter</a:t>
            </a:r>
          </a:p>
          <a:p>
            <a:pPr lvl="2"/>
            <a:r>
              <a:rPr lang="en-US" i="1"/>
              <a:t>Unclear organization roles and responsibilities</a:t>
            </a:r>
          </a:p>
          <a:p>
            <a:pPr lvl="2"/>
            <a:r>
              <a:rPr lang="en-US" i="1"/>
              <a:t>Failure to plan and manage project risks</a:t>
            </a:r>
          </a:p>
          <a:p>
            <a:pPr lvl="2"/>
            <a:r>
              <a:rPr lang="en-US" i="1"/>
              <a:t>Lack of defined quality control mechanisms</a:t>
            </a:r>
          </a:p>
          <a:p>
            <a:pPr lvl="2"/>
            <a:r>
              <a:rPr lang="en-US" i="1" u="sng"/>
              <a:t>Inaccurate and uncommitted  project estimates</a:t>
            </a:r>
            <a:r>
              <a:rPr lang="en-US" i="1"/>
              <a:t> …..</a:t>
            </a:r>
          </a:p>
          <a:p>
            <a:pPr lvl="2"/>
            <a:endParaRPr lang="en-US" i="1"/>
          </a:p>
        </p:txBody>
      </p:sp>
    </p:spTree>
  </p:cSld>
  <p:clrMapOvr>
    <a:masterClrMapping/>
  </p:clrMapOvr>
  <p:transition advClick="0">
    <p:random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9709C-7A3C-4E8D-8E38-B2AC153E6840}" type="slidenum">
              <a:rPr lang="en-US"/>
              <a:pPr/>
              <a:t>31</a:t>
            </a:fld>
            <a:endParaRPr lang="en-US"/>
          </a:p>
        </p:txBody>
      </p:sp>
      <p:sp>
        <p:nvSpPr>
          <p:cNvPr id="770050" name="Rectangle 2"/>
          <p:cNvSpPr>
            <a:spLocks noGrp="1" noChangeArrowheads="1"/>
          </p:cNvSpPr>
          <p:nvPr>
            <p:ph type="title"/>
          </p:nvPr>
        </p:nvSpPr>
        <p:spPr>
          <a:xfrm>
            <a:off x="677863" y="762000"/>
            <a:ext cx="7772400" cy="1143000"/>
          </a:xfrm>
        </p:spPr>
        <p:txBody>
          <a:bodyPr/>
          <a:lstStyle/>
          <a:p>
            <a:r>
              <a:rPr lang="en-US"/>
              <a:t>Project Management Processes</a:t>
            </a:r>
          </a:p>
        </p:txBody>
      </p:sp>
      <p:sp>
        <p:nvSpPr>
          <p:cNvPr id="770051" name="Rectangle 3"/>
          <p:cNvSpPr>
            <a:spLocks noChangeArrowheads="1"/>
          </p:cNvSpPr>
          <p:nvPr/>
        </p:nvSpPr>
        <p:spPr bwMode="auto">
          <a:xfrm>
            <a:off x="533400" y="1981200"/>
            <a:ext cx="78486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/>
          <a:lstStyle/>
          <a:p>
            <a:pPr marL="342900" indent="-342900">
              <a:spcBef>
                <a:spcPct val="20000"/>
              </a:spcBef>
              <a:buClr>
                <a:schemeClr val="tx2"/>
              </a:buClr>
              <a:buFont typeface="EDS" charset="0"/>
              <a:buChar char="»"/>
            </a:pPr>
            <a:r>
              <a:rPr lang="en-US" sz="2000">
                <a:solidFill>
                  <a:srgbClr val="E6E6E6"/>
                </a:solidFill>
                <a:latin typeface="Arial" pitchFamily="34" charset="0"/>
              </a:rPr>
              <a:t>PM processes are divided into five phases or process groups</a:t>
            </a:r>
          </a:p>
        </p:txBody>
      </p:sp>
      <p:sp useBgFill="1">
        <p:nvSpPr>
          <p:cNvPr id="770052" name="Oval 4"/>
          <p:cNvSpPr>
            <a:spLocks noChangeArrowheads="1"/>
          </p:cNvSpPr>
          <p:nvPr/>
        </p:nvSpPr>
        <p:spPr bwMode="auto">
          <a:xfrm>
            <a:off x="1143000" y="2667000"/>
            <a:ext cx="1681163" cy="1054100"/>
          </a:xfrm>
          <a:prstGeom prst="ellipse">
            <a:avLst/>
          </a:prstGeom>
          <a:ln w="12700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lIns="90488" tIns="44450" rIns="90488" bIns="44450" anchor="ctr"/>
          <a:lstStyle/>
          <a:p>
            <a:pPr algn="ctr"/>
            <a:r>
              <a:rPr lang="en-US" b="1">
                <a:latin typeface="Arial" pitchFamily="34" charset="0"/>
              </a:rPr>
              <a:t>Initiating</a:t>
            </a:r>
          </a:p>
          <a:p>
            <a:pPr algn="ctr"/>
            <a:r>
              <a:rPr lang="en-US" b="1">
                <a:latin typeface="Arial" pitchFamily="34" charset="0"/>
              </a:rPr>
              <a:t>Processes</a:t>
            </a:r>
          </a:p>
        </p:txBody>
      </p:sp>
      <p:sp useBgFill="1">
        <p:nvSpPr>
          <p:cNvPr id="770053" name="Oval 5"/>
          <p:cNvSpPr>
            <a:spLocks noChangeArrowheads="1"/>
          </p:cNvSpPr>
          <p:nvPr/>
        </p:nvSpPr>
        <p:spPr bwMode="auto">
          <a:xfrm>
            <a:off x="4467225" y="5568950"/>
            <a:ext cx="1682750" cy="1054100"/>
          </a:xfrm>
          <a:prstGeom prst="ellipse">
            <a:avLst/>
          </a:prstGeom>
          <a:ln w="12700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lIns="90488" tIns="44450" rIns="90488" bIns="44450" anchor="ctr"/>
          <a:lstStyle/>
          <a:p>
            <a:pPr algn="ctr"/>
            <a:r>
              <a:rPr lang="en-US" b="1">
                <a:latin typeface="Arial" pitchFamily="34" charset="0"/>
              </a:rPr>
              <a:t>Closing</a:t>
            </a:r>
          </a:p>
          <a:p>
            <a:pPr algn="ctr"/>
            <a:r>
              <a:rPr lang="en-US" b="1">
                <a:latin typeface="Arial" pitchFamily="34" charset="0"/>
              </a:rPr>
              <a:t>Processes</a:t>
            </a:r>
          </a:p>
        </p:txBody>
      </p:sp>
      <p:sp useBgFill="1">
        <p:nvSpPr>
          <p:cNvPr id="770054" name="Oval 6"/>
          <p:cNvSpPr>
            <a:spLocks noChangeArrowheads="1"/>
          </p:cNvSpPr>
          <p:nvPr/>
        </p:nvSpPr>
        <p:spPr bwMode="auto">
          <a:xfrm>
            <a:off x="2435225" y="4121150"/>
            <a:ext cx="1817688" cy="1206500"/>
          </a:xfrm>
          <a:prstGeom prst="ellipse">
            <a:avLst/>
          </a:prstGeom>
          <a:ln w="12700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lIns="90488" tIns="44450" rIns="90488" bIns="44450" anchor="ctr"/>
          <a:lstStyle/>
          <a:p>
            <a:pPr algn="ctr"/>
            <a:r>
              <a:rPr lang="en-US" i="1" u="sng">
                <a:latin typeface="Arial" pitchFamily="34" charset="0"/>
              </a:rPr>
              <a:t>Controlling</a:t>
            </a:r>
          </a:p>
          <a:p>
            <a:pPr algn="ctr"/>
            <a:r>
              <a:rPr lang="en-US" i="1" u="sng">
                <a:latin typeface="Arial" pitchFamily="34" charset="0"/>
              </a:rPr>
              <a:t>Processes</a:t>
            </a:r>
          </a:p>
        </p:txBody>
      </p:sp>
      <p:sp useBgFill="1">
        <p:nvSpPr>
          <p:cNvPr id="770055" name="Oval 7"/>
          <p:cNvSpPr>
            <a:spLocks noChangeArrowheads="1"/>
          </p:cNvSpPr>
          <p:nvPr/>
        </p:nvSpPr>
        <p:spPr bwMode="auto">
          <a:xfrm>
            <a:off x="6161088" y="4349750"/>
            <a:ext cx="1817687" cy="1282700"/>
          </a:xfrm>
          <a:prstGeom prst="ellipse">
            <a:avLst/>
          </a:prstGeom>
          <a:ln w="12700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lIns="90488" tIns="44450" rIns="90488" bIns="44450" anchor="ctr"/>
          <a:lstStyle/>
          <a:p>
            <a:pPr algn="ctr"/>
            <a:r>
              <a:rPr lang="en-US" i="1" u="sng">
                <a:latin typeface="Arial" pitchFamily="34" charset="0"/>
              </a:rPr>
              <a:t>Executing</a:t>
            </a:r>
          </a:p>
          <a:p>
            <a:pPr algn="ctr"/>
            <a:r>
              <a:rPr lang="en-US" i="1" u="sng">
                <a:latin typeface="Arial" pitchFamily="34" charset="0"/>
              </a:rPr>
              <a:t>Processes</a:t>
            </a:r>
          </a:p>
        </p:txBody>
      </p:sp>
      <p:sp useBgFill="1">
        <p:nvSpPr>
          <p:cNvPr id="770056" name="Oval 8"/>
          <p:cNvSpPr>
            <a:spLocks noChangeArrowheads="1"/>
          </p:cNvSpPr>
          <p:nvPr/>
        </p:nvSpPr>
        <p:spPr bwMode="auto">
          <a:xfrm>
            <a:off x="4670425" y="2673350"/>
            <a:ext cx="1682750" cy="1054100"/>
          </a:xfrm>
          <a:prstGeom prst="ellipse">
            <a:avLst/>
          </a:prstGeom>
          <a:ln w="12700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lIns="90488" tIns="44450" rIns="90488" bIns="44450" anchor="ctr"/>
          <a:lstStyle/>
          <a:p>
            <a:pPr algn="ctr"/>
            <a:r>
              <a:rPr lang="en-US" b="1">
                <a:latin typeface="Arial" pitchFamily="34" charset="0"/>
              </a:rPr>
              <a:t>Planning</a:t>
            </a:r>
          </a:p>
          <a:p>
            <a:pPr algn="ctr"/>
            <a:r>
              <a:rPr lang="en-US" b="1">
                <a:latin typeface="Arial" pitchFamily="34" charset="0"/>
              </a:rPr>
              <a:t>Processes</a:t>
            </a:r>
          </a:p>
        </p:txBody>
      </p:sp>
      <p:sp>
        <p:nvSpPr>
          <p:cNvPr id="770057" name="Line 9"/>
          <p:cNvSpPr>
            <a:spLocks noChangeShapeType="1"/>
          </p:cNvSpPr>
          <p:nvPr/>
        </p:nvSpPr>
        <p:spPr bwMode="auto">
          <a:xfrm>
            <a:off x="2974975" y="3200400"/>
            <a:ext cx="1622425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70058" name="Line 10"/>
          <p:cNvSpPr>
            <a:spLocks noChangeShapeType="1"/>
          </p:cNvSpPr>
          <p:nvPr/>
        </p:nvSpPr>
        <p:spPr bwMode="auto">
          <a:xfrm>
            <a:off x="4464050" y="4724400"/>
            <a:ext cx="1624013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70059" name="Line 11"/>
          <p:cNvSpPr>
            <a:spLocks noChangeShapeType="1"/>
          </p:cNvSpPr>
          <p:nvPr/>
        </p:nvSpPr>
        <p:spPr bwMode="auto">
          <a:xfrm>
            <a:off x="4464050" y="5029200"/>
            <a:ext cx="1624013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70060" name="Line 12"/>
          <p:cNvSpPr>
            <a:spLocks noChangeShapeType="1"/>
          </p:cNvSpPr>
          <p:nvPr/>
        </p:nvSpPr>
        <p:spPr bwMode="auto">
          <a:xfrm>
            <a:off x="6496050" y="3355975"/>
            <a:ext cx="674688" cy="911225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70061" name="Line 13"/>
          <p:cNvSpPr>
            <a:spLocks noChangeShapeType="1"/>
          </p:cNvSpPr>
          <p:nvPr/>
        </p:nvSpPr>
        <p:spPr bwMode="auto">
          <a:xfrm>
            <a:off x="3381375" y="5489575"/>
            <a:ext cx="1012825" cy="530225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70062" name="Line 14"/>
          <p:cNvSpPr>
            <a:spLocks noChangeShapeType="1"/>
          </p:cNvSpPr>
          <p:nvPr/>
        </p:nvSpPr>
        <p:spPr bwMode="auto">
          <a:xfrm rot="-5400000">
            <a:off x="4083844" y="3558381"/>
            <a:ext cx="758825" cy="811213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70063" name="Text Box 15"/>
          <p:cNvSpPr txBox="1">
            <a:spLocks noChangeArrowheads="1"/>
          </p:cNvSpPr>
          <p:nvPr/>
        </p:nvSpPr>
        <p:spPr bwMode="auto">
          <a:xfrm>
            <a:off x="990600" y="5867400"/>
            <a:ext cx="2420938" cy="336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/>
              <a:t>Professional Responsibility</a:t>
            </a:r>
          </a:p>
        </p:txBody>
      </p:sp>
    </p:spTree>
  </p:cSld>
  <p:clrMapOvr>
    <a:masterClrMapping/>
  </p:clrMapOvr>
  <p:transition advClick="0">
    <p:random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D5B27-C693-47EB-A281-D2988A81A09C}" type="slidenum">
              <a:rPr lang="en-US"/>
              <a:pPr/>
              <a:t>32</a:t>
            </a:fld>
            <a:endParaRPr lang="en-US"/>
          </a:p>
        </p:txBody>
      </p:sp>
      <p:sp>
        <p:nvSpPr>
          <p:cNvPr id="737282" name="Rectangle 2"/>
          <p:cNvSpPr>
            <a:spLocks noGrp="1" noChangeArrowheads="1"/>
          </p:cNvSpPr>
          <p:nvPr>
            <p:ph type="title"/>
          </p:nvPr>
        </p:nvSpPr>
        <p:spPr>
          <a:xfrm>
            <a:off x="677863" y="762000"/>
            <a:ext cx="7772400" cy="1143000"/>
          </a:xfrm>
        </p:spPr>
        <p:txBody>
          <a:bodyPr/>
          <a:lstStyle/>
          <a:p>
            <a:r>
              <a:rPr lang="en-US"/>
              <a:t>Project Management Processes</a:t>
            </a:r>
          </a:p>
        </p:txBody>
      </p:sp>
      <p:sp>
        <p:nvSpPr>
          <p:cNvPr id="737283" name="Rectangle 3"/>
          <p:cNvSpPr>
            <a:spLocks noChangeArrowheads="1"/>
          </p:cNvSpPr>
          <p:nvPr/>
        </p:nvSpPr>
        <p:spPr bwMode="auto">
          <a:xfrm>
            <a:off x="533400" y="1981200"/>
            <a:ext cx="78486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/>
          <a:lstStyle/>
          <a:p>
            <a:pPr marL="342900" indent="-342900">
              <a:spcBef>
                <a:spcPct val="20000"/>
              </a:spcBef>
              <a:buClr>
                <a:schemeClr val="tx2"/>
              </a:buClr>
              <a:buFont typeface="EDS" charset="0"/>
              <a:buChar char="»"/>
            </a:pPr>
            <a:r>
              <a:rPr lang="en-US" sz="2000">
                <a:latin typeface="Arial" pitchFamily="34" charset="0"/>
              </a:rPr>
              <a:t>PM processes are divided into five phases or process groups</a:t>
            </a:r>
          </a:p>
        </p:txBody>
      </p:sp>
      <p:sp useBgFill="1">
        <p:nvSpPr>
          <p:cNvPr id="737284" name="Oval 4"/>
          <p:cNvSpPr>
            <a:spLocks noChangeArrowheads="1"/>
          </p:cNvSpPr>
          <p:nvPr/>
        </p:nvSpPr>
        <p:spPr bwMode="auto">
          <a:xfrm>
            <a:off x="1143000" y="2667000"/>
            <a:ext cx="1681163" cy="1054100"/>
          </a:xfrm>
          <a:prstGeom prst="ellipse">
            <a:avLst/>
          </a:prstGeom>
          <a:ln w="12700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lIns="90488" tIns="44450" rIns="90488" bIns="44450" anchor="ctr"/>
          <a:lstStyle/>
          <a:p>
            <a:pPr algn="ctr"/>
            <a:r>
              <a:rPr lang="en-US" b="1">
                <a:latin typeface="Arial" pitchFamily="34" charset="0"/>
              </a:rPr>
              <a:t>Initiating</a:t>
            </a:r>
          </a:p>
          <a:p>
            <a:pPr algn="ctr"/>
            <a:r>
              <a:rPr lang="en-US" b="1">
                <a:latin typeface="Arial" pitchFamily="34" charset="0"/>
              </a:rPr>
              <a:t>Processes</a:t>
            </a:r>
          </a:p>
        </p:txBody>
      </p:sp>
      <p:sp useBgFill="1">
        <p:nvSpPr>
          <p:cNvPr id="737285" name="Oval 5"/>
          <p:cNvSpPr>
            <a:spLocks noChangeArrowheads="1"/>
          </p:cNvSpPr>
          <p:nvPr/>
        </p:nvSpPr>
        <p:spPr bwMode="auto">
          <a:xfrm>
            <a:off x="4467225" y="5568950"/>
            <a:ext cx="1682750" cy="1054100"/>
          </a:xfrm>
          <a:prstGeom prst="ellipse">
            <a:avLst/>
          </a:prstGeom>
          <a:ln w="12700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lIns="90488" tIns="44450" rIns="90488" bIns="44450" anchor="ctr"/>
          <a:lstStyle/>
          <a:p>
            <a:pPr algn="ctr"/>
            <a:r>
              <a:rPr lang="en-US" i="1" u="sng">
                <a:latin typeface="Arial" pitchFamily="34" charset="0"/>
              </a:rPr>
              <a:t>Closing</a:t>
            </a:r>
          </a:p>
          <a:p>
            <a:pPr algn="ctr"/>
            <a:r>
              <a:rPr lang="en-US" i="1" u="sng">
                <a:latin typeface="Arial" pitchFamily="34" charset="0"/>
              </a:rPr>
              <a:t>Processes</a:t>
            </a:r>
          </a:p>
        </p:txBody>
      </p:sp>
      <p:sp useBgFill="1">
        <p:nvSpPr>
          <p:cNvPr id="737286" name="Oval 6"/>
          <p:cNvSpPr>
            <a:spLocks noChangeArrowheads="1"/>
          </p:cNvSpPr>
          <p:nvPr/>
        </p:nvSpPr>
        <p:spPr bwMode="auto">
          <a:xfrm>
            <a:off x="2435225" y="4121150"/>
            <a:ext cx="1817688" cy="1206500"/>
          </a:xfrm>
          <a:prstGeom prst="ellipse">
            <a:avLst/>
          </a:prstGeom>
          <a:ln w="12700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lIns="90488" tIns="44450" rIns="90488" bIns="44450" anchor="ctr"/>
          <a:lstStyle/>
          <a:p>
            <a:pPr algn="ctr"/>
            <a:r>
              <a:rPr lang="en-US" b="1">
                <a:latin typeface="Arial" pitchFamily="34" charset="0"/>
              </a:rPr>
              <a:t>Controlling</a:t>
            </a:r>
          </a:p>
          <a:p>
            <a:pPr algn="ctr"/>
            <a:r>
              <a:rPr lang="en-US" b="1">
                <a:latin typeface="Arial" pitchFamily="34" charset="0"/>
              </a:rPr>
              <a:t>Processes</a:t>
            </a:r>
          </a:p>
        </p:txBody>
      </p:sp>
      <p:sp useBgFill="1">
        <p:nvSpPr>
          <p:cNvPr id="737287" name="Oval 7"/>
          <p:cNvSpPr>
            <a:spLocks noChangeArrowheads="1"/>
          </p:cNvSpPr>
          <p:nvPr/>
        </p:nvSpPr>
        <p:spPr bwMode="auto">
          <a:xfrm>
            <a:off x="6161088" y="4349750"/>
            <a:ext cx="1817687" cy="1282700"/>
          </a:xfrm>
          <a:prstGeom prst="ellipse">
            <a:avLst/>
          </a:prstGeom>
          <a:ln w="12700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lIns="90488" tIns="44450" rIns="90488" bIns="44450" anchor="ctr"/>
          <a:lstStyle/>
          <a:p>
            <a:pPr algn="ctr"/>
            <a:r>
              <a:rPr lang="en-US" b="1">
                <a:latin typeface="Arial" pitchFamily="34" charset="0"/>
              </a:rPr>
              <a:t>Executing</a:t>
            </a:r>
          </a:p>
          <a:p>
            <a:pPr algn="ctr"/>
            <a:r>
              <a:rPr lang="en-US" b="1">
                <a:latin typeface="Arial" pitchFamily="34" charset="0"/>
              </a:rPr>
              <a:t>Processes</a:t>
            </a:r>
          </a:p>
        </p:txBody>
      </p:sp>
      <p:sp useBgFill="1">
        <p:nvSpPr>
          <p:cNvPr id="737288" name="Oval 8"/>
          <p:cNvSpPr>
            <a:spLocks noChangeArrowheads="1"/>
          </p:cNvSpPr>
          <p:nvPr/>
        </p:nvSpPr>
        <p:spPr bwMode="auto">
          <a:xfrm>
            <a:off x="4670425" y="2673350"/>
            <a:ext cx="1682750" cy="1054100"/>
          </a:xfrm>
          <a:prstGeom prst="ellipse">
            <a:avLst/>
          </a:prstGeom>
          <a:ln w="12700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lIns="90488" tIns="44450" rIns="90488" bIns="44450" anchor="ctr"/>
          <a:lstStyle/>
          <a:p>
            <a:pPr algn="ctr"/>
            <a:r>
              <a:rPr lang="en-US" b="1">
                <a:latin typeface="Arial" pitchFamily="34" charset="0"/>
              </a:rPr>
              <a:t>Planning</a:t>
            </a:r>
          </a:p>
          <a:p>
            <a:pPr algn="ctr"/>
            <a:r>
              <a:rPr lang="en-US" b="1">
                <a:latin typeface="Arial" pitchFamily="34" charset="0"/>
              </a:rPr>
              <a:t>Processes</a:t>
            </a:r>
          </a:p>
        </p:txBody>
      </p:sp>
      <p:sp>
        <p:nvSpPr>
          <p:cNvPr id="737289" name="Line 9"/>
          <p:cNvSpPr>
            <a:spLocks noChangeShapeType="1"/>
          </p:cNvSpPr>
          <p:nvPr/>
        </p:nvSpPr>
        <p:spPr bwMode="auto">
          <a:xfrm>
            <a:off x="2974975" y="3200400"/>
            <a:ext cx="1622425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37290" name="Line 10"/>
          <p:cNvSpPr>
            <a:spLocks noChangeShapeType="1"/>
          </p:cNvSpPr>
          <p:nvPr/>
        </p:nvSpPr>
        <p:spPr bwMode="auto">
          <a:xfrm>
            <a:off x="4464050" y="4724400"/>
            <a:ext cx="1624013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37291" name="Line 11"/>
          <p:cNvSpPr>
            <a:spLocks noChangeShapeType="1"/>
          </p:cNvSpPr>
          <p:nvPr/>
        </p:nvSpPr>
        <p:spPr bwMode="auto">
          <a:xfrm>
            <a:off x="4464050" y="5029200"/>
            <a:ext cx="1624013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37292" name="Line 12"/>
          <p:cNvSpPr>
            <a:spLocks noChangeShapeType="1"/>
          </p:cNvSpPr>
          <p:nvPr/>
        </p:nvSpPr>
        <p:spPr bwMode="auto">
          <a:xfrm>
            <a:off x="6496050" y="3355975"/>
            <a:ext cx="674688" cy="911225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37293" name="Line 13"/>
          <p:cNvSpPr>
            <a:spLocks noChangeShapeType="1"/>
          </p:cNvSpPr>
          <p:nvPr/>
        </p:nvSpPr>
        <p:spPr bwMode="auto">
          <a:xfrm>
            <a:off x="3381375" y="5489575"/>
            <a:ext cx="1012825" cy="530225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37294" name="Line 14"/>
          <p:cNvSpPr>
            <a:spLocks noChangeShapeType="1"/>
          </p:cNvSpPr>
          <p:nvPr/>
        </p:nvSpPr>
        <p:spPr bwMode="auto">
          <a:xfrm rot="-5400000">
            <a:off x="4083844" y="3558381"/>
            <a:ext cx="758825" cy="811213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37295" name="Text Box 15"/>
          <p:cNvSpPr txBox="1">
            <a:spLocks noChangeArrowheads="1"/>
          </p:cNvSpPr>
          <p:nvPr/>
        </p:nvSpPr>
        <p:spPr bwMode="auto">
          <a:xfrm>
            <a:off x="990600" y="5867400"/>
            <a:ext cx="2420938" cy="336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/>
              <a:t>Professional Responsibility</a:t>
            </a:r>
          </a:p>
        </p:txBody>
      </p:sp>
    </p:spTree>
  </p:cSld>
  <p:clrMapOvr>
    <a:masterClrMapping/>
  </p:clrMapOvr>
  <p:transition advClick="0">
    <p:random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4621D-F0AD-4B71-965B-7ECD83578EE9}" type="slidenum">
              <a:rPr lang="en-US"/>
              <a:pPr/>
              <a:t>33</a:t>
            </a:fld>
            <a:endParaRPr lang="en-US"/>
          </a:p>
        </p:txBody>
      </p:sp>
      <p:sp>
        <p:nvSpPr>
          <p:cNvPr id="73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Project Closure</a:t>
            </a:r>
          </a:p>
        </p:txBody>
      </p:sp>
      <p:sp>
        <p:nvSpPr>
          <p:cNvPr id="739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Consists of documenting project results to formalize acceptance of the product of the project by the project sponsor or the customer</a:t>
            </a:r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r>
              <a:rPr lang="en-US"/>
              <a:t>Includes;</a:t>
            </a:r>
          </a:p>
          <a:p>
            <a:pPr lvl="1">
              <a:lnSpc>
                <a:spcPct val="90000"/>
              </a:lnSpc>
            </a:pPr>
            <a:r>
              <a:rPr lang="en-US"/>
              <a:t>Lessons learned</a:t>
            </a:r>
          </a:p>
          <a:p>
            <a:pPr lvl="1">
              <a:lnSpc>
                <a:spcPct val="90000"/>
              </a:lnSpc>
            </a:pPr>
            <a:r>
              <a:rPr lang="en-US"/>
              <a:t>Historical archives</a:t>
            </a:r>
          </a:p>
          <a:p>
            <a:pPr lvl="1">
              <a:lnSpc>
                <a:spcPct val="90000"/>
              </a:lnSpc>
            </a:pPr>
            <a:r>
              <a:rPr lang="en-US"/>
              <a:t>Customer or End User Sign Off</a:t>
            </a:r>
          </a:p>
          <a:p>
            <a:pPr lvl="1">
              <a:lnSpc>
                <a:spcPct val="90000"/>
              </a:lnSpc>
            </a:pPr>
            <a:r>
              <a:rPr lang="en-US"/>
              <a:t>Team appraisals etc…..</a:t>
            </a:r>
          </a:p>
        </p:txBody>
      </p:sp>
    </p:spTree>
  </p:cSld>
  <p:clrMapOvr>
    <a:masterClrMapping/>
  </p:clrMapOvr>
  <p:transition advClick="0">
    <p:random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ECD67-B2CC-4C0F-8A6F-E8EBA8F2A89F}" type="slidenum">
              <a:rPr lang="en-US"/>
              <a:pPr/>
              <a:t>34</a:t>
            </a:fld>
            <a:endParaRPr lang="en-US"/>
          </a:p>
        </p:txBody>
      </p:sp>
      <p:sp>
        <p:nvSpPr>
          <p:cNvPr id="74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Project Closure</a:t>
            </a:r>
          </a:p>
        </p:txBody>
      </p:sp>
      <p:sp>
        <p:nvSpPr>
          <p:cNvPr id="74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Project Closure may result from;</a:t>
            </a:r>
          </a:p>
          <a:p>
            <a:pPr lvl="1"/>
            <a:r>
              <a:rPr lang="en-US"/>
              <a:t>Project Completion as agreed by the sponsor. </a:t>
            </a:r>
          </a:p>
          <a:p>
            <a:pPr lvl="2"/>
            <a:r>
              <a:rPr lang="en-US"/>
              <a:t>All project activities and work is complete.</a:t>
            </a:r>
          </a:p>
          <a:p>
            <a:pPr lvl="1"/>
            <a:r>
              <a:rPr lang="en-US"/>
              <a:t>Mutual agreement to close out the project.</a:t>
            </a:r>
          </a:p>
          <a:p>
            <a:pPr lvl="2"/>
            <a:r>
              <a:rPr lang="en-US"/>
              <a:t>lack of funds, change in policy etc.</a:t>
            </a:r>
          </a:p>
          <a:p>
            <a:pPr lvl="1"/>
            <a:r>
              <a:rPr lang="en-US"/>
              <a:t>Either party does not want to proceed further</a:t>
            </a:r>
          </a:p>
          <a:p>
            <a:pPr lvl="2"/>
            <a:r>
              <a:rPr lang="en-US"/>
              <a:t>Breach of Contract, legal proceedings, law suits etc.</a:t>
            </a:r>
          </a:p>
        </p:txBody>
      </p:sp>
    </p:spTree>
  </p:cSld>
  <p:clrMapOvr>
    <a:masterClrMapping/>
  </p:clrMapOvr>
  <p:transition advClick="0">
    <p:random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D128-153B-42D5-8BAF-B05D9D7B15D0}" type="slidenum">
              <a:rPr lang="en-US"/>
              <a:pPr/>
              <a:t>35</a:t>
            </a:fld>
            <a:endParaRPr lang="en-US"/>
          </a:p>
        </p:txBody>
      </p:sp>
      <p:sp>
        <p:nvSpPr>
          <p:cNvPr id="74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Why we need Project Closure?</a:t>
            </a:r>
          </a:p>
        </p:txBody>
      </p:sp>
      <p:sp>
        <p:nvSpPr>
          <p:cNvPr id="741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>
              <a:lnSpc>
                <a:spcPct val="80000"/>
              </a:lnSpc>
              <a:buFontTx/>
              <a:buChar char="•"/>
            </a:pPr>
            <a:r>
              <a:rPr lang="en-US"/>
              <a:t>The purpose of Project Closure is to ensure;</a:t>
            </a:r>
          </a:p>
          <a:p>
            <a:pPr lvl="2">
              <a:lnSpc>
                <a:spcPct val="80000"/>
              </a:lnSpc>
            </a:pPr>
            <a:r>
              <a:rPr lang="en-US"/>
              <a:t> project is formally accepted or terminated</a:t>
            </a:r>
          </a:p>
          <a:p>
            <a:pPr lvl="2">
              <a:lnSpc>
                <a:spcPct val="80000"/>
              </a:lnSpc>
            </a:pPr>
            <a:r>
              <a:rPr lang="en-US"/>
              <a:t>Contractual obligations are met</a:t>
            </a:r>
          </a:p>
          <a:p>
            <a:pPr lvl="2">
              <a:lnSpc>
                <a:spcPct val="80000"/>
              </a:lnSpc>
            </a:pPr>
            <a:r>
              <a:rPr lang="en-US"/>
              <a:t>Project records are completed, saved and archived</a:t>
            </a:r>
          </a:p>
          <a:p>
            <a:pPr lvl="2">
              <a:lnSpc>
                <a:spcPct val="80000"/>
              </a:lnSpc>
            </a:pPr>
            <a:r>
              <a:rPr lang="en-US"/>
              <a:t>Essential documentation is retained</a:t>
            </a:r>
          </a:p>
          <a:p>
            <a:pPr lvl="2">
              <a:lnSpc>
                <a:spcPct val="80000"/>
              </a:lnSpc>
            </a:pPr>
            <a:r>
              <a:rPr lang="en-US"/>
              <a:t>Resources (3M-Man, machine, material) are released</a:t>
            </a:r>
          </a:p>
          <a:p>
            <a:pPr lvl="2">
              <a:lnSpc>
                <a:spcPct val="80000"/>
              </a:lnSpc>
            </a:pPr>
            <a:r>
              <a:rPr lang="en-US"/>
              <a:t>Finance books are complete </a:t>
            </a:r>
          </a:p>
          <a:p>
            <a:pPr lvl="1">
              <a:lnSpc>
                <a:spcPct val="80000"/>
              </a:lnSpc>
              <a:buFontTx/>
              <a:buChar char="•"/>
            </a:pPr>
            <a:r>
              <a:rPr lang="en-US"/>
              <a:t>Project Close out plan and it’s activities are part of the WBS tasks and resources should be committed to ensure successful closure.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2400" i="1"/>
              <a:t>If you don’t start thinking of closeout from the beginning then you will not be able to close out at the end.</a:t>
            </a:r>
          </a:p>
        </p:txBody>
      </p:sp>
    </p:spTree>
  </p:cSld>
  <p:clrMapOvr>
    <a:masterClrMapping/>
  </p:clrMapOvr>
  <p:transition advClick="0">
    <p:random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84C00-816F-4230-ABB7-3BDF924DA1AA}" type="slidenum">
              <a:rPr lang="en-US"/>
              <a:pPr/>
              <a:t>36</a:t>
            </a:fld>
            <a:endParaRPr lang="en-US"/>
          </a:p>
        </p:txBody>
      </p:sp>
      <p:sp>
        <p:nvSpPr>
          <p:cNvPr id="74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Project Closure Activities</a:t>
            </a:r>
          </a:p>
        </p:txBody>
      </p:sp>
      <p:sp>
        <p:nvSpPr>
          <p:cNvPr id="742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4525963"/>
          </a:xfrm>
        </p:spPr>
        <p:txBody>
          <a:bodyPr/>
          <a:lstStyle/>
          <a:p>
            <a:pPr lvl="1">
              <a:buFontTx/>
              <a:buChar char="•"/>
            </a:pPr>
            <a:r>
              <a:rPr lang="en-US"/>
              <a:t>Project plan updates complete</a:t>
            </a:r>
          </a:p>
          <a:p>
            <a:pPr lvl="1">
              <a:buFontTx/>
              <a:buChar char="•"/>
            </a:pPr>
            <a:r>
              <a:rPr lang="en-US"/>
              <a:t>Documentation Archived</a:t>
            </a:r>
          </a:p>
          <a:p>
            <a:pPr lvl="1">
              <a:buFontTx/>
              <a:buChar char="•"/>
            </a:pPr>
            <a:r>
              <a:rPr lang="en-US"/>
              <a:t>Legal Contract Closure</a:t>
            </a:r>
          </a:p>
          <a:p>
            <a:pPr lvl="1">
              <a:buFontTx/>
              <a:buChar char="•"/>
            </a:pPr>
            <a:r>
              <a:rPr lang="en-US"/>
              <a:t>Administrative Closure for Resources</a:t>
            </a:r>
          </a:p>
          <a:p>
            <a:pPr lvl="1">
              <a:buFontTx/>
              <a:buChar char="•"/>
            </a:pPr>
            <a:r>
              <a:rPr lang="en-US"/>
              <a:t>Team appraisal with development suggestions</a:t>
            </a:r>
          </a:p>
          <a:p>
            <a:pPr lvl="1">
              <a:buFontTx/>
              <a:buChar char="•"/>
            </a:pPr>
            <a:r>
              <a:rPr lang="en-US" u="sng"/>
              <a:t>Positive team closure</a:t>
            </a:r>
          </a:p>
          <a:p>
            <a:pPr lvl="1">
              <a:buFontTx/>
              <a:buChar char="•"/>
            </a:pPr>
            <a:r>
              <a:rPr lang="en-US"/>
              <a:t>Corrective actions</a:t>
            </a:r>
          </a:p>
          <a:p>
            <a:pPr lvl="1">
              <a:buFontTx/>
              <a:buChar char="•"/>
            </a:pPr>
            <a:r>
              <a:rPr lang="en-US" u="sng"/>
              <a:t>Lessons learned</a:t>
            </a:r>
          </a:p>
          <a:p>
            <a:pPr lvl="1">
              <a:buFontTx/>
              <a:buChar char="•"/>
            </a:pPr>
            <a:r>
              <a:rPr lang="en-US" u="sng"/>
              <a:t>Sponsor and end user sign off document</a:t>
            </a:r>
          </a:p>
        </p:txBody>
      </p:sp>
    </p:spTree>
  </p:cSld>
  <p:clrMapOvr>
    <a:masterClrMapping/>
  </p:clrMapOvr>
  <p:transition advClick="0">
    <p:random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57D41-036B-403A-A66A-29C6D613FAE1}" type="slidenum">
              <a:rPr lang="en-US"/>
              <a:pPr/>
              <a:t>37</a:t>
            </a:fld>
            <a:endParaRPr lang="en-US"/>
          </a:p>
        </p:txBody>
      </p:sp>
      <p:sp>
        <p:nvSpPr>
          <p:cNvPr id="7434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020763"/>
          </a:xfrm>
        </p:spPr>
        <p:txBody>
          <a:bodyPr/>
          <a:lstStyle/>
          <a:p>
            <a:r>
              <a:rPr lang="en-US" sz="3200"/>
              <a:t>Project Manager Closure Responsibilities</a:t>
            </a:r>
          </a:p>
        </p:txBody>
      </p:sp>
      <p:sp>
        <p:nvSpPr>
          <p:cNvPr id="74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914400"/>
            <a:ext cx="8229600" cy="5105400"/>
          </a:xfrm>
        </p:spPr>
        <p:txBody>
          <a:bodyPr/>
          <a:lstStyle/>
          <a:p>
            <a:pPr lvl="1">
              <a:lnSpc>
                <a:spcPct val="90000"/>
              </a:lnSpc>
              <a:buFontTx/>
              <a:buChar char="•"/>
            </a:pPr>
            <a:r>
              <a:rPr lang="en-US"/>
              <a:t>Completion of project documentation</a:t>
            </a:r>
          </a:p>
          <a:p>
            <a:pPr lvl="2">
              <a:lnSpc>
                <a:spcPct val="90000"/>
              </a:lnSpc>
            </a:pPr>
            <a:r>
              <a:rPr lang="en-US"/>
              <a:t>Completeness of tasks</a:t>
            </a:r>
          </a:p>
          <a:p>
            <a:pPr lvl="2">
              <a:lnSpc>
                <a:spcPct val="90000"/>
              </a:lnSpc>
            </a:pPr>
            <a:r>
              <a:rPr lang="en-US"/>
              <a:t>All terms of agreement</a:t>
            </a:r>
          </a:p>
          <a:p>
            <a:pPr lvl="1">
              <a:lnSpc>
                <a:spcPct val="90000"/>
              </a:lnSpc>
              <a:buFontTx/>
              <a:buChar char="•"/>
            </a:pPr>
            <a:r>
              <a:rPr lang="en-US"/>
              <a:t>Releasing technical environment</a:t>
            </a:r>
          </a:p>
          <a:p>
            <a:pPr lvl="2">
              <a:lnSpc>
                <a:spcPct val="90000"/>
              </a:lnSpc>
            </a:pPr>
            <a:r>
              <a:rPr lang="en-US"/>
              <a:t>Transfer assets</a:t>
            </a:r>
          </a:p>
          <a:p>
            <a:pPr lvl="2">
              <a:lnSpc>
                <a:spcPct val="90000"/>
              </a:lnSpc>
            </a:pPr>
            <a:r>
              <a:rPr lang="en-US"/>
              <a:t>Transfer warranty and maintenance support</a:t>
            </a:r>
          </a:p>
          <a:p>
            <a:pPr lvl="1">
              <a:lnSpc>
                <a:spcPct val="90000"/>
              </a:lnSpc>
              <a:buFontTx/>
              <a:buChar char="•"/>
            </a:pPr>
            <a:r>
              <a:rPr lang="en-US"/>
              <a:t>Secure intellectual capital</a:t>
            </a:r>
          </a:p>
          <a:p>
            <a:pPr lvl="2">
              <a:lnSpc>
                <a:spcPct val="90000"/>
              </a:lnSpc>
            </a:pPr>
            <a:r>
              <a:rPr lang="en-US"/>
              <a:t>Include methods and processes developed</a:t>
            </a:r>
          </a:p>
          <a:p>
            <a:pPr lvl="2">
              <a:lnSpc>
                <a:spcPct val="90000"/>
              </a:lnSpc>
            </a:pPr>
            <a:r>
              <a:rPr lang="en-US"/>
              <a:t>Products developed during the project</a:t>
            </a:r>
          </a:p>
          <a:p>
            <a:pPr lvl="1">
              <a:lnSpc>
                <a:spcPct val="90000"/>
              </a:lnSpc>
              <a:buFontTx/>
              <a:buChar char="•"/>
            </a:pPr>
            <a:r>
              <a:rPr lang="en-US"/>
              <a:t>Prepare project evaluation report</a:t>
            </a:r>
          </a:p>
          <a:p>
            <a:pPr lvl="2">
              <a:lnSpc>
                <a:spcPct val="90000"/>
              </a:lnSpc>
            </a:pPr>
            <a:r>
              <a:rPr lang="en-US"/>
              <a:t>Document and communicate lessons learned to management</a:t>
            </a:r>
          </a:p>
          <a:p>
            <a:pPr lvl="2">
              <a:lnSpc>
                <a:spcPct val="90000"/>
              </a:lnSpc>
            </a:pPr>
            <a:r>
              <a:rPr lang="en-US"/>
              <a:t>Performance reviews submitted to the functional managers</a:t>
            </a:r>
          </a:p>
          <a:p>
            <a:pPr lvl="2">
              <a:lnSpc>
                <a:spcPct val="90000"/>
              </a:lnSpc>
              <a:buFontTx/>
              <a:buNone/>
            </a:pPr>
            <a:r>
              <a:rPr lang="en-US" sz="1800"/>
              <a:t> </a:t>
            </a:r>
            <a:endParaRPr lang="en-US" sz="1800" u="sng"/>
          </a:p>
        </p:txBody>
      </p:sp>
    </p:spTree>
  </p:cSld>
  <p:clrMapOvr>
    <a:masterClrMapping/>
  </p:clrMapOvr>
  <p:transition advClick="0">
    <p:random/>
  </p:transition>
</p:sld>
</file>

<file path=ppt/theme/theme1.xml><?xml version="1.0" encoding="utf-8"?>
<a:theme xmlns:a="http://schemas.openxmlformats.org/drawingml/2006/main" name="MyTemplate">
  <a:themeElements>
    <a:clrScheme name="My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yTemplat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y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y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y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y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y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y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y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y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y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y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y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y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35MM_WT">
  <a:themeElements>
    <a:clrScheme name="">
      <a:dk1>
        <a:srgbClr val="0033CC"/>
      </a:dk1>
      <a:lt1>
        <a:srgbClr val="E6E6E6"/>
      </a:lt1>
      <a:dk2>
        <a:srgbClr val="000000"/>
      </a:dk2>
      <a:lt2>
        <a:srgbClr val="FFCC33"/>
      </a:lt2>
      <a:accent1>
        <a:srgbClr val="0033CC"/>
      </a:accent1>
      <a:accent2>
        <a:srgbClr val="CC9900"/>
      </a:accent2>
      <a:accent3>
        <a:srgbClr val="AAAAAA"/>
      </a:accent3>
      <a:accent4>
        <a:srgbClr val="C4C4C4"/>
      </a:accent4>
      <a:accent5>
        <a:srgbClr val="AAADE2"/>
      </a:accent5>
      <a:accent6>
        <a:srgbClr val="B98A00"/>
      </a:accent6>
      <a:hlink>
        <a:srgbClr val="339900"/>
      </a:hlink>
      <a:folHlink>
        <a:srgbClr val="CC66FF"/>
      </a:folHlink>
    </a:clrScheme>
    <a:fontScheme name="1_35MM_WT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35MM_W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35MM_W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35MM_W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35MM_W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35MM_W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35MM_W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35MM_W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Designs\FIREBALL.POT</Template>
  <TotalTime>1719</TotalTime>
  <Words>1694</Words>
  <Application>Microsoft Office PowerPoint</Application>
  <PresentationFormat>On-screen Show (4:3)</PresentationFormat>
  <Paragraphs>325</Paragraphs>
  <Slides>37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6" baseType="lpstr">
      <vt:lpstr>Times New Roman</vt:lpstr>
      <vt:lpstr>Verdana</vt:lpstr>
      <vt:lpstr>Arial</vt:lpstr>
      <vt:lpstr>EDS</vt:lpstr>
      <vt:lpstr>Tahoma</vt:lpstr>
      <vt:lpstr>MyTemplate</vt:lpstr>
      <vt:lpstr>1_35MM_WT</vt:lpstr>
      <vt:lpstr>Default Design</vt:lpstr>
      <vt:lpstr>Adobe Acrobat 7.0 Document</vt:lpstr>
      <vt:lpstr>Advanced Project Management -Review</vt:lpstr>
      <vt:lpstr>The 10 PMBOK Areas &amp; 5 Process Groups</vt:lpstr>
      <vt:lpstr>Difference Between PMBOK 4 &amp; 5</vt:lpstr>
      <vt:lpstr>Difference Between PMBOK 4 &amp; 5</vt:lpstr>
      <vt:lpstr>Slide 5</vt:lpstr>
      <vt:lpstr>Project Management Processes</vt:lpstr>
      <vt:lpstr>Project Planning</vt:lpstr>
      <vt:lpstr>When Project Planning is not done well….</vt:lpstr>
      <vt:lpstr>Slide 9</vt:lpstr>
      <vt:lpstr>Project Planning Goals</vt:lpstr>
      <vt:lpstr>Project Planning Context</vt:lpstr>
      <vt:lpstr>How does an estimate become a budget</vt:lpstr>
      <vt:lpstr>Project Management Plan</vt:lpstr>
      <vt:lpstr>Project Plan</vt:lpstr>
      <vt:lpstr>Slide 15</vt:lpstr>
      <vt:lpstr>Slide 16</vt:lpstr>
      <vt:lpstr>Set of Templates include</vt:lpstr>
      <vt:lpstr>Project Charter</vt:lpstr>
      <vt:lpstr>Project Communication Plan</vt:lpstr>
      <vt:lpstr>Responsibility Assignment Matrix (RAM)</vt:lpstr>
      <vt:lpstr>Risk Management Document</vt:lpstr>
      <vt:lpstr>Issues Management Document</vt:lpstr>
      <vt:lpstr>Change Management Document</vt:lpstr>
      <vt:lpstr>Milestone Template</vt:lpstr>
      <vt:lpstr>Project Status Plan Template</vt:lpstr>
      <vt:lpstr>Lessons Learned Report</vt:lpstr>
      <vt:lpstr>Project Planning</vt:lpstr>
      <vt:lpstr>Project Planning Checkpoint</vt:lpstr>
      <vt:lpstr>Remember !!</vt:lpstr>
      <vt:lpstr>Few Causes of troubled projects  (Planning Phase)</vt:lpstr>
      <vt:lpstr>Project Management Processes</vt:lpstr>
      <vt:lpstr>Project Management Processes</vt:lpstr>
      <vt:lpstr>Project Closure</vt:lpstr>
      <vt:lpstr>Project Closure</vt:lpstr>
      <vt:lpstr>Why we need Project Closure?</vt:lpstr>
      <vt:lpstr>Project Closure Activities</vt:lpstr>
      <vt:lpstr>Project Manager Closure Responsibilities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Personal Experiences and Project Management</dc:title>
  <dc:creator>Ghazala Amin</dc:creator>
  <cp:lastModifiedBy>ghazala</cp:lastModifiedBy>
  <cp:revision>112</cp:revision>
  <dcterms:created xsi:type="dcterms:W3CDTF">2002-02-10T05:15:49Z</dcterms:created>
  <dcterms:modified xsi:type="dcterms:W3CDTF">2013-11-12T09:23:00Z</dcterms:modified>
</cp:coreProperties>
</file>