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theme/themeOverride1.xml" ContentType="application/vnd.openxmlformats-officedocument.themeOverride+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9" r:id="rId1"/>
    <p:sldMasterId id="2147483651" r:id="rId2"/>
  </p:sldMasterIdLst>
  <p:notesMasterIdLst>
    <p:notesMasterId r:id="rId28"/>
  </p:notesMasterIdLst>
  <p:handoutMasterIdLst>
    <p:handoutMasterId r:id="rId29"/>
  </p:handoutMasterIdLst>
  <p:sldIdLst>
    <p:sldId id="256" r:id="rId3"/>
    <p:sldId id="321" r:id="rId4"/>
    <p:sldId id="325" r:id="rId5"/>
    <p:sldId id="320" r:id="rId6"/>
    <p:sldId id="314" r:id="rId7"/>
    <p:sldId id="324" r:id="rId8"/>
    <p:sldId id="323" r:id="rId9"/>
    <p:sldId id="326" r:id="rId10"/>
    <p:sldId id="322" r:id="rId11"/>
    <p:sldId id="310" r:id="rId12"/>
    <p:sldId id="276" r:id="rId13"/>
    <p:sldId id="307" r:id="rId14"/>
    <p:sldId id="309" r:id="rId15"/>
    <p:sldId id="302" r:id="rId16"/>
    <p:sldId id="277" r:id="rId17"/>
    <p:sldId id="306" r:id="rId18"/>
    <p:sldId id="312" r:id="rId19"/>
    <p:sldId id="305" r:id="rId20"/>
    <p:sldId id="268" r:id="rId21"/>
    <p:sldId id="317" r:id="rId22"/>
    <p:sldId id="271" r:id="rId23"/>
    <p:sldId id="299" r:id="rId24"/>
    <p:sldId id="303" r:id="rId25"/>
    <p:sldId id="294" r:id="rId26"/>
    <p:sldId id="315" r:id="rId27"/>
  </p:sldIdLst>
  <p:sldSz cx="9144000" cy="6858000" type="screen4x3"/>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showPr>
  <p:clrMru>
    <a:srgbClr val="FFC72B"/>
    <a:srgbClr val="FFFFCC"/>
    <a:srgbClr val="CCCCCC"/>
    <a:srgbClr val="E6E6E6"/>
    <a:srgbClr val="FF6633"/>
    <a:srgbClr val="FFCC33"/>
    <a:srgbClr val="00CCCC"/>
    <a:srgbClr val="FF00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snapVertSplitter="1" vertBarState="minimized" horzBarState="maximized">
    <p:restoredLeft sz="32725" autoAdjust="0"/>
    <p:restoredTop sz="91085" autoAdjust="0"/>
  </p:normalViewPr>
  <p:slideViewPr>
    <p:cSldViewPr>
      <p:cViewPr varScale="1">
        <p:scale>
          <a:sx n="40" d="100"/>
          <a:sy n="40" d="100"/>
        </p:scale>
        <p:origin x="-108" y="-7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46" d="100"/>
        <a:sy n="46" d="100"/>
      </p:scale>
      <p:origin x="0" y="0"/>
    </p:cViewPr>
  </p:sorterViewPr>
  <p:notesViewPr>
    <p:cSldViewPr>
      <p:cViewPr>
        <p:scale>
          <a:sx n="66" d="100"/>
          <a:sy n="66" d="100"/>
        </p:scale>
        <p:origin x="-750" y="79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idx="2"/>
          </p:nvPr>
        </p:nvSpPr>
        <p:spPr bwMode="auto">
          <a:xfrm>
            <a:off x="1150938" y="692150"/>
            <a:ext cx="4556125" cy="3416300"/>
          </a:xfrm>
          <a:prstGeom prst="rect">
            <a:avLst/>
          </a:prstGeom>
          <a:noFill/>
          <a:ln w="12700">
            <a:solidFill>
              <a:schemeClr val="tx1"/>
            </a:solidFill>
            <a:miter lim="800000"/>
            <a:headEnd/>
            <a:tailEnd/>
          </a:ln>
        </p:spPr>
      </p:sp>
      <p:sp>
        <p:nvSpPr>
          <p:cNvPr id="2051" name="Rectangle 3"/>
          <p:cNvSpPr>
            <a:spLocks noGrp="1" noChangeArrowheads="1"/>
          </p:cNvSpPr>
          <p:nvPr>
            <p:ph type="body" sz="quarter" idx="3"/>
          </p:nvPr>
        </p:nvSpPr>
        <p:spPr bwMode="auto">
          <a:xfrm>
            <a:off x="815975" y="4344988"/>
            <a:ext cx="5224463" cy="4140200"/>
          </a:xfrm>
          <a:prstGeom prst="rect">
            <a:avLst/>
          </a:prstGeom>
          <a:noFill/>
          <a:ln w="12700">
            <a:noFill/>
            <a:miter lim="800000"/>
            <a:headEnd/>
            <a:tailEnd/>
          </a:ln>
          <a:effectLst/>
        </p:spPr>
        <p:txBody>
          <a:bodyPr vert="horz" wrap="square" lIns="90488" tIns="44450" rIns="90488" bIns="4445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Tree>
  </p:cSld>
  <p:clrMap bg1="lt1" tx1="dk1" bg2="lt2" tx2="dk2" accent1="accent1" accent2="accent2" accent3="accent3" accent4="accent4" accent5="accent5" accent6="accent6" hlink="hlink" folHlink="folHlink"/>
  <p:notesStyle>
    <a:lvl1pPr marL="1143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1pPr>
    <a:lvl2pPr marL="3429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2pPr>
    <a:lvl3pPr marL="5715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3pPr>
    <a:lvl4pPr marL="8001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4pPr>
    <a:lvl5pPr marL="1028700" indent="-114300" algn="l" rtl="0" eaLnBrk="0" fontAlgn="base" hangingPunct="0">
      <a:spcBef>
        <a:spcPct val="30000"/>
      </a:spcBef>
      <a:spcAft>
        <a:spcPct val="0"/>
      </a:spcAft>
      <a:buSzPct val="100000"/>
      <a:buChar char="•"/>
      <a:defRPr sz="16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ChangeArrowheads="1"/>
          </p:cNvSpPr>
          <p:nvPr/>
        </p:nvSpPr>
        <p:spPr bwMode="auto">
          <a:xfrm>
            <a:off x="3879850" y="8710613"/>
            <a:ext cx="2940050" cy="450850"/>
          </a:xfrm>
          <a:prstGeom prst="rect">
            <a:avLst/>
          </a:prstGeom>
          <a:noFill/>
          <a:ln w="12700">
            <a:noFill/>
            <a:miter lim="800000"/>
            <a:headEnd/>
            <a:tailEnd/>
          </a:ln>
        </p:spPr>
        <p:txBody>
          <a:bodyPr lIns="19050" tIns="0" rIns="19050" bIns="0" anchor="b"/>
          <a:lstStyle/>
          <a:p>
            <a:pPr algn="r" eaLnBrk="0" hangingPunct="0"/>
            <a:r>
              <a:rPr lang="en-US" sz="1000">
                <a:latin typeface="Arial" charset="0"/>
              </a:rPr>
              <a:t>1</a:t>
            </a:r>
          </a:p>
        </p:txBody>
      </p:sp>
      <p:sp>
        <p:nvSpPr>
          <p:cNvPr id="28674" name="Rectangle 3"/>
          <p:cNvSpPr>
            <a:spLocks noGrp="1" noRot="1" noChangeAspect="1" noChangeArrowheads="1" noTextEdit="1"/>
          </p:cNvSpPr>
          <p:nvPr>
            <p:ph type="sldImg"/>
          </p:nvPr>
        </p:nvSpPr>
        <p:spPr>
          <a:ln cap="flat"/>
        </p:spPr>
      </p:sp>
      <p:sp>
        <p:nvSpPr>
          <p:cNvPr id="28675" name="Rectangle 4"/>
          <p:cNvSpPr>
            <a:spLocks noGrp="1" noChangeArrowheads="1"/>
          </p:cNvSpPr>
          <p:nvPr>
            <p:ph type="body" idx="1"/>
          </p:nvPr>
        </p:nvSpPr>
        <p:spPr>
          <a:xfrm>
            <a:off x="941388" y="4344988"/>
            <a:ext cx="4973637" cy="4140200"/>
          </a:xfrm>
          <a:noFill/>
          <a:ln w="9525"/>
        </p:spPr>
        <p:txBody>
          <a:bodyPr/>
          <a:lstStyle/>
          <a:p>
            <a:pPr marL="0" indent="0"/>
            <a:r>
              <a:rPr lang="en-US" smtClean="0"/>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3B753D4E-777C-4647-82EF-FE2D7925CE84}" type="slidenum">
              <a:rPr lang="de-DE">
                <a:latin typeface="Arial" charset="0"/>
              </a:rPr>
              <a:pPr eaLnBrk="0" hangingPunct="0"/>
              <a:t>4</a:t>
            </a:fld>
            <a:endParaRPr lang="de-DE">
              <a:latin typeface="Arial" charset="0"/>
            </a:endParaRPr>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w="9525"/>
        </p:spPr>
        <p:txBody>
          <a:bodyPr/>
          <a:lstStyle/>
          <a:p>
            <a:pPr eaLnBrk="1" hangingPunct="1"/>
            <a:endParaRPr lang="en-US" smtClean="0">
              <a:latin typeface="Arial"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xfrm>
            <a:off x="1143000" y="685800"/>
            <a:ext cx="4572000" cy="3429000"/>
          </a:xfrm>
          <a:ln/>
        </p:spPr>
      </p:sp>
      <p:sp>
        <p:nvSpPr>
          <p:cNvPr id="34818"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3481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40B27180-D422-4804-8E12-B8FAB0075396}" type="slidenum">
              <a:rPr lang="de-DE" sz="1200">
                <a:latin typeface="Arial" charset="0"/>
              </a:rPr>
              <a:pPr algn="r"/>
              <a:t>5</a:t>
            </a:fld>
            <a:endParaRPr lang="de-DE" sz="1200">
              <a:latin typeface="Arial"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xfrm>
            <a:off x="1143000" y="685800"/>
            <a:ext cx="4572000" cy="3429000"/>
          </a:xfrm>
          <a:ln/>
        </p:spPr>
      </p:sp>
      <p:sp>
        <p:nvSpPr>
          <p:cNvPr id="36866"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36867"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EBC2E529-0881-4D85-B674-477C885C2633}" type="slidenum">
              <a:rPr lang="de-DE" sz="1200">
                <a:latin typeface="Arial" charset="0"/>
              </a:rPr>
              <a:pPr algn="r"/>
              <a:t>6</a:t>
            </a:fld>
            <a:endParaRPr lang="de-DE" sz="120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ln/>
        </p:spPr>
      </p:sp>
      <p:sp>
        <p:nvSpPr>
          <p:cNvPr id="38914" name="Notes Placeholder 2"/>
          <p:cNvSpPr>
            <a:spLocks noGrp="1"/>
          </p:cNvSpPr>
          <p:nvPr>
            <p:ph type="body" idx="1"/>
          </p:nvPr>
        </p:nvSpPr>
        <p:spPr>
          <a:noFill/>
          <a:ln w="9525"/>
        </p:spPr>
        <p:txBody>
          <a:bodyPr/>
          <a:lstStyle/>
          <a:p>
            <a:endParaRPr lang="en-US" smtClean="0">
              <a:latin typeface="Arial" charset="0"/>
            </a:endParaRPr>
          </a:p>
        </p:txBody>
      </p:sp>
      <p:sp>
        <p:nvSpPr>
          <p:cNvPr id="38915"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664E0B43-B1A8-463A-B7F6-32F0A35AB2D9}" type="slidenum">
              <a:rPr lang="de-DE">
                <a:latin typeface="Arial" charset="0"/>
              </a:rPr>
              <a:pPr eaLnBrk="0" hangingPunct="0"/>
              <a:t>7</a:t>
            </a:fld>
            <a:endParaRPr lang="de-DE">
              <a:latin typeface="Arial"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a:ln/>
        </p:spPr>
      </p:sp>
      <p:sp>
        <p:nvSpPr>
          <p:cNvPr id="40962" name="Notes Placeholder 2"/>
          <p:cNvSpPr>
            <a:spLocks noGrp="1"/>
          </p:cNvSpPr>
          <p:nvPr>
            <p:ph type="body" idx="1"/>
          </p:nvPr>
        </p:nvSpPr>
        <p:spPr>
          <a:noFill/>
          <a:ln w="9525"/>
        </p:spPr>
        <p:txBody>
          <a:bodyPr/>
          <a:lstStyle/>
          <a:p>
            <a:endParaRPr lang="en-US" smtClean="0">
              <a:latin typeface="Arial" charset="0"/>
            </a:endParaRPr>
          </a:p>
        </p:txBody>
      </p:sp>
      <p:sp>
        <p:nvSpPr>
          <p:cNvPr id="4096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lstStyle/>
          <a:p>
            <a:pPr eaLnBrk="0" hangingPunct="0"/>
            <a:fld id="{E53EDAA8-89F4-41D6-A9CB-6EAECCC6A741}" type="slidenum">
              <a:rPr lang="de-DE">
                <a:latin typeface="Arial" charset="0"/>
              </a:rPr>
              <a:pPr eaLnBrk="0" hangingPunct="0"/>
              <a:t>8</a:t>
            </a:fld>
            <a:endParaRPr lang="de-DE">
              <a:latin typeface="Arial"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a:ln/>
        </p:spPr>
      </p:sp>
      <p:sp>
        <p:nvSpPr>
          <p:cNvPr id="43010" name="Notes Placeholder 2"/>
          <p:cNvSpPr>
            <a:spLocks noGrp="1"/>
          </p:cNvSpPr>
          <p:nvPr>
            <p:ph type="body" idx="1"/>
          </p:nvPr>
        </p:nvSpPr>
        <p:spPr>
          <a:noFill/>
          <a:ln w="9525"/>
        </p:spPr>
        <p:txBody>
          <a:bodyPr/>
          <a:lstStyle/>
          <a:p>
            <a:endParaRPr lang="en-US" smtClean="0">
              <a:latin typeface="Arial" charset="0"/>
            </a:endParaRPr>
          </a:p>
        </p:txBody>
      </p:sp>
      <p:sp>
        <p:nvSpPr>
          <p:cNvPr id="43011" name="Slide Number Placeholder 3"/>
          <p:cNvSpPr>
            <a:spLocks noGrp="1"/>
          </p:cNvSpPr>
          <p:nvPr>
            <p:ph type="sldNum" sz="quarter" idx="4294967295"/>
          </p:nvPr>
        </p:nvSpPr>
        <p:spPr bwMode="auto">
          <a:xfrm>
            <a:off x="3884613" y="8685213"/>
            <a:ext cx="2971800" cy="457200"/>
          </a:xfrm>
          <a:prstGeom prst="rect">
            <a:avLst/>
          </a:prstGeom>
          <a:noFill/>
          <a:ln>
            <a:miter lim="800000"/>
            <a:headEnd/>
            <a:tailEnd/>
          </a:ln>
        </p:spPr>
        <p:txBody>
          <a:bodyPr/>
          <a:lstStyle/>
          <a:p>
            <a:pPr eaLnBrk="0" hangingPunct="0"/>
            <a:fld id="{50E637F9-B4D1-4F6F-8857-F26AB2AC060C}" type="slidenum">
              <a:rPr lang="de-DE">
                <a:latin typeface="Arial" charset="0"/>
              </a:rPr>
              <a:pPr eaLnBrk="0" hangingPunct="0"/>
              <a:t>9</a:t>
            </a:fld>
            <a:endParaRPr lang="de-DE">
              <a:latin typeface="Arial"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xfrm>
            <a:off x="1143000" y="685800"/>
            <a:ext cx="4572000" cy="3429000"/>
          </a:xfrm>
          <a:ln/>
        </p:spPr>
      </p:sp>
      <p:sp>
        <p:nvSpPr>
          <p:cNvPr id="45058"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4505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8248A54F-6F98-419D-9148-E8D5982701FD}" type="slidenum">
              <a:rPr lang="de-DE" sz="1200">
                <a:latin typeface="Arial" charset="0"/>
              </a:rPr>
              <a:pPr algn="r"/>
              <a:t>10</a:t>
            </a:fld>
            <a:endParaRPr lang="de-DE" sz="1200">
              <a:latin typeface="Arial"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Rot="1" noChangeAspect="1" noChangeArrowheads="1" noTextEdit="1"/>
          </p:cNvSpPr>
          <p:nvPr>
            <p:ph type="sldImg"/>
          </p:nvPr>
        </p:nvSpPr>
        <p:spPr>
          <a:ln/>
        </p:spPr>
      </p:sp>
      <p:sp>
        <p:nvSpPr>
          <p:cNvPr id="47106" name="Rectangle 5"/>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spect="1" noChangeArrowheads="1" noTextEdit="1"/>
          </p:cNvSpPr>
          <p:nvPr>
            <p:ph type="sldImg"/>
          </p:nvPr>
        </p:nvSpPr>
        <p:spPr>
          <a:ln/>
        </p:spPr>
      </p:sp>
      <p:sp>
        <p:nvSpPr>
          <p:cNvPr id="49154"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Rot="1" noChangeAspect="1" noChangeArrowheads="1" noTextEdit="1"/>
          </p:cNvSpPr>
          <p:nvPr>
            <p:ph type="sldImg"/>
          </p:nvPr>
        </p:nvSpPr>
        <p:spPr>
          <a:ln/>
        </p:spPr>
      </p:sp>
      <p:sp>
        <p:nvSpPr>
          <p:cNvPr id="51202"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ln/>
        </p:spPr>
      </p:sp>
      <p:sp>
        <p:nvSpPr>
          <p:cNvPr id="54274"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Rot="1" noChangeAspect="1" noChangeArrowheads="1" noTextEdit="1"/>
          </p:cNvSpPr>
          <p:nvPr>
            <p:ph type="sldImg"/>
          </p:nvPr>
        </p:nvSpPr>
        <p:spPr>
          <a:ln/>
        </p:spPr>
      </p:sp>
      <p:sp>
        <p:nvSpPr>
          <p:cNvPr id="56322"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Rot="1" noChangeAspect="1" noChangeArrowheads="1" noTextEdit="1"/>
          </p:cNvSpPr>
          <p:nvPr>
            <p:ph type="sldImg"/>
          </p:nvPr>
        </p:nvSpPr>
        <p:spPr>
          <a:ln/>
        </p:spPr>
      </p:sp>
      <p:sp>
        <p:nvSpPr>
          <p:cNvPr id="58370"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a:xfrm>
            <a:off x="1143000" y="685800"/>
            <a:ext cx="4572000" cy="3429000"/>
          </a:xfrm>
          <a:ln/>
        </p:spPr>
      </p:sp>
      <p:sp>
        <p:nvSpPr>
          <p:cNvPr id="60418"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60419"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995CC87E-F42B-4068-9BEC-C43002F44860}" type="slidenum">
              <a:rPr lang="de-DE" sz="1200">
                <a:latin typeface="Arial" charset="0"/>
              </a:rPr>
              <a:pPr algn="r"/>
              <a:t>17</a:t>
            </a:fld>
            <a:endParaRPr lang="de-DE" sz="1200">
              <a:latin typeface="Arial"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ln/>
        </p:spPr>
      </p:sp>
      <p:sp>
        <p:nvSpPr>
          <p:cNvPr id="62466"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Rot="1" noChangeAspect="1" noChangeArrowheads="1" noTextEdit="1"/>
          </p:cNvSpPr>
          <p:nvPr>
            <p:ph type="sldImg"/>
          </p:nvPr>
        </p:nvSpPr>
        <p:spPr>
          <a:ln/>
        </p:spPr>
      </p:sp>
      <p:sp>
        <p:nvSpPr>
          <p:cNvPr id="64514" name="Rectangle 3"/>
          <p:cNvSpPr>
            <a:spLocks noGrp="1" noChangeArrowheads="1"/>
          </p:cNvSpPr>
          <p:nvPr>
            <p:ph type="body" idx="1"/>
          </p:nvPr>
        </p:nvSpPr>
        <p:spPr>
          <a:noFill/>
          <a:ln w="9525"/>
        </p:spPr>
        <p:txBody>
          <a:bodyPr/>
          <a:lstStyle/>
          <a:p>
            <a:pPr lvl="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noTextEdit="1"/>
          </p:cNvSpPr>
          <p:nvPr>
            <p:ph type="sldImg"/>
          </p:nvPr>
        </p:nvSpPr>
        <p:spPr>
          <a:xfrm>
            <a:off x="1143000" y="685800"/>
            <a:ext cx="4572000" cy="3429000"/>
          </a:xfrm>
          <a:ln/>
        </p:spPr>
      </p:sp>
      <p:sp>
        <p:nvSpPr>
          <p:cNvPr id="66562"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6656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F1B2CC59-341A-4A27-BD4E-F71BCF5B3E34}" type="slidenum">
              <a:rPr lang="de-DE" sz="1200">
                <a:latin typeface="Arial" charset="0"/>
              </a:rPr>
              <a:pPr algn="r"/>
              <a:t>20</a:t>
            </a:fld>
            <a:endParaRPr lang="de-DE" sz="1200">
              <a:latin typeface="Arial"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ln/>
        </p:spPr>
      </p:sp>
      <p:sp>
        <p:nvSpPr>
          <p:cNvPr id="68610"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Rot="1" noChangeAspect="1" noChangeArrowheads="1" noTextEdit="1"/>
          </p:cNvSpPr>
          <p:nvPr>
            <p:ph type="sldImg"/>
          </p:nvPr>
        </p:nvSpPr>
        <p:spPr>
          <a:ln/>
        </p:spPr>
      </p:sp>
      <p:sp>
        <p:nvSpPr>
          <p:cNvPr id="70658"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Rot="1" noChangeAspect="1" noChangeArrowheads="1" noTextEdit="1"/>
          </p:cNvSpPr>
          <p:nvPr>
            <p:ph type="sldImg"/>
          </p:nvPr>
        </p:nvSpPr>
        <p:spPr>
          <a:ln/>
        </p:spPr>
      </p:sp>
      <p:sp>
        <p:nvSpPr>
          <p:cNvPr id="72706" name="Rectangle 3"/>
          <p:cNvSpPr>
            <a:spLocks noGrp="1" noChangeArrowheads="1"/>
          </p:cNvSpPr>
          <p:nvPr>
            <p:ph type="body" idx="1"/>
          </p:nvPr>
        </p:nvSpPr>
        <p:spPr>
          <a:noFill/>
          <a:ln w="9525"/>
        </p:spPr>
        <p:txBody>
          <a:bodyPr/>
          <a:lstStyle/>
          <a:p>
            <a:pPr lvl="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Rot="1" noChangeAspect="1" noChangeArrowheads="1" noTextEdit="1"/>
          </p:cNvSpPr>
          <p:nvPr>
            <p:ph type="sldImg"/>
          </p:nvPr>
        </p:nvSpPr>
        <p:spPr>
          <a:ln/>
        </p:spPr>
      </p:sp>
      <p:sp>
        <p:nvSpPr>
          <p:cNvPr id="74754"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noTextEdit="1"/>
          </p:cNvSpPr>
          <p:nvPr>
            <p:ph type="sldImg"/>
          </p:nvPr>
        </p:nvSpPr>
        <p:spPr>
          <a:xfrm>
            <a:off x="1143000" y="685800"/>
            <a:ext cx="4572000" cy="3429000"/>
          </a:xfrm>
          <a:ln/>
        </p:spPr>
      </p:sp>
      <p:sp>
        <p:nvSpPr>
          <p:cNvPr id="76802" name="Notes Placeholder 2"/>
          <p:cNvSpPr>
            <a:spLocks noGrp="1"/>
          </p:cNvSpPr>
          <p:nvPr>
            <p:ph type="body" idx="1"/>
          </p:nvPr>
        </p:nvSpPr>
        <p:spPr>
          <a:xfrm>
            <a:off x="685800" y="4343400"/>
            <a:ext cx="5486400" cy="4114800"/>
          </a:xfrm>
          <a:noFill/>
          <a:ln w="9525"/>
        </p:spPr>
        <p:txBody>
          <a:bodyPr lIns="91440" tIns="45720" rIns="91440" bIns="45720"/>
          <a:lstStyle/>
          <a:p>
            <a:pPr marL="0" indent="0"/>
            <a:endParaRPr lang="en-US" smtClean="0"/>
          </a:p>
        </p:txBody>
      </p:sp>
      <p:sp>
        <p:nvSpPr>
          <p:cNvPr id="76803" name="Slide Number Placehold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3F253E70-F093-4F6D-A7B2-39B20359504D}" type="slidenum">
              <a:rPr lang="de-DE" sz="1200">
                <a:latin typeface="Arial" charset="0"/>
              </a:rPr>
              <a:pPr algn="r"/>
              <a:t>25</a:t>
            </a:fld>
            <a:endParaRPr lang="de-DE" sz="120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transitio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transitio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zo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665CAD7B-79E4-4940-AB9C-1FCABCE746BB}" type="datetimeFigureOut">
              <a:rPr lang="en-US"/>
              <a:pPr/>
              <a:t>10/28/2013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BE0DA72-B201-47DE-92DF-DAE9986BA1CD}"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D26553F9-E361-4BF8-8365-553E37098F07}" type="datetimeFigureOut">
              <a:rPr lang="en-US"/>
              <a:pPr/>
              <a:t>10/28/2013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892CB6E-08B0-44AD-A3C1-9A8A78302901}"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F32F6888-811C-41DB-9002-FD6336FD0063}" type="datetimeFigureOut">
              <a:rPr lang="en-US"/>
              <a:pPr/>
              <a:t>10/28/2013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3B9CFD9-B8B3-40C8-8E6E-8A255F7E4023}"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5400D7A7-45E9-4516-94A1-93F1BE8BA328}" type="datetimeFigureOut">
              <a:rPr lang="en-US"/>
              <a:pPr/>
              <a:t>10/28/2013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D7E0510-0C09-4A80-BC13-B33F1072E0F8}"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B15C4613-BBF5-467A-A896-C9A46DF231A2}" type="datetimeFigureOut">
              <a:rPr lang="en-US"/>
              <a:pPr/>
              <a:t>10/28/2013</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B27D9CE-83ED-4F9F-B93D-E9FBEAC3E0CC}" type="slidenum">
              <a:rPr lang="en-US"/>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B1EBB16C-C4F4-4AA9-8D8E-2D86CD912F6E}" type="datetimeFigureOut">
              <a:rPr lang="en-US"/>
              <a:pPr/>
              <a:t>10/28/2013</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55CBA25B-27C8-409D-93EB-66E5FC3CDC92}" type="slidenum">
              <a:rPr lang="en-US"/>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EF1D81A6-1CBD-44D8-B531-A541E6B70E6A}" type="datetimeFigureOut">
              <a:rPr lang="en-US"/>
              <a:pPr/>
              <a:t>10/28/2013</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0C0DC54-5DDD-4476-8512-F0817AC8BCDE}" type="slidenum">
              <a:rPr lang="en-US"/>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A4AB43BB-C1D4-45F0-8701-BB59FF44F067}" type="datetimeFigureOut">
              <a:rPr lang="en-US"/>
              <a:pPr/>
              <a:t>10/28/2013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138357A-FF48-4385-8BC5-242AD05B45E7}" type="slidenum">
              <a:rPr lang="en-US"/>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8CF0F1A4-9B6F-4D23-A1AA-0FA1F306AF9B}" type="datetimeFigureOut">
              <a:rPr lang="en-US"/>
              <a:pPr/>
              <a:t>10/28/2013</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F879D0E-6847-4A73-A170-EB29361BA376}" type="slidenum">
              <a:rPr lang="en-US"/>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7A49EBD6-AF2A-4B73-A056-7ED14619D7F0}" type="datetimeFigureOut">
              <a:rPr lang="en-US"/>
              <a:pPr/>
              <a:t>10/28/2013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73DE490-89AB-4ADC-A37D-9F8218F0F02C}" type="slidenum">
              <a:rPr lang="en-US"/>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7F0B9B6C-2685-4D2A-9487-D9CAADFFC3EF}" type="datetimeFigureOut">
              <a:rPr lang="en-US"/>
              <a:pPr/>
              <a:t>10/28/2013</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23F1D3F-EF27-4F71-9E38-1A68DC7BE140}"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tx2"/>
            </a:gs>
            <a:gs pos="50000">
              <a:srgbClr val="000046"/>
            </a:gs>
            <a:gs pos="100000">
              <a:schemeClr val="tx2"/>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e-DE" smtClean="0"/>
          </a:p>
        </p:txBody>
      </p:sp>
      <p:sp>
        <p:nvSpPr>
          <p:cNvPr id="1027" name="Rectangle 7"/>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de-DE" smtClean="0"/>
          </a:p>
        </p:txBody>
      </p:sp>
    </p:spTree>
  </p:cSld>
  <p:clrMap bg1="lt1" tx1="dk1" bg2="lt2" tx2="dk2" accent1="accent1" accent2="accent2" accent3="accent3" accent4="accent4" accent5="accent5" accent6="accent6" hlink="hlink" folHlink="folHlink"/>
  <p:sldLayoutIdLst>
    <p:sldLayoutId id="2147483662" r:id="rId1"/>
    <p:sldLayoutId id="2147483661" r:id="rId2"/>
    <p:sldLayoutId id="2147483660" r:id="rId3"/>
    <p:sldLayoutId id="2147483659" r:id="rId4"/>
    <p:sldLayoutId id="2147483658" r:id="rId5"/>
    <p:sldLayoutId id="2147483657" r:id="rId6"/>
    <p:sldLayoutId id="2147483656" r:id="rId7"/>
    <p:sldLayoutId id="2147483655" r:id="rId8"/>
    <p:sldLayoutId id="2147483654" r:id="rId9"/>
    <p:sldLayoutId id="2147483653" r:id="rId10"/>
    <p:sldLayoutId id="2147483652" r:id="rId11"/>
  </p:sldLayoutIdLst>
  <p:transition>
    <p:zoom/>
  </p:transition>
  <p:timing>
    <p:tnLst>
      <p:par>
        <p:cTn id="1" dur="indefinite" restart="never" nodeType="tmRoot"/>
      </p:par>
    </p:tnLst>
  </p:timing>
  <p:txStyles>
    <p:titleStyle>
      <a:lvl1pPr algn="ctr" rtl="0" eaLnBrk="0" fontAlgn="base" hangingPunct="0">
        <a:spcBef>
          <a:spcPct val="0"/>
        </a:spcBef>
        <a:spcAft>
          <a:spcPct val="0"/>
        </a:spcAft>
        <a:defRPr sz="2800" b="1">
          <a:solidFill>
            <a:srgbClr val="FF9900"/>
          </a:solidFill>
          <a:latin typeface="+mj-lt"/>
          <a:ea typeface="+mj-ea"/>
          <a:cs typeface="+mj-cs"/>
        </a:defRPr>
      </a:lvl1pPr>
      <a:lvl2pPr algn="ctr" rtl="0" eaLnBrk="0" fontAlgn="base" hangingPunct="0">
        <a:spcBef>
          <a:spcPct val="0"/>
        </a:spcBef>
        <a:spcAft>
          <a:spcPct val="0"/>
        </a:spcAft>
        <a:defRPr sz="2800" b="1">
          <a:solidFill>
            <a:srgbClr val="FF9900"/>
          </a:solidFill>
          <a:latin typeface="Verdana" pitchFamily="34" charset="0"/>
        </a:defRPr>
      </a:lvl2pPr>
      <a:lvl3pPr algn="ctr" rtl="0" eaLnBrk="0" fontAlgn="base" hangingPunct="0">
        <a:spcBef>
          <a:spcPct val="0"/>
        </a:spcBef>
        <a:spcAft>
          <a:spcPct val="0"/>
        </a:spcAft>
        <a:defRPr sz="2800" b="1">
          <a:solidFill>
            <a:srgbClr val="FF9900"/>
          </a:solidFill>
          <a:latin typeface="Verdana" pitchFamily="34" charset="0"/>
        </a:defRPr>
      </a:lvl3pPr>
      <a:lvl4pPr algn="ctr" rtl="0" eaLnBrk="0" fontAlgn="base" hangingPunct="0">
        <a:spcBef>
          <a:spcPct val="0"/>
        </a:spcBef>
        <a:spcAft>
          <a:spcPct val="0"/>
        </a:spcAft>
        <a:defRPr sz="2800" b="1">
          <a:solidFill>
            <a:srgbClr val="FF9900"/>
          </a:solidFill>
          <a:latin typeface="Verdana" pitchFamily="34" charset="0"/>
        </a:defRPr>
      </a:lvl4pPr>
      <a:lvl5pPr algn="ctr" rtl="0" eaLnBrk="0" fontAlgn="base" hangingPunct="0">
        <a:spcBef>
          <a:spcPct val="0"/>
        </a:spcBef>
        <a:spcAft>
          <a:spcPct val="0"/>
        </a:spcAft>
        <a:defRPr sz="2800" b="1">
          <a:solidFill>
            <a:srgbClr val="FF9900"/>
          </a:solidFill>
          <a:latin typeface="Verdana" pitchFamily="34" charset="0"/>
        </a:defRPr>
      </a:lvl5pPr>
      <a:lvl6pPr marL="457200" algn="ctr" rtl="0" eaLnBrk="0" fontAlgn="base" hangingPunct="0">
        <a:spcBef>
          <a:spcPct val="0"/>
        </a:spcBef>
        <a:spcAft>
          <a:spcPct val="0"/>
        </a:spcAft>
        <a:defRPr sz="2800" b="1">
          <a:solidFill>
            <a:srgbClr val="FF9900"/>
          </a:solidFill>
          <a:latin typeface="Verdana" pitchFamily="34" charset="0"/>
        </a:defRPr>
      </a:lvl6pPr>
      <a:lvl7pPr marL="914400" algn="ctr" rtl="0" eaLnBrk="0" fontAlgn="base" hangingPunct="0">
        <a:spcBef>
          <a:spcPct val="0"/>
        </a:spcBef>
        <a:spcAft>
          <a:spcPct val="0"/>
        </a:spcAft>
        <a:defRPr sz="2800" b="1">
          <a:solidFill>
            <a:srgbClr val="FF9900"/>
          </a:solidFill>
          <a:latin typeface="Verdana" pitchFamily="34" charset="0"/>
        </a:defRPr>
      </a:lvl7pPr>
      <a:lvl8pPr marL="1371600" algn="ctr" rtl="0" eaLnBrk="0" fontAlgn="base" hangingPunct="0">
        <a:spcBef>
          <a:spcPct val="0"/>
        </a:spcBef>
        <a:spcAft>
          <a:spcPct val="0"/>
        </a:spcAft>
        <a:defRPr sz="2800" b="1">
          <a:solidFill>
            <a:srgbClr val="FF9900"/>
          </a:solidFill>
          <a:latin typeface="Verdana" pitchFamily="34" charset="0"/>
        </a:defRPr>
      </a:lvl8pPr>
      <a:lvl9pPr marL="1828800" algn="ctr" rtl="0" eaLnBrk="0" fontAlgn="base" hangingPunct="0">
        <a:spcBef>
          <a:spcPct val="0"/>
        </a:spcBef>
        <a:spcAft>
          <a:spcPct val="0"/>
        </a:spcAft>
        <a:defRPr sz="2800" b="1">
          <a:solidFill>
            <a:srgbClr val="FF9900"/>
          </a:solidFill>
          <a:latin typeface="Verdana" pitchFamily="34" charset="0"/>
        </a:defRPr>
      </a:lvl9pPr>
    </p:titleStyle>
    <p:bodyStyle>
      <a:lvl1pPr marL="342900" indent="-342900" algn="l" rtl="0" eaLnBrk="0" fontAlgn="base" hangingPunct="0">
        <a:spcBef>
          <a:spcPct val="20000"/>
        </a:spcBef>
        <a:spcAft>
          <a:spcPct val="0"/>
        </a:spcAft>
        <a:buChar char="•"/>
        <a:defRPr sz="2000">
          <a:solidFill>
            <a:srgbClr val="D0FDFE"/>
          </a:solidFill>
          <a:latin typeface="+mn-lt"/>
          <a:ea typeface="+mn-ea"/>
          <a:cs typeface="+mn-cs"/>
        </a:defRPr>
      </a:lvl1pPr>
      <a:lvl2pPr marL="742950" indent="-285750" algn="l" rtl="0" eaLnBrk="0" fontAlgn="base" hangingPunct="0">
        <a:spcBef>
          <a:spcPct val="20000"/>
        </a:spcBef>
        <a:spcAft>
          <a:spcPct val="0"/>
        </a:spcAft>
        <a:buChar char="–"/>
        <a:defRPr sz="2800">
          <a:solidFill>
            <a:srgbClr val="D0FDFE"/>
          </a:solidFill>
          <a:latin typeface="+mn-lt"/>
        </a:defRPr>
      </a:lvl2pPr>
      <a:lvl3pPr marL="1143000" indent="-228600" algn="l" rtl="0" eaLnBrk="0" fontAlgn="base" hangingPunct="0">
        <a:spcBef>
          <a:spcPct val="20000"/>
        </a:spcBef>
        <a:spcAft>
          <a:spcPct val="0"/>
        </a:spcAft>
        <a:buChar char="•"/>
        <a:defRPr sz="1600">
          <a:solidFill>
            <a:srgbClr val="D0FDFE"/>
          </a:solidFill>
          <a:latin typeface="+mn-lt"/>
        </a:defRPr>
      </a:lvl3pPr>
      <a:lvl4pPr marL="1600200" indent="-228600" algn="l" rtl="0" eaLnBrk="0" fontAlgn="base" hangingPunct="0">
        <a:spcBef>
          <a:spcPct val="20000"/>
        </a:spcBef>
        <a:spcAft>
          <a:spcPct val="0"/>
        </a:spcAft>
        <a:buChar char="–"/>
        <a:defRPr sz="1400">
          <a:solidFill>
            <a:srgbClr val="D0FDFE"/>
          </a:solidFill>
          <a:latin typeface="+mn-lt"/>
        </a:defRPr>
      </a:lvl4pPr>
      <a:lvl5pPr marL="2057400" indent="-228600" algn="l" rtl="0" eaLnBrk="0" fontAlgn="base" hangingPunct="0">
        <a:spcBef>
          <a:spcPct val="20000"/>
        </a:spcBef>
        <a:spcAft>
          <a:spcPct val="0"/>
        </a:spcAft>
        <a:buChar char="»"/>
        <a:defRPr sz="1200">
          <a:solidFill>
            <a:srgbClr val="D0FDFE"/>
          </a:solidFill>
          <a:latin typeface="+mn-lt"/>
        </a:defRPr>
      </a:lvl5pPr>
      <a:lvl6pPr marL="2514600" indent="-228600" algn="l" rtl="0" eaLnBrk="0" fontAlgn="base" hangingPunct="0">
        <a:spcBef>
          <a:spcPct val="20000"/>
        </a:spcBef>
        <a:spcAft>
          <a:spcPct val="0"/>
        </a:spcAft>
        <a:buChar char="»"/>
        <a:defRPr sz="1200">
          <a:solidFill>
            <a:srgbClr val="D0FDFE"/>
          </a:solidFill>
          <a:latin typeface="+mn-lt"/>
        </a:defRPr>
      </a:lvl6pPr>
      <a:lvl7pPr marL="2971800" indent="-228600" algn="l" rtl="0" eaLnBrk="0" fontAlgn="base" hangingPunct="0">
        <a:spcBef>
          <a:spcPct val="20000"/>
        </a:spcBef>
        <a:spcAft>
          <a:spcPct val="0"/>
        </a:spcAft>
        <a:buChar char="»"/>
        <a:defRPr sz="1200">
          <a:solidFill>
            <a:srgbClr val="D0FDFE"/>
          </a:solidFill>
          <a:latin typeface="+mn-lt"/>
        </a:defRPr>
      </a:lvl7pPr>
      <a:lvl8pPr marL="3429000" indent="-228600" algn="l" rtl="0" eaLnBrk="0" fontAlgn="base" hangingPunct="0">
        <a:spcBef>
          <a:spcPct val="20000"/>
        </a:spcBef>
        <a:spcAft>
          <a:spcPct val="0"/>
        </a:spcAft>
        <a:buChar char="»"/>
        <a:defRPr sz="1200">
          <a:solidFill>
            <a:srgbClr val="D0FDFE"/>
          </a:solidFill>
          <a:latin typeface="+mn-lt"/>
        </a:defRPr>
      </a:lvl8pPr>
      <a:lvl9pPr marL="3886200" indent="-228600" algn="l" rtl="0" eaLnBrk="0" fontAlgn="base" hangingPunct="0">
        <a:spcBef>
          <a:spcPct val="20000"/>
        </a:spcBef>
        <a:spcAft>
          <a:spcPct val="0"/>
        </a:spcAft>
        <a:buChar char="»"/>
        <a:defRPr sz="1200">
          <a:solidFill>
            <a:srgbClr val="D0FDFE"/>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89091"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89092"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mn-lt"/>
              </a:defRPr>
            </a:lvl1pPr>
          </a:lstStyle>
          <a:p>
            <a:fld id="{4415EDAB-91A2-4CB8-ACDF-20F669583C8E}" type="datetimeFigureOut">
              <a:rPr lang="en-US"/>
              <a:pPr/>
              <a:t>10/28/2013</a:t>
            </a:fld>
            <a:endParaRPr lang="en-US"/>
          </a:p>
        </p:txBody>
      </p:sp>
      <p:sp>
        <p:nvSpPr>
          <p:cNvPr id="89093"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mn-lt"/>
              </a:defRPr>
            </a:lvl1pPr>
          </a:lstStyle>
          <a:p>
            <a:endParaRPr lang="en-US"/>
          </a:p>
        </p:txBody>
      </p:sp>
      <p:sp>
        <p:nvSpPr>
          <p:cNvPr id="89094"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mn-lt"/>
              </a:defRPr>
            </a:lvl1pPr>
          </a:lstStyle>
          <a:p>
            <a:fld id="{F0849786-87C4-46C9-B8D8-B804A5FF361F}"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hyperlink" Target="http://www.pmi.org/"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hyperlink" Target="http://www.amazon.com/Guide-Project-Management-Knowledge-Guides/dp/193069945X/ref=pd_bbs_sr_1?ie=UTF8&amp;s=books&amp;qid=1227613364&amp;sr=8-1"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ctrTitle" idx="4294967295"/>
          </p:nvPr>
        </p:nvSpPr>
        <p:spPr>
          <a:xfrm>
            <a:off x="0" y="2133600"/>
            <a:ext cx="9144000" cy="1143000"/>
          </a:xfrm>
        </p:spPr>
        <p:txBody>
          <a:bodyPr lIns="90488" tIns="44450" rIns="90488" bIns="44450"/>
          <a:lstStyle/>
          <a:p>
            <a:r>
              <a:rPr lang="en-US"/>
              <a:t>MGT 461 </a:t>
            </a:r>
            <a:br>
              <a:rPr lang="en-US"/>
            </a:br>
            <a:r>
              <a:rPr lang="en-US"/>
              <a:t> Project Management Processes</a:t>
            </a:r>
          </a:p>
        </p:txBody>
      </p:sp>
      <p:sp>
        <p:nvSpPr>
          <p:cNvPr id="27651" name="Rectangle 3"/>
          <p:cNvSpPr>
            <a:spLocks noGrp="1" noChangeArrowheads="1"/>
          </p:cNvSpPr>
          <p:nvPr>
            <p:ph type="subTitle" idx="4294967295"/>
          </p:nvPr>
        </p:nvSpPr>
        <p:spPr>
          <a:xfrm>
            <a:off x="1182688" y="3697288"/>
            <a:ext cx="6778625" cy="1768475"/>
          </a:xfrm>
        </p:spPr>
        <p:txBody>
          <a:bodyPr lIns="90488" tIns="44450" rIns="90488" bIns="44450"/>
          <a:lstStyle/>
          <a:p>
            <a:pPr marL="0" indent="0" algn="ctr">
              <a:buFontTx/>
              <a:buNone/>
            </a:pPr>
            <a:r>
              <a:rPr lang="en-US" sz="4000">
                <a:latin typeface="Times New Roman" pitchFamily="18" charset="0"/>
              </a:rPr>
              <a:t>Lecture # 17</a:t>
            </a:r>
          </a:p>
          <a:p>
            <a:pPr marL="0" indent="0" algn="ctr">
              <a:buFontTx/>
              <a:buNone/>
            </a:pPr>
            <a:r>
              <a:rPr lang="en-US" sz="4000">
                <a:latin typeface="Times New Roman" pitchFamily="18" charset="0"/>
              </a:rPr>
              <a:t>Ghazala Amin</a:t>
            </a:r>
          </a:p>
          <a:p>
            <a:pPr marL="0" indent="0">
              <a:buFontTx/>
              <a:buNone/>
            </a:pPr>
            <a:endParaRPr lang="en-US" sz="4000">
              <a:latin typeface="Times New Roman" pitchFamily="18" charset="0"/>
            </a:endParaRPr>
          </a:p>
        </p:txBody>
      </p:sp>
    </p:spTree>
  </p:cSld>
  <p:clrMapOvr>
    <a:overrideClrMapping bg1="dk2" tx1="lt1" bg2="dk1" tx2="lt2" accent1="accent1" accent2="accent2" accent3="accent3" accent4="accent4" accent5="accent5" accent6="accent6" hlink="hlink" folHlink="folHlink"/>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idx="4294967295"/>
          </p:nvPr>
        </p:nvSpPr>
        <p:spPr>
          <a:xfrm>
            <a:off x="457200" y="0"/>
            <a:ext cx="8229600" cy="1143000"/>
          </a:xfrm>
        </p:spPr>
        <p:txBody>
          <a:bodyPr lIns="90488" tIns="44450" rIns="90488" bIns="44450" anchor="b"/>
          <a:lstStyle/>
          <a:p>
            <a:r>
              <a:rPr lang="en-US" sz="2400"/>
              <a:t>Global Awareness of Project Management</a:t>
            </a:r>
          </a:p>
        </p:txBody>
      </p:sp>
      <p:sp>
        <p:nvSpPr>
          <p:cNvPr id="29698" name="Text Box 8"/>
          <p:cNvSpPr txBox="1">
            <a:spLocks noChangeArrowheads="1"/>
          </p:cNvSpPr>
          <p:nvPr/>
        </p:nvSpPr>
        <p:spPr bwMode="auto">
          <a:xfrm>
            <a:off x="4267200" y="1524000"/>
            <a:ext cx="4427538" cy="4108450"/>
          </a:xfrm>
          <a:prstGeom prst="rect">
            <a:avLst/>
          </a:prstGeom>
          <a:noFill/>
          <a:ln w="9525">
            <a:noFill/>
            <a:miter lim="800000"/>
            <a:headEnd/>
            <a:tailEnd/>
          </a:ln>
        </p:spPr>
        <p:txBody>
          <a:bodyPr>
            <a:spAutoFit/>
          </a:bodyPr>
          <a:lstStyle/>
          <a:p>
            <a:pPr eaLnBrk="0" hangingPunct="0">
              <a:spcBef>
                <a:spcPct val="50000"/>
              </a:spcBef>
            </a:pPr>
            <a:r>
              <a:rPr lang="de-DE"/>
              <a:t>Over the past half century the subject of project management has evolved into an enormous, diversified and specialized body of knowledge, much of which is derived from decades of continually and carefully observing and studying projects of varying size and complexity undertaken in different fields across the globe.</a:t>
            </a:r>
          </a:p>
        </p:txBody>
      </p:sp>
      <p:pic>
        <p:nvPicPr>
          <p:cNvPr id="29699" name="Picture 3" descr="Awareness.gif"/>
          <p:cNvPicPr>
            <a:picLocks noChangeAspect="1"/>
          </p:cNvPicPr>
          <p:nvPr/>
        </p:nvPicPr>
        <p:blipFill>
          <a:blip r:embed="rId2"/>
          <a:srcRect/>
          <a:stretch>
            <a:fillRect/>
          </a:stretch>
        </p:blipFill>
        <p:spPr bwMode="auto">
          <a:xfrm>
            <a:off x="1131888" y="2292350"/>
            <a:ext cx="2905125" cy="26463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idx="4294967295"/>
          </p:nvPr>
        </p:nvSpPr>
        <p:spPr>
          <a:xfrm>
            <a:off x="457200" y="0"/>
            <a:ext cx="8229600" cy="1143000"/>
          </a:xfrm>
        </p:spPr>
        <p:txBody>
          <a:bodyPr lIns="90488" tIns="44450" rIns="90488" bIns="44450" anchor="b"/>
          <a:lstStyle/>
          <a:p>
            <a:r>
              <a:rPr lang="en-US" sz="2400"/>
              <a:t>Global Awareness of Project Management</a:t>
            </a:r>
          </a:p>
        </p:txBody>
      </p:sp>
      <p:sp>
        <p:nvSpPr>
          <p:cNvPr id="30722" name="Text Box 8"/>
          <p:cNvSpPr txBox="1">
            <a:spLocks noChangeArrowheads="1"/>
          </p:cNvSpPr>
          <p:nvPr/>
        </p:nvSpPr>
        <p:spPr bwMode="auto">
          <a:xfrm>
            <a:off x="4343400" y="1219200"/>
            <a:ext cx="4427538" cy="4603750"/>
          </a:xfrm>
          <a:prstGeom prst="rect">
            <a:avLst/>
          </a:prstGeom>
          <a:noFill/>
          <a:ln w="9525">
            <a:noFill/>
            <a:miter lim="800000"/>
            <a:headEnd/>
            <a:tailEnd/>
          </a:ln>
        </p:spPr>
        <p:txBody>
          <a:bodyPr>
            <a:spAutoFit/>
          </a:bodyPr>
          <a:lstStyle/>
          <a:p>
            <a:pPr eaLnBrk="0" hangingPunct="0">
              <a:spcBef>
                <a:spcPct val="50000"/>
              </a:spcBef>
            </a:pPr>
            <a:endParaRPr lang="de-DE" sz="1600" b="1"/>
          </a:p>
          <a:p>
            <a:pPr eaLnBrk="0" hangingPunct="0">
              <a:spcBef>
                <a:spcPct val="50000"/>
              </a:spcBef>
            </a:pPr>
            <a:r>
              <a:rPr lang="de-DE" sz="2000"/>
              <a:t>Project management is now universally acknowledged as constituting an effective and efficient means of handling projects – that is, it offers projects a higher chance of achieving their goals in time and budget. </a:t>
            </a:r>
          </a:p>
          <a:p>
            <a:pPr eaLnBrk="0" hangingPunct="0">
              <a:spcBef>
                <a:spcPct val="50000"/>
              </a:spcBef>
            </a:pPr>
            <a:r>
              <a:rPr lang="de-DE" sz="2000"/>
              <a:t>Project Management is taught at the under-graduate and graduate level at universities, several associations have been established in different countries to advocate its use to government and the private/non-govern-mental sectors, and numerous books have been written on it.</a:t>
            </a:r>
            <a:r>
              <a:rPr lang="de-DE" sz="1600" b="1">
                <a:solidFill>
                  <a:schemeClr val="bg1"/>
                </a:solidFill>
              </a:rPr>
              <a:t> </a:t>
            </a:r>
          </a:p>
        </p:txBody>
      </p:sp>
      <p:pic>
        <p:nvPicPr>
          <p:cNvPr id="30723" name="Picture 3" descr="Awareness.gif"/>
          <p:cNvPicPr>
            <a:picLocks noChangeAspect="1"/>
          </p:cNvPicPr>
          <p:nvPr/>
        </p:nvPicPr>
        <p:blipFill>
          <a:blip r:embed="rId2"/>
          <a:srcRect/>
          <a:stretch>
            <a:fillRect/>
          </a:stretch>
        </p:blipFill>
        <p:spPr bwMode="auto">
          <a:xfrm>
            <a:off x="1131888" y="2292350"/>
            <a:ext cx="2905125" cy="26463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AutoShape 3"/>
          <p:cNvSpPr>
            <a:spLocks noChangeArrowheads="1"/>
          </p:cNvSpPr>
          <p:nvPr/>
        </p:nvSpPr>
        <p:spPr bwMode="auto">
          <a:xfrm>
            <a:off x="246063" y="2392363"/>
            <a:ext cx="4275137" cy="620712"/>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0" hangingPunct="0"/>
            <a:r>
              <a:rPr lang="en-US" sz="1400" b="1">
                <a:solidFill>
                  <a:schemeClr val="bg1"/>
                </a:solidFill>
              </a:rPr>
              <a:t>Maturization of Project Mgt. Methodologies</a:t>
            </a:r>
          </a:p>
        </p:txBody>
      </p:sp>
      <p:sp>
        <p:nvSpPr>
          <p:cNvPr id="31746" name="AutoShape 4"/>
          <p:cNvSpPr>
            <a:spLocks noChangeArrowheads="1"/>
          </p:cNvSpPr>
          <p:nvPr/>
        </p:nvSpPr>
        <p:spPr bwMode="auto">
          <a:xfrm>
            <a:off x="246063" y="3187700"/>
            <a:ext cx="4275137" cy="620713"/>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0" hangingPunct="0"/>
            <a:r>
              <a:rPr lang="en-US" sz="1400" b="1">
                <a:solidFill>
                  <a:schemeClr val="bg1"/>
                </a:solidFill>
              </a:rPr>
              <a:t>Effective and Efficient Allocation of Resources</a:t>
            </a:r>
          </a:p>
        </p:txBody>
      </p:sp>
      <p:sp>
        <p:nvSpPr>
          <p:cNvPr id="31747" name="AutoShape 5"/>
          <p:cNvSpPr>
            <a:spLocks noChangeArrowheads="1"/>
          </p:cNvSpPr>
          <p:nvPr/>
        </p:nvSpPr>
        <p:spPr bwMode="auto">
          <a:xfrm>
            <a:off x="246063" y="3983038"/>
            <a:ext cx="4275137" cy="620712"/>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0" hangingPunct="0"/>
            <a:r>
              <a:rPr lang="en-US" sz="1400" b="1">
                <a:solidFill>
                  <a:schemeClr val="bg1"/>
                </a:solidFill>
              </a:rPr>
              <a:t>Management by Projects</a:t>
            </a:r>
          </a:p>
        </p:txBody>
      </p:sp>
      <p:sp>
        <p:nvSpPr>
          <p:cNvPr id="31748" name="AutoShape 6"/>
          <p:cNvSpPr>
            <a:spLocks noChangeArrowheads="1"/>
          </p:cNvSpPr>
          <p:nvPr/>
        </p:nvSpPr>
        <p:spPr bwMode="auto">
          <a:xfrm>
            <a:off x="246063" y="4778375"/>
            <a:ext cx="4275137" cy="620713"/>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0" hangingPunct="0"/>
            <a:r>
              <a:rPr lang="en-US" sz="1400" b="1">
                <a:solidFill>
                  <a:schemeClr val="bg1"/>
                </a:solidFill>
              </a:rPr>
              <a:t>Innovation Challenge</a:t>
            </a:r>
          </a:p>
        </p:txBody>
      </p:sp>
      <p:sp>
        <p:nvSpPr>
          <p:cNvPr id="31749" name="AutoShape 7"/>
          <p:cNvSpPr>
            <a:spLocks noChangeArrowheads="1"/>
          </p:cNvSpPr>
          <p:nvPr/>
        </p:nvSpPr>
        <p:spPr bwMode="auto">
          <a:xfrm>
            <a:off x="4656138" y="2392363"/>
            <a:ext cx="4275137" cy="620712"/>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0" hangingPunct="0"/>
            <a:r>
              <a:rPr lang="en-US" sz="1400" b="1">
                <a:solidFill>
                  <a:schemeClr val="bg1"/>
                </a:solidFill>
              </a:rPr>
              <a:t>Information and Communication Technology</a:t>
            </a:r>
          </a:p>
        </p:txBody>
      </p:sp>
      <p:sp>
        <p:nvSpPr>
          <p:cNvPr id="31750" name="AutoShape 9"/>
          <p:cNvSpPr>
            <a:spLocks noChangeArrowheads="1"/>
          </p:cNvSpPr>
          <p:nvPr/>
        </p:nvSpPr>
        <p:spPr bwMode="auto">
          <a:xfrm>
            <a:off x="246063" y="5573713"/>
            <a:ext cx="4275137" cy="620712"/>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0" hangingPunct="0"/>
            <a:r>
              <a:rPr lang="en-US" sz="1400" b="1">
                <a:solidFill>
                  <a:schemeClr val="bg1"/>
                </a:solidFill>
              </a:rPr>
              <a:t>Complexity Management</a:t>
            </a:r>
          </a:p>
        </p:txBody>
      </p:sp>
      <p:sp>
        <p:nvSpPr>
          <p:cNvPr id="31751" name="AutoShape 10"/>
          <p:cNvSpPr>
            <a:spLocks noChangeArrowheads="1"/>
          </p:cNvSpPr>
          <p:nvPr/>
        </p:nvSpPr>
        <p:spPr bwMode="auto">
          <a:xfrm>
            <a:off x="4656138" y="3187700"/>
            <a:ext cx="4275137" cy="620713"/>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0" hangingPunct="0"/>
            <a:r>
              <a:rPr lang="en-US" sz="1400" b="1">
                <a:solidFill>
                  <a:schemeClr val="bg1"/>
                </a:solidFill>
              </a:rPr>
              <a:t>Organization’s Reputation</a:t>
            </a:r>
          </a:p>
        </p:txBody>
      </p:sp>
      <p:sp>
        <p:nvSpPr>
          <p:cNvPr id="31752" name="AutoShape 12"/>
          <p:cNvSpPr>
            <a:spLocks noChangeArrowheads="1"/>
          </p:cNvSpPr>
          <p:nvPr/>
        </p:nvSpPr>
        <p:spPr bwMode="auto">
          <a:xfrm>
            <a:off x="4656138" y="4778375"/>
            <a:ext cx="4275137" cy="620713"/>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0" hangingPunct="0"/>
            <a:r>
              <a:rPr lang="en-US" sz="1400" b="1">
                <a:solidFill>
                  <a:schemeClr val="bg1"/>
                </a:solidFill>
              </a:rPr>
              <a:t>Customer Orientation</a:t>
            </a:r>
          </a:p>
        </p:txBody>
      </p:sp>
      <p:sp>
        <p:nvSpPr>
          <p:cNvPr id="31753" name="AutoShape 14"/>
          <p:cNvSpPr>
            <a:spLocks noChangeArrowheads="1"/>
          </p:cNvSpPr>
          <p:nvPr/>
        </p:nvSpPr>
        <p:spPr bwMode="auto">
          <a:xfrm>
            <a:off x="4656138" y="3983038"/>
            <a:ext cx="4275137" cy="620712"/>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0" hangingPunct="0"/>
            <a:r>
              <a:rPr lang="en-US" sz="1400" b="1">
                <a:solidFill>
                  <a:schemeClr val="bg1"/>
                </a:solidFill>
              </a:rPr>
              <a:t>Mandatory Requirement </a:t>
            </a:r>
          </a:p>
        </p:txBody>
      </p:sp>
      <p:sp>
        <p:nvSpPr>
          <p:cNvPr id="31754" name="AutoShape 15"/>
          <p:cNvSpPr>
            <a:spLocks noChangeArrowheads="1"/>
          </p:cNvSpPr>
          <p:nvPr/>
        </p:nvSpPr>
        <p:spPr bwMode="auto">
          <a:xfrm>
            <a:off x="231775" y="1130300"/>
            <a:ext cx="8675688" cy="1111250"/>
          </a:xfrm>
          <a:prstGeom prst="roundRect">
            <a:avLst>
              <a:gd name="adj" fmla="val 16667"/>
            </a:avLst>
          </a:prstGeom>
          <a:noFill/>
          <a:ln w="28575">
            <a:solidFill>
              <a:schemeClr val="tx1"/>
            </a:solidFill>
            <a:round/>
            <a:headEnd/>
            <a:tailEnd/>
          </a:ln>
        </p:spPr>
        <p:txBody>
          <a:bodyPr wrap="none" anchor="ctr"/>
          <a:lstStyle/>
          <a:p>
            <a:pPr algn="ctr" eaLnBrk="0" hangingPunct="0"/>
            <a:r>
              <a:rPr lang="en-US" sz="1400">
                <a:latin typeface="Arial" charset="0"/>
              </a:rPr>
              <a:t>Organizations operate in increasingly global, complex, dynamic and uncertain environments. </a:t>
            </a:r>
          </a:p>
          <a:p>
            <a:pPr algn="ctr" eaLnBrk="0" hangingPunct="0"/>
            <a:r>
              <a:rPr lang="en-US" sz="1400">
                <a:latin typeface="Arial" charset="0"/>
              </a:rPr>
              <a:t>The pressures on them to change and adapt are immense. Some factors causing them to </a:t>
            </a:r>
          </a:p>
          <a:p>
            <a:pPr algn="ctr" eaLnBrk="0" hangingPunct="0"/>
            <a:r>
              <a:rPr lang="en-US" sz="1400">
                <a:latin typeface="Arial" charset="0"/>
              </a:rPr>
              <a:t>pursue projects and apply project management methodologies to enable this change include:</a:t>
            </a:r>
          </a:p>
        </p:txBody>
      </p:sp>
      <p:sp>
        <p:nvSpPr>
          <p:cNvPr id="31755" name="AutoShape 16"/>
          <p:cNvSpPr>
            <a:spLocks noChangeArrowheads="1"/>
          </p:cNvSpPr>
          <p:nvPr/>
        </p:nvSpPr>
        <p:spPr bwMode="auto">
          <a:xfrm>
            <a:off x="4654550" y="5573713"/>
            <a:ext cx="4275138" cy="620712"/>
          </a:xfrm>
          <a:prstGeom prst="roundRect">
            <a:avLst>
              <a:gd name="adj" fmla="val 16667"/>
            </a:avLst>
          </a:prstGeom>
          <a:gradFill rotWithShape="1">
            <a:gsLst>
              <a:gs pos="0">
                <a:srgbClr val="003F77"/>
              </a:gs>
              <a:gs pos="50000">
                <a:srgbClr val="005FAD"/>
              </a:gs>
              <a:gs pos="100000">
                <a:srgbClr val="0072CE"/>
              </a:gs>
            </a:gsLst>
            <a:lin ang="8100000" scaled="1"/>
          </a:gradFill>
          <a:ln w="9525" algn="ctr">
            <a:solidFill>
              <a:srgbClr val="F4E852"/>
            </a:solidFill>
            <a:round/>
            <a:headEnd/>
            <a:tailEnd/>
          </a:ln>
        </p:spPr>
        <p:txBody>
          <a:bodyPr wrap="none" anchor="ctr"/>
          <a:lstStyle/>
          <a:p>
            <a:pPr algn="ctr" eaLnBrk="0" hangingPunct="0"/>
            <a:r>
              <a:rPr lang="en-US" sz="1400" b="1">
                <a:solidFill>
                  <a:schemeClr val="bg1"/>
                </a:solidFill>
              </a:rPr>
              <a:t>Project Portfolio Management</a:t>
            </a:r>
          </a:p>
        </p:txBody>
      </p:sp>
      <p:sp>
        <p:nvSpPr>
          <p:cNvPr id="31756" name="Rectangle 2"/>
          <p:cNvSpPr>
            <a:spLocks noGrp="1" noChangeArrowheads="1"/>
          </p:cNvSpPr>
          <p:nvPr>
            <p:ph type="title" idx="4294967295"/>
          </p:nvPr>
        </p:nvSpPr>
        <p:spPr>
          <a:xfrm>
            <a:off x="457200" y="0"/>
            <a:ext cx="8229600" cy="1143000"/>
          </a:xfrm>
        </p:spPr>
        <p:txBody>
          <a:bodyPr lIns="90488" tIns="44450" rIns="90488" bIns="44450" anchor="b"/>
          <a:lstStyle/>
          <a:p>
            <a:r>
              <a:rPr lang="en-US" sz="2400"/>
              <a:t>Popularity of Project Management: </a:t>
            </a:r>
            <a:br>
              <a:rPr lang="en-US" sz="2400"/>
            </a:br>
            <a:r>
              <a:rPr lang="en-US" sz="2400"/>
              <a:t>Micro-Considerations</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idx="4294967295"/>
          </p:nvPr>
        </p:nvSpPr>
        <p:spPr>
          <a:xfrm>
            <a:off x="457200" y="0"/>
            <a:ext cx="8229600" cy="1143000"/>
          </a:xfrm>
        </p:spPr>
        <p:txBody>
          <a:bodyPr/>
          <a:lstStyle/>
          <a:p>
            <a:r>
              <a:rPr lang="en-US" sz="2400" smtClean="0"/>
              <a:t>Major Project Management Standards</a:t>
            </a:r>
            <a:br>
              <a:rPr lang="en-US" sz="2400" smtClean="0"/>
            </a:br>
            <a:r>
              <a:rPr lang="en-US" sz="2000" smtClean="0"/>
              <a:t>(Conventional Types and Customized)</a:t>
            </a:r>
            <a:endParaRPr lang="en-US" sz="2400" smtClean="0"/>
          </a:p>
        </p:txBody>
      </p:sp>
      <p:sp>
        <p:nvSpPr>
          <p:cNvPr id="6" name="Rectangle 5"/>
          <p:cNvSpPr/>
          <p:nvPr/>
        </p:nvSpPr>
        <p:spPr>
          <a:xfrm>
            <a:off x="630238" y="1400175"/>
            <a:ext cx="3516312" cy="914400"/>
          </a:xfrm>
          <a:prstGeom prst="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solidFill>
                  <a:sysClr val="windowText" lastClr="000000"/>
                </a:solidFill>
              </a:rPr>
              <a:t>“Off-the-Shelf” Project Management Standards</a:t>
            </a:r>
          </a:p>
        </p:txBody>
      </p:sp>
      <p:sp>
        <p:nvSpPr>
          <p:cNvPr id="8" name="Rectangle 7"/>
          <p:cNvSpPr/>
          <p:nvPr/>
        </p:nvSpPr>
        <p:spPr>
          <a:xfrm>
            <a:off x="4949825" y="1400175"/>
            <a:ext cx="3516313" cy="914400"/>
          </a:xfrm>
          <a:prstGeom prst="rect">
            <a:avLst/>
          </a:prstGeom>
          <a:solidFill>
            <a:srgbClr val="FFFF99"/>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dirty="0">
                <a:solidFill>
                  <a:sysClr val="windowText" lastClr="000000"/>
                </a:solidFill>
              </a:rPr>
              <a:t>“In-House” Project Management Standards</a:t>
            </a:r>
          </a:p>
        </p:txBody>
      </p:sp>
      <p:sp>
        <p:nvSpPr>
          <p:cNvPr id="9" name="Rounded Rectangle 8"/>
          <p:cNvSpPr/>
          <p:nvPr/>
        </p:nvSpPr>
        <p:spPr>
          <a:xfrm>
            <a:off x="1527175" y="3152775"/>
            <a:ext cx="2682875" cy="2192338"/>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00" dirty="0">
                <a:solidFill>
                  <a:sysClr val="windowText" lastClr="000000"/>
                </a:solidFill>
              </a:rPr>
              <a:t>PMBOK, Prince 2, IMPA Baseline, APMBOK, P2M, BS 6079, AGILE, Sofware Process Models</a:t>
            </a:r>
          </a:p>
        </p:txBody>
      </p:sp>
      <p:sp>
        <p:nvSpPr>
          <p:cNvPr id="10" name="Rounded Rectangle 9"/>
          <p:cNvSpPr/>
          <p:nvPr/>
        </p:nvSpPr>
        <p:spPr>
          <a:xfrm rot="16200000">
            <a:off x="141288" y="4003675"/>
            <a:ext cx="1371600" cy="488950"/>
          </a:xfrm>
          <a:prstGeom prst="roundRect">
            <a:avLst/>
          </a:prstGeom>
          <a:solidFill>
            <a:srgbClr val="4EBAB7"/>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dirty="0">
                <a:solidFill>
                  <a:sysClr val="windowText" lastClr="000000"/>
                </a:solidFill>
              </a:rPr>
              <a:t>Examples:</a:t>
            </a:r>
          </a:p>
        </p:txBody>
      </p:sp>
      <p:cxnSp>
        <p:nvCxnSpPr>
          <p:cNvPr id="12" name="Elbow Connector 11"/>
          <p:cNvCxnSpPr>
            <a:stCxn id="6" idx="1"/>
            <a:endCxn id="10" idx="0"/>
          </p:cNvCxnSpPr>
          <p:nvPr/>
        </p:nvCxnSpPr>
        <p:spPr>
          <a:xfrm rot="10800000" flipV="1">
            <a:off x="582613" y="1857375"/>
            <a:ext cx="47625" cy="2390775"/>
          </a:xfrm>
          <a:prstGeom prst="bentConnector3">
            <a:avLst>
              <a:gd name="adj1" fmla="val 816797"/>
            </a:avLst>
          </a:prstGeom>
          <a:ln w="28575">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5" name="Shape 14"/>
          <p:cNvCxnSpPr>
            <a:stCxn id="10" idx="2"/>
            <a:endCxn id="9" idx="1"/>
          </p:cNvCxnSpPr>
          <p:nvPr/>
        </p:nvCxnSpPr>
        <p:spPr>
          <a:xfrm>
            <a:off x="1071563" y="4248150"/>
            <a:ext cx="455612" cy="0"/>
          </a:xfrm>
          <a:prstGeom prst="bentConnector3">
            <a:avLst>
              <a:gd name="adj1" fmla="val 50000"/>
            </a:avLst>
          </a:prstGeom>
          <a:ln w="28575">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18" name="Rounded Rectangle 17"/>
          <p:cNvSpPr/>
          <p:nvPr/>
        </p:nvSpPr>
        <p:spPr>
          <a:xfrm>
            <a:off x="5075238" y="2854325"/>
            <a:ext cx="3265487" cy="2773363"/>
          </a:xfrm>
          <a:prstGeom prst="roundRect">
            <a:avLst/>
          </a:prstGeom>
          <a:solidFill>
            <a:schemeClr val="accent5"/>
          </a:solidFill>
          <a:ln>
            <a:solidFill>
              <a:srgbClr val="C8976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ysClr val="windowText" lastClr="000000"/>
                </a:solidFill>
              </a:rPr>
              <a:t>Developed in Organizations based on their own specific requirements, policies and environment and may incorporate processes and tools from one or more off-the-shelf standards</a:t>
            </a:r>
          </a:p>
        </p:txBody>
      </p:sp>
      <p:cxnSp>
        <p:nvCxnSpPr>
          <p:cNvPr id="20" name="Elbow Connector 19"/>
          <p:cNvCxnSpPr>
            <a:stCxn id="8" idx="3"/>
            <a:endCxn id="18" idx="3"/>
          </p:cNvCxnSpPr>
          <p:nvPr/>
        </p:nvCxnSpPr>
        <p:spPr>
          <a:xfrm flipH="1">
            <a:off x="8340725" y="1857375"/>
            <a:ext cx="125413" cy="2382838"/>
          </a:xfrm>
          <a:prstGeom prst="bentConnector3">
            <a:avLst>
              <a:gd name="adj1" fmla="val -182779"/>
            </a:avLst>
          </a:prstGeom>
          <a:ln w="28575">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3" name="Elbow Connector 22"/>
          <p:cNvCxnSpPr>
            <a:stCxn id="9" idx="2"/>
            <a:endCxn id="18" idx="2"/>
          </p:cNvCxnSpPr>
          <p:nvPr/>
        </p:nvCxnSpPr>
        <p:spPr>
          <a:xfrm rot="16200000" flipH="1">
            <a:off x="4647406" y="3566320"/>
            <a:ext cx="282575" cy="3840162"/>
          </a:xfrm>
          <a:prstGeom prst="bentConnector3">
            <a:avLst>
              <a:gd name="adj1" fmla="val 230560"/>
            </a:avLst>
          </a:prstGeom>
          <a:ln w="28575">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p:zo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idx="4294967295"/>
          </p:nvPr>
        </p:nvSpPr>
        <p:spPr>
          <a:xfrm>
            <a:off x="457200" y="0"/>
            <a:ext cx="8229600" cy="1143000"/>
          </a:xfrm>
        </p:spPr>
        <p:txBody>
          <a:bodyPr/>
          <a:lstStyle/>
          <a:p>
            <a:r>
              <a:rPr lang="en-US" sz="2400" smtClean="0"/>
              <a:t>Major Project Management Standards</a:t>
            </a:r>
            <a:br>
              <a:rPr lang="en-US" sz="2400" smtClean="0"/>
            </a:br>
            <a:endParaRPr lang="en-US" sz="2400" smtClean="0"/>
          </a:p>
        </p:txBody>
      </p:sp>
      <p:sp>
        <p:nvSpPr>
          <p:cNvPr id="35842" name="AutoShape 115"/>
          <p:cNvSpPr>
            <a:spLocks noChangeArrowheads="1"/>
          </p:cNvSpPr>
          <p:nvPr/>
        </p:nvSpPr>
        <p:spPr bwMode="auto">
          <a:xfrm>
            <a:off x="762000" y="2286000"/>
            <a:ext cx="8001000" cy="4267200"/>
          </a:xfrm>
          <a:prstGeom prst="roundRect">
            <a:avLst>
              <a:gd name="adj" fmla="val 16667"/>
            </a:avLst>
          </a:prstGeom>
          <a:solidFill>
            <a:srgbClr val="FFFF99"/>
          </a:solidFill>
          <a:ln w="9525">
            <a:solidFill>
              <a:srgbClr val="000000"/>
            </a:solidFill>
            <a:round/>
            <a:headEnd/>
            <a:tailEnd/>
          </a:ln>
        </p:spPr>
        <p:txBody>
          <a:bodyPr lIns="53950" tIns="26975" rIns="53950" bIns="26975" anchor="ctr"/>
          <a:lstStyle/>
          <a:p>
            <a:pPr algn="just" eaLnBrk="0" hangingPunct="0">
              <a:spcAft>
                <a:spcPts val="1000"/>
              </a:spcAft>
            </a:pPr>
            <a:r>
              <a:rPr lang="en-US" b="1">
                <a:latin typeface="Cambria" pitchFamily="18" charset="0"/>
              </a:rPr>
              <a:t>A methodology is a framework of processes and tools tested on diverse projects.  </a:t>
            </a:r>
          </a:p>
          <a:p>
            <a:pPr algn="just" eaLnBrk="0" hangingPunct="0">
              <a:spcAft>
                <a:spcPts val="1000"/>
              </a:spcAft>
            </a:pPr>
            <a:endParaRPr lang="en-US" b="1">
              <a:latin typeface="Cambria" pitchFamily="18" charset="0"/>
            </a:endParaRPr>
          </a:p>
          <a:p>
            <a:pPr algn="just" eaLnBrk="0" hangingPunct="0">
              <a:spcAft>
                <a:spcPts val="1000"/>
              </a:spcAft>
            </a:pPr>
            <a:r>
              <a:rPr lang="en-US">
                <a:latin typeface="Cambria" pitchFamily="18" charset="0"/>
              </a:rPr>
              <a:t>Some of the reputable International organizations for maintaining world wide standards and certifications for project management are</a:t>
            </a:r>
            <a:r>
              <a:rPr lang="en-US" b="1">
                <a:latin typeface="Cambria" pitchFamily="18" charset="0"/>
              </a:rPr>
              <a:t>;</a:t>
            </a:r>
          </a:p>
          <a:p>
            <a:pPr algn="just" eaLnBrk="0" hangingPunct="0">
              <a:spcAft>
                <a:spcPts val="1000"/>
              </a:spcAft>
            </a:pPr>
            <a:endParaRPr lang="en-US" b="1">
              <a:latin typeface="Cambria" pitchFamily="18" charset="0"/>
            </a:endParaRPr>
          </a:p>
          <a:p>
            <a:pPr algn="just" eaLnBrk="0" hangingPunct="0">
              <a:spcAft>
                <a:spcPts val="1000"/>
              </a:spcAft>
            </a:pPr>
            <a:r>
              <a:rPr lang="en-US" sz="2000">
                <a:latin typeface="Cambria" pitchFamily="18" charset="0"/>
              </a:rPr>
              <a:t>PMI – Project Management Institute (</a:t>
            </a:r>
            <a:r>
              <a:rPr lang="en-US" sz="2000">
                <a:latin typeface="Cambria" pitchFamily="18" charset="0"/>
                <a:hlinkClick r:id="rId3"/>
              </a:rPr>
              <a:t>www.pmi.org</a:t>
            </a:r>
            <a:r>
              <a:rPr lang="en-US" sz="2000">
                <a:latin typeface="Cambria" pitchFamily="18" charset="0"/>
              </a:rPr>
              <a:t>)</a:t>
            </a:r>
          </a:p>
          <a:p>
            <a:pPr algn="just" eaLnBrk="0" hangingPunct="0">
              <a:spcAft>
                <a:spcPts val="1000"/>
              </a:spcAft>
            </a:pPr>
            <a:r>
              <a:rPr lang="en-US" sz="2000">
                <a:latin typeface="Cambria" pitchFamily="18" charset="0"/>
              </a:rPr>
              <a:t>PRINCE2 – </a:t>
            </a:r>
            <a:r>
              <a:rPr lang="en-US" sz="2000" u="sng">
                <a:latin typeface="Cambria" pitchFamily="18" charset="0"/>
              </a:rPr>
              <a:t>PR</a:t>
            </a:r>
            <a:r>
              <a:rPr lang="en-US" sz="2000">
                <a:latin typeface="Cambria" pitchFamily="18" charset="0"/>
              </a:rPr>
              <a:t>ojects </a:t>
            </a:r>
            <a:r>
              <a:rPr lang="en-US" sz="2000" u="sng">
                <a:latin typeface="Cambria" pitchFamily="18" charset="0"/>
              </a:rPr>
              <a:t>IN</a:t>
            </a:r>
            <a:r>
              <a:rPr lang="en-US" sz="2000">
                <a:latin typeface="Cambria" pitchFamily="18" charset="0"/>
              </a:rPr>
              <a:t> </a:t>
            </a:r>
            <a:r>
              <a:rPr lang="en-US" sz="2000" u="sng">
                <a:latin typeface="Cambria" pitchFamily="18" charset="0"/>
              </a:rPr>
              <a:t>C</a:t>
            </a:r>
            <a:r>
              <a:rPr lang="en-US" sz="2000">
                <a:latin typeface="Cambria" pitchFamily="18" charset="0"/>
              </a:rPr>
              <a:t>ontrolled </a:t>
            </a:r>
            <a:r>
              <a:rPr lang="en-US" sz="2000" u="sng">
                <a:latin typeface="Cambria" pitchFamily="18" charset="0"/>
              </a:rPr>
              <a:t>E</a:t>
            </a:r>
            <a:r>
              <a:rPr lang="en-US" sz="2000">
                <a:latin typeface="Cambria" pitchFamily="18" charset="0"/>
              </a:rPr>
              <a:t>nvironments</a:t>
            </a:r>
          </a:p>
          <a:p>
            <a:pPr algn="just" eaLnBrk="0" hangingPunct="0">
              <a:spcAft>
                <a:spcPts val="1000"/>
              </a:spcAft>
            </a:pPr>
            <a:r>
              <a:rPr lang="en-US" sz="2000">
                <a:latin typeface="Cambria" pitchFamily="18" charset="0"/>
              </a:rPr>
              <a:t>IPMA - The International Project Management Association </a:t>
            </a:r>
          </a:p>
          <a:p>
            <a:pPr algn="just" eaLnBrk="0" hangingPunct="0">
              <a:spcAft>
                <a:spcPts val="1000"/>
              </a:spcAft>
            </a:pPr>
            <a:r>
              <a:rPr lang="en-US" sz="2000">
                <a:latin typeface="Cambria" pitchFamily="18" charset="0"/>
              </a:rPr>
              <a:t>APM - The Association of Project Management </a:t>
            </a:r>
          </a:p>
          <a:p>
            <a:pPr eaLnBrk="0" hangingPunct="0">
              <a:spcAft>
                <a:spcPts val="1000"/>
              </a:spcAft>
            </a:pPr>
            <a:endParaRPr lang="en-US" sz="1100"/>
          </a:p>
          <a:p>
            <a:pPr eaLnBrk="0" hangingPunct="0">
              <a:spcAft>
                <a:spcPts val="1000"/>
              </a:spcAft>
            </a:pPr>
            <a:endParaRPr lang="en-US" sz="1100"/>
          </a:p>
          <a:p>
            <a:pPr algn="ctr" eaLnBrk="0" hangingPunct="0"/>
            <a:endParaRPr lang="en-US"/>
          </a:p>
        </p:txBody>
      </p:sp>
    </p:spTree>
  </p:cSld>
  <p:clrMapOvr>
    <a:masterClrMapping/>
  </p:clrMapOvr>
  <p:transition>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idx="4294967295"/>
          </p:nvPr>
        </p:nvSpPr>
        <p:spPr>
          <a:xfrm>
            <a:off x="457200" y="0"/>
            <a:ext cx="8229600" cy="838200"/>
          </a:xfrm>
        </p:spPr>
        <p:txBody>
          <a:bodyPr lIns="90488" tIns="44450" rIns="90488" bIns="44450" anchor="b"/>
          <a:lstStyle/>
          <a:p>
            <a:r>
              <a:rPr lang="en-US" sz="2400"/>
              <a:t>Management By Projects</a:t>
            </a:r>
          </a:p>
        </p:txBody>
      </p:sp>
      <p:sp>
        <p:nvSpPr>
          <p:cNvPr id="37890" name="Text Box 8"/>
          <p:cNvSpPr txBox="1">
            <a:spLocks noChangeArrowheads="1"/>
          </p:cNvSpPr>
          <p:nvPr/>
        </p:nvSpPr>
        <p:spPr bwMode="auto">
          <a:xfrm>
            <a:off x="4267200" y="1219200"/>
            <a:ext cx="4427538" cy="4054475"/>
          </a:xfrm>
          <a:prstGeom prst="rect">
            <a:avLst/>
          </a:prstGeom>
          <a:noFill/>
          <a:ln w="9525">
            <a:noFill/>
            <a:miter lim="800000"/>
            <a:headEnd/>
            <a:tailEnd/>
          </a:ln>
        </p:spPr>
        <p:txBody>
          <a:bodyPr>
            <a:spAutoFit/>
          </a:bodyPr>
          <a:lstStyle/>
          <a:p>
            <a:pPr eaLnBrk="0" hangingPunct="0">
              <a:spcBef>
                <a:spcPct val="50000"/>
              </a:spcBef>
            </a:pPr>
            <a:r>
              <a:rPr lang="de-DE" sz="2000"/>
              <a:t>Organizations have undergone a significant structural and process transformation over the past few decades. More and more organizations are adopting „flatter manage-ment hierarchies“. As projects gain in importance for organizations – and con-stitute a sizeable chunk of their overall activities and resources- the interest in managing their projects in a professional and systematic manner has also increased as has interest in the infrastructure needed to support and sustain projects.</a:t>
            </a:r>
            <a:r>
              <a:rPr lang="de-DE" sz="1800"/>
              <a:t>  </a:t>
            </a:r>
          </a:p>
        </p:txBody>
      </p:sp>
      <p:pic>
        <p:nvPicPr>
          <p:cNvPr id="37891" name="Picture 5" descr="MBP1.gif"/>
          <p:cNvPicPr>
            <a:picLocks noChangeAspect="1"/>
          </p:cNvPicPr>
          <p:nvPr/>
        </p:nvPicPr>
        <p:blipFill>
          <a:blip r:embed="rId3"/>
          <a:srcRect/>
          <a:stretch>
            <a:fillRect/>
          </a:stretch>
        </p:blipFill>
        <p:spPr bwMode="auto">
          <a:xfrm>
            <a:off x="1506538" y="2249488"/>
            <a:ext cx="1862137" cy="28924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Title 1"/>
          <p:cNvSpPr>
            <a:spLocks noGrp="1"/>
          </p:cNvSpPr>
          <p:nvPr>
            <p:ph type="title" idx="4294967295"/>
          </p:nvPr>
        </p:nvSpPr>
        <p:spPr>
          <a:xfrm>
            <a:off x="457200" y="0"/>
            <a:ext cx="8229600" cy="838200"/>
          </a:xfrm>
        </p:spPr>
        <p:txBody>
          <a:bodyPr lIns="90488" tIns="44450" rIns="90488" bIns="44450" anchor="b"/>
          <a:lstStyle/>
          <a:p>
            <a:r>
              <a:rPr lang="en-US" sz="2400"/>
              <a:t>Management By Projects</a:t>
            </a:r>
          </a:p>
        </p:txBody>
      </p:sp>
      <p:sp>
        <p:nvSpPr>
          <p:cNvPr id="39938" name="Text Box 8"/>
          <p:cNvSpPr txBox="1">
            <a:spLocks noChangeArrowheads="1"/>
          </p:cNvSpPr>
          <p:nvPr/>
        </p:nvSpPr>
        <p:spPr bwMode="auto">
          <a:xfrm>
            <a:off x="4267200" y="1219200"/>
            <a:ext cx="4427538" cy="4565650"/>
          </a:xfrm>
          <a:prstGeom prst="rect">
            <a:avLst/>
          </a:prstGeom>
          <a:noFill/>
          <a:ln w="9525">
            <a:noFill/>
            <a:miter lim="800000"/>
            <a:headEnd/>
            <a:tailEnd/>
          </a:ln>
        </p:spPr>
        <p:txBody>
          <a:bodyPr>
            <a:spAutoFit/>
          </a:bodyPr>
          <a:lstStyle/>
          <a:p>
            <a:pPr eaLnBrk="0" hangingPunct="0">
              <a:spcBef>
                <a:spcPct val="50000"/>
              </a:spcBef>
            </a:pPr>
            <a:endParaRPr lang="de-DE" sz="1800"/>
          </a:p>
          <a:p>
            <a:pPr eaLnBrk="0" hangingPunct="0">
              <a:spcBef>
                <a:spcPct val="50000"/>
              </a:spcBef>
            </a:pPr>
            <a:r>
              <a:rPr lang="de-DE"/>
              <a:t>At present, the different project manage-ment methodologies (e.g. PMBOK, PRINCE2, APMBOK) which evolved over time offer the only tested  way for organiza-tions to properly manage their projects. Familiarity with one or more of these these project management methodologies (and project portfolio management) has become a necessity.</a:t>
            </a:r>
            <a:r>
              <a:rPr lang="de-DE" sz="1800"/>
              <a:t> </a:t>
            </a:r>
          </a:p>
        </p:txBody>
      </p:sp>
      <p:pic>
        <p:nvPicPr>
          <p:cNvPr id="39939" name="Picture 5" descr="MBP1.gif"/>
          <p:cNvPicPr>
            <a:picLocks noChangeAspect="1"/>
          </p:cNvPicPr>
          <p:nvPr/>
        </p:nvPicPr>
        <p:blipFill>
          <a:blip r:embed="rId3"/>
          <a:srcRect/>
          <a:stretch>
            <a:fillRect/>
          </a:stretch>
        </p:blipFill>
        <p:spPr bwMode="auto">
          <a:xfrm>
            <a:off x="1506538" y="2249488"/>
            <a:ext cx="1862137" cy="28924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1"/>
          <p:cNvSpPr>
            <a:spLocks noGrp="1"/>
          </p:cNvSpPr>
          <p:nvPr>
            <p:ph type="title" idx="4294967295"/>
          </p:nvPr>
        </p:nvSpPr>
        <p:spPr>
          <a:xfrm>
            <a:off x="457200" y="0"/>
            <a:ext cx="8229600" cy="1143000"/>
          </a:xfrm>
        </p:spPr>
        <p:txBody>
          <a:bodyPr lIns="90488" tIns="44450" rIns="90488" bIns="44450" anchor="b"/>
          <a:lstStyle/>
          <a:p>
            <a:r>
              <a:rPr lang="en-US" sz="2400"/>
              <a:t>Maturization of Project Mgt. Methodologies</a:t>
            </a:r>
          </a:p>
        </p:txBody>
      </p:sp>
      <p:sp>
        <p:nvSpPr>
          <p:cNvPr id="41986" name="Text Box 8"/>
          <p:cNvSpPr txBox="1">
            <a:spLocks noChangeArrowheads="1"/>
          </p:cNvSpPr>
          <p:nvPr/>
        </p:nvSpPr>
        <p:spPr bwMode="auto">
          <a:xfrm>
            <a:off x="3733800" y="1219200"/>
            <a:ext cx="5113338" cy="5311775"/>
          </a:xfrm>
          <a:prstGeom prst="rect">
            <a:avLst/>
          </a:prstGeom>
          <a:noFill/>
          <a:ln w="9525">
            <a:noFill/>
            <a:miter lim="800000"/>
            <a:headEnd/>
            <a:tailEnd/>
          </a:ln>
        </p:spPr>
        <p:txBody>
          <a:bodyPr>
            <a:spAutoFit/>
          </a:bodyPr>
          <a:lstStyle/>
          <a:p>
            <a:pPr eaLnBrk="0" hangingPunct="0">
              <a:spcBef>
                <a:spcPct val="50000"/>
              </a:spcBef>
            </a:pPr>
            <a:r>
              <a:rPr lang="de-DE" sz="1800"/>
              <a:t>Project Management offers several „metho-dologies“ for professionally handling pro-jects.  A methodology is an evolving and customizable knowledge framework of processes and tools tested on diverse and usually complex projects over time at diffe-rent places, and which helps the project to achieve its goal in the allocated time and budget (effectiveness and efficiency). </a:t>
            </a:r>
          </a:p>
          <a:p>
            <a:pPr eaLnBrk="0" hangingPunct="0">
              <a:spcBef>
                <a:spcPct val="50000"/>
              </a:spcBef>
            </a:pPr>
            <a:r>
              <a:rPr lang="de-DE" sz="1800"/>
              <a:t>The most popular methodology followed is the Project Management Institute‘s Project Management Body of Knowledge (PMBOK) which is based on ten knowledge areas and over 47 indvidual processes.  Other renowned methodologies are PRINCE2, the APM Body of Knowledge and the IPMA Competence Baseline.  </a:t>
            </a:r>
          </a:p>
          <a:p>
            <a:pPr eaLnBrk="0" hangingPunct="0">
              <a:spcBef>
                <a:spcPct val="50000"/>
              </a:spcBef>
            </a:pPr>
            <a:r>
              <a:rPr lang="de-DE" sz="1800"/>
              <a:t>A methodology is indispensible for projects but even if it is rigorously applied, it cannot guarantee project success. </a:t>
            </a:r>
          </a:p>
        </p:txBody>
      </p:sp>
      <p:pic>
        <p:nvPicPr>
          <p:cNvPr id="41987" name="Picture 3" descr="Methodology.gif"/>
          <p:cNvPicPr>
            <a:picLocks noChangeAspect="1"/>
          </p:cNvPicPr>
          <p:nvPr/>
        </p:nvPicPr>
        <p:blipFill>
          <a:blip r:embed="rId3"/>
          <a:srcRect/>
          <a:stretch>
            <a:fillRect/>
          </a:stretch>
        </p:blipFill>
        <p:spPr bwMode="auto">
          <a:xfrm>
            <a:off x="685800" y="2286000"/>
            <a:ext cx="2886075" cy="25003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idx="4294967295"/>
          </p:nvPr>
        </p:nvSpPr>
        <p:spPr>
          <a:xfrm>
            <a:off x="457200" y="0"/>
            <a:ext cx="8229600" cy="1143000"/>
          </a:xfrm>
        </p:spPr>
        <p:txBody>
          <a:bodyPr/>
          <a:lstStyle/>
          <a:p>
            <a:r>
              <a:rPr lang="en-US" sz="2400" smtClean="0"/>
              <a:t>About Project Management</a:t>
            </a:r>
          </a:p>
        </p:txBody>
      </p:sp>
      <p:sp>
        <p:nvSpPr>
          <p:cNvPr id="44034" name="TextBox 2"/>
          <p:cNvSpPr txBox="1">
            <a:spLocks noChangeArrowheads="1"/>
          </p:cNvSpPr>
          <p:nvPr/>
        </p:nvSpPr>
        <p:spPr bwMode="auto">
          <a:xfrm>
            <a:off x="889000" y="1163638"/>
            <a:ext cx="7366000" cy="4476750"/>
          </a:xfrm>
          <a:prstGeom prst="rect">
            <a:avLst/>
          </a:prstGeom>
          <a:noFill/>
          <a:ln w="9525">
            <a:noFill/>
            <a:miter lim="800000"/>
            <a:headEnd/>
            <a:tailEnd/>
          </a:ln>
        </p:spPr>
        <p:txBody>
          <a:bodyPr>
            <a:spAutoFit/>
          </a:bodyPr>
          <a:lstStyle/>
          <a:p>
            <a:r>
              <a:rPr lang="en-US" sz="2200">
                <a:solidFill>
                  <a:schemeClr val="bg1"/>
                </a:solidFill>
                <a:latin typeface="Calibri" pitchFamily="34" charset="0"/>
              </a:rPr>
              <a:t>Project Management is a formalized and structured method comprising a set of interrelated processes and tools, ranging from simple to complex, and is based on the accepted principles of management used for planning, estimating and controlling work activities with a view to developing specifically defined outputs that are to be delivered by a certain time, to a defined quality standard and with a given level of resources so that the project goal and outcomes/benefits are realized. </a:t>
            </a:r>
          </a:p>
          <a:p>
            <a:endParaRPr lang="en-US" sz="2200">
              <a:solidFill>
                <a:schemeClr val="bg1"/>
              </a:solidFill>
              <a:latin typeface="Calibri" pitchFamily="34" charset="0"/>
            </a:endParaRPr>
          </a:p>
          <a:p>
            <a:r>
              <a:rPr lang="en-US" sz="2200">
                <a:solidFill>
                  <a:schemeClr val="bg1"/>
                </a:solidFill>
                <a:latin typeface="Calibri" pitchFamily="34" charset="0"/>
              </a:rPr>
              <a:t>Effective project management is essential for the success of any project – whether in the private or public sectors – and irrespective of its category, size and complexity.</a:t>
            </a:r>
            <a:r>
              <a:rPr lang="en-US">
                <a:solidFill>
                  <a:schemeClr val="bg1"/>
                </a:solidFill>
                <a:latin typeface="Calibri" pitchFamily="34" charset="0"/>
              </a:rPr>
              <a:t> </a:t>
            </a:r>
          </a:p>
        </p:txBody>
      </p:sp>
      <p:sp>
        <p:nvSpPr>
          <p:cNvPr id="44035" name="Rectangle 4"/>
          <p:cNvSpPr>
            <a:spLocks noChangeArrowheads="1"/>
          </p:cNvSpPr>
          <p:nvPr/>
        </p:nvSpPr>
        <p:spPr bwMode="auto">
          <a:xfrm>
            <a:off x="228600" y="5867400"/>
            <a:ext cx="8763000" cy="822325"/>
          </a:xfrm>
          <a:prstGeom prst="rect">
            <a:avLst/>
          </a:prstGeom>
          <a:noFill/>
          <a:ln w="12700">
            <a:noFill/>
            <a:miter lim="800000"/>
            <a:headEnd/>
            <a:tailEnd/>
          </a:ln>
        </p:spPr>
        <p:txBody>
          <a:bodyPr anchor="ctr">
            <a:spAutoFit/>
          </a:bodyPr>
          <a:lstStyle/>
          <a:p>
            <a:pPr algn="ctr" eaLnBrk="0" hangingPunct="0">
              <a:tabLst>
                <a:tab pos="228600" algn="l"/>
              </a:tabLst>
            </a:pPr>
            <a:r>
              <a:rPr lang="en-US" i="1">
                <a:solidFill>
                  <a:srgbClr val="FF6633"/>
                </a:solidFill>
              </a:rPr>
              <a:t>Management by projects treats many aspects of ongoing operations as projects in order to apply project management techniques to them.</a:t>
            </a:r>
            <a:r>
              <a:rPr lang="en-US"/>
              <a:t> </a:t>
            </a:r>
          </a:p>
        </p:txBody>
      </p:sp>
    </p:spTree>
  </p:cSld>
  <p:clrMapOvr>
    <a:masterClrMapping/>
  </p:clrMapOvr>
  <p:transition>
    <p:zo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1" name="Rectangle 2"/>
          <p:cNvSpPr>
            <a:spLocks noGrp="1" noChangeArrowheads="1"/>
          </p:cNvSpPr>
          <p:nvPr>
            <p:ph type="title" idx="4294967295"/>
          </p:nvPr>
        </p:nvSpPr>
        <p:spPr>
          <a:xfrm>
            <a:off x="609600" y="0"/>
            <a:ext cx="7772400" cy="1143000"/>
          </a:xfrm>
        </p:spPr>
        <p:txBody>
          <a:bodyPr lIns="90488" tIns="44450" rIns="90488" bIns="44450" anchor="b"/>
          <a:lstStyle/>
          <a:p>
            <a:r>
              <a:rPr lang="en-US" sz="3600"/>
              <a:t>Introduction to Project Management</a:t>
            </a:r>
            <a:endParaRPr lang="en-US" sz="4000"/>
          </a:p>
        </p:txBody>
      </p:sp>
      <p:sp>
        <p:nvSpPr>
          <p:cNvPr id="100355" name="Rectangle 3"/>
          <p:cNvSpPr>
            <a:spLocks noGrp="1" noChangeArrowheads="1"/>
          </p:cNvSpPr>
          <p:nvPr>
            <p:ph type="body" idx="4294967295"/>
          </p:nvPr>
        </p:nvSpPr>
        <p:spPr>
          <a:xfrm>
            <a:off x="609600" y="1600200"/>
            <a:ext cx="7772400" cy="3124200"/>
          </a:xfrm>
        </p:spPr>
        <p:txBody>
          <a:bodyPr lIns="90488" tIns="44450" rIns="90488" bIns="44450"/>
          <a:lstStyle/>
          <a:p>
            <a:r>
              <a:rPr lang="en-US" sz="2800"/>
              <a:t>Project</a:t>
            </a:r>
          </a:p>
          <a:p>
            <a:pPr lvl="1"/>
            <a:r>
              <a:rPr lang="en-US" sz="2400"/>
              <a:t>A temporary endeavor undertaken to create a unique product or service</a:t>
            </a:r>
          </a:p>
          <a:p>
            <a:pPr lvl="1"/>
            <a:r>
              <a:rPr lang="en-US" sz="2400"/>
              <a:t>Operations (such as manufacturing) and projects differ primarily in that operations are repetitive and ongoing while projects are </a:t>
            </a:r>
            <a:r>
              <a:rPr lang="en-US" sz="2400" u="sng"/>
              <a:t>unique and temporary</a:t>
            </a:r>
            <a:r>
              <a:rPr lang="en-US" sz="2400"/>
              <a:t> (PMI)</a:t>
            </a:r>
          </a:p>
          <a:p>
            <a:pPr lvl="1"/>
            <a:r>
              <a:rPr lang="en-US" sz="2400"/>
              <a:t>A unique process, consisting of coordinated and controlled activities with start and finish dates, to achieve an objective conforming to specific requirements, including constraints of schedule, cost and resources (ISO 10006)</a:t>
            </a:r>
            <a:r>
              <a:rPr lang="en-US"/>
              <a:t> </a:t>
            </a:r>
          </a:p>
          <a:p>
            <a:pPr lvl="1">
              <a:buFontTx/>
              <a:buNone/>
            </a:pP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00355">
                                            <p:txEl>
                                              <p:pRg st="0" end="0"/>
                                            </p:txEl>
                                          </p:spTgt>
                                        </p:tgtEl>
                                        <p:attrNameLst>
                                          <p:attrName>style.visibility</p:attrName>
                                        </p:attrNameLst>
                                      </p:cBhvr>
                                      <p:to>
                                        <p:strVal val="visible"/>
                                      </p:to>
                                    </p:set>
                                    <p:anim calcmode="lin" valueType="num">
                                      <p:cBhvr additive="base">
                                        <p:cTn id="7" dur="500" fill="hold"/>
                                        <p:tgtEl>
                                          <p:spTgt spid="10035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0035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0355">
                                            <p:txEl>
                                              <p:pRg st="1" end="1"/>
                                            </p:txEl>
                                          </p:spTgt>
                                        </p:tgtEl>
                                        <p:attrNameLst>
                                          <p:attrName>style.visibility</p:attrName>
                                        </p:attrNameLst>
                                      </p:cBhvr>
                                      <p:to>
                                        <p:strVal val="visible"/>
                                      </p:to>
                                    </p:set>
                                    <p:anim calcmode="lin" valueType="num">
                                      <p:cBhvr additive="base">
                                        <p:cTn id="11" dur="500" fill="hold"/>
                                        <p:tgtEl>
                                          <p:spTgt spid="100355">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00355">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00355">
                                            <p:txEl>
                                              <p:pRg st="2" end="2"/>
                                            </p:txEl>
                                          </p:spTgt>
                                        </p:tgtEl>
                                        <p:attrNameLst>
                                          <p:attrName>style.visibility</p:attrName>
                                        </p:attrNameLst>
                                      </p:cBhvr>
                                      <p:to>
                                        <p:strVal val="visible"/>
                                      </p:to>
                                    </p:set>
                                    <p:anim calcmode="lin" valueType="num">
                                      <p:cBhvr additive="base">
                                        <p:cTn id="15" dur="500" fill="hold"/>
                                        <p:tgtEl>
                                          <p:spTgt spid="100355">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00355">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00355">
                                            <p:txEl>
                                              <p:pRg st="3" end="3"/>
                                            </p:txEl>
                                          </p:spTgt>
                                        </p:tgtEl>
                                        <p:attrNameLst>
                                          <p:attrName>style.visibility</p:attrName>
                                        </p:attrNameLst>
                                      </p:cBhvr>
                                      <p:to>
                                        <p:strVal val="visible"/>
                                      </p:to>
                                    </p:set>
                                    <p:anim calcmode="lin" valueType="num">
                                      <p:cBhvr additive="base">
                                        <p:cTn id="19" dur="500" fill="hold"/>
                                        <p:tgtEl>
                                          <p:spTgt spid="100355">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0035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29" name="Rectangle 2"/>
          <p:cNvSpPr>
            <a:spLocks noGrp="1" noChangeArrowheads="1"/>
          </p:cNvSpPr>
          <p:nvPr>
            <p:ph type="title" idx="4294967295"/>
          </p:nvPr>
        </p:nvSpPr>
        <p:spPr>
          <a:xfrm>
            <a:off x="762000" y="0"/>
            <a:ext cx="7772400" cy="1143000"/>
          </a:xfrm>
        </p:spPr>
        <p:txBody>
          <a:bodyPr lIns="90488" tIns="44450" rIns="90488" bIns="44450" anchor="b"/>
          <a:lstStyle/>
          <a:p>
            <a:r>
              <a:rPr lang="en-US" sz="3600"/>
              <a:t>Introduction to Project Management</a:t>
            </a:r>
            <a:endParaRPr lang="en-US" sz="4000"/>
          </a:p>
        </p:txBody>
      </p:sp>
      <p:sp>
        <p:nvSpPr>
          <p:cNvPr id="221187" name="Rectangle 3"/>
          <p:cNvSpPr>
            <a:spLocks noGrp="1" noChangeArrowheads="1"/>
          </p:cNvSpPr>
          <p:nvPr>
            <p:ph type="body" idx="4294967295"/>
          </p:nvPr>
        </p:nvSpPr>
        <p:spPr>
          <a:xfrm>
            <a:off x="685800" y="1371600"/>
            <a:ext cx="7772400" cy="3124200"/>
          </a:xfrm>
        </p:spPr>
        <p:txBody>
          <a:bodyPr lIns="90488" tIns="44450" rIns="90488" bIns="44450"/>
          <a:lstStyle/>
          <a:p>
            <a:r>
              <a:rPr lang="en-US"/>
              <a:t>Program</a:t>
            </a:r>
          </a:p>
          <a:p>
            <a:pPr lvl="1"/>
            <a:r>
              <a:rPr lang="en-US" sz="2000"/>
              <a:t>A group of projects managed in a coordinated way to obtain benefits not available from managing them individually</a:t>
            </a:r>
          </a:p>
          <a:p>
            <a:pPr lvl="1"/>
            <a:r>
              <a:rPr lang="de-DE" sz="2000"/>
              <a:t>A program is inherently more complex than a constituting project – it has a broader scope and may require extensive coordination between its various constituting projects</a:t>
            </a:r>
          </a:p>
          <a:p>
            <a:pPr lvl="1"/>
            <a:r>
              <a:rPr lang="de-DE" sz="2000"/>
              <a:t>A project results in the creation of an output and is then ended, a program must </a:t>
            </a:r>
            <a:r>
              <a:rPr lang="de-DE" sz="2000" u="sng"/>
              <a:t>integrate and maintain</a:t>
            </a:r>
            <a:r>
              <a:rPr lang="de-DE" sz="2000"/>
              <a:t> the operationality of that output for a specified period of time.</a:t>
            </a:r>
            <a:endParaRPr lang="en-US" sz="2000"/>
          </a:p>
        </p:txBody>
      </p:sp>
      <p:grpSp>
        <p:nvGrpSpPr>
          <p:cNvPr id="2" name="Group 38"/>
          <p:cNvGrpSpPr>
            <a:grpSpLocks/>
          </p:cNvGrpSpPr>
          <p:nvPr/>
        </p:nvGrpSpPr>
        <p:grpSpPr bwMode="auto">
          <a:xfrm>
            <a:off x="2057400" y="4876800"/>
            <a:ext cx="4648200" cy="1778000"/>
            <a:chOff x="64" y="2578"/>
            <a:chExt cx="2928" cy="1312"/>
          </a:xfrm>
        </p:grpSpPr>
        <p:sp>
          <p:nvSpPr>
            <p:cNvPr id="48132" name="Rectangle 29"/>
            <p:cNvSpPr>
              <a:spLocks noChangeArrowheads="1"/>
            </p:cNvSpPr>
            <p:nvPr/>
          </p:nvSpPr>
          <p:spPr bwMode="auto">
            <a:xfrm>
              <a:off x="64" y="2578"/>
              <a:ext cx="2928" cy="1312"/>
            </a:xfrm>
            <a:prstGeom prst="rect">
              <a:avLst/>
            </a:prstGeom>
            <a:noFill/>
            <a:ln w="19050">
              <a:solidFill>
                <a:schemeClr val="tx1"/>
              </a:solidFill>
              <a:miter lim="800000"/>
              <a:headEnd/>
              <a:tailEnd/>
            </a:ln>
          </p:spPr>
          <p:txBody>
            <a:bodyPr wrap="none" anchor="ctr"/>
            <a:lstStyle/>
            <a:p>
              <a:endParaRPr lang="en-US" sz="2000">
                <a:latin typeface="Arial" charset="0"/>
              </a:endParaRPr>
            </a:p>
          </p:txBody>
        </p:sp>
        <p:sp>
          <p:nvSpPr>
            <p:cNvPr id="48133" name="Rectangle 22"/>
            <p:cNvSpPr>
              <a:spLocks noChangeArrowheads="1"/>
            </p:cNvSpPr>
            <p:nvPr/>
          </p:nvSpPr>
          <p:spPr bwMode="auto">
            <a:xfrm>
              <a:off x="136" y="2674"/>
              <a:ext cx="752" cy="200"/>
            </a:xfrm>
            <a:prstGeom prst="rect">
              <a:avLst/>
            </a:prstGeom>
            <a:solidFill>
              <a:srgbClr val="B75DDB"/>
            </a:solidFill>
            <a:ln w="9525">
              <a:solidFill>
                <a:schemeClr val="tx1"/>
              </a:solidFill>
              <a:miter lim="800000"/>
              <a:headEnd/>
              <a:tailEnd/>
            </a:ln>
            <a:effectLst>
              <a:prstShdw prst="shdw17" dist="17961" dir="2700000">
                <a:srgbClr val="6E3883"/>
              </a:prstShdw>
            </a:effectLst>
          </p:spPr>
          <p:txBody>
            <a:bodyPr wrap="none" anchor="ctr"/>
            <a:lstStyle/>
            <a:p>
              <a:pPr algn="ctr"/>
              <a:r>
                <a:rPr lang="de-DE" sz="1800" b="1">
                  <a:latin typeface="Arial" charset="0"/>
                </a:rPr>
                <a:t>Project A</a:t>
              </a:r>
            </a:p>
          </p:txBody>
        </p:sp>
        <p:sp>
          <p:nvSpPr>
            <p:cNvPr id="48134" name="Rectangle 23"/>
            <p:cNvSpPr>
              <a:spLocks noChangeArrowheads="1"/>
            </p:cNvSpPr>
            <p:nvPr/>
          </p:nvSpPr>
          <p:spPr bwMode="auto">
            <a:xfrm>
              <a:off x="136" y="3102"/>
              <a:ext cx="752" cy="200"/>
            </a:xfrm>
            <a:prstGeom prst="rect">
              <a:avLst/>
            </a:prstGeom>
            <a:solidFill>
              <a:srgbClr val="CCECFF"/>
            </a:solidFill>
            <a:ln w="9525">
              <a:solidFill>
                <a:schemeClr val="tx1"/>
              </a:solidFill>
              <a:miter lim="800000"/>
              <a:headEnd/>
              <a:tailEnd/>
            </a:ln>
            <a:effectLst>
              <a:prstShdw prst="shdw17" dist="17961" dir="2700000">
                <a:srgbClr val="7A8E99"/>
              </a:prstShdw>
            </a:effectLst>
          </p:spPr>
          <p:txBody>
            <a:bodyPr wrap="none" anchor="ctr"/>
            <a:lstStyle/>
            <a:p>
              <a:pPr algn="ctr"/>
              <a:r>
                <a:rPr lang="de-DE" sz="1800" b="1">
                  <a:latin typeface="Arial" charset="0"/>
                </a:rPr>
                <a:t>Project B</a:t>
              </a:r>
            </a:p>
          </p:txBody>
        </p:sp>
        <p:sp>
          <p:nvSpPr>
            <p:cNvPr id="48135" name="Rectangle 24"/>
            <p:cNvSpPr>
              <a:spLocks noChangeArrowheads="1"/>
            </p:cNvSpPr>
            <p:nvPr/>
          </p:nvSpPr>
          <p:spPr bwMode="auto">
            <a:xfrm>
              <a:off x="136" y="3530"/>
              <a:ext cx="752" cy="200"/>
            </a:xfrm>
            <a:prstGeom prst="rect">
              <a:avLst/>
            </a:prstGeom>
            <a:solidFill>
              <a:srgbClr val="FF9966"/>
            </a:solidFill>
            <a:ln w="9525">
              <a:solidFill>
                <a:schemeClr val="tx1"/>
              </a:solidFill>
              <a:miter lim="800000"/>
              <a:headEnd/>
              <a:tailEnd/>
            </a:ln>
            <a:effectLst>
              <a:prstShdw prst="shdw17" dist="17961" dir="2700000">
                <a:srgbClr val="995C3D"/>
              </a:prstShdw>
            </a:effectLst>
          </p:spPr>
          <p:txBody>
            <a:bodyPr wrap="none" anchor="ctr"/>
            <a:lstStyle/>
            <a:p>
              <a:pPr algn="ctr"/>
              <a:r>
                <a:rPr lang="de-DE" sz="1800" b="1">
                  <a:latin typeface="Arial" charset="0"/>
                </a:rPr>
                <a:t>Project C</a:t>
              </a:r>
            </a:p>
          </p:txBody>
        </p:sp>
        <p:sp>
          <p:nvSpPr>
            <p:cNvPr id="48136" name="Oval 25"/>
            <p:cNvSpPr>
              <a:spLocks noChangeArrowheads="1"/>
            </p:cNvSpPr>
            <p:nvPr/>
          </p:nvSpPr>
          <p:spPr bwMode="auto">
            <a:xfrm>
              <a:off x="1080" y="2730"/>
              <a:ext cx="920" cy="920"/>
            </a:xfrm>
            <a:prstGeom prst="ellipse">
              <a:avLst/>
            </a:prstGeom>
            <a:solidFill>
              <a:srgbClr val="9E0202"/>
            </a:solidFill>
            <a:ln w="9525">
              <a:solidFill>
                <a:schemeClr val="tx1"/>
              </a:solidFill>
              <a:round/>
              <a:headEnd/>
              <a:tailEnd/>
            </a:ln>
            <a:effectLst>
              <a:prstShdw prst="shdw17" dist="17961" dir="2700000">
                <a:srgbClr val="5F0101"/>
              </a:prstShdw>
            </a:effectLst>
          </p:spPr>
          <p:txBody>
            <a:bodyPr wrap="none" anchor="ctr"/>
            <a:lstStyle/>
            <a:p>
              <a:pPr algn="ctr"/>
              <a:r>
                <a:rPr lang="de-DE" sz="1800" b="1">
                  <a:solidFill>
                    <a:srgbClr val="F6F614"/>
                  </a:solidFill>
                  <a:latin typeface="Arial" charset="0"/>
                </a:rPr>
                <a:t>Programme</a:t>
              </a:r>
            </a:p>
            <a:p>
              <a:pPr algn="ctr"/>
              <a:r>
                <a:rPr lang="de-DE" sz="1800" b="1">
                  <a:solidFill>
                    <a:srgbClr val="F6F614"/>
                  </a:solidFill>
                  <a:latin typeface="Arial" charset="0"/>
                </a:rPr>
                <a:t>X</a:t>
              </a:r>
            </a:p>
          </p:txBody>
        </p:sp>
        <p:sp>
          <p:nvSpPr>
            <p:cNvPr id="48137" name="Rectangle 26"/>
            <p:cNvSpPr>
              <a:spLocks noChangeArrowheads="1"/>
            </p:cNvSpPr>
            <p:nvPr/>
          </p:nvSpPr>
          <p:spPr bwMode="auto">
            <a:xfrm>
              <a:off x="2168" y="2674"/>
              <a:ext cx="752" cy="200"/>
            </a:xfrm>
            <a:prstGeom prst="rect">
              <a:avLst/>
            </a:prstGeom>
            <a:solidFill>
              <a:schemeClr val="folHlink"/>
            </a:solidFill>
            <a:ln w="9525">
              <a:solidFill>
                <a:schemeClr val="tx1"/>
              </a:solidFill>
              <a:miter lim="800000"/>
              <a:headEnd/>
              <a:tailEnd/>
            </a:ln>
            <a:effectLst>
              <a:prstShdw prst="shdw17" dist="17961" dir="2700000">
                <a:srgbClr val="7A3D99"/>
              </a:prstShdw>
            </a:effectLst>
          </p:spPr>
          <p:txBody>
            <a:bodyPr wrap="none" anchor="ctr"/>
            <a:lstStyle/>
            <a:p>
              <a:pPr algn="ctr"/>
              <a:r>
                <a:rPr lang="de-DE" sz="1800" b="1">
                  <a:latin typeface="Arial" charset="0"/>
                </a:rPr>
                <a:t>Project D</a:t>
              </a:r>
            </a:p>
          </p:txBody>
        </p:sp>
        <p:sp>
          <p:nvSpPr>
            <p:cNvPr id="48138" name="Rectangle 27"/>
            <p:cNvSpPr>
              <a:spLocks noChangeArrowheads="1"/>
            </p:cNvSpPr>
            <p:nvPr/>
          </p:nvSpPr>
          <p:spPr bwMode="auto">
            <a:xfrm>
              <a:off x="2168" y="3102"/>
              <a:ext cx="752" cy="200"/>
            </a:xfrm>
            <a:prstGeom prst="rect">
              <a:avLst/>
            </a:prstGeom>
            <a:solidFill>
              <a:schemeClr val="bg2"/>
            </a:solidFill>
            <a:ln w="9525">
              <a:solidFill>
                <a:schemeClr val="tx1"/>
              </a:solidFill>
              <a:miter lim="800000"/>
              <a:headEnd/>
              <a:tailEnd/>
            </a:ln>
            <a:effectLst>
              <a:prstShdw prst="shdw17" dist="17961" dir="2700000">
                <a:srgbClr val="001F7A"/>
              </a:prstShdw>
            </a:effectLst>
          </p:spPr>
          <p:txBody>
            <a:bodyPr wrap="none" anchor="ctr"/>
            <a:lstStyle/>
            <a:p>
              <a:pPr algn="ctr"/>
              <a:r>
                <a:rPr lang="de-DE" sz="1800" b="1">
                  <a:latin typeface="Arial" charset="0"/>
                </a:rPr>
                <a:t>Project E</a:t>
              </a:r>
            </a:p>
          </p:txBody>
        </p:sp>
        <p:sp>
          <p:nvSpPr>
            <p:cNvPr id="48139" name="Rectangle 28"/>
            <p:cNvSpPr>
              <a:spLocks noChangeArrowheads="1"/>
            </p:cNvSpPr>
            <p:nvPr/>
          </p:nvSpPr>
          <p:spPr bwMode="auto">
            <a:xfrm>
              <a:off x="2168" y="3530"/>
              <a:ext cx="752" cy="200"/>
            </a:xfrm>
            <a:prstGeom prst="rect">
              <a:avLst/>
            </a:prstGeom>
            <a:solidFill>
              <a:srgbClr val="ED79B6"/>
            </a:solidFill>
            <a:ln w="9525">
              <a:solidFill>
                <a:schemeClr val="tx1"/>
              </a:solidFill>
              <a:miter lim="800000"/>
              <a:headEnd/>
              <a:tailEnd/>
            </a:ln>
            <a:effectLst>
              <a:prstShdw prst="shdw17" dist="17961" dir="2700000">
                <a:srgbClr val="8E496D"/>
              </a:prstShdw>
            </a:effectLst>
          </p:spPr>
          <p:txBody>
            <a:bodyPr wrap="none" anchor="ctr"/>
            <a:lstStyle/>
            <a:p>
              <a:pPr algn="ctr"/>
              <a:r>
                <a:rPr lang="de-DE" sz="1800" b="1">
                  <a:latin typeface="Arial" charset="0"/>
                </a:rPr>
                <a:t>Project F</a:t>
              </a:r>
            </a:p>
          </p:txBody>
        </p:sp>
        <p:sp>
          <p:nvSpPr>
            <p:cNvPr id="48140" name="Line 30"/>
            <p:cNvSpPr>
              <a:spLocks noChangeShapeType="1"/>
            </p:cNvSpPr>
            <p:nvPr/>
          </p:nvSpPr>
          <p:spPr bwMode="auto">
            <a:xfrm>
              <a:off x="888" y="2754"/>
              <a:ext cx="232" cy="200"/>
            </a:xfrm>
            <a:prstGeom prst="line">
              <a:avLst/>
            </a:prstGeom>
            <a:noFill/>
            <a:ln w="19050">
              <a:solidFill>
                <a:schemeClr val="tx1"/>
              </a:solidFill>
              <a:round/>
              <a:headEnd/>
              <a:tailEnd/>
            </a:ln>
          </p:spPr>
          <p:txBody>
            <a:bodyPr/>
            <a:lstStyle/>
            <a:p>
              <a:endParaRPr lang="en-US"/>
            </a:p>
          </p:txBody>
        </p:sp>
        <p:sp>
          <p:nvSpPr>
            <p:cNvPr id="48141" name="Line 31"/>
            <p:cNvSpPr>
              <a:spLocks noChangeShapeType="1"/>
            </p:cNvSpPr>
            <p:nvPr/>
          </p:nvSpPr>
          <p:spPr bwMode="auto">
            <a:xfrm>
              <a:off x="880" y="3210"/>
              <a:ext cx="204" cy="2"/>
            </a:xfrm>
            <a:prstGeom prst="line">
              <a:avLst/>
            </a:prstGeom>
            <a:noFill/>
            <a:ln w="19050">
              <a:solidFill>
                <a:schemeClr val="tx1"/>
              </a:solidFill>
              <a:round/>
              <a:headEnd/>
              <a:tailEnd/>
            </a:ln>
          </p:spPr>
          <p:txBody>
            <a:bodyPr/>
            <a:lstStyle/>
            <a:p>
              <a:endParaRPr lang="en-US"/>
            </a:p>
          </p:txBody>
        </p:sp>
        <p:sp>
          <p:nvSpPr>
            <p:cNvPr id="48142" name="Line 32"/>
            <p:cNvSpPr>
              <a:spLocks noChangeShapeType="1"/>
            </p:cNvSpPr>
            <p:nvPr/>
          </p:nvSpPr>
          <p:spPr bwMode="auto">
            <a:xfrm flipV="1">
              <a:off x="876" y="3486"/>
              <a:ext cx="306" cy="162"/>
            </a:xfrm>
            <a:prstGeom prst="line">
              <a:avLst/>
            </a:prstGeom>
            <a:noFill/>
            <a:ln w="19050">
              <a:solidFill>
                <a:schemeClr val="tx1"/>
              </a:solidFill>
              <a:round/>
              <a:headEnd/>
              <a:tailEnd/>
            </a:ln>
          </p:spPr>
          <p:txBody>
            <a:bodyPr/>
            <a:lstStyle/>
            <a:p>
              <a:endParaRPr lang="en-US"/>
            </a:p>
          </p:txBody>
        </p:sp>
        <p:sp>
          <p:nvSpPr>
            <p:cNvPr id="48143" name="Line 33"/>
            <p:cNvSpPr>
              <a:spLocks noChangeShapeType="1"/>
            </p:cNvSpPr>
            <p:nvPr/>
          </p:nvSpPr>
          <p:spPr bwMode="auto">
            <a:xfrm flipV="1">
              <a:off x="1932" y="2766"/>
              <a:ext cx="234" cy="186"/>
            </a:xfrm>
            <a:prstGeom prst="line">
              <a:avLst/>
            </a:prstGeom>
            <a:noFill/>
            <a:ln w="19050">
              <a:solidFill>
                <a:schemeClr val="tx1"/>
              </a:solidFill>
              <a:round/>
              <a:headEnd/>
              <a:tailEnd/>
            </a:ln>
          </p:spPr>
          <p:txBody>
            <a:bodyPr/>
            <a:lstStyle/>
            <a:p>
              <a:endParaRPr lang="en-US"/>
            </a:p>
          </p:txBody>
        </p:sp>
        <p:sp>
          <p:nvSpPr>
            <p:cNvPr id="48144" name="Line 34"/>
            <p:cNvSpPr>
              <a:spLocks noChangeShapeType="1"/>
            </p:cNvSpPr>
            <p:nvPr/>
          </p:nvSpPr>
          <p:spPr bwMode="auto">
            <a:xfrm>
              <a:off x="2016" y="3198"/>
              <a:ext cx="150" cy="0"/>
            </a:xfrm>
            <a:prstGeom prst="line">
              <a:avLst/>
            </a:prstGeom>
            <a:noFill/>
            <a:ln w="19050">
              <a:solidFill>
                <a:schemeClr val="tx1"/>
              </a:solidFill>
              <a:round/>
              <a:headEnd/>
              <a:tailEnd/>
            </a:ln>
          </p:spPr>
          <p:txBody>
            <a:bodyPr/>
            <a:lstStyle/>
            <a:p>
              <a:endParaRPr lang="en-US"/>
            </a:p>
          </p:txBody>
        </p:sp>
        <p:sp>
          <p:nvSpPr>
            <p:cNvPr id="48145" name="Line 35"/>
            <p:cNvSpPr>
              <a:spLocks noChangeShapeType="1"/>
            </p:cNvSpPr>
            <p:nvPr/>
          </p:nvSpPr>
          <p:spPr bwMode="auto">
            <a:xfrm>
              <a:off x="1914" y="3480"/>
              <a:ext cx="252" cy="162"/>
            </a:xfrm>
            <a:prstGeom prst="line">
              <a:avLst/>
            </a:prstGeom>
            <a:noFill/>
            <a:ln w="19050">
              <a:solidFill>
                <a:schemeClr val="tx1"/>
              </a:solidFill>
              <a:round/>
              <a:headEnd/>
              <a:tailEnd/>
            </a:ln>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1187">
                                            <p:txEl>
                                              <p:pRg st="0" end="0"/>
                                            </p:txEl>
                                          </p:spTgt>
                                        </p:tgtEl>
                                        <p:attrNameLst>
                                          <p:attrName>style.visibility</p:attrName>
                                        </p:attrNameLst>
                                      </p:cBhvr>
                                      <p:to>
                                        <p:strVal val="visible"/>
                                      </p:to>
                                    </p:set>
                                    <p:anim calcmode="lin" valueType="num">
                                      <p:cBhvr additive="base">
                                        <p:cTn id="7" dur="500" fill="hold"/>
                                        <p:tgtEl>
                                          <p:spTgt spid="221187">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118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21187">
                                            <p:txEl>
                                              <p:pRg st="1" end="1"/>
                                            </p:txEl>
                                          </p:spTgt>
                                        </p:tgtEl>
                                        <p:attrNameLst>
                                          <p:attrName>style.visibility</p:attrName>
                                        </p:attrNameLst>
                                      </p:cBhvr>
                                      <p:to>
                                        <p:strVal val="visible"/>
                                      </p:to>
                                    </p:set>
                                    <p:anim calcmode="lin" valueType="num">
                                      <p:cBhvr additive="base">
                                        <p:cTn id="11" dur="500" fill="hold"/>
                                        <p:tgtEl>
                                          <p:spTgt spid="221187">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2118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21187">
                                            <p:txEl>
                                              <p:pRg st="2" end="2"/>
                                            </p:txEl>
                                          </p:spTgt>
                                        </p:tgtEl>
                                        <p:attrNameLst>
                                          <p:attrName>style.visibility</p:attrName>
                                        </p:attrNameLst>
                                      </p:cBhvr>
                                      <p:to>
                                        <p:strVal val="visible"/>
                                      </p:to>
                                    </p:set>
                                    <p:anim calcmode="lin" valueType="num">
                                      <p:cBhvr additive="base">
                                        <p:cTn id="17" dur="500" fill="hold"/>
                                        <p:tgtEl>
                                          <p:spTgt spid="221187">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21187">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221187">
                                            <p:txEl>
                                              <p:pRg st="3" end="3"/>
                                            </p:txEl>
                                          </p:spTgt>
                                        </p:tgtEl>
                                        <p:attrNameLst>
                                          <p:attrName>style.visibility</p:attrName>
                                        </p:attrNameLst>
                                      </p:cBhvr>
                                      <p:to>
                                        <p:strVal val="visible"/>
                                      </p:to>
                                    </p:set>
                                    <p:anim calcmode="lin" valueType="num">
                                      <p:cBhvr additive="base">
                                        <p:cTn id="21" dur="500" fill="hold"/>
                                        <p:tgtEl>
                                          <p:spTgt spid="221187">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221187">
                                            <p:txEl>
                                              <p:pRg st="3" end="3"/>
                                            </p:txEl>
                                          </p:spTgt>
                                        </p:tgtEl>
                                        <p:attrNameLst>
                                          <p:attrName>ppt_y</p:attrName>
                                        </p:attrNameLst>
                                      </p:cBhvr>
                                      <p:tavLst>
                                        <p:tav tm="0">
                                          <p:val>
                                            <p:strVal val="#ppt_y"/>
                                          </p:val>
                                        </p:tav>
                                        <p:tav tm="100000">
                                          <p:val>
                                            <p:strVal val="#ppt_y"/>
                                          </p:val>
                                        </p:tav>
                                      </p:tavLst>
                                    </p:anim>
                                  </p:childTnLst>
                                </p:cTn>
                              </p:par>
                            </p:childTnLst>
                          </p:cTn>
                        </p:par>
                        <p:par>
                          <p:cTn id="23" fill="hold">
                            <p:stCondLst>
                              <p:cond delay="500"/>
                            </p:stCondLst>
                            <p:childTnLst>
                              <p:par>
                                <p:cTn id="24" presetID="8" presetClass="entr" presetSubtype="16" fill="hold"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diamond(in)">
                                      <p:cBhvr>
                                        <p:cTn id="26"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187"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0177" name="Rectangle 2"/>
          <p:cNvSpPr>
            <a:spLocks noGrp="1" noChangeArrowheads="1"/>
          </p:cNvSpPr>
          <p:nvPr>
            <p:ph type="title" idx="4294967295"/>
          </p:nvPr>
        </p:nvSpPr>
        <p:spPr>
          <a:xfrm>
            <a:off x="762000" y="0"/>
            <a:ext cx="7772400" cy="1143000"/>
          </a:xfrm>
        </p:spPr>
        <p:txBody>
          <a:bodyPr lIns="90488" tIns="44450" rIns="90488" bIns="44450" anchor="b"/>
          <a:lstStyle/>
          <a:p>
            <a:r>
              <a:rPr lang="en-US" sz="3600"/>
              <a:t>Introduction to Project Management</a:t>
            </a:r>
            <a:endParaRPr lang="en-US" sz="4000"/>
          </a:p>
        </p:txBody>
      </p:sp>
      <p:sp>
        <p:nvSpPr>
          <p:cNvPr id="225283" name="Rectangle 3"/>
          <p:cNvSpPr>
            <a:spLocks noGrp="1" noChangeArrowheads="1"/>
          </p:cNvSpPr>
          <p:nvPr>
            <p:ph type="body" idx="4294967295"/>
          </p:nvPr>
        </p:nvSpPr>
        <p:spPr>
          <a:xfrm>
            <a:off x="685800" y="1371600"/>
            <a:ext cx="7772400" cy="3124200"/>
          </a:xfrm>
        </p:spPr>
        <p:txBody>
          <a:bodyPr lIns="90488" tIns="44450" rIns="90488" bIns="44450"/>
          <a:lstStyle/>
          <a:p>
            <a:r>
              <a:rPr lang="en-US" sz="2800"/>
              <a:t>Project Management</a:t>
            </a:r>
          </a:p>
          <a:p>
            <a:pPr lvl="1"/>
            <a:r>
              <a:rPr lang="en-US" sz="2400"/>
              <a:t>The application of knowledge, skills, tools and techniques to project activities in order to meet or exceed stakeholder needs and expectations</a:t>
            </a:r>
          </a:p>
          <a:p>
            <a:pPr lvl="1"/>
            <a:endParaRPr lang="en-US" sz="2400"/>
          </a:p>
          <a:p>
            <a:r>
              <a:rPr lang="en-US" sz="2800"/>
              <a:t>Project Portfolio</a:t>
            </a:r>
          </a:p>
          <a:p>
            <a:pPr lvl="1"/>
            <a:r>
              <a:rPr lang="de-DE" sz="2400">
                <a:latin typeface="Times New Roman" pitchFamily="18" charset="0"/>
              </a:rPr>
              <a:t>The project portfolio is the set of projects which an organization is undertaking. Projects usually differ in their type, complexity, cost, time requirement, risk level, priority, etc.</a:t>
            </a:r>
            <a:r>
              <a:rPr lang="de-DE" b="1">
                <a:solidFill>
                  <a:schemeClr val="bg1"/>
                </a:solidFill>
              </a:rPr>
              <a:t> </a:t>
            </a:r>
            <a:endParaRPr lang="en-US"/>
          </a:p>
        </p:txBody>
      </p:sp>
      <p:sp>
        <p:nvSpPr>
          <p:cNvPr id="50179" name="Rectangle 19"/>
          <p:cNvSpPr>
            <a:spLocks noChangeArrowheads="1"/>
          </p:cNvSpPr>
          <p:nvPr/>
        </p:nvSpPr>
        <p:spPr bwMode="auto">
          <a:xfrm>
            <a:off x="152400" y="5638800"/>
            <a:ext cx="8763000" cy="915988"/>
          </a:xfrm>
          <a:prstGeom prst="rect">
            <a:avLst/>
          </a:prstGeom>
          <a:noFill/>
          <a:ln w="12700">
            <a:noFill/>
            <a:miter lim="800000"/>
            <a:headEnd/>
            <a:tailEnd/>
          </a:ln>
        </p:spPr>
        <p:txBody>
          <a:bodyPr>
            <a:spAutoFit/>
          </a:bodyPr>
          <a:lstStyle/>
          <a:p>
            <a:pPr algn="ctr" eaLnBrk="0" hangingPunct="0"/>
            <a:r>
              <a:rPr lang="en-US" sz="1800">
                <a:solidFill>
                  <a:schemeClr val="tx2"/>
                </a:solidFill>
              </a:rPr>
              <a:t>Project Management is primarily about leadership, integrating work occurring in all project areas, steering the project in the right direction and effectively managing stakeholders and complexity.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25283">
                                            <p:txEl>
                                              <p:pRg st="0" end="0"/>
                                            </p:txEl>
                                          </p:spTgt>
                                        </p:tgtEl>
                                        <p:attrNameLst>
                                          <p:attrName>style.visibility</p:attrName>
                                        </p:attrNameLst>
                                      </p:cBhvr>
                                      <p:to>
                                        <p:strVal val="visible"/>
                                      </p:to>
                                    </p:set>
                                    <p:anim calcmode="lin" valueType="num">
                                      <p:cBhvr additive="base">
                                        <p:cTn id="7" dur="500" fill="hold"/>
                                        <p:tgtEl>
                                          <p:spTgt spid="22528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2528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25283">
                                            <p:txEl>
                                              <p:pRg st="1" end="1"/>
                                            </p:txEl>
                                          </p:spTgt>
                                        </p:tgtEl>
                                        <p:attrNameLst>
                                          <p:attrName>style.visibility</p:attrName>
                                        </p:attrNameLst>
                                      </p:cBhvr>
                                      <p:to>
                                        <p:strVal val="visible"/>
                                      </p:to>
                                    </p:set>
                                    <p:anim calcmode="lin" valueType="num">
                                      <p:cBhvr additive="base">
                                        <p:cTn id="11" dur="500" fill="hold"/>
                                        <p:tgtEl>
                                          <p:spTgt spid="22528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2528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25283">
                                            <p:txEl>
                                              <p:pRg st="3" end="3"/>
                                            </p:txEl>
                                          </p:spTgt>
                                        </p:tgtEl>
                                        <p:attrNameLst>
                                          <p:attrName>style.visibility</p:attrName>
                                        </p:attrNameLst>
                                      </p:cBhvr>
                                      <p:to>
                                        <p:strVal val="visible"/>
                                      </p:to>
                                    </p:set>
                                    <p:anim calcmode="lin" valueType="num">
                                      <p:cBhvr additive="base">
                                        <p:cTn id="17" dur="500" fill="hold"/>
                                        <p:tgtEl>
                                          <p:spTgt spid="225283">
                                            <p:txEl>
                                              <p:pRg st="3" end="3"/>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22528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225283">
                                            <p:txEl>
                                              <p:pRg st="4" end="4"/>
                                            </p:txEl>
                                          </p:spTgt>
                                        </p:tgtEl>
                                        <p:attrNameLst>
                                          <p:attrName>style.visibility</p:attrName>
                                        </p:attrNameLst>
                                      </p:cBhvr>
                                      <p:to>
                                        <p:strVal val="visible"/>
                                      </p:to>
                                    </p:set>
                                    <p:anim calcmode="lin" valueType="num">
                                      <p:cBhvr additive="base">
                                        <p:cTn id="23" dur="500" fill="hold"/>
                                        <p:tgtEl>
                                          <p:spTgt spid="225283">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22528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283"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3249" name="Rectangle 2"/>
          <p:cNvSpPr>
            <a:spLocks noGrp="1" noChangeArrowheads="1"/>
          </p:cNvSpPr>
          <p:nvPr>
            <p:ph type="title" idx="4294967295"/>
          </p:nvPr>
        </p:nvSpPr>
        <p:spPr/>
        <p:txBody>
          <a:bodyPr lIns="90488" tIns="44450" rIns="90488" bIns="44450" anchor="b"/>
          <a:lstStyle/>
          <a:p>
            <a:r>
              <a:rPr lang="en-US" sz="4000"/>
              <a:t>Introduction to Project Management</a:t>
            </a:r>
            <a:endParaRPr lang="en-US"/>
          </a:p>
        </p:txBody>
      </p:sp>
      <p:sp>
        <p:nvSpPr>
          <p:cNvPr id="196611" name="Rectangle 3"/>
          <p:cNvSpPr>
            <a:spLocks noGrp="1" noChangeArrowheads="1"/>
          </p:cNvSpPr>
          <p:nvPr>
            <p:ph type="body" idx="4294967295"/>
          </p:nvPr>
        </p:nvSpPr>
        <p:spPr>
          <a:xfrm>
            <a:off x="685800" y="1371600"/>
            <a:ext cx="7772400" cy="3124200"/>
          </a:xfrm>
        </p:spPr>
        <p:txBody>
          <a:bodyPr lIns="90488" tIns="44450" rIns="90488" bIns="44450"/>
          <a:lstStyle/>
          <a:p>
            <a:r>
              <a:rPr lang="en-US"/>
              <a:t>Project Management involves;</a:t>
            </a:r>
          </a:p>
          <a:p>
            <a:pPr lvl="1"/>
            <a:r>
              <a:rPr lang="en-US"/>
              <a:t>Change Management</a:t>
            </a:r>
          </a:p>
          <a:p>
            <a:pPr lvl="1"/>
            <a:r>
              <a:rPr lang="en-US"/>
              <a:t>Communication Management</a:t>
            </a:r>
          </a:p>
          <a:p>
            <a:pPr lvl="1"/>
            <a:r>
              <a:rPr lang="en-US"/>
              <a:t>Deliverables Management</a:t>
            </a:r>
          </a:p>
          <a:p>
            <a:pPr lvl="1"/>
            <a:r>
              <a:rPr lang="en-US"/>
              <a:t>Human Resource Management </a:t>
            </a:r>
          </a:p>
          <a:p>
            <a:pPr lvl="1"/>
            <a:r>
              <a:rPr lang="en-US"/>
              <a:t>Quality Management</a:t>
            </a:r>
          </a:p>
          <a:p>
            <a:pPr lvl="1"/>
            <a:r>
              <a:rPr lang="en-US"/>
              <a:t>Risk Management</a:t>
            </a:r>
          </a:p>
          <a:p>
            <a:pPr lvl="1"/>
            <a:r>
              <a:rPr lang="en-US"/>
              <a:t>Financial/ Cost Management</a:t>
            </a:r>
          </a:p>
          <a:p>
            <a:pPr lvl="1"/>
            <a:r>
              <a:rPr lang="en-US"/>
              <a:t>Monitoring and Control</a:t>
            </a:r>
          </a:p>
          <a:p>
            <a:pPr lvl="1"/>
            <a:r>
              <a:rPr lang="en-US"/>
              <a:t>Customer Relationship Management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96611">
                                            <p:txEl>
                                              <p:pRg st="0" end="0"/>
                                            </p:txEl>
                                          </p:spTgt>
                                        </p:tgtEl>
                                        <p:attrNameLst>
                                          <p:attrName>style.visibility</p:attrName>
                                        </p:attrNameLst>
                                      </p:cBhvr>
                                      <p:to>
                                        <p:strVal val="visible"/>
                                      </p:to>
                                    </p:set>
                                    <p:anim calcmode="lin" valueType="num">
                                      <p:cBhvr additive="base">
                                        <p:cTn id="7" dur="500" fill="hold"/>
                                        <p:tgtEl>
                                          <p:spTgt spid="19661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9661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96611">
                                            <p:txEl>
                                              <p:pRg st="1" end="1"/>
                                            </p:txEl>
                                          </p:spTgt>
                                        </p:tgtEl>
                                        <p:attrNameLst>
                                          <p:attrName>style.visibility</p:attrName>
                                        </p:attrNameLst>
                                      </p:cBhvr>
                                      <p:to>
                                        <p:strVal val="visible"/>
                                      </p:to>
                                    </p:set>
                                    <p:anim calcmode="lin" valueType="num">
                                      <p:cBhvr additive="base">
                                        <p:cTn id="11" dur="500" fill="hold"/>
                                        <p:tgtEl>
                                          <p:spTgt spid="196611">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96611">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96611">
                                            <p:txEl>
                                              <p:pRg st="2" end="2"/>
                                            </p:txEl>
                                          </p:spTgt>
                                        </p:tgtEl>
                                        <p:attrNameLst>
                                          <p:attrName>style.visibility</p:attrName>
                                        </p:attrNameLst>
                                      </p:cBhvr>
                                      <p:to>
                                        <p:strVal val="visible"/>
                                      </p:to>
                                    </p:set>
                                    <p:anim calcmode="lin" valueType="num">
                                      <p:cBhvr additive="base">
                                        <p:cTn id="15" dur="500" fill="hold"/>
                                        <p:tgtEl>
                                          <p:spTgt spid="196611">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96611">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6611">
                                            <p:txEl>
                                              <p:pRg st="3" end="3"/>
                                            </p:txEl>
                                          </p:spTgt>
                                        </p:tgtEl>
                                        <p:attrNameLst>
                                          <p:attrName>style.visibility</p:attrName>
                                        </p:attrNameLst>
                                      </p:cBhvr>
                                      <p:to>
                                        <p:strVal val="visible"/>
                                      </p:to>
                                    </p:set>
                                    <p:anim calcmode="lin" valueType="num">
                                      <p:cBhvr additive="base">
                                        <p:cTn id="19" dur="500" fill="hold"/>
                                        <p:tgtEl>
                                          <p:spTgt spid="196611">
                                            <p:txEl>
                                              <p:pRg st="3" end="3"/>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196611">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96611">
                                            <p:txEl>
                                              <p:pRg st="4" end="4"/>
                                            </p:txEl>
                                          </p:spTgt>
                                        </p:tgtEl>
                                        <p:attrNameLst>
                                          <p:attrName>style.visibility</p:attrName>
                                        </p:attrNameLst>
                                      </p:cBhvr>
                                      <p:to>
                                        <p:strVal val="visible"/>
                                      </p:to>
                                    </p:set>
                                    <p:anim calcmode="lin" valueType="num">
                                      <p:cBhvr additive="base">
                                        <p:cTn id="23" dur="500" fill="hold"/>
                                        <p:tgtEl>
                                          <p:spTgt spid="196611">
                                            <p:txEl>
                                              <p:pRg st="4" end="4"/>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96611">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96611">
                                            <p:txEl>
                                              <p:pRg st="5" end="5"/>
                                            </p:txEl>
                                          </p:spTgt>
                                        </p:tgtEl>
                                        <p:attrNameLst>
                                          <p:attrName>style.visibility</p:attrName>
                                        </p:attrNameLst>
                                      </p:cBhvr>
                                      <p:to>
                                        <p:strVal val="visible"/>
                                      </p:to>
                                    </p:set>
                                    <p:anim calcmode="lin" valueType="num">
                                      <p:cBhvr additive="base">
                                        <p:cTn id="27" dur="500" fill="hold"/>
                                        <p:tgtEl>
                                          <p:spTgt spid="196611">
                                            <p:txEl>
                                              <p:pRg st="5" end="5"/>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96611">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96611">
                                            <p:txEl>
                                              <p:pRg st="6" end="6"/>
                                            </p:txEl>
                                          </p:spTgt>
                                        </p:tgtEl>
                                        <p:attrNameLst>
                                          <p:attrName>style.visibility</p:attrName>
                                        </p:attrNameLst>
                                      </p:cBhvr>
                                      <p:to>
                                        <p:strVal val="visible"/>
                                      </p:to>
                                    </p:set>
                                    <p:anim calcmode="lin" valueType="num">
                                      <p:cBhvr additive="base">
                                        <p:cTn id="31" dur="500" fill="hold"/>
                                        <p:tgtEl>
                                          <p:spTgt spid="196611">
                                            <p:txEl>
                                              <p:pRg st="6" end="6"/>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196611">
                                            <p:txEl>
                                              <p:pRg st="6" end="6"/>
                                            </p:txEl>
                                          </p:spTgt>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96611">
                                            <p:txEl>
                                              <p:pRg st="7" end="7"/>
                                            </p:txEl>
                                          </p:spTgt>
                                        </p:tgtEl>
                                        <p:attrNameLst>
                                          <p:attrName>style.visibility</p:attrName>
                                        </p:attrNameLst>
                                      </p:cBhvr>
                                      <p:to>
                                        <p:strVal val="visible"/>
                                      </p:to>
                                    </p:set>
                                    <p:anim calcmode="lin" valueType="num">
                                      <p:cBhvr additive="base">
                                        <p:cTn id="35" dur="500" fill="hold"/>
                                        <p:tgtEl>
                                          <p:spTgt spid="196611">
                                            <p:txEl>
                                              <p:pRg st="7" end="7"/>
                                            </p:txEl>
                                          </p:spTgt>
                                        </p:tgtEl>
                                        <p:attrNameLst>
                                          <p:attrName>ppt_x</p:attrName>
                                        </p:attrNameLst>
                                      </p:cBhvr>
                                      <p:tavLst>
                                        <p:tav tm="0">
                                          <p:val>
                                            <p:strVal val="0-#ppt_w/2"/>
                                          </p:val>
                                        </p:tav>
                                        <p:tav tm="100000">
                                          <p:val>
                                            <p:strVal val="#ppt_x"/>
                                          </p:val>
                                        </p:tav>
                                      </p:tavLst>
                                    </p:anim>
                                    <p:anim calcmode="lin" valueType="num">
                                      <p:cBhvr additive="base">
                                        <p:cTn id="36" dur="500" fill="hold"/>
                                        <p:tgtEl>
                                          <p:spTgt spid="196611">
                                            <p:txEl>
                                              <p:pRg st="7" end="7"/>
                                            </p:txEl>
                                          </p:spTgt>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196611">
                                            <p:txEl>
                                              <p:pRg st="8" end="8"/>
                                            </p:txEl>
                                          </p:spTgt>
                                        </p:tgtEl>
                                        <p:attrNameLst>
                                          <p:attrName>style.visibility</p:attrName>
                                        </p:attrNameLst>
                                      </p:cBhvr>
                                      <p:to>
                                        <p:strVal val="visible"/>
                                      </p:to>
                                    </p:set>
                                    <p:anim calcmode="lin" valueType="num">
                                      <p:cBhvr additive="base">
                                        <p:cTn id="39" dur="500" fill="hold"/>
                                        <p:tgtEl>
                                          <p:spTgt spid="196611">
                                            <p:txEl>
                                              <p:pRg st="8" end="8"/>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196611">
                                            <p:txEl>
                                              <p:pRg st="8" end="8"/>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96611">
                                            <p:txEl>
                                              <p:pRg st="9" end="9"/>
                                            </p:txEl>
                                          </p:spTgt>
                                        </p:tgtEl>
                                        <p:attrNameLst>
                                          <p:attrName>style.visibility</p:attrName>
                                        </p:attrNameLst>
                                      </p:cBhvr>
                                      <p:to>
                                        <p:strVal val="visible"/>
                                      </p:to>
                                    </p:set>
                                    <p:anim calcmode="lin" valueType="num">
                                      <p:cBhvr additive="base">
                                        <p:cTn id="43" dur="500" fill="hold"/>
                                        <p:tgtEl>
                                          <p:spTgt spid="196611">
                                            <p:txEl>
                                              <p:pRg st="9" end="9"/>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196611">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6611"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idx="4294967295"/>
          </p:nvPr>
        </p:nvSpPr>
        <p:spPr/>
        <p:txBody>
          <a:bodyPr lIns="90488" tIns="44450" rIns="90488" bIns="44450" anchor="b"/>
          <a:lstStyle/>
          <a:p>
            <a:r>
              <a:rPr lang="en-US"/>
              <a:t>Project Management Context</a:t>
            </a:r>
          </a:p>
        </p:txBody>
      </p:sp>
      <p:sp>
        <p:nvSpPr>
          <p:cNvPr id="55298" name="Rectangle 3"/>
          <p:cNvSpPr>
            <a:spLocks noGrp="1" noChangeArrowheads="1"/>
          </p:cNvSpPr>
          <p:nvPr>
            <p:ph type="body" idx="4294967295"/>
          </p:nvPr>
        </p:nvSpPr>
        <p:spPr>
          <a:xfrm>
            <a:off x="685800" y="1295400"/>
            <a:ext cx="7772400" cy="4876800"/>
          </a:xfrm>
        </p:spPr>
        <p:txBody>
          <a:bodyPr lIns="90488" tIns="44450" rIns="90488" bIns="44450"/>
          <a:lstStyle/>
          <a:p>
            <a:r>
              <a:rPr lang="en-US" sz="2400"/>
              <a:t>Project Stakeholders are;</a:t>
            </a:r>
          </a:p>
          <a:p>
            <a:pPr lvl="1"/>
            <a:r>
              <a:rPr lang="en-US" sz="2000"/>
              <a:t>Individuals directly involved in project deliverables </a:t>
            </a:r>
            <a:r>
              <a:rPr lang="en-US" sz="2000" u="sng"/>
              <a:t>or</a:t>
            </a:r>
            <a:r>
              <a:rPr lang="en-US" sz="2000"/>
              <a:t> </a:t>
            </a:r>
          </a:p>
          <a:p>
            <a:pPr lvl="1"/>
            <a:r>
              <a:rPr lang="en-US" sz="2000"/>
              <a:t>Part of the project organization responsible for the project </a:t>
            </a:r>
            <a:r>
              <a:rPr lang="en-US" sz="2000" u="sng"/>
              <a:t>or</a:t>
            </a:r>
          </a:p>
          <a:p>
            <a:pPr lvl="1"/>
            <a:r>
              <a:rPr lang="en-US" sz="2000"/>
              <a:t>Individuals that are positively or negatively affected by the project</a:t>
            </a:r>
          </a:p>
          <a:p>
            <a:r>
              <a:rPr lang="en-US" sz="2400"/>
              <a:t>Project Stakeholders include;</a:t>
            </a:r>
          </a:p>
          <a:p>
            <a:pPr lvl="1"/>
            <a:r>
              <a:rPr lang="en-US" sz="2000"/>
              <a:t>Project Manager</a:t>
            </a:r>
          </a:p>
          <a:p>
            <a:pPr lvl="1"/>
            <a:r>
              <a:rPr lang="en-US" sz="2000"/>
              <a:t>Project Team Members</a:t>
            </a:r>
          </a:p>
          <a:p>
            <a:pPr lvl="1"/>
            <a:r>
              <a:rPr lang="en-US" sz="2000"/>
              <a:t>Customer</a:t>
            </a:r>
          </a:p>
          <a:p>
            <a:pPr lvl="1"/>
            <a:r>
              <a:rPr lang="en-US" sz="2000"/>
              <a:t>Performing organization</a:t>
            </a:r>
          </a:p>
          <a:p>
            <a:pPr lvl="1"/>
            <a:r>
              <a:rPr lang="en-US" sz="2000"/>
              <a:t>Sponsor</a:t>
            </a:r>
          </a:p>
          <a:p>
            <a:pPr lvl="1"/>
            <a:r>
              <a:rPr lang="en-US" sz="2000"/>
              <a:t>End Users …….</a:t>
            </a:r>
          </a:p>
        </p:txBody>
      </p:sp>
      <p:sp>
        <p:nvSpPr>
          <p:cNvPr id="55299" name="Rectangle 6"/>
          <p:cNvSpPr>
            <a:spLocks noChangeArrowheads="1"/>
          </p:cNvSpPr>
          <p:nvPr/>
        </p:nvSpPr>
        <p:spPr bwMode="auto">
          <a:xfrm>
            <a:off x="346075" y="5821363"/>
            <a:ext cx="8629650" cy="641350"/>
          </a:xfrm>
          <a:prstGeom prst="rect">
            <a:avLst/>
          </a:prstGeom>
          <a:noFill/>
          <a:ln w="12700">
            <a:noFill/>
            <a:miter lim="800000"/>
            <a:headEnd/>
            <a:tailEnd/>
          </a:ln>
        </p:spPr>
        <p:txBody>
          <a:bodyPr wrap="none" anchor="ctr">
            <a:spAutoFit/>
          </a:bodyPr>
          <a:lstStyle/>
          <a:p>
            <a:pPr algn="ctr" eaLnBrk="0" hangingPunct="0">
              <a:tabLst>
                <a:tab pos="457200" algn="l"/>
                <a:tab pos="742950" algn="l"/>
              </a:tabLst>
            </a:pPr>
            <a:r>
              <a:rPr lang="en-US" sz="1800" b="1" i="1">
                <a:latin typeface="Arial" charset="0"/>
              </a:rPr>
              <a:t>Project manager should create an environment in which project stakeholders,</a:t>
            </a:r>
          </a:p>
          <a:p>
            <a:pPr algn="ctr" eaLnBrk="0" hangingPunct="0">
              <a:tabLst>
                <a:tab pos="457200" algn="l"/>
                <a:tab pos="742950" algn="l"/>
              </a:tabLst>
            </a:pPr>
            <a:r>
              <a:rPr lang="en-US" sz="1800" b="1" i="1">
                <a:latin typeface="Arial" charset="0"/>
              </a:rPr>
              <a:t>contribute frequently and appropriately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idx="4294967295"/>
          </p:nvPr>
        </p:nvSpPr>
        <p:spPr/>
        <p:txBody>
          <a:bodyPr lIns="90488" tIns="44450" rIns="90488" bIns="44450" anchor="b"/>
          <a:lstStyle/>
          <a:p>
            <a:r>
              <a:rPr lang="en-US"/>
              <a:t>Project Management Context</a:t>
            </a:r>
          </a:p>
        </p:txBody>
      </p:sp>
      <p:sp>
        <p:nvSpPr>
          <p:cNvPr id="57346" name="Rectangle 3"/>
          <p:cNvSpPr>
            <a:spLocks noGrp="1" noChangeArrowheads="1"/>
          </p:cNvSpPr>
          <p:nvPr>
            <p:ph type="body" idx="4294967295"/>
          </p:nvPr>
        </p:nvSpPr>
        <p:spPr>
          <a:xfrm>
            <a:off x="685800" y="1524000"/>
            <a:ext cx="7772400" cy="4648200"/>
          </a:xfrm>
        </p:spPr>
        <p:txBody>
          <a:bodyPr lIns="90488" tIns="44450" rIns="90488" bIns="44450"/>
          <a:lstStyle/>
          <a:p>
            <a:r>
              <a:rPr lang="en-US"/>
              <a:t>Sponsor</a:t>
            </a:r>
          </a:p>
          <a:p>
            <a:pPr lvl="1"/>
            <a:r>
              <a:rPr lang="en-US"/>
              <a:t>Upper level management that provides guidance and controls effective use of customer’s money on the project</a:t>
            </a:r>
          </a:p>
          <a:p>
            <a:pPr lvl="1"/>
            <a:endParaRPr lang="en-US"/>
          </a:p>
          <a:p>
            <a:r>
              <a:rPr lang="en-US"/>
              <a:t>Performing Organization</a:t>
            </a:r>
          </a:p>
          <a:p>
            <a:pPr lvl="1"/>
            <a:r>
              <a:rPr lang="en-US"/>
              <a:t>Enterprise whose employees are most directly involved in doing the work of the project.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idx="4294967295"/>
          </p:nvPr>
        </p:nvSpPr>
        <p:spPr>
          <a:xfrm>
            <a:off x="457200" y="0"/>
            <a:ext cx="8229600" cy="1143000"/>
          </a:xfrm>
        </p:spPr>
        <p:txBody>
          <a:bodyPr/>
          <a:lstStyle/>
          <a:p>
            <a:r>
              <a:rPr lang="en-US" sz="2400" smtClean="0"/>
              <a:t/>
            </a:r>
            <a:br>
              <a:rPr lang="en-US" sz="2400" smtClean="0"/>
            </a:br>
            <a:r>
              <a:rPr lang="en-US" sz="2400" smtClean="0"/>
              <a:t>The Project Management Body of Knowledge </a:t>
            </a:r>
            <a:br>
              <a:rPr lang="en-US" sz="2400" smtClean="0"/>
            </a:br>
            <a:endParaRPr lang="en-US" sz="2400" smtClean="0"/>
          </a:p>
        </p:txBody>
      </p:sp>
      <p:sp>
        <p:nvSpPr>
          <p:cNvPr id="59394" name="TextBox 3"/>
          <p:cNvSpPr txBox="1">
            <a:spLocks noChangeArrowheads="1"/>
          </p:cNvSpPr>
          <p:nvPr/>
        </p:nvSpPr>
        <p:spPr bwMode="auto">
          <a:xfrm>
            <a:off x="3325813" y="1025525"/>
            <a:ext cx="5472112" cy="5170488"/>
          </a:xfrm>
          <a:prstGeom prst="rect">
            <a:avLst/>
          </a:prstGeom>
          <a:noFill/>
          <a:ln w="9525">
            <a:noFill/>
            <a:miter lim="800000"/>
            <a:headEnd/>
            <a:tailEnd/>
          </a:ln>
        </p:spPr>
        <p:txBody>
          <a:bodyPr>
            <a:spAutoFit/>
          </a:bodyPr>
          <a:lstStyle/>
          <a:p>
            <a:r>
              <a:rPr lang="en-US" sz="2200">
                <a:solidFill>
                  <a:schemeClr val="bg1"/>
                </a:solidFill>
                <a:latin typeface="Calibri" pitchFamily="34" charset="0"/>
              </a:rPr>
              <a:t>The Project Management Institute’s Body of Knowledge – PMBOK – is perhaps the most widely acknowledged and popular project management standard in existence. It is the basis for the PMI’s coveted PMP certification examinations. </a:t>
            </a:r>
          </a:p>
          <a:p>
            <a:endParaRPr lang="en-US" sz="2200">
              <a:solidFill>
                <a:schemeClr val="bg1"/>
              </a:solidFill>
              <a:latin typeface="Calibri" pitchFamily="34" charset="0"/>
            </a:endParaRPr>
          </a:p>
          <a:p>
            <a:r>
              <a:rPr lang="en-US" sz="2200">
                <a:solidFill>
                  <a:schemeClr val="bg1"/>
                </a:solidFill>
                <a:latin typeface="Calibri" pitchFamily="34" charset="0"/>
              </a:rPr>
              <a:t>Presently in its </a:t>
            </a:r>
            <a:r>
              <a:rPr lang="en-US" sz="2200" u="sng">
                <a:solidFill>
                  <a:schemeClr val="bg1"/>
                </a:solidFill>
                <a:latin typeface="Calibri" pitchFamily="34" charset="0"/>
              </a:rPr>
              <a:t>fifth version</a:t>
            </a:r>
            <a:r>
              <a:rPr lang="en-US" sz="2200">
                <a:solidFill>
                  <a:schemeClr val="bg1"/>
                </a:solidFill>
                <a:latin typeface="Calibri" pitchFamily="34" charset="0"/>
              </a:rPr>
              <a:t> (2013), PMBOK offers a comprehensive and sophisticated best practices and process-based standard which can be applied to different categories of projects.  At the heart of the PMBOK are the ten areas of knowledge and five process groups which find application over the project life-cycle. </a:t>
            </a:r>
          </a:p>
        </p:txBody>
      </p:sp>
      <p:pic>
        <p:nvPicPr>
          <p:cNvPr id="59395" name="Picture 6" descr="PMBOK 3rd edition.jpg">
            <a:hlinkClick r:id="rId3"/>
          </p:cNvPr>
          <p:cNvPicPr>
            <a:picLocks noChangeAspect="1"/>
          </p:cNvPicPr>
          <p:nvPr/>
        </p:nvPicPr>
        <p:blipFill>
          <a:blip r:embed="rId4"/>
          <a:srcRect/>
          <a:stretch>
            <a:fillRect/>
          </a:stretch>
        </p:blipFill>
        <p:spPr bwMode="auto">
          <a:xfrm>
            <a:off x="268288" y="1619250"/>
            <a:ext cx="2805112" cy="3619500"/>
          </a:xfrm>
          <a:prstGeom prst="rect">
            <a:avLst/>
          </a:prstGeom>
          <a:noFill/>
          <a:ln w="9525">
            <a:noFill/>
            <a:miter lim="800000"/>
            <a:headEnd/>
            <a:tailEnd/>
          </a:ln>
        </p:spPr>
      </p:pic>
    </p:spTree>
  </p:cSld>
  <p:clrMapOvr>
    <a:masterClrMapping/>
  </p:clrMapOvr>
  <p:transition>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ChangeArrowheads="1"/>
          </p:cNvSpPr>
          <p:nvPr/>
        </p:nvSpPr>
        <p:spPr bwMode="auto">
          <a:xfrm>
            <a:off x="609600" y="0"/>
            <a:ext cx="7772400" cy="1143000"/>
          </a:xfrm>
          <a:prstGeom prst="rect">
            <a:avLst/>
          </a:prstGeom>
          <a:noFill/>
          <a:ln w="12700">
            <a:noFill/>
            <a:miter lim="800000"/>
            <a:headEnd/>
            <a:tailEnd/>
          </a:ln>
        </p:spPr>
        <p:txBody>
          <a:bodyPr lIns="90488" tIns="44450" rIns="90488" bIns="44450" anchor="b"/>
          <a:lstStyle/>
          <a:p>
            <a:pPr algn="ctr" eaLnBrk="0" hangingPunct="0"/>
            <a:r>
              <a:rPr lang="en-US" sz="4000">
                <a:solidFill>
                  <a:schemeClr val="tx2"/>
                </a:solidFill>
              </a:rPr>
              <a:t>Introduction to Project Management</a:t>
            </a:r>
            <a:endParaRPr lang="en-US" sz="4400">
              <a:solidFill>
                <a:schemeClr val="tx2"/>
              </a:solidFill>
            </a:endParaRPr>
          </a:p>
        </p:txBody>
      </p:sp>
      <p:sp>
        <p:nvSpPr>
          <p:cNvPr id="217091" name="Rectangle 3"/>
          <p:cNvSpPr>
            <a:spLocks noChangeArrowheads="1"/>
          </p:cNvSpPr>
          <p:nvPr/>
        </p:nvSpPr>
        <p:spPr bwMode="auto">
          <a:xfrm>
            <a:off x="685800" y="1371600"/>
            <a:ext cx="7772400" cy="3124200"/>
          </a:xfrm>
          <a:prstGeom prst="rect">
            <a:avLst/>
          </a:prstGeom>
          <a:noFill/>
          <a:ln w="12700">
            <a:noFill/>
            <a:miter lim="800000"/>
            <a:headEnd/>
            <a:tailEnd/>
          </a:ln>
        </p:spPr>
        <p:txBody>
          <a:bodyPr lIns="90488" tIns="44450" rIns="90488" bIns="44450"/>
          <a:lstStyle/>
          <a:p>
            <a:pPr marL="338138" indent="-338138" eaLnBrk="0" hangingPunct="0">
              <a:spcBef>
                <a:spcPct val="20000"/>
              </a:spcBef>
              <a:buClr>
                <a:schemeClr val="tx2"/>
              </a:buClr>
              <a:buSzPct val="100000"/>
              <a:buFont typeface="EDS"/>
              <a:buChar char="»"/>
            </a:pPr>
            <a:r>
              <a:rPr lang="en-US" sz="2800">
                <a:latin typeface="Arial" charset="0"/>
              </a:rPr>
              <a:t>Project Management Knowledge Areas – Per PMI (Project Management Institute)</a:t>
            </a:r>
          </a:p>
          <a:p>
            <a:pPr marL="338138" indent="-338138" eaLnBrk="0" hangingPunct="0">
              <a:spcBef>
                <a:spcPct val="20000"/>
              </a:spcBef>
              <a:buClr>
                <a:schemeClr val="tx2"/>
              </a:buClr>
              <a:buSzPct val="100000"/>
              <a:buFont typeface="EDS"/>
              <a:buChar char="»"/>
            </a:pPr>
            <a:endParaRPr lang="en-US" sz="2800">
              <a:latin typeface="Arial" charset="0"/>
            </a:endParaRPr>
          </a:p>
          <a:p>
            <a:pPr marL="739775" lvl="1" indent="-287338" eaLnBrk="0" hangingPunct="0">
              <a:spcBef>
                <a:spcPct val="20000"/>
              </a:spcBef>
              <a:buClr>
                <a:schemeClr val="tx2"/>
              </a:buClr>
              <a:buSzPct val="100000"/>
              <a:buFont typeface="EDS"/>
              <a:buChar char=""/>
            </a:pPr>
            <a:r>
              <a:rPr lang="en-US">
                <a:latin typeface="Arial" charset="0"/>
              </a:rPr>
              <a:t>Describe Project Management knowledge and practice in terms of its component processes</a:t>
            </a:r>
          </a:p>
          <a:p>
            <a:pPr marL="739775" lvl="1" indent="-287338" eaLnBrk="0" hangingPunct="0">
              <a:spcBef>
                <a:spcPct val="20000"/>
              </a:spcBef>
              <a:buClr>
                <a:schemeClr val="tx2"/>
              </a:buClr>
              <a:buSzPct val="100000"/>
              <a:buFont typeface="EDS"/>
              <a:buChar char=""/>
            </a:pPr>
            <a:endParaRPr lang="en-US">
              <a:latin typeface="Arial" charset="0"/>
            </a:endParaRPr>
          </a:p>
          <a:p>
            <a:pPr marL="739775" lvl="1" indent="-287338" eaLnBrk="0" hangingPunct="0">
              <a:spcBef>
                <a:spcPct val="20000"/>
              </a:spcBef>
              <a:buClr>
                <a:schemeClr val="tx2"/>
              </a:buClr>
              <a:buSzPct val="100000"/>
              <a:buFont typeface="EDS"/>
              <a:buChar char=""/>
            </a:pPr>
            <a:r>
              <a:rPr lang="en-US">
                <a:latin typeface="Arial" charset="0"/>
              </a:rPr>
              <a:t>Mapping of the 10 knowledge areas to the five process groups.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17091">
                                            <p:txEl>
                                              <p:pRg st="0" end="0"/>
                                            </p:txEl>
                                          </p:spTgt>
                                        </p:tgtEl>
                                        <p:attrNameLst>
                                          <p:attrName>style.visibility</p:attrName>
                                        </p:attrNameLst>
                                      </p:cBhvr>
                                      <p:to>
                                        <p:strVal val="visible"/>
                                      </p:to>
                                    </p:set>
                                    <p:anim calcmode="lin" valueType="num">
                                      <p:cBhvr additive="base">
                                        <p:cTn id="7" dur="500" fill="hold"/>
                                        <p:tgtEl>
                                          <p:spTgt spid="21709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21709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17091">
                                            <p:txEl>
                                              <p:pRg st="2" end="2"/>
                                            </p:txEl>
                                          </p:spTgt>
                                        </p:tgtEl>
                                        <p:attrNameLst>
                                          <p:attrName>style.visibility</p:attrName>
                                        </p:attrNameLst>
                                      </p:cBhvr>
                                      <p:to>
                                        <p:strVal val="visible"/>
                                      </p:to>
                                    </p:set>
                                    <p:anim calcmode="lin" valueType="num">
                                      <p:cBhvr additive="base">
                                        <p:cTn id="11" dur="500" fill="hold"/>
                                        <p:tgtEl>
                                          <p:spTgt spid="217091">
                                            <p:txEl>
                                              <p:pRg st="2" end="2"/>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217091">
                                            <p:txEl>
                                              <p:pRg st="2" end="2"/>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17091">
                                            <p:txEl>
                                              <p:pRg st="4" end="4"/>
                                            </p:txEl>
                                          </p:spTgt>
                                        </p:tgtEl>
                                        <p:attrNameLst>
                                          <p:attrName>style.visibility</p:attrName>
                                        </p:attrNameLst>
                                      </p:cBhvr>
                                      <p:to>
                                        <p:strVal val="visible"/>
                                      </p:to>
                                    </p:set>
                                    <p:anim calcmode="lin" valueType="num">
                                      <p:cBhvr additive="base">
                                        <p:cTn id="15" dur="500" fill="hold"/>
                                        <p:tgtEl>
                                          <p:spTgt spid="217091">
                                            <p:txEl>
                                              <p:pRg st="4" end="4"/>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217091">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091" grpId="0" build="p"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idx="4294967295"/>
          </p:nvPr>
        </p:nvSpPr>
        <p:spPr/>
        <p:txBody>
          <a:bodyPr lIns="90488" tIns="44450" rIns="90488" bIns="44450" anchor="b"/>
          <a:lstStyle/>
          <a:p>
            <a:r>
              <a:rPr lang="en-US"/>
              <a:t>Project Management Context</a:t>
            </a:r>
          </a:p>
        </p:txBody>
      </p:sp>
      <p:sp>
        <p:nvSpPr>
          <p:cNvPr id="63490" name="Rectangle 3"/>
          <p:cNvSpPr>
            <a:spLocks noGrp="1" noChangeArrowheads="1"/>
          </p:cNvSpPr>
          <p:nvPr>
            <p:ph type="body" idx="4294967295"/>
          </p:nvPr>
        </p:nvSpPr>
        <p:spPr>
          <a:xfrm>
            <a:off x="685800" y="2362200"/>
            <a:ext cx="7772400" cy="3124200"/>
          </a:xfrm>
        </p:spPr>
        <p:txBody>
          <a:bodyPr lIns="90488" tIns="44450" rIns="90488" bIns="44450"/>
          <a:lstStyle/>
          <a:p>
            <a:r>
              <a:rPr lang="en-US"/>
              <a:t>Representative Project Life Cycle (typical)</a:t>
            </a:r>
          </a:p>
          <a:p>
            <a:pPr lvl="1"/>
            <a:r>
              <a:rPr lang="en-US"/>
              <a:t>Initiation/Concept/Feasibility</a:t>
            </a:r>
          </a:p>
          <a:p>
            <a:pPr lvl="1"/>
            <a:r>
              <a:rPr lang="en-US"/>
              <a:t>Planning/Development</a:t>
            </a:r>
          </a:p>
          <a:p>
            <a:pPr lvl="1"/>
            <a:r>
              <a:rPr lang="en-US"/>
              <a:t>Execution/Implementation</a:t>
            </a:r>
          </a:p>
          <a:p>
            <a:pPr lvl="1"/>
            <a:r>
              <a:rPr lang="en-US"/>
              <a:t>Control/Monitoring</a:t>
            </a:r>
          </a:p>
          <a:p>
            <a:pPr lvl="1"/>
            <a:r>
              <a:rPr lang="en-US"/>
              <a:t>Close-out/Termination/Finish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Title 1"/>
          <p:cNvSpPr>
            <a:spLocks noGrp="1"/>
          </p:cNvSpPr>
          <p:nvPr>
            <p:ph type="title" idx="4294967295"/>
          </p:nvPr>
        </p:nvSpPr>
        <p:spPr>
          <a:xfrm>
            <a:off x="457200" y="0"/>
            <a:ext cx="8229600" cy="1143000"/>
          </a:xfrm>
        </p:spPr>
        <p:txBody>
          <a:bodyPr/>
          <a:lstStyle/>
          <a:p>
            <a:r>
              <a:rPr lang="en-US" sz="2400" smtClean="0"/>
              <a:t>The Five Project Process Groups</a:t>
            </a:r>
          </a:p>
        </p:txBody>
      </p:sp>
      <p:sp>
        <p:nvSpPr>
          <p:cNvPr id="17" name="Rounded Rectangle 16"/>
          <p:cNvSpPr/>
          <p:nvPr/>
        </p:nvSpPr>
        <p:spPr>
          <a:xfrm>
            <a:off x="393700" y="1119188"/>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chemeClr val="tx1"/>
                </a:solidFill>
              </a:rPr>
              <a:t>Initiation</a:t>
            </a:r>
          </a:p>
        </p:txBody>
      </p:sp>
      <p:sp>
        <p:nvSpPr>
          <p:cNvPr id="18" name="Rounded Rectangle 17"/>
          <p:cNvSpPr/>
          <p:nvPr/>
        </p:nvSpPr>
        <p:spPr>
          <a:xfrm>
            <a:off x="393700" y="216535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chemeClr val="tx1"/>
                </a:solidFill>
              </a:rPr>
              <a:t>Planning</a:t>
            </a:r>
          </a:p>
        </p:txBody>
      </p:sp>
      <p:sp>
        <p:nvSpPr>
          <p:cNvPr id="19" name="Rounded Rectangle 18"/>
          <p:cNvSpPr/>
          <p:nvPr/>
        </p:nvSpPr>
        <p:spPr>
          <a:xfrm>
            <a:off x="393700" y="3211513"/>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a:solidFill>
                  <a:schemeClr val="tx1"/>
                </a:solidFill>
              </a:rPr>
              <a:t>Implementation/</a:t>
            </a:r>
          </a:p>
          <a:p>
            <a:pPr algn="ctr">
              <a:defRPr/>
            </a:pPr>
            <a:r>
              <a:rPr lang="en-US" sz="1800">
                <a:solidFill>
                  <a:schemeClr val="tx1"/>
                </a:solidFill>
              </a:rPr>
              <a:t>Execution</a:t>
            </a:r>
          </a:p>
        </p:txBody>
      </p:sp>
      <p:sp>
        <p:nvSpPr>
          <p:cNvPr id="65541" name="TextBox 32"/>
          <p:cNvSpPr txBox="1">
            <a:spLocks noChangeArrowheads="1"/>
          </p:cNvSpPr>
          <p:nvPr/>
        </p:nvSpPr>
        <p:spPr bwMode="auto">
          <a:xfrm>
            <a:off x="3862388" y="1243013"/>
            <a:ext cx="4981575" cy="646112"/>
          </a:xfrm>
          <a:prstGeom prst="rect">
            <a:avLst/>
          </a:prstGeom>
          <a:noFill/>
          <a:ln w="9525">
            <a:noFill/>
            <a:miter lim="800000"/>
            <a:headEnd/>
            <a:tailEnd/>
          </a:ln>
        </p:spPr>
        <p:txBody>
          <a:bodyPr>
            <a:spAutoFit/>
          </a:bodyPr>
          <a:lstStyle/>
          <a:p>
            <a:r>
              <a:rPr lang="en-US" sz="1800">
                <a:solidFill>
                  <a:schemeClr val="bg1"/>
                </a:solidFill>
                <a:latin typeface="Arial" charset="0"/>
              </a:rPr>
              <a:t>Defines and authorizes the project (or a phase of the project).</a:t>
            </a:r>
          </a:p>
        </p:txBody>
      </p:sp>
      <p:sp>
        <p:nvSpPr>
          <p:cNvPr id="65542" name="TextBox 34"/>
          <p:cNvSpPr txBox="1">
            <a:spLocks noChangeArrowheads="1"/>
          </p:cNvSpPr>
          <p:nvPr/>
        </p:nvSpPr>
        <p:spPr bwMode="auto">
          <a:xfrm>
            <a:off x="3862388" y="2284413"/>
            <a:ext cx="4981575" cy="646112"/>
          </a:xfrm>
          <a:prstGeom prst="rect">
            <a:avLst/>
          </a:prstGeom>
          <a:noFill/>
          <a:ln w="9525">
            <a:noFill/>
            <a:miter lim="800000"/>
            <a:headEnd/>
            <a:tailEnd/>
          </a:ln>
        </p:spPr>
        <p:txBody>
          <a:bodyPr>
            <a:spAutoFit/>
          </a:bodyPr>
          <a:lstStyle/>
          <a:p>
            <a:r>
              <a:rPr lang="en-US" sz="1800">
                <a:solidFill>
                  <a:schemeClr val="bg1"/>
                </a:solidFill>
                <a:latin typeface="Arial" charset="0"/>
              </a:rPr>
              <a:t>Refines the project goal, scope, requirements etc. and develops the project master plan. </a:t>
            </a:r>
          </a:p>
        </p:txBody>
      </p:sp>
      <p:sp>
        <p:nvSpPr>
          <p:cNvPr id="65543" name="TextBox 36"/>
          <p:cNvSpPr txBox="1">
            <a:spLocks noChangeArrowheads="1"/>
          </p:cNvSpPr>
          <p:nvPr/>
        </p:nvSpPr>
        <p:spPr bwMode="auto">
          <a:xfrm>
            <a:off x="3862388" y="3198813"/>
            <a:ext cx="4981575" cy="923925"/>
          </a:xfrm>
          <a:prstGeom prst="rect">
            <a:avLst/>
          </a:prstGeom>
          <a:noFill/>
          <a:ln w="9525">
            <a:noFill/>
            <a:miter lim="800000"/>
            <a:headEnd/>
            <a:tailEnd/>
          </a:ln>
        </p:spPr>
        <p:txBody>
          <a:bodyPr>
            <a:spAutoFit/>
          </a:bodyPr>
          <a:lstStyle/>
          <a:p>
            <a:r>
              <a:rPr lang="en-US" sz="1800">
                <a:solidFill>
                  <a:schemeClr val="bg1"/>
                </a:solidFill>
                <a:latin typeface="Arial" charset="0"/>
              </a:rPr>
              <a:t>Brings together all required resources to undertake the project in accordance with the master plan. </a:t>
            </a:r>
          </a:p>
        </p:txBody>
      </p:sp>
      <p:sp>
        <p:nvSpPr>
          <p:cNvPr id="43" name="Right Arrow 42"/>
          <p:cNvSpPr/>
          <p:nvPr/>
        </p:nvSpPr>
        <p:spPr>
          <a:xfrm>
            <a:off x="3325813" y="1301750"/>
            <a:ext cx="442912" cy="501650"/>
          </a:xfrm>
          <a:prstGeom prst="rightArrow">
            <a:avLst/>
          </a:prstGeom>
          <a:solidFill>
            <a:srgbClr val="FFFF9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45" name="Right Arrow 44"/>
          <p:cNvSpPr/>
          <p:nvPr/>
        </p:nvSpPr>
        <p:spPr>
          <a:xfrm>
            <a:off x="3357563" y="2347913"/>
            <a:ext cx="441325" cy="501650"/>
          </a:xfrm>
          <a:prstGeom prst="rightArrow">
            <a:avLst/>
          </a:prstGeom>
          <a:solidFill>
            <a:srgbClr val="FFFF9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46" name="Right Arrow 45"/>
          <p:cNvSpPr/>
          <p:nvPr/>
        </p:nvSpPr>
        <p:spPr>
          <a:xfrm>
            <a:off x="3357563" y="3394075"/>
            <a:ext cx="441325" cy="501650"/>
          </a:xfrm>
          <a:prstGeom prst="rightArrow">
            <a:avLst/>
          </a:prstGeom>
          <a:solidFill>
            <a:srgbClr val="FFFF9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21" name="Rounded Rectangle 20"/>
          <p:cNvSpPr/>
          <p:nvPr/>
        </p:nvSpPr>
        <p:spPr>
          <a:xfrm>
            <a:off x="404813" y="5291138"/>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chemeClr val="tx1"/>
                </a:solidFill>
              </a:rPr>
              <a:t>Closure</a:t>
            </a:r>
          </a:p>
        </p:txBody>
      </p:sp>
      <p:sp>
        <p:nvSpPr>
          <p:cNvPr id="65548" name="TextBox 38"/>
          <p:cNvSpPr txBox="1">
            <a:spLocks noChangeArrowheads="1"/>
          </p:cNvSpPr>
          <p:nvPr/>
        </p:nvSpPr>
        <p:spPr bwMode="auto">
          <a:xfrm>
            <a:off x="3886200" y="5257800"/>
            <a:ext cx="4981575" cy="923925"/>
          </a:xfrm>
          <a:prstGeom prst="rect">
            <a:avLst/>
          </a:prstGeom>
          <a:noFill/>
          <a:ln w="9525">
            <a:noFill/>
            <a:miter lim="800000"/>
            <a:headEnd/>
            <a:tailEnd/>
          </a:ln>
        </p:spPr>
        <p:txBody>
          <a:bodyPr>
            <a:spAutoFit/>
          </a:bodyPr>
          <a:lstStyle/>
          <a:p>
            <a:r>
              <a:rPr lang="en-US" sz="1800">
                <a:solidFill>
                  <a:schemeClr val="bg1"/>
                </a:solidFill>
                <a:latin typeface="Arial" charset="0"/>
              </a:rPr>
              <a:t>Formalizes acceptance of the project output by the project customer and brings the project to its end. </a:t>
            </a:r>
          </a:p>
        </p:txBody>
      </p:sp>
      <p:sp>
        <p:nvSpPr>
          <p:cNvPr id="47" name="Right Arrow 46"/>
          <p:cNvSpPr/>
          <p:nvPr/>
        </p:nvSpPr>
        <p:spPr>
          <a:xfrm>
            <a:off x="3381375" y="5462588"/>
            <a:ext cx="441325" cy="501650"/>
          </a:xfrm>
          <a:prstGeom prst="rightArrow">
            <a:avLst/>
          </a:prstGeom>
          <a:solidFill>
            <a:srgbClr val="FFFF9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
        <p:nvSpPr>
          <p:cNvPr id="20" name="Rounded Rectangle 19"/>
          <p:cNvSpPr/>
          <p:nvPr/>
        </p:nvSpPr>
        <p:spPr>
          <a:xfrm>
            <a:off x="457200" y="426720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chemeClr val="tx1"/>
                </a:solidFill>
              </a:rPr>
              <a:t>Monitoring, Evaluation &amp; Control</a:t>
            </a:r>
          </a:p>
        </p:txBody>
      </p:sp>
      <p:sp>
        <p:nvSpPr>
          <p:cNvPr id="65551" name="TextBox 40"/>
          <p:cNvSpPr txBox="1">
            <a:spLocks noChangeArrowheads="1"/>
          </p:cNvSpPr>
          <p:nvPr/>
        </p:nvSpPr>
        <p:spPr bwMode="auto">
          <a:xfrm>
            <a:off x="3925888" y="4157663"/>
            <a:ext cx="4981575" cy="915987"/>
          </a:xfrm>
          <a:prstGeom prst="rect">
            <a:avLst/>
          </a:prstGeom>
          <a:noFill/>
          <a:ln w="9525">
            <a:noFill/>
            <a:miter lim="800000"/>
            <a:headEnd/>
            <a:tailEnd/>
          </a:ln>
        </p:spPr>
        <p:txBody>
          <a:bodyPr>
            <a:spAutoFit/>
          </a:bodyPr>
          <a:lstStyle/>
          <a:p>
            <a:r>
              <a:rPr lang="en-US" sz="1800">
                <a:solidFill>
                  <a:schemeClr val="bg1"/>
                </a:solidFill>
                <a:latin typeface="Arial" charset="0"/>
              </a:rPr>
              <a:t>Monitors the project to identify and assess shortfalls and variances and initiate corrective action if needed. </a:t>
            </a:r>
          </a:p>
        </p:txBody>
      </p:sp>
      <p:sp>
        <p:nvSpPr>
          <p:cNvPr id="49" name="Right Arrow 48"/>
          <p:cNvSpPr/>
          <p:nvPr/>
        </p:nvSpPr>
        <p:spPr>
          <a:xfrm>
            <a:off x="3416300" y="4298950"/>
            <a:ext cx="441325" cy="501650"/>
          </a:xfrm>
          <a:prstGeom prst="rightArrow">
            <a:avLst/>
          </a:prstGeom>
          <a:solidFill>
            <a:srgbClr val="FFFF99"/>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spTree>
  </p:cSld>
  <p:clrMapOvr>
    <a:masterClrMapping/>
  </p:clrMapOvr>
  <p:transition>
    <p:zo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idx="4294967295"/>
          </p:nvPr>
        </p:nvSpPr>
        <p:spPr/>
        <p:txBody>
          <a:bodyPr lIns="90488" tIns="44450" rIns="90488" bIns="44450" anchor="b"/>
          <a:lstStyle/>
          <a:p>
            <a:r>
              <a:rPr lang="en-US"/>
              <a:t>Project Management Processes</a:t>
            </a:r>
          </a:p>
        </p:txBody>
      </p:sp>
      <p:sp>
        <p:nvSpPr>
          <p:cNvPr id="67586" name="Rectangle 4"/>
          <p:cNvSpPr>
            <a:spLocks noChangeArrowheads="1"/>
          </p:cNvSpPr>
          <p:nvPr/>
        </p:nvSpPr>
        <p:spPr bwMode="auto">
          <a:xfrm>
            <a:off x="609600" y="1524000"/>
            <a:ext cx="7848600" cy="4114800"/>
          </a:xfrm>
          <a:prstGeom prst="rect">
            <a:avLst/>
          </a:prstGeom>
          <a:noFill/>
          <a:ln w="12700">
            <a:noFill/>
            <a:miter lim="800000"/>
            <a:headEnd/>
            <a:tailEnd/>
          </a:ln>
        </p:spPr>
        <p:txBody>
          <a:bodyPr lIns="90488" tIns="44450" rIns="90488" bIns="44450"/>
          <a:lstStyle/>
          <a:p>
            <a:pPr marL="342900" indent="-342900" eaLnBrk="0" hangingPunct="0">
              <a:spcBef>
                <a:spcPct val="20000"/>
              </a:spcBef>
              <a:buClr>
                <a:schemeClr val="tx2"/>
              </a:buClr>
              <a:buFont typeface="EDS"/>
              <a:buChar char="»"/>
            </a:pPr>
            <a:r>
              <a:rPr lang="en-US">
                <a:latin typeface="Arial" charset="0"/>
              </a:rPr>
              <a:t>PM processes are divided into five phases or process groups</a:t>
            </a:r>
            <a:endParaRPr lang="en-US" sz="3200">
              <a:latin typeface="Arial" charset="0"/>
            </a:endParaRPr>
          </a:p>
        </p:txBody>
      </p:sp>
      <p:sp>
        <p:nvSpPr>
          <p:cNvPr id="95237" name="Oval 5"/>
          <p:cNvSpPr>
            <a:spLocks noChangeArrowheads="1"/>
          </p:cNvSpPr>
          <p:nvPr/>
        </p:nvSpPr>
        <p:spPr bwMode="auto">
          <a:xfrm>
            <a:off x="609600" y="2286000"/>
            <a:ext cx="1681163" cy="1054100"/>
          </a:xfrm>
          <a:prstGeom prst="ellipse">
            <a:avLst/>
          </a:prstGeom>
          <a:solidFill>
            <a:schemeClr val="bg1"/>
          </a:solidFill>
          <a:ln w="19050">
            <a:solidFill>
              <a:schemeClr val="bg1">
                <a:lumMod val="95000"/>
                <a:lumOff val="5000"/>
              </a:schemeClr>
            </a:solidFill>
            <a:headEnd/>
            <a:tailEnd/>
          </a:ln>
        </p:spPr>
        <p:style>
          <a:lnRef idx="2">
            <a:schemeClr val="dk1"/>
          </a:lnRef>
          <a:fillRef idx="1">
            <a:schemeClr val="lt1"/>
          </a:fillRef>
          <a:effectRef idx="0">
            <a:schemeClr val="dk1"/>
          </a:effectRef>
          <a:fontRef idx="minor">
            <a:schemeClr val="dk1"/>
          </a:fontRef>
        </p:style>
        <p:txBody>
          <a:bodyPr wrap="none" lIns="90488" tIns="44450" rIns="90488" bIns="44450" anchor="ctr"/>
          <a:lstStyle/>
          <a:p>
            <a:pPr algn="ctr" eaLnBrk="0" hangingPunct="0">
              <a:defRPr/>
            </a:pPr>
            <a:r>
              <a:rPr lang="en-US" b="1">
                <a:solidFill>
                  <a:schemeClr val="tx1"/>
                </a:solidFill>
                <a:latin typeface="Arial" charset="0"/>
              </a:rPr>
              <a:t>Initiating</a:t>
            </a:r>
          </a:p>
          <a:p>
            <a:pPr algn="ctr" eaLnBrk="0" hangingPunct="0">
              <a:defRPr/>
            </a:pPr>
            <a:r>
              <a:rPr lang="en-US" b="1">
                <a:solidFill>
                  <a:schemeClr val="tx1"/>
                </a:solidFill>
                <a:latin typeface="Arial" charset="0"/>
              </a:rPr>
              <a:t>Processes</a:t>
            </a:r>
          </a:p>
        </p:txBody>
      </p:sp>
      <p:sp>
        <p:nvSpPr>
          <p:cNvPr id="95238" name="Oval 6"/>
          <p:cNvSpPr>
            <a:spLocks noChangeArrowheads="1"/>
          </p:cNvSpPr>
          <p:nvPr/>
        </p:nvSpPr>
        <p:spPr bwMode="auto">
          <a:xfrm>
            <a:off x="3933825" y="5111750"/>
            <a:ext cx="1682750" cy="1054100"/>
          </a:xfrm>
          <a:prstGeom prst="ellipse">
            <a:avLst/>
          </a:prstGeom>
          <a:solidFill>
            <a:schemeClr val="bg1"/>
          </a:solidFill>
          <a:ln w="12700">
            <a:solidFill>
              <a:schemeClr val="bg1"/>
            </a:solidFill>
            <a:round/>
            <a:headEnd/>
            <a:tailEnd/>
          </a:ln>
          <a:effectLst>
            <a:outerShdw dist="107763" dir="2700000" algn="ctr" rotWithShape="0">
              <a:schemeClr val="bg2"/>
            </a:outerShdw>
          </a:effectLst>
        </p:spPr>
        <p:txBody>
          <a:bodyPr wrap="none" lIns="90488" tIns="44450" rIns="90488" bIns="44450" anchor="ctr"/>
          <a:lstStyle/>
          <a:p>
            <a:pPr algn="ctr" eaLnBrk="0" hangingPunct="0">
              <a:defRPr/>
            </a:pPr>
            <a:r>
              <a:rPr lang="en-US" b="1" dirty="0">
                <a:latin typeface="Arial" pitchFamily="34" charset="0"/>
              </a:rPr>
              <a:t>Closing</a:t>
            </a:r>
          </a:p>
          <a:p>
            <a:pPr algn="ctr" eaLnBrk="0" hangingPunct="0">
              <a:defRPr/>
            </a:pPr>
            <a:r>
              <a:rPr lang="en-US" b="1" dirty="0">
                <a:latin typeface="Arial" pitchFamily="34" charset="0"/>
              </a:rPr>
              <a:t>Processes</a:t>
            </a:r>
          </a:p>
        </p:txBody>
      </p:sp>
      <p:sp>
        <p:nvSpPr>
          <p:cNvPr id="95239" name="Oval 7"/>
          <p:cNvSpPr>
            <a:spLocks noChangeArrowheads="1"/>
          </p:cNvSpPr>
          <p:nvPr/>
        </p:nvSpPr>
        <p:spPr bwMode="auto">
          <a:xfrm>
            <a:off x="1922462" y="3670300"/>
            <a:ext cx="1817689" cy="1206500"/>
          </a:xfrm>
          <a:prstGeom prst="ellipse">
            <a:avLst/>
          </a:prstGeom>
          <a:solidFill>
            <a:schemeClr val="bg1"/>
          </a:solidFill>
          <a:ln w="12700">
            <a:solidFill>
              <a:schemeClr val="bg1"/>
            </a:solidFill>
            <a:round/>
            <a:headEnd/>
            <a:tailEnd/>
          </a:ln>
          <a:effectLst>
            <a:outerShdw dist="107763" dir="2700000" algn="ctr" rotWithShape="0">
              <a:schemeClr val="bg2"/>
            </a:outerShdw>
          </a:effectLst>
        </p:spPr>
        <p:txBody>
          <a:bodyPr wrap="none" lIns="90488" tIns="44450" rIns="90488" bIns="44450" anchor="ctr"/>
          <a:lstStyle/>
          <a:p>
            <a:pPr algn="ctr" eaLnBrk="0" hangingPunct="0">
              <a:defRPr/>
            </a:pPr>
            <a:r>
              <a:rPr lang="en-US" dirty="0">
                <a:ln>
                  <a:solidFill>
                    <a:schemeClr val="bg1"/>
                  </a:solidFill>
                </a:ln>
                <a:latin typeface="Arial" pitchFamily="34" charset="0"/>
              </a:rPr>
              <a:t>Controlling</a:t>
            </a:r>
          </a:p>
          <a:p>
            <a:pPr algn="ctr" eaLnBrk="0" hangingPunct="0">
              <a:defRPr/>
            </a:pPr>
            <a:r>
              <a:rPr lang="en-US" dirty="0">
                <a:ln>
                  <a:solidFill>
                    <a:schemeClr val="bg1"/>
                  </a:solidFill>
                </a:ln>
                <a:latin typeface="Arial" pitchFamily="34" charset="0"/>
              </a:rPr>
              <a:t>Processes</a:t>
            </a:r>
          </a:p>
        </p:txBody>
      </p:sp>
      <p:sp>
        <p:nvSpPr>
          <p:cNvPr id="95240" name="Oval 8"/>
          <p:cNvSpPr>
            <a:spLocks noChangeArrowheads="1"/>
          </p:cNvSpPr>
          <p:nvPr/>
        </p:nvSpPr>
        <p:spPr bwMode="auto">
          <a:xfrm>
            <a:off x="5627688" y="3892550"/>
            <a:ext cx="1817687" cy="1282700"/>
          </a:xfrm>
          <a:prstGeom prst="ellipse">
            <a:avLst/>
          </a:prstGeom>
          <a:solidFill>
            <a:schemeClr val="bg1"/>
          </a:solidFill>
          <a:ln w="12700">
            <a:solidFill>
              <a:schemeClr val="bg1"/>
            </a:solidFill>
            <a:round/>
            <a:headEnd/>
            <a:tailEnd/>
          </a:ln>
          <a:effectLst>
            <a:outerShdw dist="107763" dir="2700000" algn="ctr" rotWithShape="0">
              <a:schemeClr val="bg2"/>
            </a:outerShdw>
          </a:effectLst>
        </p:spPr>
        <p:txBody>
          <a:bodyPr wrap="none" lIns="90488" tIns="44450" rIns="90488" bIns="44450" anchor="ctr"/>
          <a:lstStyle/>
          <a:p>
            <a:pPr algn="ctr" eaLnBrk="0" hangingPunct="0">
              <a:defRPr/>
            </a:pPr>
            <a:r>
              <a:rPr lang="en-US" b="1" dirty="0">
                <a:latin typeface="Arial" pitchFamily="34" charset="0"/>
              </a:rPr>
              <a:t>Executing</a:t>
            </a:r>
          </a:p>
          <a:p>
            <a:pPr algn="ctr" eaLnBrk="0" hangingPunct="0">
              <a:defRPr/>
            </a:pPr>
            <a:r>
              <a:rPr lang="en-US" b="1" dirty="0">
                <a:latin typeface="Arial" pitchFamily="34" charset="0"/>
              </a:rPr>
              <a:t>Processes</a:t>
            </a:r>
          </a:p>
        </p:txBody>
      </p:sp>
      <p:sp>
        <p:nvSpPr>
          <p:cNvPr id="95241" name="Oval 9"/>
          <p:cNvSpPr>
            <a:spLocks noChangeArrowheads="1"/>
          </p:cNvSpPr>
          <p:nvPr/>
        </p:nvSpPr>
        <p:spPr bwMode="auto">
          <a:xfrm>
            <a:off x="4137025" y="2216150"/>
            <a:ext cx="1682750" cy="1054100"/>
          </a:xfrm>
          <a:prstGeom prst="ellipse">
            <a:avLst/>
          </a:prstGeom>
          <a:solidFill>
            <a:schemeClr val="bg1"/>
          </a:solidFill>
          <a:ln w="12700">
            <a:solidFill>
              <a:schemeClr val="bg1"/>
            </a:solidFill>
            <a:round/>
            <a:headEnd/>
            <a:tailEnd/>
          </a:ln>
          <a:effectLst>
            <a:outerShdw dist="107763" dir="2700000" algn="ctr" rotWithShape="0">
              <a:schemeClr val="bg2"/>
            </a:outerShdw>
          </a:effectLst>
        </p:spPr>
        <p:txBody>
          <a:bodyPr wrap="none" lIns="90488" tIns="44450" rIns="90488" bIns="44450" anchor="ctr"/>
          <a:lstStyle/>
          <a:p>
            <a:pPr algn="ctr" eaLnBrk="0" hangingPunct="0">
              <a:defRPr/>
            </a:pPr>
            <a:r>
              <a:rPr lang="en-US" b="1" dirty="0">
                <a:latin typeface="Arial" pitchFamily="34" charset="0"/>
              </a:rPr>
              <a:t>Planning</a:t>
            </a:r>
          </a:p>
          <a:p>
            <a:pPr algn="ctr" eaLnBrk="0" hangingPunct="0">
              <a:defRPr/>
            </a:pPr>
            <a:r>
              <a:rPr lang="en-US" b="1" dirty="0">
                <a:latin typeface="Arial" pitchFamily="34" charset="0"/>
              </a:rPr>
              <a:t>Processes</a:t>
            </a:r>
          </a:p>
        </p:txBody>
      </p:sp>
      <p:sp>
        <p:nvSpPr>
          <p:cNvPr id="67592" name="Line 10"/>
          <p:cNvSpPr>
            <a:spLocks noChangeShapeType="1"/>
          </p:cNvSpPr>
          <p:nvPr/>
        </p:nvSpPr>
        <p:spPr bwMode="auto">
          <a:xfrm>
            <a:off x="2441575" y="2743200"/>
            <a:ext cx="1622425" cy="0"/>
          </a:xfrm>
          <a:prstGeom prst="line">
            <a:avLst/>
          </a:prstGeom>
          <a:noFill/>
          <a:ln w="50800">
            <a:solidFill>
              <a:schemeClr val="tx1"/>
            </a:solidFill>
            <a:round/>
            <a:headEnd/>
            <a:tailEnd type="triangle" w="med" len="med"/>
          </a:ln>
        </p:spPr>
        <p:txBody>
          <a:bodyPr wrap="none" anchor="ctr"/>
          <a:lstStyle/>
          <a:p>
            <a:endParaRPr lang="en-US"/>
          </a:p>
        </p:txBody>
      </p:sp>
      <p:sp>
        <p:nvSpPr>
          <p:cNvPr id="67593" name="Line 11"/>
          <p:cNvSpPr>
            <a:spLocks noChangeShapeType="1"/>
          </p:cNvSpPr>
          <p:nvPr/>
        </p:nvSpPr>
        <p:spPr bwMode="auto">
          <a:xfrm>
            <a:off x="3930650" y="4267200"/>
            <a:ext cx="1624013" cy="0"/>
          </a:xfrm>
          <a:prstGeom prst="line">
            <a:avLst/>
          </a:prstGeom>
          <a:noFill/>
          <a:ln w="50800">
            <a:solidFill>
              <a:schemeClr val="tx1"/>
            </a:solidFill>
            <a:round/>
            <a:headEnd type="triangle" w="med" len="med"/>
            <a:tailEnd/>
          </a:ln>
        </p:spPr>
        <p:txBody>
          <a:bodyPr wrap="none" anchor="ctr"/>
          <a:lstStyle/>
          <a:p>
            <a:endParaRPr lang="en-US"/>
          </a:p>
        </p:txBody>
      </p:sp>
      <p:sp>
        <p:nvSpPr>
          <p:cNvPr id="67594" name="Line 12"/>
          <p:cNvSpPr>
            <a:spLocks noChangeShapeType="1"/>
          </p:cNvSpPr>
          <p:nvPr/>
        </p:nvSpPr>
        <p:spPr bwMode="auto">
          <a:xfrm>
            <a:off x="3930650" y="4572000"/>
            <a:ext cx="1624013" cy="0"/>
          </a:xfrm>
          <a:prstGeom prst="line">
            <a:avLst/>
          </a:prstGeom>
          <a:noFill/>
          <a:ln w="50800">
            <a:solidFill>
              <a:schemeClr val="tx1"/>
            </a:solidFill>
            <a:round/>
            <a:headEnd/>
            <a:tailEnd type="triangle" w="med" len="med"/>
          </a:ln>
        </p:spPr>
        <p:txBody>
          <a:bodyPr wrap="none" anchor="ctr"/>
          <a:lstStyle/>
          <a:p>
            <a:endParaRPr lang="en-US"/>
          </a:p>
        </p:txBody>
      </p:sp>
      <p:sp>
        <p:nvSpPr>
          <p:cNvPr id="67595" name="Line 13"/>
          <p:cNvSpPr>
            <a:spLocks noChangeShapeType="1"/>
          </p:cNvSpPr>
          <p:nvPr/>
        </p:nvSpPr>
        <p:spPr bwMode="auto">
          <a:xfrm>
            <a:off x="5962650" y="2898775"/>
            <a:ext cx="674688" cy="911225"/>
          </a:xfrm>
          <a:prstGeom prst="line">
            <a:avLst/>
          </a:prstGeom>
          <a:noFill/>
          <a:ln w="50800">
            <a:solidFill>
              <a:schemeClr val="tx1"/>
            </a:solidFill>
            <a:round/>
            <a:headEnd/>
            <a:tailEnd type="triangle" w="med" len="med"/>
          </a:ln>
        </p:spPr>
        <p:txBody>
          <a:bodyPr wrap="none" anchor="ctr"/>
          <a:lstStyle/>
          <a:p>
            <a:endParaRPr lang="en-US"/>
          </a:p>
        </p:txBody>
      </p:sp>
      <p:sp>
        <p:nvSpPr>
          <p:cNvPr id="67596" name="Line 14"/>
          <p:cNvSpPr>
            <a:spLocks noChangeShapeType="1"/>
          </p:cNvSpPr>
          <p:nvPr/>
        </p:nvSpPr>
        <p:spPr bwMode="auto">
          <a:xfrm>
            <a:off x="2847975" y="5032375"/>
            <a:ext cx="1012825" cy="530225"/>
          </a:xfrm>
          <a:prstGeom prst="line">
            <a:avLst/>
          </a:prstGeom>
          <a:noFill/>
          <a:ln w="50800">
            <a:solidFill>
              <a:schemeClr val="tx1"/>
            </a:solidFill>
            <a:round/>
            <a:headEnd/>
            <a:tailEnd type="triangle" w="med" len="med"/>
          </a:ln>
        </p:spPr>
        <p:txBody>
          <a:bodyPr wrap="none" anchor="ctr"/>
          <a:lstStyle/>
          <a:p>
            <a:endParaRPr lang="en-US"/>
          </a:p>
        </p:txBody>
      </p:sp>
      <p:sp>
        <p:nvSpPr>
          <p:cNvPr id="67597" name="Line 15"/>
          <p:cNvSpPr>
            <a:spLocks noChangeShapeType="1"/>
          </p:cNvSpPr>
          <p:nvPr/>
        </p:nvSpPr>
        <p:spPr bwMode="auto">
          <a:xfrm rot="-5400000">
            <a:off x="3550444" y="3101181"/>
            <a:ext cx="758825" cy="811213"/>
          </a:xfrm>
          <a:prstGeom prst="line">
            <a:avLst/>
          </a:prstGeom>
          <a:noFill/>
          <a:ln w="50800">
            <a:solidFill>
              <a:schemeClr val="tx1"/>
            </a:solidFill>
            <a:round/>
            <a:headEnd/>
            <a:tailEnd type="triangle" w="med" len="med"/>
          </a:ln>
        </p:spPr>
        <p:txBody>
          <a:bodyPr wrap="none" anchor="ctr"/>
          <a:lstStyle/>
          <a:p>
            <a:endParaRPr lang="en-US"/>
          </a:p>
        </p:txBody>
      </p:sp>
      <p:sp>
        <p:nvSpPr>
          <p:cNvPr id="67598" name="Text Box 21"/>
          <p:cNvSpPr txBox="1">
            <a:spLocks noChangeArrowheads="1"/>
          </p:cNvSpPr>
          <p:nvPr/>
        </p:nvSpPr>
        <p:spPr bwMode="auto">
          <a:xfrm>
            <a:off x="460375" y="5776913"/>
            <a:ext cx="2420938" cy="336550"/>
          </a:xfrm>
          <a:prstGeom prst="rect">
            <a:avLst/>
          </a:prstGeom>
          <a:noFill/>
          <a:ln w="12700">
            <a:noFill/>
            <a:miter lim="800000"/>
            <a:headEnd/>
            <a:tailEnd/>
          </a:ln>
        </p:spPr>
        <p:txBody>
          <a:bodyPr wrap="none">
            <a:spAutoFit/>
          </a:bodyPr>
          <a:lstStyle/>
          <a:p>
            <a:pPr eaLnBrk="0" hangingPunct="0"/>
            <a:r>
              <a:rPr lang="en-US" sz="1600"/>
              <a:t>Professional Responsibility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3" name="Rectangle 2"/>
          <p:cNvSpPr>
            <a:spLocks noGrp="1" noChangeArrowheads="1"/>
          </p:cNvSpPr>
          <p:nvPr>
            <p:ph type="title" idx="4294967295"/>
          </p:nvPr>
        </p:nvSpPr>
        <p:spPr>
          <a:xfrm>
            <a:off x="609600" y="0"/>
            <a:ext cx="7772400" cy="1143000"/>
          </a:xfrm>
        </p:spPr>
        <p:txBody>
          <a:bodyPr lIns="90488" tIns="44450" rIns="90488" bIns="44450" anchor="b"/>
          <a:lstStyle/>
          <a:p>
            <a:r>
              <a:rPr lang="en-US" sz="3600"/>
              <a:t>The Project Management Context</a:t>
            </a:r>
          </a:p>
        </p:txBody>
      </p:sp>
      <p:sp>
        <p:nvSpPr>
          <p:cNvPr id="165891" name="Rectangle 3"/>
          <p:cNvSpPr>
            <a:spLocks noGrp="1" noChangeArrowheads="1"/>
          </p:cNvSpPr>
          <p:nvPr>
            <p:ph type="body" idx="4294967295"/>
          </p:nvPr>
        </p:nvSpPr>
        <p:spPr>
          <a:xfrm>
            <a:off x="609600" y="1371600"/>
            <a:ext cx="7772400" cy="3124200"/>
          </a:xfrm>
        </p:spPr>
        <p:txBody>
          <a:bodyPr lIns="90488" tIns="44450" rIns="90488" bIns="44450"/>
          <a:lstStyle/>
          <a:p>
            <a:r>
              <a:rPr lang="en-US" sz="2800"/>
              <a:t>Characteristics of Project Phases </a:t>
            </a:r>
            <a:r>
              <a:rPr lang="en-US" sz="2800" u="sng"/>
              <a:t>or</a:t>
            </a:r>
            <a:r>
              <a:rPr lang="en-US" sz="2800"/>
              <a:t> Process group</a:t>
            </a:r>
          </a:p>
          <a:p>
            <a:pPr lvl="1"/>
            <a:r>
              <a:rPr lang="en-US" sz="2400"/>
              <a:t>Each project phase is marked by completion of one or more deliverables (a tangible piece of work)</a:t>
            </a:r>
          </a:p>
          <a:p>
            <a:pPr lvl="1"/>
            <a:r>
              <a:rPr lang="en-US" sz="2400"/>
              <a:t>Phase End reviews determine if the project should continue to the next phase.</a:t>
            </a:r>
          </a:p>
          <a:p>
            <a:r>
              <a:rPr lang="en-US" sz="2800"/>
              <a:t>Characteristics of the Project Life Cycle</a:t>
            </a:r>
          </a:p>
          <a:p>
            <a:pPr lvl="1"/>
            <a:r>
              <a:rPr lang="en-US" sz="2400"/>
              <a:t>Serves to define the beginning and the end of a project</a:t>
            </a:r>
          </a:p>
          <a:p>
            <a:pPr lvl="1"/>
            <a:r>
              <a:rPr lang="en-US" sz="2400"/>
              <a:t>Project Life cycle is collection of project phases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65891">
                                            <p:txEl>
                                              <p:pRg st="0" end="0"/>
                                            </p:txEl>
                                          </p:spTgt>
                                        </p:tgtEl>
                                        <p:attrNameLst>
                                          <p:attrName>style.visibility</p:attrName>
                                        </p:attrNameLst>
                                      </p:cBhvr>
                                      <p:to>
                                        <p:strVal val="visible"/>
                                      </p:to>
                                    </p:set>
                                    <p:anim calcmode="lin" valueType="num">
                                      <p:cBhvr additive="base">
                                        <p:cTn id="7" dur="500" fill="hold"/>
                                        <p:tgtEl>
                                          <p:spTgt spid="16589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165891">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65891">
                                            <p:txEl>
                                              <p:pRg st="1" end="1"/>
                                            </p:txEl>
                                          </p:spTgt>
                                        </p:tgtEl>
                                        <p:attrNameLst>
                                          <p:attrName>style.visibility</p:attrName>
                                        </p:attrNameLst>
                                      </p:cBhvr>
                                      <p:to>
                                        <p:strVal val="visible"/>
                                      </p:to>
                                    </p:set>
                                    <p:anim calcmode="lin" valueType="num">
                                      <p:cBhvr additive="base">
                                        <p:cTn id="11" dur="500" fill="hold"/>
                                        <p:tgtEl>
                                          <p:spTgt spid="165891">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165891">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65891">
                                            <p:txEl>
                                              <p:pRg st="2" end="2"/>
                                            </p:txEl>
                                          </p:spTgt>
                                        </p:tgtEl>
                                        <p:attrNameLst>
                                          <p:attrName>style.visibility</p:attrName>
                                        </p:attrNameLst>
                                      </p:cBhvr>
                                      <p:to>
                                        <p:strVal val="visible"/>
                                      </p:to>
                                    </p:set>
                                    <p:anim calcmode="lin" valueType="num">
                                      <p:cBhvr additive="base">
                                        <p:cTn id="15" dur="500" fill="hold"/>
                                        <p:tgtEl>
                                          <p:spTgt spid="165891">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16589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grpId="0" nodeType="clickEffect">
                                  <p:stCondLst>
                                    <p:cond delay="0"/>
                                  </p:stCondLst>
                                  <p:childTnLst>
                                    <p:set>
                                      <p:cBhvr>
                                        <p:cTn id="20" dur="1" fill="hold">
                                          <p:stCondLst>
                                            <p:cond delay="0"/>
                                          </p:stCondLst>
                                        </p:cTn>
                                        <p:tgtEl>
                                          <p:spTgt spid="165891">
                                            <p:txEl>
                                              <p:pRg st="3" end="3"/>
                                            </p:txEl>
                                          </p:spTgt>
                                        </p:tgtEl>
                                        <p:attrNameLst>
                                          <p:attrName>style.visibility</p:attrName>
                                        </p:attrNameLst>
                                      </p:cBhvr>
                                      <p:to>
                                        <p:strVal val="visible"/>
                                      </p:to>
                                    </p:set>
                                    <p:anim calcmode="lin" valueType="num">
                                      <p:cBhvr additive="base">
                                        <p:cTn id="21" dur="500" fill="hold"/>
                                        <p:tgtEl>
                                          <p:spTgt spid="165891">
                                            <p:txEl>
                                              <p:pRg st="3" end="3"/>
                                            </p:txEl>
                                          </p:spTgt>
                                        </p:tgtEl>
                                        <p:attrNameLst>
                                          <p:attrName>ppt_x</p:attrName>
                                        </p:attrNameLst>
                                      </p:cBhvr>
                                      <p:tavLst>
                                        <p:tav tm="0">
                                          <p:val>
                                            <p:strVal val="0-#ppt_w/2"/>
                                          </p:val>
                                        </p:tav>
                                        <p:tav tm="100000">
                                          <p:val>
                                            <p:strVal val="#ppt_x"/>
                                          </p:val>
                                        </p:tav>
                                      </p:tavLst>
                                    </p:anim>
                                    <p:anim calcmode="lin" valueType="num">
                                      <p:cBhvr additive="base">
                                        <p:cTn id="22" dur="500" fill="hold"/>
                                        <p:tgtEl>
                                          <p:spTgt spid="165891">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165891">
                                            <p:txEl>
                                              <p:pRg st="4" end="4"/>
                                            </p:txEl>
                                          </p:spTgt>
                                        </p:tgtEl>
                                        <p:attrNameLst>
                                          <p:attrName>style.visibility</p:attrName>
                                        </p:attrNameLst>
                                      </p:cBhvr>
                                      <p:to>
                                        <p:strVal val="visible"/>
                                      </p:to>
                                    </p:set>
                                    <p:anim calcmode="lin" valueType="num">
                                      <p:cBhvr additive="base">
                                        <p:cTn id="25" dur="500" fill="hold"/>
                                        <p:tgtEl>
                                          <p:spTgt spid="165891">
                                            <p:txEl>
                                              <p:pRg st="4" end="4"/>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165891">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65891">
                                            <p:txEl>
                                              <p:pRg st="5" end="5"/>
                                            </p:txEl>
                                          </p:spTgt>
                                        </p:tgtEl>
                                        <p:attrNameLst>
                                          <p:attrName>style.visibility</p:attrName>
                                        </p:attrNameLst>
                                      </p:cBhvr>
                                      <p:to>
                                        <p:strVal val="visible"/>
                                      </p:to>
                                    </p:set>
                                    <p:anim calcmode="lin" valueType="num">
                                      <p:cBhvr additive="base">
                                        <p:cTn id="29" dur="500" fill="hold"/>
                                        <p:tgtEl>
                                          <p:spTgt spid="165891">
                                            <p:txEl>
                                              <p:pRg st="5" end="5"/>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165891">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891"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idx="4294967295"/>
          </p:nvPr>
        </p:nvSpPr>
        <p:spPr>
          <a:xfrm>
            <a:off x="609600" y="0"/>
            <a:ext cx="7772400" cy="1143000"/>
          </a:xfrm>
        </p:spPr>
        <p:txBody>
          <a:bodyPr lIns="90488" tIns="44450" rIns="90488" bIns="44450" anchor="b"/>
          <a:lstStyle/>
          <a:p>
            <a:r>
              <a:rPr lang="en-US"/>
              <a:t>Project Management Context</a:t>
            </a:r>
          </a:p>
        </p:txBody>
      </p:sp>
      <p:sp>
        <p:nvSpPr>
          <p:cNvPr id="71682" name="Line 4"/>
          <p:cNvSpPr>
            <a:spLocks noChangeShapeType="1"/>
          </p:cNvSpPr>
          <p:nvPr/>
        </p:nvSpPr>
        <p:spPr bwMode="auto">
          <a:xfrm>
            <a:off x="1143000" y="2362200"/>
            <a:ext cx="1588" cy="2971800"/>
          </a:xfrm>
          <a:prstGeom prst="line">
            <a:avLst/>
          </a:prstGeom>
          <a:noFill/>
          <a:ln w="12700">
            <a:solidFill>
              <a:schemeClr val="tx1"/>
            </a:solidFill>
            <a:round/>
            <a:headEnd/>
            <a:tailEnd/>
          </a:ln>
        </p:spPr>
        <p:txBody>
          <a:bodyPr/>
          <a:lstStyle/>
          <a:p>
            <a:endParaRPr lang="en-US"/>
          </a:p>
        </p:txBody>
      </p:sp>
      <p:sp>
        <p:nvSpPr>
          <p:cNvPr id="71683" name="Line 5"/>
          <p:cNvSpPr>
            <a:spLocks noChangeShapeType="1"/>
          </p:cNvSpPr>
          <p:nvPr/>
        </p:nvSpPr>
        <p:spPr bwMode="auto">
          <a:xfrm>
            <a:off x="1143000" y="5334000"/>
            <a:ext cx="6553200" cy="0"/>
          </a:xfrm>
          <a:prstGeom prst="line">
            <a:avLst/>
          </a:prstGeom>
          <a:noFill/>
          <a:ln w="12700">
            <a:solidFill>
              <a:schemeClr val="tx1"/>
            </a:solidFill>
            <a:round/>
            <a:headEnd/>
            <a:tailEnd/>
          </a:ln>
        </p:spPr>
        <p:txBody>
          <a:bodyPr/>
          <a:lstStyle/>
          <a:p>
            <a:endParaRPr lang="en-US"/>
          </a:p>
        </p:txBody>
      </p:sp>
      <p:sp>
        <p:nvSpPr>
          <p:cNvPr id="71684" name="Freeform 7"/>
          <p:cNvSpPr>
            <a:spLocks/>
          </p:cNvSpPr>
          <p:nvPr/>
        </p:nvSpPr>
        <p:spPr bwMode="auto">
          <a:xfrm>
            <a:off x="1524000" y="2667000"/>
            <a:ext cx="4572000" cy="2438400"/>
          </a:xfrm>
          <a:custGeom>
            <a:avLst/>
            <a:gdLst>
              <a:gd name="T0" fmla="*/ 0 w 3408"/>
              <a:gd name="T1" fmla="*/ 2281084 h 1488"/>
              <a:gd name="T2" fmla="*/ 1609859 w 3408"/>
              <a:gd name="T3" fmla="*/ 1966452 h 1488"/>
              <a:gd name="T4" fmla="*/ 2833353 w 3408"/>
              <a:gd name="T5" fmla="*/ 78658 h 1488"/>
              <a:gd name="T6" fmla="*/ 4572000 w 3408"/>
              <a:gd name="T7" fmla="*/ 2438400 h 1488"/>
              <a:gd name="T8" fmla="*/ 0 60000 65536"/>
              <a:gd name="T9" fmla="*/ 0 60000 65536"/>
              <a:gd name="T10" fmla="*/ 0 60000 65536"/>
              <a:gd name="T11" fmla="*/ 0 60000 65536"/>
              <a:gd name="T12" fmla="*/ 0 w 3408"/>
              <a:gd name="T13" fmla="*/ 0 h 1488"/>
              <a:gd name="T14" fmla="*/ 3408 w 3408"/>
              <a:gd name="T15" fmla="*/ 1488 h 1488"/>
            </a:gdLst>
            <a:ahLst/>
            <a:cxnLst>
              <a:cxn ang="T8">
                <a:pos x="T0" y="T1"/>
              </a:cxn>
              <a:cxn ang="T9">
                <a:pos x="T2" y="T3"/>
              </a:cxn>
              <a:cxn ang="T10">
                <a:pos x="T4" y="T5"/>
              </a:cxn>
              <a:cxn ang="T11">
                <a:pos x="T6" y="T7"/>
              </a:cxn>
            </a:cxnLst>
            <a:rect l="T12" t="T13" r="T14" b="T15"/>
            <a:pathLst>
              <a:path w="3408" h="1488">
                <a:moveTo>
                  <a:pt x="0" y="1392"/>
                </a:moveTo>
                <a:cubicBezTo>
                  <a:pt x="424" y="1408"/>
                  <a:pt x="848" y="1424"/>
                  <a:pt x="1200" y="1200"/>
                </a:cubicBezTo>
                <a:cubicBezTo>
                  <a:pt x="1552" y="976"/>
                  <a:pt x="1744" y="0"/>
                  <a:pt x="2112" y="48"/>
                </a:cubicBezTo>
                <a:cubicBezTo>
                  <a:pt x="2480" y="96"/>
                  <a:pt x="3176" y="1240"/>
                  <a:pt x="3408" y="1488"/>
                </a:cubicBezTo>
              </a:path>
            </a:pathLst>
          </a:custGeom>
          <a:noFill/>
          <a:ln w="12700" cap="flat" cmpd="sng">
            <a:solidFill>
              <a:schemeClr val="tx1"/>
            </a:solidFill>
            <a:prstDash val="solid"/>
            <a:round/>
            <a:headEnd type="none" w="med" len="med"/>
            <a:tailEnd type="none" w="med" len="med"/>
          </a:ln>
        </p:spPr>
        <p:txBody>
          <a:bodyPr/>
          <a:lstStyle/>
          <a:p>
            <a:endParaRPr lang="en-US"/>
          </a:p>
        </p:txBody>
      </p:sp>
      <p:sp>
        <p:nvSpPr>
          <p:cNvPr id="71685" name="Text Box 9"/>
          <p:cNvSpPr txBox="1">
            <a:spLocks noChangeArrowheads="1"/>
          </p:cNvSpPr>
          <p:nvPr/>
        </p:nvSpPr>
        <p:spPr bwMode="auto">
          <a:xfrm>
            <a:off x="517525" y="5603875"/>
            <a:ext cx="6753225" cy="822325"/>
          </a:xfrm>
          <a:prstGeom prst="rect">
            <a:avLst/>
          </a:prstGeom>
          <a:noFill/>
          <a:ln w="12700">
            <a:noFill/>
            <a:miter lim="800000"/>
            <a:headEnd/>
            <a:tailEnd/>
          </a:ln>
        </p:spPr>
        <p:txBody>
          <a:bodyPr wrap="none">
            <a:spAutoFit/>
          </a:bodyPr>
          <a:lstStyle/>
          <a:p>
            <a:pPr eaLnBrk="0" hangingPunct="0"/>
            <a:r>
              <a:rPr lang="en-US"/>
              <a:t>Initiation	Planning	Execution	Closeout</a:t>
            </a:r>
          </a:p>
          <a:p>
            <a:pPr eaLnBrk="0" hangingPunct="0"/>
            <a:r>
              <a:rPr lang="en-US"/>
              <a:t>				Control</a:t>
            </a:r>
          </a:p>
        </p:txBody>
      </p:sp>
      <p:sp>
        <p:nvSpPr>
          <p:cNvPr id="71686" name="Text Box 10"/>
          <p:cNvSpPr txBox="1">
            <a:spLocks noChangeArrowheads="1"/>
          </p:cNvSpPr>
          <p:nvPr/>
        </p:nvSpPr>
        <p:spPr bwMode="auto">
          <a:xfrm>
            <a:off x="6096000" y="2743200"/>
            <a:ext cx="2273300" cy="822325"/>
          </a:xfrm>
          <a:prstGeom prst="rect">
            <a:avLst/>
          </a:prstGeom>
          <a:noFill/>
          <a:ln w="12700">
            <a:noFill/>
            <a:miter lim="800000"/>
            <a:headEnd/>
            <a:tailEnd/>
          </a:ln>
        </p:spPr>
        <p:txBody>
          <a:bodyPr wrap="none">
            <a:spAutoFit/>
          </a:bodyPr>
          <a:lstStyle/>
          <a:p>
            <a:pPr eaLnBrk="0" hangingPunct="0"/>
            <a:r>
              <a:rPr lang="en-US"/>
              <a:t>Project Cost and </a:t>
            </a:r>
          </a:p>
          <a:p>
            <a:pPr eaLnBrk="0" hangingPunct="0"/>
            <a:r>
              <a:rPr lang="en-US"/>
              <a:t>Project Staffing</a:t>
            </a:r>
          </a:p>
        </p:txBody>
      </p:sp>
      <p:sp>
        <p:nvSpPr>
          <p:cNvPr id="71687" name="Rectangle 13"/>
          <p:cNvSpPr>
            <a:spLocks noChangeArrowheads="1"/>
          </p:cNvSpPr>
          <p:nvPr/>
        </p:nvSpPr>
        <p:spPr bwMode="auto">
          <a:xfrm>
            <a:off x="685800" y="1447800"/>
            <a:ext cx="7635875" cy="457200"/>
          </a:xfrm>
          <a:prstGeom prst="rect">
            <a:avLst/>
          </a:prstGeom>
          <a:noFill/>
          <a:ln w="12700">
            <a:noFill/>
            <a:miter lim="800000"/>
            <a:headEnd/>
            <a:tailEnd/>
          </a:ln>
        </p:spPr>
        <p:txBody>
          <a:bodyPr wrap="none" anchor="ctr">
            <a:spAutoFit/>
          </a:bodyPr>
          <a:lstStyle/>
          <a:p>
            <a:pPr eaLnBrk="0" hangingPunct="0"/>
            <a:r>
              <a:rPr lang="en-US" sz="2000" i="1">
                <a:solidFill>
                  <a:schemeClr val="tx2"/>
                </a:solidFill>
              </a:rPr>
              <a:t>Human resource and project cost need is greatest in the execution phase</a:t>
            </a:r>
            <a:r>
              <a:rPr lang="en-US"/>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ChangeArrowheads="1"/>
          </p:cNvSpPr>
          <p:nvPr/>
        </p:nvSpPr>
        <p:spPr bwMode="auto">
          <a:xfrm>
            <a:off x="685800" y="0"/>
            <a:ext cx="7772400" cy="1143000"/>
          </a:xfrm>
          <a:prstGeom prst="rect">
            <a:avLst/>
          </a:prstGeom>
          <a:noFill/>
          <a:ln w="12700">
            <a:noFill/>
            <a:miter lim="800000"/>
            <a:headEnd/>
            <a:tailEnd/>
          </a:ln>
        </p:spPr>
        <p:txBody>
          <a:bodyPr lIns="90488" tIns="44450" rIns="90488" bIns="44450" anchor="b"/>
          <a:lstStyle/>
          <a:p>
            <a:pPr algn="ctr" eaLnBrk="0" hangingPunct="0"/>
            <a:r>
              <a:rPr lang="en-US" sz="4400">
                <a:solidFill>
                  <a:schemeClr val="tx2"/>
                </a:solidFill>
              </a:rPr>
              <a:t>PMBOK Knowledge Areas</a:t>
            </a:r>
          </a:p>
        </p:txBody>
      </p:sp>
      <p:sp>
        <p:nvSpPr>
          <p:cNvPr id="73730" name="Rectangle 3"/>
          <p:cNvSpPr>
            <a:spLocks noChangeArrowheads="1"/>
          </p:cNvSpPr>
          <p:nvPr/>
        </p:nvSpPr>
        <p:spPr bwMode="auto">
          <a:xfrm>
            <a:off x="685800" y="1371600"/>
            <a:ext cx="7772400" cy="3124200"/>
          </a:xfrm>
          <a:prstGeom prst="rect">
            <a:avLst/>
          </a:prstGeom>
          <a:noFill/>
          <a:ln w="12700">
            <a:noFill/>
            <a:miter lim="800000"/>
            <a:headEnd/>
            <a:tailEnd/>
          </a:ln>
        </p:spPr>
        <p:txBody>
          <a:bodyPr lIns="90488" tIns="44450" rIns="90488" bIns="44450"/>
          <a:lstStyle/>
          <a:p>
            <a:pPr marL="338138" indent="-338138" eaLnBrk="0" hangingPunct="0">
              <a:spcBef>
                <a:spcPct val="20000"/>
              </a:spcBef>
              <a:buClr>
                <a:schemeClr val="tx2"/>
              </a:buClr>
              <a:buSzPct val="100000"/>
              <a:buFont typeface="EDS"/>
              <a:buChar char="»"/>
            </a:pPr>
            <a:r>
              <a:rPr lang="en-US" sz="2800">
                <a:latin typeface="Arial" charset="0"/>
              </a:rPr>
              <a:t>Project Integration Management</a:t>
            </a:r>
          </a:p>
          <a:p>
            <a:pPr marL="338138" indent="-338138" eaLnBrk="0" hangingPunct="0">
              <a:spcBef>
                <a:spcPct val="20000"/>
              </a:spcBef>
              <a:buClr>
                <a:schemeClr val="tx2"/>
              </a:buClr>
              <a:buSzPct val="100000"/>
              <a:buFont typeface="EDS"/>
              <a:buChar char="»"/>
            </a:pPr>
            <a:r>
              <a:rPr lang="en-US" sz="2800">
                <a:latin typeface="Arial" charset="0"/>
              </a:rPr>
              <a:t>Project Scope Management</a:t>
            </a:r>
          </a:p>
          <a:p>
            <a:pPr marL="338138" indent="-338138" eaLnBrk="0" hangingPunct="0">
              <a:spcBef>
                <a:spcPct val="20000"/>
              </a:spcBef>
              <a:buClr>
                <a:schemeClr val="tx2"/>
              </a:buClr>
              <a:buSzPct val="100000"/>
              <a:buFont typeface="EDS"/>
              <a:buChar char="»"/>
            </a:pPr>
            <a:r>
              <a:rPr lang="en-US" sz="2800">
                <a:latin typeface="Arial" charset="0"/>
              </a:rPr>
              <a:t>Project Time Management</a:t>
            </a:r>
          </a:p>
          <a:p>
            <a:pPr marL="338138" indent="-338138" eaLnBrk="0" hangingPunct="0">
              <a:spcBef>
                <a:spcPct val="20000"/>
              </a:spcBef>
              <a:buClr>
                <a:schemeClr val="tx2"/>
              </a:buClr>
              <a:buSzPct val="100000"/>
              <a:buFont typeface="EDS"/>
              <a:buChar char="»"/>
            </a:pPr>
            <a:r>
              <a:rPr lang="en-US" sz="2800">
                <a:latin typeface="Arial" charset="0"/>
              </a:rPr>
              <a:t>Project Cost Management</a:t>
            </a:r>
          </a:p>
          <a:p>
            <a:pPr marL="338138" indent="-338138" eaLnBrk="0" hangingPunct="0">
              <a:spcBef>
                <a:spcPct val="20000"/>
              </a:spcBef>
              <a:buClr>
                <a:schemeClr val="tx2"/>
              </a:buClr>
              <a:buSzPct val="100000"/>
              <a:buFont typeface="EDS"/>
              <a:buChar char="»"/>
            </a:pPr>
            <a:r>
              <a:rPr lang="en-US" sz="2800">
                <a:latin typeface="Arial" charset="0"/>
              </a:rPr>
              <a:t>Project Quality Management</a:t>
            </a:r>
          </a:p>
          <a:p>
            <a:pPr marL="338138" indent="-338138" eaLnBrk="0" hangingPunct="0">
              <a:spcBef>
                <a:spcPct val="20000"/>
              </a:spcBef>
              <a:buClr>
                <a:schemeClr val="tx2"/>
              </a:buClr>
              <a:buSzPct val="100000"/>
              <a:buFont typeface="EDS"/>
              <a:buChar char="»"/>
            </a:pPr>
            <a:r>
              <a:rPr lang="en-US" sz="2800">
                <a:latin typeface="Arial" charset="0"/>
              </a:rPr>
              <a:t>Project Human Resource Management</a:t>
            </a:r>
          </a:p>
          <a:p>
            <a:pPr marL="338138" indent="-338138" eaLnBrk="0" hangingPunct="0">
              <a:spcBef>
                <a:spcPct val="20000"/>
              </a:spcBef>
              <a:buClr>
                <a:schemeClr val="tx2"/>
              </a:buClr>
              <a:buSzPct val="100000"/>
              <a:buFont typeface="EDS"/>
              <a:buChar char="»"/>
            </a:pPr>
            <a:r>
              <a:rPr lang="en-US" sz="2800">
                <a:latin typeface="Arial" charset="0"/>
              </a:rPr>
              <a:t>Project Communications Management</a:t>
            </a:r>
          </a:p>
          <a:p>
            <a:pPr marL="338138" indent="-338138" eaLnBrk="0" hangingPunct="0">
              <a:spcBef>
                <a:spcPct val="20000"/>
              </a:spcBef>
              <a:buClr>
                <a:schemeClr val="tx2"/>
              </a:buClr>
              <a:buSzPct val="100000"/>
              <a:buFont typeface="EDS"/>
              <a:buChar char="»"/>
            </a:pPr>
            <a:r>
              <a:rPr lang="en-US" sz="2800">
                <a:latin typeface="Arial" charset="0"/>
              </a:rPr>
              <a:t>Project Risk Management</a:t>
            </a:r>
          </a:p>
          <a:p>
            <a:pPr marL="338138" indent="-338138" eaLnBrk="0" hangingPunct="0">
              <a:spcBef>
                <a:spcPct val="20000"/>
              </a:spcBef>
              <a:buClr>
                <a:schemeClr val="tx2"/>
              </a:buClr>
              <a:buSzPct val="100000"/>
              <a:buFont typeface="EDS"/>
              <a:buChar char="»"/>
            </a:pPr>
            <a:r>
              <a:rPr lang="en-US" sz="2800">
                <a:latin typeface="Arial" charset="0"/>
              </a:rPr>
              <a:t>Project Procurement Management</a:t>
            </a:r>
          </a:p>
          <a:p>
            <a:pPr marL="338138" indent="-338138" eaLnBrk="0" hangingPunct="0">
              <a:spcBef>
                <a:spcPct val="20000"/>
              </a:spcBef>
              <a:buClr>
                <a:schemeClr val="tx2"/>
              </a:buClr>
              <a:buSzPct val="100000"/>
              <a:buFont typeface="EDS"/>
              <a:buChar char="»"/>
            </a:pPr>
            <a:r>
              <a:rPr lang="en-US" sz="2800">
                <a:latin typeface="Arial" charset="0"/>
              </a:rPr>
              <a:t>Project Stakeholder Management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idx="4294967295"/>
          </p:nvPr>
        </p:nvSpPr>
        <p:spPr>
          <a:xfrm>
            <a:off x="457200" y="0"/>
            <a:ext cx="8229600" cy="1143000"/>
          </a:xfrm>
        </p:spPr>
        <p:txBody>
          <a:bodyPr/>
          <a:lstStyle/>
          <a:p>
            <a:r>
              <a:rPr lang="en-US" sz="2400" smtClean="0"/>
              <a:t>The 10 PMBOK Areas &amp; 5 Process Groups</a:t>
            </a:r>
          </a:p>
        </p:txBody>
      </p:sp>
      <p:sp>
        <p:nvSpPr>
          <p:cNvPr id="5" name="Rounded Rectangle 4"/>
          <p:cNvSpPr/>
          <p:nvPr/>
        </p:nvSpPr>
        <p:spPr>
          <a:xfrm>
            <a:off x="958850" y="1119188"/>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Integration Management</a:t>
            </a:r>
          </a:p>
        </p:txBody>
      </p:sp>
      <p:sp>
        <p:nvSpPr>
          <p:cNvPr id="8" name="Rounded Rectangle 7"/>
          <p:cNvSpPr/>
          <p:nvPr/>
        </p:nvSpPr>
        <p:spPr>
          <a:xfrm>
            <a:off x="958850" y="1697038"/>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Scope Management</a:t>
            </a:r>
          </a:p>
        </p:txBody>
      </p:sp>
      <p:sp>
        <p:nvSpPr>
          <p:cNvPr id="9" name="Rounded Rectangle 8"/>
          <p:cNvSpPr/>
          <p:nvPr/>
        </p:nvSpPr>
        <p:spPr>
          <a:xfrm>
            <a:off x="958850" y="2274888"/>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Time Management</a:t>
            </a:r>
          </a:p>
        </p:txBody>
      </p:sp>
      <p:sp>
        <p:nvSpPr>
          <p:cNvPr id="10" name="Rounded Rectangle 9"/>
          <p:cNvSpPr/>
          <p:nvPr/>
        </p:nvSpPr>
        <p:spPr>
          <a:xfrm>
            <a:off x="958850" y="2851150"/>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Cost Management</a:t>
            </a:r>
          </a:p>
        </p:txBody>
      </p:sp>
      <p:sp>
        <p:nvSpPr>
          <p:cNvPr id="11" name="Rounded Rectangle 10"/>
          <p:cNvSpPr/>
          <p:nvPr/>
        </p:nvSpPr>
        <p:spPr>
          <a:xfrm>
            <a:off x="958850" y="3429000"/>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Quality Management</a:t>
            </a:r>
          </a:p>
        </p:txBody>
      </p:sp>
      <p:sp>
        <p:nvSpPr>
          <p:cNvPr id="12" name="Rounded Rectangle 11"/>
          <p:cNvSpPr/>
          <p:nvPr/>
        </p:nvSpPr>
        <p:spPr>
          <a:xfrm>
            <a:off x="958850" y="4006850"/>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Human Resource Management</a:t>
            </a:r>
          </a:p>
        </p:txBody>
      </p:sp>
      <p:sp>
        <p:nvSpPr>
          <p:cNvPr id="13" name="Rounded Rectangle 12"/>
          <p:cNvSpPr/>
          <p:nvPr/>
        </p:nvSpPr>
        <p:spPr>
          <a:xfrm>
            <a:off x="958850" y="4583113"/>
            <a:ext cx="3108325" cy="439737"/>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Communication Management</a:t>
            </a:r>
          </a:p>
        </p:txBody>
      </p:sp>
      <p:sp>
        <p:nvSpPr>
          <p:cNvPr id="14" name="Rounded Rectangle 13"/>
          <p:cNvSpPr/>
          <p:nvPr/>
        </p:nvSpPr>
        <p:spPr>
          <a:xfrm>
            <a:off x="958850" y="5160963"/>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Risk Management</a:t>
            </a:r>
          </a:p>
        </p:txBody>
      </p:sp>
      <p:sp>
        <p:nvSpPr>
          <p:cNvPr id="15" name="Rounded Rectangle 14"/>
          <p:cNvSpPr/>
          <p:nvPr/>
        </p:nvSpPr>
        <p:spPr>
          <a:xfrm>
            <a:off x="958850" y="5738813"/>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Procurement Management</a:t>
            </a:r>
          </a:p>
        </p:txBody>
      </p:sp>
      <p:sp>
        <p:nvSpPr>
          <p:cNvPr id="75787" name="TextBox 15"/>
          <p:cNvSpPr txBox="1">
            <a:spLocks noChangeArrowheads="1"/>
          </p:cNvSpPr>
          <p:nvPr/>
        </p:nvSpPr>
        <p:spPr bwMode="auto">
          <a:xfrm rot="-5400000">
            <a:off x="-1943099" y="3502025"/>
            <a:ext cx="4978400" cy="339725"/>
          </a:xfrm>
          <a:prstGeom prst="rect">
            <a:avLst/>
          </a:prstGeom>
          <a:noFill/>
          <a:ln w="9525">
            <a:solidFill>
              <a:srgbClr val="00B050"/>
            </a:solidFill>
            <a:miter lim="800000"/>
            <a:headEnd/>
            <a:tailEnd/>
          </a:ln>
        </p:spPr>
        <p:txBody>
          <a:bodyPr>
            <a:spAutoFit/>
          </a:bodyPr>
          <a:lstStyle/>
          <a:p>
            <a:r>
              <a:rPr lang="en-US" sz="1600" b="1">
                <a:solidFill>
                  <a:schemeClr val="bg1"/>
                </a:solidFill>
                <a:latin typeface="Arial" charset="0"/>
              </a:rPr>
              <a:t>Project Management Knowledge Areas (PMBOK)</a:t>
            </a:r>
          </a:p>
        </p:txBody>
      </p:sp>
      <p:sp>
        <p:nvSpPr>
          <p:cNvPr id="17" name="Rounded Rectangle 16"/>
          <p:cNvSpPr/>
          <p:nvPr/>
        </p:nvSpPr>
        <p:spPr>
          <a:xfrm>
            <a:off x="5991225" y="1119188"/>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chemeClr val="tx1"/>
                </a:solidFill>
              </a:rPr>
              <a:t>Initiation</a:t>
            </a:r>
          </a:p>
        </p:txBody>
      </p:sp>
      <p:sp>
        <p:nvSpPr>
          <p:cNvPr id="18" name="Rounded Rectangle 17"/>
          <p:cNvSpPr/>
          <p:nvPr/>
        </p:nvSpPr>
        <p:spPr>
          <a:xfrm>
            <a:off x="5991225" y="216535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chemeClr val="tx1"/>
                </a:solidFill>
              </a:rPr>
              <a:t>Planning</a:t>
            </a:r>
          </a:p>
        </p:txBody>
      </p:sp>
      <p:sp>
        <p:nvSpPr>
          <p:cNvPr id="19" name="Rounded Rectangle 18"/>
          <p:cNvSpPr/>
          <p:nvPr/>
        </p:nvSpPr>
        <p:spPr>
          <a:xfrm>
            <a:off x="5991225" y="3211513"/>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a:solidFill>
                  <a:schemeClr val="tx1"/>
                </a:solidFill>
              </a:rPr>
              <a:t>Implementation/</a:t>
            </a:r>
          </a:p>
          <a:p>
            <a:pPr algn="ctr">
              <a:defRPr/>
            </a:pPr>
            <a:r>
              <a:rPr lang="en-US" sz="1800">
                <a:solidFill>
                  <a:schemeClr val="tx1"/>
                </a:solidFill>
              </a:rPr>
              <a:t>Execution</a:t>
            </a:r>
          </a:p>
        </p:txBody>
      </p:sp>
      <p:sp>
        <p:nvSpPr>
          <p:cNvPr id="21" name="Rounded Rectangle 20"/>
          <p:cNvSpPr/>
          <p:nvPr/>
        </p:nvSpPr>
        <p:spPr>
          <a:xfrm>
            <a:off x="6019800" y="525780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chemeClr val="tx1"/>
                </a:solidFill>
              </a:rPr>
              <a:t>Closure</a:t>
            </a:r>
          </a:p>
        </p:txBody>
      </p:sp>
      <p:sp>
        <p:nvSpPr>
          <p:cNvPr id="22" name="Left-Right Arrow Callout 21"/>
          <p:cNvSpPr/>
          <p:nvPr/>
        </p:nvSpPr>
        <p:spPr>
          <a:xfrm>
            <a:off x="4476750" y="1103313"/>
            <a:ext cx="1104900" cy="5073650"/>
          </a:xfrm>
          <a:prstGeom prst="leftRightArrowCallout">
            <a:avLst/>
          </a:prstGeom>
          <a:solidFill>
            <a:srgbClr val="4EBAB7"/>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800"/>
          </a:p>
        </p:txBody>
      </p:sp>
      <p:cxnSp>
        <p:nvCxnSpPr>
          <p:cNvPr id="24" name="Elbow Connector 23"/>
          <p:cNvCxnSpPr>
            <a:stCxn id="5" idx="3"/>
            <a:endCxn id="22" idx="1"/>
          </p:cNvCxnSpPr>
          <p:nvPr/>
        </p:nvCxnSpPr>
        <p:spPr>
          <a:xfrm>
            <a:off x="4067175" y="1338263"/>
            <a:ext cx="409575" cy="2301875"/>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6" name="Elbow Connector 25"/>
          <p:cNvCxnSpPr>
            <a:stCxn id="8" idx="3"/>
            <a:endCxn id="22" idx="1"/>
          </p:cNvCxnSpPr>
          <p:nvPr/>
        </p:nvCxnSpPr>
        <p:spPr>
          <a:xfrm>
            <a:off x="4067175" y="1916113"/>
            <a:ext cx="409575" cy="1724025"/>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28" name="Elbow Connector 27"/>
          <p:cNvCxnSpPr>
            <a:stCxn id="9" idx="3"/>
            <a:endCxn id="22" idx="1"/>
          </p:cNvCxnSpPr>
          <p:nvPr/>
        </p:nvCxnSpPr>
        <p:spPr>
          <a:xfrm>
            <a:off x="4067175" y="2493963"/>
            <a:ext cx="409575" cy="1146175"/>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0" name="Elbow Connector 29"/>
          <p:cNvCxnSpPr>
            <a:stCxn id="10" idx="3"/>
            <a:endCxn id="22" idx="1"/>
          </p:cNvCxnSpPr>
          <p:nvPr/>
        </p:nvCxnSpPr>
        <p:spPr>
          <a:xfrm>
            <a:off x="4067175" y="3070225"/>
            <a:ext cx="409575" cy="569913"/>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2" name="Elbow Connector 31"/>
          <p:cNvCxnSpPr>
            <a:stCxn id="11" idx="3"/>
            <a:endCxn id="22" idx="1"/>
          </p:cNvCxnSpPr>
          <p:nvPr/>
        </p:nvCxnSpPr>
        <p:spPr>
          <a:xfrm flipV="1">
            <a:off x="4067175" y="3640138"/>
            <a:ext cx="409575" cy="7937"/>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4" name="Elbow Connector 33"/>
          <p:cNvCxnSpPr>
            <a:stCxn id="12" idx="3"/>
            <a:endCxn id="22" idx="1"/>
          </p:cNvCxnSpPr>
          <p:nvPr/>
        </p:nvCxnSpPr>
        <p:spPr>
          <a:xfrm flipV="1">
            <a:off x="4067175" y="3640138"/>
            <a:ext cx="409575" cy="585787"/>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6" name="Elbow Connector 35"/>
          <p:cNvCxnSpPr>
            <a:stCxn id="13" idx="3"/>
            <a:endCxn id="22" idx="1"/>
          </p:cNvCxnSpPr>
          <p:nvPr/>
        </p:nvCxnSpPr>
        <p:spPr>
          <a:xfrm flipV="1">
            <a:off x="4067175" y="3640138"/>
            <a:ext cx="409575" cy="1163637"/>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38" name="Elbow Connector 37"/>
          <p:cNvCxnSpPr>
            <a:stCxn id="14" idx="3"/>
            <a:endCxn id="22" idx="1"/>
          </p:cNvCxnSpPr>
          <p:nvPr/>
        </p:nvCxnSpPr>
        <p:spPr>
          <a:xfrm flipV="1">
            <a:off x="4067175" y="3640138"/>
            <a:ext cx="409575" cy="1739900"/>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0" name="Elbow Connector 39"/>
          <p:cNvCxnSpPr>
            <a:stCxn id="15" idx="3"/>
            <a:endCxn id="22" idx="1"/>
          </p:cNvCxnSpPr>
          <p:nvPr/>
        </p:nvCxnSpPr>
        <p:spPr>
          <a:xfrm flipV="1">
            <a:off x="4067175" y="3640138"/>
            <a:ext cx="409575" cy="2317750"/>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2" name="Elbow Connector 41"/>
          <p:cNvCxnSpPr>
            <a:stCxn id="22" idx="3"/>
            <a:endCxn id="17" idx="1"/>
          </p:cNvCxnSpPr>
          <p:nvPr/>
        </p:nvCxnSpPr>
        <p:spPr>
          <a:xfrm flipV="1">
            <a:off x="5581650" y="1552575"/>
            <a:ext cx="409575" cy="2087563"/>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4" name="Elbow Connector 43"/>
          <p:cNvCxnSpPr>
            <a:stCxn id="22" idx="3"/>
            <a:endCxn id="18" idx="1"/>
          </p:cNvCxnSpPr>
          <p:nvPr/>
        </p:nvCxnSpPr>
        <p:spPr>
          <a:xfrm flipV="1">
            <a:off x="5581650" y="2598738"/>
            <a:ext cx="409575" cy="1041400"/>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48" name="Elbow Connector 47"/>
          <p:cNvCxnSpPr>
            <a:stCxn id="22" idx="3"/>
            <a:endCxn id="19" idx="1"/>
          </p:cNvCxnSpPr>
          <p:nvPr/>
        </p:nvCxnSpPr>
        <p:spPr>
          <a:xfrm>
            <a:off x="5581650" y="3640138"/>
            <a:ext cx="409575" cy="4762"/>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75805" name="Elbow Connector 49"/>
          <p:cNvCxnSpPr>
            <a:cxnSpLocks noChangeShapeType="1"/>
            <a:stCxn id="22" idx="3"/>
            <a:endCxn id="21" idx="1"/>
          </p:cNvCxnSpPr>
          <p:nvPr/>
        </p:nvCxnSpPr>
        <p:spPr bwMode="auto">
          <a:xfrm>
            <a:off x="5594350" y="3640138"/>
            <a:ext cx="412750" cy="2051050"/>
          </a:xfrm>
          <a:prstGeom prst="bentConnector3">
            <a:avLst>
              <a:gd name="adj1" fmla="val 50000"/>
            </a:avLst>
          </a:prstGeom>
          <a:noFill/>
          <a:ln w="19050" algn="ctr">
            <a:solidFill>
              <a:schemeClr val="bg1"/>
            </a:solidFill>
            <a:prstDash val="sysDash"/>
            <a:miter lim="800000"/>
            <a:headEnd/>
            <a:tailEnd type="arrow" w="med" len="med"/>
          </a:ln>
        </p:spPr>
      </p:cxnSp>
      <p:cxnSp>
        <p:nvCxnSpPr>
          <p:cNvPr id="52" name="Elbow Connector 51"/>
          <p:cNvCxnSpPr>
            <a:stCxn id="22" idx="3"/>
            <a:endCxn id="20" idx="1"/>
          </p:cNvCxnSpPr>
          <p:nvPr/>
        </p:nvCxnSpPr>
        <p:spPr>
          <a:xfrm>
            <a:off x="5581650" y="3640138"/>
            <a:ext cx="409575" cy="2095500"/>
          </a:xfrm>
          <a:prstGeom prst="bentConnector3">
            <a:avLst>
              <a:gd name="adj1" fmla="val 50000"/>
            </a:avLst>
          </a:prstGeom>
          <a:ln w="19050">
            <a:solidFill>
              <a:schemeClr val="bg1"/>
            </a:solidFill>
            <a:prstDash val="sysDash"/>
            <a:tailEnd type="arrow"/>
          </a:ln>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4776976" y="1860325"/>
            <a:ext cx="485518" cy="3626076"/>
          </a:xfrm>
          <a:prstGeom prst="rect">
            <a:avLst/>
          </a:prstGeom>
          <a:noFill/>
        </p:spPr>
        <p:txBody>
          <a:bodyPr vert="wordArtVert">
            <a:spAutoFit/>
          </a:bodyPr>
          <a:lstStyle/>
          <a:p>
            <a:pPr>
              <a:defRPr/>
            </a:pPr>
            <a:r>
              <a:rPr lang="en-US" sz="1800" b="1" dirty="0">
                <a:solidFill>
                  <a:srgbClr val="002060"/>
                </a:solidFill>
                <a:latin typeface="Arial" charset="0"/>
              </a:rPr>
              <a:t>  PROCESSES</a:t>
            </a:r>
          </a:p>
        </p:txBody>
      </p:sp>
      <p:sp>
        <p:nvSpPr>
          <p:cNvPr id="75808" name="TextBox 54"/>
          <p:cNvSpPr txBox="1">
            <a:spLocks noChangeArrowheads="1"/>
          </p:cNvSpPr>
          <p:nvPr/>
        </p:nvSpPr>
        <p:spPr bwMode="auto">
          <a:xfrm>
            <a:off x="4792663" y="1924050"/>
            <a:ext cx="485775" cy="368300"/>
          </a:xfrm>
          <a:prstGeom prst="rect">
            <a:avLst/>
          </a:prstGeom>
          <a:noFill/>
          <a:ln w="9525">
            <a:noFill/>
            <a:miter lim="800000"/>
            <a:headEnd/>
            <a:tailEnd/>
          </a:ln>
        </p:spPr>
        <p:txBody>
          <a:bodyPr>
            <a:spAutoFit/>
          </a:bodyPr>
          <a:lstStyle/>
          <a:p>
            <a:r>
              <a:rPr lang="en-US" sz="1800" b="1" u="sng">
                <a:solidFill>
                  <a:srgbClr val="002060"/>
                </a:solidFill>
                <a:latin typeface="Arial" charset="0"/>
              </a:rPr>
              <a:t>47</a:t>
            </a:r>
          </a:p>
        </p:txBody>
      </p:sp>
      <p:sp>
        <p:nvSpPr>
          <p:cNvPr id="20" name="Rounded Rectangle 19"/>
          <p:cNvSpPr/>
          <p:nvPr/>
        </p:nvSpPr>
        <p:spPr>
          <a:xfrm>
            <a:off x="6019800" y="4267200"/>
            <a:ext cx="2790825" cy="866775"/>
          </a:xfrm>
          <a:prstGeom prst="roundRect">
            <a:avLst/>
          </a:prstGeom>
          <a:solidFill>
            <a:srgbClr val="92D050"/>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800" dirty="0">
                <a:solidFill>
                  <a:schemeClr val="tx1"/>
                </a:solidFill>
              </a:rPr>
              <a:t>Monitoring, Evaluation &amp; Control</a:t>
            </a:r>
          </a:p>
        </p:txBody>
      </p:sp>
      <p:sp>
        <p:nvSpPr>
          <p:cNvPr id="35" name="Rounded Rectangle 34"/>
          <p:cNvSpPr/>
          <p:nvPr/>
        </p:nvSpPr>
        <p:spPr>
          <a:xfrm>
            <a:off x="990600" y="6172200"/>
            <a:ext cx="3108325" cy="438150"/>
          </a:xfrm>
          <a:prstGeom prst="roundRect">
            <a:avLst/>
          </a:prstGeom>
          <a:solidFill>
            <a:srgbClr val="FFFF00"/>
          </a:solid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300" b="1" dirty="0">
                <a:solidFill>
                  <a:schemeClr val="tx1"/>
                </a:solidFill>
              </a:rPr>
              <a:t>Stakeholder  Management</a:t>
            </a:r>
          </a:p>
        </p:txBody>
      </p:sp>
    </p:spTree>
  </p:cSld>
  <p:clrMapOvr>
    <a:masterClrMapping/>
  </p:clrMapOvr>
  <p:transition>
    <p:zoom/>
  </p:transition>
  <p:timing>
    <p:tnLst>
      <p:par>
        <p:cTn id="1" dur="indefinite" restart="never" nodeType="tmRoot"/>
      </p:par>
    </p:tnLst>
  </p:timing>
</p:sld>
</file>

<file path=ppt/theme/theme1.xml><?xml version="1.0" encoding="utf-8"?>
<a:theme xmlns:a="http://schemas.openxmlformats.org/drawingml/2006/main" name="MyTemplate">
  <a:themeElements>
    <a:clrScheme name="My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yTemplat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My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y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y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y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y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y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y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y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y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y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y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y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33CC"/>
    </a:dk1>
    <a:lt1>
      <a:srgbClr val="E6E6E6"/>
    </a:lt1>
    <a:dk2>
      <a:srgbClr val="000000"/>
    </a:dk2>
    <a:lt2>
      <a:srgbClr val="FFCC33"/>
    </a:lt2>
    <a:accent1>
      <a:srgbClr val="0033CC"/>
    </a:accent1>
    <a:accent2>
      <a:srgbClr val="CC9900"/>
    </a:accent2>
    <a:accent3>
      <a:srgbClr val="AAAAAA"/>
    </a:accent3>
    <a:accent4>
      <a:srgbClr val="C4C4C4"/>
    </a:accent4>
    <a:accent5>
      <a:srgbClr val="AAADE2"/>
    </a:accent5>
    <a:accent6>
      <a:srgbClr val="B98A00"/>
    </a:accent6>
    <a:hlink>
      <a:srgbClr val="339900"/>
    </a:hlink>
    <a:folHlink>
      <a:srgbClr val="CC66FF"/>
    </a:folHlink>
  </a:clrScheme>
</a:themeOverride>
</file>

<file path=docProps/app.xml><?xml version="1.0" encoding="utf-8"?>
<Properties xmlns="http://schemas.openxmlformats.org/officeDocument/2006/extended-properties" xmlns:vt="http://schemas.openxmlformats.org/officeDocument/2006/docPropsVTypes">
  <Template>C:\My Documents\WinPowerPoint\35MM_WT.pot</Template>
  <TotalTime>2185</TotalTime>
  <Pages>40</Pages>
  <Words>1606</Words>
  <Application>Microsoft Office PowerPoint</Application>
  <PresentationFormat>On-screen Show (4:3)</PresentationFormat>
  <Paragraphs>207</Paragraphs>
  <Slides>25</Slides>
  <Notes>23</Notes>
  <HiddenSlides>0</HiddenSlides>
  <MMClips>0</MMClips>
  <ScaleCrop>false</ScaleCrop>
  <HeadingPairs>
    <vt:vector size="4" baseType="variant">
      <vt:variant>
        <vt:lpstr>Theme</vt:lpstr>
      </vt:variant>
      <vt:variant>
        <vt:i4>2</vt:i4>
      </vt:variant>
      <vt:variant>
        <vt:lpstr>Slide Titles</vt:lpstr>
      </vt:variant>
      <vt:variant>
        <vt:i4>25</vt:i4>
      </vt:variant>
    </vt:vector>
  </HeadingPairs>
  <TitlesOfParts>
    <vt:vector size="27" baseType="lpstr">
      <vt:lpstr>MyTemplate</vt:lpstr>
      <vt:lpstr>1_Default Design</vt:lpstr>
      <vt:lpstr>MGT 461   Project Management Processes</vt:lpstr>
      <vt:lpstr>Global Awareness of Project Management</vt:lpstr>
      <vt:lpstr>Global Awareness of Project Management</vt:lpstr>
      <vt:lpstr>Popularity of Project Management:  Micro-Considerations</vt:lpstr>
      <vt:lpstr>Major Project Management Standards (Conventional Types and Customized)</vt:lpstr>
      <vt:lpstr>Major Project Management Standards </vt:lpstr>
      <vt:lpstr>Management By Projects</vt:lpstr>
      <vt:lpstr>Management By Projects</vt:lpstr>
      <vt:lpstr>Maturization of Project Mgt. Methodologies</vt:lpstr>
      <vt:lpstr>About Project Management</vt:lpstr>
      <vt:lpstr>Introduction to Project Management</vt:lpstr>
      <vt:lpstr>Introduction to Project Management</vt:lpstr>
      <vt:lpstr>Introduction to Project Management</vt:lpstr>
      <vt:lpstr>Introduction to Project Management</vt:lpstr>
      <vt:lpstr>Project Management Context</vt:lpstr>
      <vt:lpstr>Project Management Context</vt:lpstr>
      <vt:lpstr> The Project Management Body of Knowledge  </vt:lpstr>
      <vt:lpstr>Slide 18</vt:lpstr>
      <vt:lpstr>Project Management Context</vt:lpstr>
      <vt:lpstr>The Five Project Process Groups</vt:lpstr>
      <vt:lpstr>Project Management Processes</vt:lpstr>
      <vt:lpstr>The Project Management Context</vt:lpstr>
      <vt:lpstr>Project Management Context</vt:lpstr>
      <vt:lpstr>Slide 24</vt:lpstr>
      <vt:lpstr>The 10 PMBOK Areas &amp; 5 Process Groups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 Slide Title</dc:title>
  <dc:creator>ghazala</dc:creator>
  <cp:lastModifiedBy>Other</cp:lastModifiedBy>
  <cp:revision>115</cp:revision>
  <cp:lastPrinted>1999-08-24T09:57:26Z</cp:lastPrinted>
  <dcterms:created xsi:type="dcterms:W3CDTF">1999-10-06T11:41:40Z</dcterms:created>
  <dcterms:modified xsi:type="dcterms:W3CDTF">2013-10-28T08:23:22Z</dcterms:modified>
</cp:coreProperties>
</file>