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7"/>
  </p:notesMasterIdLst>
  <p:sldIdLst>
    <p:sldId id="269" r:id="rId2"/>
    <p:sldId id="292" r:id="rId3"/>
    <p:sldId id="287" r:id="rId4"/>
    <p:sldId id="290" r:id="rId5"/>
    <p:sldId id="270" r:id="rId6"/>
    <p:sldId id="271" r:id="rId7"/>
    <p:sldId id="272" r:id="rId8"/>
    <p:sldId id="273" r:id="rId9"/>
    <p:sldId id="274" r:id="rId10"/>
    <p:sldId id="279" r:id="rId11"/>
    <p:sldId id="275" r:id="rId12"/>
    <p:sldId id="277" r:id="rId13"/>
    <p:sldId id="276" r:id="rId14"/>
    <p:sldId id="291" r:id="rId15"/>
    <p:sldId id="278" r:id="rId16"/>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5pPr>
    <a:lvl6pPr marL="2286000" algn="l" defTabSz="914400" rtl="0" eaLnBrk="1" latinLnBrk="0" hangingPunct="1">
      <a:defRPr kern="1200">
        <a:solidFill>
          <a:schemeClr val="bg1"/>
        </a:solidFill>
        <a:latin typeface="Arial" charset="0"/>
        <a:ea typeface="SimSun" pitchFamily="2" charset="-122"/>
        <a:cs typeface="+mn-cs"/>
      </a:defRPr>
    </a:lvl6pPr>
    <a:lvl7pPr marL="2743200" algn="l" defTabSz="914400" rtl="0" eaLnBrk="1" latinLnBrk="0" hangingPunct="1">
      <a:defRPr kern="1200">
        <a:solidFill>
          <a:schemeClr val="bg1"/>
        </a:solidFill>
        <a:latin typeface="Arial" charset="0"/>
        <a:ea typeface="SimSun" pitchFamily="2" charset="-122"/>
        <a:cs typeface="+mn-cs"/>
      </a:defRPr>
    </a:lvl7pPr>
    <a:lvl8pPr marL="3200400" algn="l" defTabSz="914400" rtl="0" eaLnBrk="1" latinLnBrk="0" hangingPunct="1">
      <a:defRPr kern="1200">
        <a:solidFill>
          <a:schemeClr val="bg1"/>
        </a:solidFill>
        <a:latin typeface="Arial" charset="0"/>
        <a:ea typeface="SimSun" pitchFamily="2" charset="-122"/>
        <a:cs typeface="+mn-cs"/>
      </a:defRPr>
    </a:lvl8pPr>
    <a:lvl9pPr marL="3657600" algn="l" defTabSz="914400" rtl="0" eaLnBrk="1" latinLnBrk="0" hangingPunct="1">
      <a:defRPr kern="1200">
        <a:solidFill>
          <a:schemeClr val="bg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41" autoAdjust="0"/>
    <p:restoredTop sz="94660"/>
  </p:normalViewPr>
  <p:slideViewPr>
    <p:cSldViewPr>
      <p:cViewPr>
        <p:scale>
          <a:sx n="100" d="100"/>
          <a:sy n="100" d="100"/>
        </p:scale>
        <p:origin x="-144" y="9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31747"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2051" name="Rectangle 3"/>
          <p:cNvSpPr>
            <a:spLocks noGrp="1" noChangeArrowheads="1"/>
          </p:cNvSpPr>
          <p:nvPr>
            <p:ph type="body"/>
          </p:nvPr>
        </p:nvSpPr>
        <p:spPr bwMode="auto">
          <a:xfrm>
            <a:off x="777875" y="4776788"/>
            <a:ext cx="6215063" cy="4522787"/>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p>
            <a:pPr lvl="0"/>
            <a:endParaRPr lang="en-US" noProof="0" smtClean="0"/>
          </a:p>
        </p:txBody>
      </p:sp>
      <p:sp>
        <p:nvSpPr>
          <p:cNvPr id="2052" name="Rectangle 4"/>
          <p:cNvSpPr>
            <a:spLocks noGrp="1" noChangeArrowheads="1"/>
          </p:cNvSpPr>
          <p:nvPr>
            <p:ph type="hdr"/>
          </p:nvPr>
        </p:nvSpPr>
        <p:spPr bwMode="auto">
          <a:xfrm>
            <a:off x="0" y="0"/>
            <a:ext cx="3370263"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3" name="Rectangle 5"/>
          <p:cNvSpPr>
            <a:spLocks noGrp="1" noChangeArrowheads="1"/>
          </p:cNvSpPr>
          <p:nvPr>
            <p:ph type="dt"/>
          </p:nvPr>
        </p:nvSpPr>
        <p:spPr bwMode="auto">
          <a:xfrm>
            <a:off x="4398963" y="0"/>
            <a:ext cx="3370262"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4" name="Rectangle 6"/>
          <p:cNvSpPr>
            <a:spLocks noGrp="1" noChangeArrowheads="1"/>
          </p:cNvSpPr>
          <p:nvPr>
            <p:ph type="ftr"/>
          </p:nvPr>
        </p:nvSpPr>
        <p:spPr bwMode="auto">
          <a:xfrm>
            <a:off x="0" y="9555163"/>
            <a:ext cx="3370263"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5" name="Rectangle 7"/>
          <p:cNvSpPr>
            <a:spLocks noGrp="1" noChangeArrowheads="1"/>
          </p:cNvSpPr>
          <p:nvPr>
            <p:ph type="sldNum"/>
          </p:nvPr>
        </p:nvSpPr>
        <p:spPr bwMode="auto">
          <a:xfrm>
            <a:off x="4398963" y="9555163"/>
            <a:ext cx="3370262"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fld id="{1B341EC0-B7DD-4CD1-9D99-E0F6FADECCB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a:ln>
            <a:round/>
            <a:headEnd/>
            <a:tailEnd/>
          </a:ln>
        </p:spPr>
        <p:txBody>
          <a:bodyPr/>
          <a:lstStyle/>
          <a:p>
            <a:fld id="{29F7B5C7-7212-40CF-A1E3-1941D73F8369}" type="slidenum">
              <a:rPr lang="en-US" smtClean="0">
                <a:latin typeface="Times New Roman" pitchFamily="18" charset="0"/>
                <a:ea typeface="Arial Unicode MS" pitchFamily="34" charset="-128"/>
                <a:cs typeface="Arial Unicode MS" pitchFamily="34" charset="-128"/>
              </a:rPr>
              <a:pPr/>
              <a:t>1</a:t>
            </a:fld>
            <a:endParaRPr lang="en-US" smtClean="0">
              <a:latin typeface="Times New Roman" pitchFamily="18" charset="0"/>
              <a:ea typeface="Arial Unicode MS" pitchFamily="34" charset="-128"/>
              <a:cs typeface="Arial Unicode MS" pitchFamily="34" charset="-128"/>
            </a:endParaRPr>
          </a:p>
        </p:txBody>
      </p:sp>
      <p:sp>
        <p:nvSpPr>
          <p:cNvPr id="5120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120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ln>
            <a:round/>
            <a:headEnd/>
            <a:tailEnd/>
          </a:ln>
        </p:spPr>
        <p:txBody>
          <a:bodyPr/>
          <a:lstStyle/>
          <a:p>
            <a:fld id="{37985569-A445-46A3-B4F3-0198169F32C2}" type="slidenum">
              <a:rPr lang="en-US" smtClean="0">
                <a:latin typeface="Times New Roman" pitchFamily="18" charset="0"/>
                <a:ea typeface="Arial Unicode MS" pitchFamily="34" charset="-128"/>
                <a:cs typeface="Arial Unicode MS" pitchFamily="34" charset="-128"/>
              </a:rPr>
              <a:pPr/>
              <a:t>3</a:t>
            </a:fld>
            <a:endParaRPr lang="en-US" smtClean="0">
              <a:latin typeface="Times New Roman" pitchFamily="18" charset="0"/>
              <a:ea typeface="Arial Unicode MS" pitchFamily="34" charset="-128"/>
              <a:cs typeface="Arial Unicode MS" pitchFamily="34" charset="-128"/>
            </a:endParaRPr>
          </a:p>
        </p:txBody>
      </p:sp>
      <p:sp>
        <p:nvSpPr>
          <p:cNvPr id="337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379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ln>
            <a:round/>
            <a:headEnd/>
            <a:tailEnd/>
          </a:ln>
        </p:spPr>
        <p:txBody>
          <a:bodyPr/>
          <a:lstStyle/>
          <a:p>
            <a:fld id="{B2E84ED0-0A26-4355-BB54-2493197CE07F}" type="slidenum">
              <a:rPr lang="en-US" smtClean="0">
                <a:latin typeface="Times New Roman" pitchFamily="18" charset="0"/>
                <a:ea typeface="Arial Unicode MS" pitchFamily="34" charset="-128"/>
                <a:cs typeface="Arial Unicode MS" pitchFamily="34" charset="-128"/>
              </a:rPr>
              <a:pPr/>
              <a:t>5</a:t>
            </a:fld>
            <a:endParaRPr lang="en-US" smtClean="0">
              <a:latin typeface="Times New Roman" pitchFamily="18" charset="0"/>
              <a:ea typeface="Arial Unicode MS" pitchFamily="34" charset="-128"/>
              <a:cs typeface="Arial Unicode MS" pitchFamily="34" charset="-128"/>
            </a:endParaRPr>
          </a:p>
        </p:txBody>
      </p:sp>
      <p:sp>
        <p:nvSpPr>
          <p:cNvPr id="5222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222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p:cNvSpPr>
            <a:spLocks noGrp="1" noChangeArrowheads="1"/>
          </p:cNvSpPr>
          <p:nvPr>
            <p:ph type="sldNum" sz="quarter"/>
          </p:nvPr>
        </p:nvSpPr>
        <p:spPr>
          <a:noFill/>
          <a:ln>
            <a:round/>
            <a:headEnd/>
            <a:tailEnd/>
          </a:ln>
        </p:spPr>
        <p:txBody>
          <a:bodyPr/>
          <a:lstStyle/>
          <a:p>
            <a:fld id="{D661B374-545D-475C-9A4A-D3441A9EC340}" type="slidenum">
              <a:rPr lang="en-US" smtClean="0">
                <a:latin typeface="Times New Roman" pitchFamily="18" charset="0"/>
                <a:ea typeface="Arial Unicode MS" pitchFamily="34" charset="-128"/>
                <a:cs typeface="Arial Unicode MS" pitchFamily="34" charset="-128"/>
              </a:rPr>
              <a:pPr/>
              <a:t>6</a:t>
            </a:fld>
            <a:endParaRPr lang="en-US" smtClean="0">
              <a:latin typeface="Times New Roman" pitchFamily="18" charset="0"/>
              <a:ea typeface="Arial Unicode MS" pitchFamily="34" charset="-128"/>
              <a:cs typeface="Arial Unicode MS" pitchFamily="34" charset="-128"/>
            </a:endParaRPr>
          </a:p>
        </p:txBody>
      </p:sp>
      <p:sp>
        <p:nvSpPr>
          <p:cNvPr id="5325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325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ln>
            <a:round/>
            <a:headEnd/>
            <a:tailEnd/>
          </a:ln>
        </p:spPr>
        <p:txBody>
          <a:bodyPr/>
          <a:lstStyle/>
          <a:p>
            <a:fld id="{B5716518-986B-4689-89EA-1CF4C7C78EBF}" type="slidenum">
              <a:rPr lang="en-US" smtClean="0">
                <a:latin typeface="Times New Roman" pitchFamily="18" charset="0"/>
                <a:ea typeface="Arial Unicode MS" pitchFamily="34" charset="-128"/>
                <a:cs typeface="Arial Unicode MS" pitchFamily="34" charset="-128"/>
              </a:rPr>
              <a:pPr/>
              <a:t>7</a:t>
            </a:fld>
            <a:endParaRPr lang="en-US" smtClean="0">
              <a:latin typeface="Times New Roman" pitchFamily="18" charset="0"/>
              <a:ea typeface="Arial Unicode MS" pitchFamily="34" charset="-128"/>
              <a:cs typeface="Arial Unicode MS" pitchFamily="34" charset="-128"/>
            </a:endParaRPr>
          </a:p>
        </p:txBody>
      </p:sp>
      <p:sp>
        <p:nvSpPr>
          <p:cNvPr id="5427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427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round/>
            <a:headEnd/>
            <a:tailEnd/>
          </a:ln>
        </p:spPr>
        <p:txBody>
          <a:bodyPr/>
          <a:lstStyle/>
          <a:p>
            <a:fld id="{6BD4AF84-B16E-4AC2-A7F4-A3DB5FC9E80E}" type="slidenum">
              <a:rPr lang="en-US" smtClean="0">
                <a:latin typeface="Times New Roman" pitchFamily="18" charset="0"/>
                <a:ea typeface="Arial Unicode MS" pitchFamily="34" charset="-128"/>
                <a:cs typeface="Arial Unicode MS" pitchFamily="34" charset="-128"/>
              </a:rPr>
              <a:pPr/>
              <a:t>8</a:t>
            </a:fld>
            <a:endParaRPr lang="en-US" smtClean="0">
              <a:latin typeface="Times New Roman" pitchFamily="18" charset="0"/>
              <a:ea typeface="Arial Unicode MS" pitchFamily="34" charset="-128"/>
              <a:cs typeface="Arial Unicode MS" pitchFamily="34" charset="-128"/>
            </a:endParaRPr>
          </a:p>
        </p:txBody>
      </p:sp>
      <p:sp>
        <p:nvSpPr>
          <p:cNvPr id="5529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530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ln>
            <a:round/>
            <a:headEnd/>
            <a:tailEnd/>
          </a:ln>
        </p:spPr>
        <p:txBody>
          <a:bodyPr/>
          <a:lstStyle/>
          <a:p>
            <a:fld id="{7D67FDB0-40A0-40E7-B032-BFA85DEFD3C8}" type="slidenum">
              <a:rPr lang="en-US" smtClean="0">
                <a:latin typeface="Times New Roman" pitchFamily="18" charset="0"/>
                <a:ea typeface="Arial Unicode MS" pitchFamily="34" charset="-128"/>
                <a:cs typeface="Arial Unicode MS" pitchFamily="34" charset="-128"/>
              </a:rPr>
              <a:pPr/>
              <a:t>9</a:t>
            </a:fld>
            <a:endParaRPr lang="en-US" smtClean="0">
              <a:latin typeface="Times New Roman" pitchFamily="18" charset="0"/>
              <a:ea typeface="Arial Unicode MS" pitchFamily="34" charset="-128"/>
              <a:cs typeface="Arial Unicode MS" pitchFamily="34" charset="-128"/>
            </a:endParaRPr>
          </a:p>
        </p:txBody>
      </p:sp>
      <p:sp>
        <p:nvSpPr>
          <p:cNvPr id="5632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632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p:nvPr>
        </p:nvSpPr>
        <p:spPr>
          <a:noFill/>
          <a:ln>
            <a:round/>
            <a:headEnd/>
            <a:tailEnd/>
          </a:ln>
        </p:spPr>
        <p:txBody>
          <a:bodyPr/>
          <a:lstStyle/>
          <a:p>
            <a:fld id="{6BA42A6F-5997-4AF6-B3A6-529DA2E2E161}" type="slidenum">
              <a:rPr lang="en-US" smtClean="0">
                <a:latin typeface="Times New Roman" pitchFamily="18" charset="0"/>
                <a:ea typeface="Arial Unicode MS" pitchFamily="34" charset="-128"/>
                <a:cs typeface="Arial Unicode MS" pitchFamily="34" charset="-128"/>
              </a:rPr>
              <a:pPr/>
              <a:t>10</a:t>
            </a:fld>
            <a:endParaRPr lang="en-US" smtClean="0">
              <a:latin typeface="Times New Roman" pitchFamily="18" charset="0"/>
              <a:ea typeface="Arial Unicode MS" pitchFamily="34" charset="-128"/>
              <a:cs typeface="Arial Unicode MS" pitchFamily="34" charset="-128"/>
            </a:endParaRPr>
          </a:p>
        </p:txBody>
      </p:sp>
      <p:sp>
        <p:nvSpPr>
          <p:cNvPr id="5734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734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ln>
            <a:round/>
            <a:headEnd/>
            <a:tailEnd/>
          </a:ln>
        </p:spPr>
        <p:txBody>
          <a:bodyPr/>
          <a:lstStyle/>
          <a:p>
            <a:fld id="{9FC6CB9C-CB24-4B95-8124-5565217EC8AF}" type="slidenum">
              <a:rPr lang="en-US" smtClean="0">
                <a:latin typeface="Times New Roman" pitchFamily="18" charset="0"/>
                <a:ea typeface="Arial Unicode MS" pitchFamily="34" charset="-128"/>
                <a:cs typeface="Arial Unicode MS" pitchFamily="34" charset="-128"/>
              </a:rPr>
              <a:pPr/>
              <a:t>11</a:t>
            </a:fld>
            <a:endParaRPr lang="en-US" smtClean="0">
              <a:latin typeface="Times New Roman" pitchFamily="18" charset="0"/>
              <a:ea typeface="Arial Unicode MS" pitchFamily="34" charset="-128"/>
              <a:cs typeface="Arial Unicode MS" pitchFamily="34" charset="-128"/>
            </a:endParaRPr>
          </a:p>
        </p:txBody>
      </p:sp>
      <p:sp>
        <p:nvSpPr>
          <p:cNvPr id="5837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837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p:nvPr>
        </p:nvSpPr>
        <p:spPr>
          <a:noFill/>
          <a:ln>
            <a:round/>
            <a:headEnd/>
            <a:tailEnd/>
          </a:ln>
        </p:spPr>
        <p:txBody>
          <a:bodyPr/>
          <a:lstStyle/>
          <a:p>
            <a:fld id="{4FA51E61-80A9-4B2C-979C-4264813D4B9A}" type="slidenum">
              <a:rPr lang="en-US" smtClean="0">
                <a:latin typeface="Times New Roman" pitchFamily="18" charset="0"/>
                <a:ea typeface="Arial Unicode MS" pitchFamily="34" charset="-128"/>
                <a:cs typeface="Arial Unicode MS" pitchFamily="34" charset="-128"/>
              </a:rPr>
              <a:pPr/>
              <a:t>12</a:t>
            </a:fld>
            <a:endParaRPr lang="en-US" smtClean="0">
              <a:latin typeface="Times New Roman" pitchFamily="18" charset="0"/>
              <a:ea typeface="Arial Unicode MS" pitchFamily="34" charset="-128"/>
              <a:cs typeface="Arial Unicode MS" pitchFamily="34" charset="-128"/>
            </a:endParaRPr>
          </a:p>
        </p:txBody>
      </p:sp>
      <p:sp>
        <p:nvSpPr>
          <p:cNvPr id="593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939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ln>
            <a:round/>
            <a:headEnd/>
            <a:tailEnd/>
          </a:ln>
        </p:spPr>
        <p:txBody>
          <a:bodyPr/>
          <a:lstStyle/>
          <a:p>
            <a:fld id="{B9A6CB25-BD22-456B-8B62-36EDBC4E1715}" type="slidenum">
              <a:rPr lang="en-US" smtClean="0">
                <a:latin typeface="Times New Roman" pitchFamily="18" charset="0"/>
                <a:ea typeface="Arial Unicode MS" pitchFamily="34" charset="-128"/>
                <a:cs typeface="Arial Unicode MS" pitchFamily="34" charset="-128"/>
              </a:rPr>
              <a:pPr/>
              <a:t>13</a:t>
            </a:fld>
            <a:endParaRPr lang="en-US" smtClean="0">
              <a:latin typeface="Times New Roman" pitchFamily="18" charset="0"/>
              <a:ea typeface="Arial Unicode MS" pitchFamily="34" charset="-128"/>
              <a:cs typeface="Arial Unicode MS" pitchFamily="34" charset="-128"/>
            </a:endParaRPr>
          </a:p>
        </p:txBody>
      </p:sp>
      <p:sp>
        <p:nvSpPr>
          <p:cNvPr id="6041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042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ln>
            <a:round/>
            <a:headEnd/>
            <a:tailEnd/>
          </a:ln>
        </p:spPr>
        <p:txBody>
          <a:bodyPr/>
          <a:lstStyle/>
          <a:p>
            <a:fld id="{37985569-A445-46A3-B4F3-0198169F32C2}" type="slidenum">
              <a:rPr lang="en-US" smtClean="0">
                <a:latin typeface="Times New Roman" pitchFamily="18" charset="0"/>
                <a:ea typeface="Arial Unicode MS" pitchFamily="34" charset="-128"/>
                <a:cs typeface="Arial Unicode MS" pitchFamily="34" charset="-128"/>
              </a:rPr>
              <a:pPr/>
              <a:t>14</a:t>
            </a:fld>
            <a:endParaRPr lang="en-US" smtClean="0">
              <a:latin typeface="Times New Roman" pitchFamily="18" charset="0"/>
              <a:ea typeface="Arial Unicode MS" pitchFamily="34" charset="-128"/>
              <a:cs typeface="Arial Unicode MS" pitchFamily="34" charset="-128"/>
            </a:endParaRPr>
          </a:p>
        </p:txBody>
      </p:sp>
      <p:sp>
        <p:nvSpPr>
          <p:cNvPr id="337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379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p:nvPr>
        </p:nvSpPr>
        <p:spPr>
          <a:noFill/>
          <a:ln>
            <a:round/>
            <a:headEnd/>
            <a:tailEnd/>
          </a:ln>
        </p:spPr>
        <p:txBody>
          <a:bodyPr/>
          <a:lstStyle/>
          <a:p>
            <a:fld id="{B6CCF1D5-DC29-48D6-8206-8C28297C7DB0}" type="slidenum">
              <a:rPr lang="en-US" smtClean="0">
                <a:latin typeface="Times New Roman" pitchFamily="18" charset="0"/>
                <a:ea typeface="Arial Unicode MS" pitchFamily="34" charset="-128"/>
                <a:cs typeface="Arial Unicode MS" pitchFamily="34" charset="-128"/>
              </a:rPr>
              <a:pPr/>
              <a:t>15</a:t>
            </a:fld>
            <a:endParaRPr lang="en-US" smtClean="0">
              <a:latin typeface="Times New Roman" pitchFamily="18" charset="0"/>
              <a:ea typeface="Arial Unicode MS" pitchFamily="34" charset="-128"/>
              <a:cs typeface="Arial Unicode MS" pitchFamily="34" charset="-128"/>
            </a:endParaRPr>
          </a:p>
        </p:txBody>
      </p:sp>
      <p:sp>
        <p:nvSpPr>
          <p:cNvPr id="6144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144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5BDDAB3-993F-4641-9C55-D313D8A95B0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C80B7455-8877-410B-AA68-7F52E36C978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5D1CD3D2-7A99-4216-B417-CE989600311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6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7700" cy="4986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BAD8B2FF-839A-4B02-AE78-5A56E4296F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1838AB90-67D3-45E3-B491-1F18A4DCB29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C48E817A-835C-4D74-A3D8-819EC689030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B813ED17-A1B7-4771-B880-E6BA6C4F9A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707326BC-7873-417A-910C-A0B25146485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EE7A3A46-4565-4735-BB8C-D91ECD8C9A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86A686B8-E69C-45DB-BC8D-71BE8129D2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4088" y="301625"/>
            <a:ext cx="2266950" cy="64531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48450" cy="64531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905F3C8A-776F-457A-93D4-7EA395327D7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7800" cy="1258888"/>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7" name="Rectangle 2"/>
          <p:cNvSpPr>
            <a:spLocks noGrp="1" noChangeArrowheads="1"/>
          </p:cNvSpPr>
          <p:nvPr>
            <p:ph type="body" idx="1"/>
          </p:nvPr>
        </p:nvSpPr>
        <p:spPr bwMode="auto">
          <a:xfrm>
            <a:off x="503238" y="1768475"/>
            <a:ext cx="9067800" cy="4986338"/>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503238" y="6886575"/>
            <a:ext cx="2344737"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endParaRPr lang="en-US"/>
          </a:p>
        </p:txBody>
      </p:sp>
      <p:sp>
        <p:nvSpPr>
          <p:cNvPr id="1028" name="Rectangle 4"/>
          <p:cNvSpPr>
            <a:spLocks noGrp="1" noChangeArrowheads="1"/>
          </p:cNvSpPr>
          <p:nvPr>
            <p:ph type="ftr"/>
          </p:nvPr>
        </p:nvSpPr>
        <p:spPr bwMode="auto">
          <a:xfrm>
            <a:off x="3448050" y="6886575"/>
            <a:ext cx="3192463"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endParaRPr lang="en-US"/>
          </a:p>
        </p:txBody>
      </p:sp>
      <p:sp>
        <p:nvSpPr>
          <p:cNvPr id="1029" name="Rectangle 5"/>
          <p:cNvSpPr>
            <a:spLocks noGrp="1" noChangeArrowheads="1"/>
          </p:cNvSpPr>
          <p:nvPr>
            <p:ph type="sldNum"/>
          </p:nvPr>
        </p:nvSpPr>
        <p:spPr bwMode="auto">
          <a:xfrm>
            <a:off x="7227888" y="6886575"/>
            <a:ext cx="2344737"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fld id="{9A9C30CD-6A5E-4B1F-B273-43393E31710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itchFamily="18" charset="0"/>
        <a:buChar char="–"/>
        <a:defRPr sz="2800">
          <a:solidFill>
            <a:srgbClr val="000000"/>
          </a:solidFill>
          <a:latin typeface="+mn-lt"/>
          <a:ea typeface="+mn-ea"/>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itchFamily="18" charset="0"/>
        <a:buChar char="•"/>
        <a:defRPr sz="2400">
          <a:solidFill>
            <a:srgbClr val="000000"/>
          </a:solidFill>
          <a:latin typeface="+mn-lt"/>
          <a:ea typeface="+mn-ea"/>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itchFamily="18" charset="0"/>
        <a:buChar char="–"/>
        <a:defRPr sz="2000">
          <a:solidFill>
            <a:srgbClr val="000000"/>
          </a:solidFill>
          <a:latin typeface="+mn-lt"/>
          <a:ea typeface="+mn-ea"/>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itchFamily="18" charset="0"/>
        <a:buChar char="»"/>
        <a:defRPr sz="2000">
          <a:solidFill>
            <a:srgbClr val="000000"/>
          </a:solidFill>
          <a:latin typeface="+mn-lt"/>
          <a:ea typeface="+mn-ea"/>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457200" y="1143000"/>
            <a:ext cx="8686800" cy="414337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Equal Employment Practices in Pakistan</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685800" y="1090613"/>
            <a:ext cx="8229600" cy="5378450"/>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ctr" eaLnBrk="1">
              <a:buClrTx/>
              <a:buSzPct val="45000"/>
              <a:buFontTx/>
              <a:buNone/>
              <a:defRPr/>
            </a:pPr>
            <a:r>
              <a:rPr lang="en-US" sz="2800" b="1" dirty="0" smtClean="0">
                <a:solidFill>
                  <a:srgbClr val="000000"/>
                </a:solidFill>
              </a:rPr>
              <a:t>Overview</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marL="342900" indent="-342900" eaLnBrk="1">
              <a:buClrTx/>
              <a:defRPr/>
            </a:pPr>
            <a:endParaRPr lang="en-US" sz="2000" b="1" dirty="0" smtClean="0">
              <a:solidFill>
                <a:srgbClr val="000000"/>
              </a:solidFill>
            </a:endParaRPr>
          </a:p>
          <a:p>
            <a:pPr marL="342900" indent="-342900" eaLnBrk="1">
              <a:buClrTx/>
              <a:buFont typeface="Arial" pitchFamily="34" charset="0"/>
              <a:buChar char="•"/>
              <a:defRPr/>
            </a:pPr>
            <a:r>
              <a:rPr lang="en-US" sz="2000" b="1" dirty="0" err="1" smtClean="0">
                <a:solidFill>
                  <a:srgbClr val="000000"/>
                </a:solidFill>
              </a:rPr>
              <a:t>Labour</a:t>
            </a:r>
            <a:r>
              <a:rPr lang="en-US" sz="2000" b="1" dirty="0" smtClean="0">
                <a:solidFill>
                  <a:srgbClr val="000000"/>
                </a:solidFill>
              </a:rPr>
              <a:t> Laws</a:t>
            </a:r>
          </a:p>
          <a:p>
            <a:pPr marL="342900" indent="-342900" eaLnBrk="1">
              <a:buClrTx/>
              <a:buFont typeface="Arial" pitchFamily="34" charset="0"/>
              <a:buChar char="•"/>
              <a:defRPr/>
            </a:pPr>
            <a:endParaRPr lang="en-US" sz="2000" b="1" dirty="0">
              <a:solidFill>
                <a:srgbClr val="000000"/>
              </a:solidFill>
            </a:endParaRPr>
          </a:p>
          <a:p>
            <a:pPr marL="342900" indent="-342900" eaLnBrk="1">
              <a:buClrTx/>
              <a:buFont typeface="Arial" pitchFamily="34" charset="0"/>
              <a:buChar char="•"/>
              <a:defRPr/>
            </a:pPr>
            <a:r>
              <a:rPr lang="en-US" sz="2000" b="1" dirty="0" smtClean="0">
                <a:solidFill>
                  <a:srgbClr val="000000"/>
                </a:solidFill>
              </a:rPr>
              <a:t>Equal Employment Practices in Pakistan</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800" b="1"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r>
              <a:rPr lang="en-US" dirty="0" smtClean="0">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4112" y="2484437"/>
            <a:ext cx="3659976" cy="378565"/>
          </a:xfrm>
          <a:prstGeom prst="rect">
            <a:avLst/>
          </a:prstGeom>
        </p:spPr>
        <p:txBody>
          <a:bodyPr wrap="none">
            <a:spAutoFit/>
          </a:bodyPr>
          <a:lstStyle/>
          <a:p>
            <a:r>
              <a:rPr lang="en-US" sz="2000" b="1" dirty="0" smtClean="0">
                <a:solidFill>
                  <a:srgbClr val="000000"/>
                </a:solidFill>
              </a:rPr>
              <a:t>The Constitution of Pakistan</a:t>
            </a:r>
            <a:endParaRPr lang="en-US" sz="2000" dirty="0"/>
          </a:p>
        </p:txBody>
      </p:sp>
      <p:sp>
        <p:nvSpPr>
          <p:cNvPr id="3" name="Rectangle 2"/>
          <p:cNvSpPr/>
          <p:nvPr/>
        </p:nvSpPr>
        <p:spPr>
          <a:xfrm>
            <a:off x="1154112" y="2941637"/>
            <a:ext cx="4541628" cy="378565"/>
          </a:xfrm>
          <a:prstGeom prst="rect">
            <a:avLst/>
          </a:prstGeom>
        </p:spPr>
        <p:txBody>
          <a:bodyPr wrap="none">
            <a:spAutoFit/>
          </a:bodyPr>
          <a:lstStyle/>
          <a:p>
            <a:r>
              <a:rPr lang="en-US" sz="2000" b="1" dirty="0" smtClean="0">
                <a:solidFill>
                  <a:schemeClr val="tx1"/>
                </a:solidFill>
              </a:rPr>
              <a:t>Industrial Relations Ordinance 2002</a:t>
            </a:r>
            <a:endParaRPr lang="en-US" sz="2000" dirty="0"/>
          </a:p>
        </p:txBody>
      </p:sp>
      <p:sp>
        <p:nvSpPr>
          <p:cNvPr id="4" name="Rectangle 3"/>
          <p:cNvSpPr/>
          <p:nvPr/>
        </p:nvSpPr>
        <p:spPr>
          <a:xfrm>
            <a:off x="1154112" y="3475037"/>
            <a:ext cx="2581284" cy="378565"/>
          </a:xfrm>
          <a:prstGeom prst="rect">
            <a:avLst/>
          </a:prstGeom>
        </p:spPr>
        <p:txBody>
          <a:bodyPr wrap="none">
            <a:spAutoFit/>
          </a:bodyPr>
          <a:lstStyle/>
          <a:p>
            <a:r>
              <a:rPr lang="en-US" sz="2000" b="1" dirty="0" smtClean="0">
                <a:solidFill>
                  <a:srgbClr val="000000"/>
                </a:solidFill>
              </a:rPr>
              <a:t>Factories Act, 1934 </a:t>
            </a:r>
            <a:endParaRPr lang="en-US" sz="2000" dirty="0"/>
          </a:p>
        </p:txBody>
      </p:sp>
      <p:sp>
        <p:nvSpPr>
          <p:cNvPr id="5" name="Rectangle 4"/>
          <p:cNvSpPr/>
          <p:nvPr/>
        </p:nvSpPr>
        <p:spPr>
          <a:xfrm>
            <a:off x="1154112" y="3932237"/>
            <a:ext cx="2097177" cy="378565"/>
          </a:xfrm>
          <a:prstGeom prst="rect">
            <a:avLst/>
          </a:prstGeom>
        </p:spPr>
        <p:txBody>
          <a:bodyPr wrap="none">
            <a:spAutoFit/>
          </a:bodyPr>
          <a:lstStyle/>
          <a:p>
            <a:r>
              <a:rPr lang="en-US" sz="2000" b="1" dirty="0" smtClean="0">
                <a:solidFill>
                  <a:srgbClr val="000000"/>
                </a:solidFill>
              </a:rPr>
              <a:t>Mines Act, 1923</a:t>
            </a:r>
            <a:endParaRPr lang="en-US" sz="2000" dirty="0"/>
          </a:p>
        </p:txBody>
      </p:sp>
      <p:sp>
        <p:nvSpPr>
          <p:cNvPr id="6" name="Rectangle 5"/>
          <p:cNvSpPr/>
          <p:nvPr/>
        </p:nvSpPr>
        <p:spPr>
          <a:xfrm>
            <a:off x="1154112" y="4389437"/>
            <a:ext cx="4382931" cy="378565"/>
          </a:xfrm>
          <a:prstGeom prst="rect">
            <a:avLst/>
          </a:prstGeom>
        </p:spPr>
        <p:txBody>
          <a:bodyPr wrap="none">
            <a:spAutoFit/>
          </a:bodyPr>
          <a:lstStyle/>
          <a:p>
            <a:r>
              <a:rPr lang="en-US" sz="2000" b="1" dirty="0" smtClean="0">
                <a:solidFill>
                  <a:srgbClr val="000000"/>
                </a:solidFill>
              </a:rPr>
              <a:t>Maternity Benefit Ordinance, 1958 </a:t>
            </a:r>
            <a:endParaRPr lang="en-US" sz="2000" dirty="0"/>
          </a:p>
        </p:txBody>
      </p:sp>
      <p:sp>
        <p:nvSpPr>
          <p:cNvPr id="7" name="Rectangle 6"/>
          <p:cNvSpPr/>
          <p:nvPr/>
        </p:nvSpPr>
        <p:spPr>
          <a:xfrm>
            <a:off x="2601912" y="1798637"/>
            <a:ext cx="4721165" cy="493084"/>
          </a:xfrm>
          <a:prstGeom prst="rect">
            <a:avLst/>
          </a:prstGeom>
        </p:spPr>
        <p:txBody>
          <a:bodyPr wrap="none">
            <a:spAutoFit/>
          </a:bodyPr>
          <a:lstStyle/>
          <a:p>
            <a:pPr algn="ctr" eaLnBrk="1">
              <a:buClrTx/>
              <a:buSzPct val="45000"/>
              <a:buFontTx/>
              <a:buNone/>
              <a:defRPr/>
            </a:pPr>
            <a:r>
              <a:rPr lang="en-US" sz="2800" b="1" dirty="0" smtClean="0">
                <a:solidFill>
                  <a:srgbClr val="000000"/>
                </a:solidFill>
                <a:latin typeface="Arial" pitchFamily="34" charset="0"/>
              </a:rPr>
              <a:t>Recap of Previous Lecture</a:t>
            </a:r>
            <a:endParaRPr lang="en-US" sz="2800" b="1" dirty="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685800" y="450850"/>
            <a:ext cx="8229600" cy="5922963"/>
          </a:xfrm>
          <a:prstGeom prst="rect">
            <a:avLst/>
          </a:prstGeom>
          <a:noFill/>
          <a:ln w="9525">
            <a:noFill/>
            <a:round/>
            <a:headEnd/>
            <a:tailEnd/>
          </a:ln>
        </p:spPr>
        <p:txBody>
          <a:bodyPr lIns="90000" tIns="69840" rIns="90000" bIns="45000"/>
          <a:lstStyle/>
          <a:p>
            <a:pPr algn="ctr">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800" b="1">
                <a:solidFill>
                  <a:srgbClr val="000000"/>
                </a:solidFill>
              </a:rPr>
              <a:t>Equal Employment Opportunity </a:t>
            </a:r>
            <a:endParaRPr lang="en-US" sz="2800" b="1">
              <a:solidFill>
                <a:schemeClr val="tx1"/>
              </a:solidFill>
            </a:endParaRPr>
          </a:p>
          <a:p>
            <a:pPr>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800" b="1">
              <a:solidFill>
                <a:srgbClr val="000000"/>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rgbClr val="000000"/>
                </a:solidFill>
              </a:rPr>
              <a:t>“Equal Employment Opportunity (EEO) prohibits discrimination against anyone on any pretext” </a:t>
            </a: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rgbClr val="000000"/>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rgbClr val="000000"/>
                </a:solidFill>
              </a:rPr>
              <a:t>“EEO speaks of the equality of every human being (irrespective of gender, religion, caste, ethnicity, color, age, physical disability etc) while considering a candidate before, during and after employment”</a:t>
            </a: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rgbClr val="000000"/>
              </a:solidFill>
            </a:endParaRPr>
          </a:p>
          <a:p>
            <a:pPr algn="just"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1600" i="1">
                <a:solidFill>
                  <a:schemeClr val="tx1"/>
                </a:solidFill>
              </a:rPr>
              <a:t>Source: Syed, J. (2003) 'Equal employment practices', Pakistan and Gulf Economist, Issue No. 39, Sep 29 - Oct 05, pp. 34-37.</a:t>
            </a:r>
          </a:p>
          <a:p>
            <a:pPr algn="just"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a:p>
            <a:pPr algn="just"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chemeClr val="tx1"/>
                </a:solidFill>
              </a:rPr>
              <a:t>Affirmative Action: These are conscious efforts to compensate past unfair and bias practices in organization</a:t>
            </a:r>
          </a:p>
          <a:p>
            <a:pPr algn="just"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a:p>
            <a:pPr algn="just"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chemeClr val="tx1"/>
                </a:solidFill>
              </a:rPr>
              <a:t>Laws in Pakistan make it obligatory on employer to follow equal employment practices and do not discriminate in employment on any pretext</a:t>
            </a: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685800" y="450850"/>
            <a:ext cx="8229600" cy="5922963"/>
          </a:xfrm>
          <a:prstGeom prst="rect">
            <a:avLst/>
          </a:prstGeom>
          <a:noFill/>
          <a:ln w="9525">
            <a:noFill/>
            <a:round/>
            <a:headEnd/>
            <a:tailEnd/>
          </a:ln>
        </p:spPr>
        <p:txBody>
          <a:bodyPr lIns="90000" tIns="69840" rIns="90000" bIns="45000"/>
          <a:lstStyle/>
          <a:p>
            <a:pPr algn="ctr">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800" b="1">
                <a:solidFill>
                  <a:srgbClr val="000000"/>
                </a:solidFill>
              </a:rPr>
              <a:t>Equal Employment Opportunity </a:t>
            </a:r>
            <a:endParaRPr lang="en-US" sz="2800" b="1">
              <a:solidFill>
                <a:schemeClr val="tx1"/>
              </a:solidFill>
            </a:endParaRPr>
          </a:p>
          <a:p>
            <a:pPr>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800" b="1">
              <a:solidFill>
                <a:srgbClr val="000000"/>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chemeClr val="tx1"/>
                </a:solidFill>
              </a:rPr>
              <a:t>Article 27 of Constitution of Pakistan, prohibit discrimination based on sex in “Services of Pakistan”</a:t>
            </a: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chemeClr val="tx1"/>
                </a:solidFill>
              </a:rPr>
              <a:t>further “make it obligatory to take steps to ensure full participation of women in all spheres of national life“</a:t>
            </a: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a:solidFill>
                <a:schemeClr val="tx1"/>
              </a:solidFill>
            </a:endParaRPr>
          </a:p>
          <a:p>
            <a:pPr algn="just">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a:solidFill>
                  <a:schemeClr val="tx1"/>
                </a:solidFill>
              </a:rPr>
              <a:t>According to Articles 34 and 38a, it is responsibility of state to work for wellbeing of  the people of Pakistan by raising their standard of lives and taking steps to prevent concentration of wealth in few hands and exercise of equal right between employer and employee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5800" y="450850"/>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eaLnBrk="1">
              <a:buClrTx/>
              <a:buSzPct val="45000"/>
              <a:buFontTx/>
              <a:buNone/>
              <a:defRPr/>
            </a:pPr>
            <a:endParaRPr lang="en-US" sz="2800" b="1" dirty="0">
              <a:solidFill>
                <a:srgbClr val="000000"/>
              </a:solidFill>
            </a:endParaRPr>
          </a:p>
          <a:p>
            <a:pPr eaLnBrk="1">
              <a:buClrTx/>
              <a:buSzPct val="45000"/>
              <a:buFontTx/>
              <a:buNone/>
              <a:defRPr/>
            </a:pPr>
            <a:r>
              <a:rPr lang="en-US" sz="2000" b="1" dirty="0" smtClean="0">
                <a:solidFill>
                  <a:srgbClr val="000000"/>
                </a:solidFill>
              </a:rPr>
              <a:t>Pakistan is signatory of international agreements and conventions</a:t>
            </a:r>
          </a:p>
          <a:p>
            <a:pPr eaLnBrk="1">
              <a:buClrTx/>
              <a:buSzPct val="45000"/>
              <a:buFontTx/>
              <a:buNone/>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ILO Discrimination (Employment and Occupation) Convention, 1958 (No. 111) (ratified on 24/1/1961)</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ILO Equal Remuneration Convention, 1951 (No. 100) (ratified on 11/10/2001)</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UN Convention on the Elimination of All Forms of Discrimination Against Women, 1979 (ratified on 12/3/1996)</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ILO Vocational Rehabilitation and Employment (Disabled Persons) Convention, 1983 (No. 159) (ratified on</a:t>
            </a:r>
          </a:p>
          <a:p>
            <a:pPr marL="342900" indent="-342900" algn="just">
              <a:buFont typeface="Arial" pitchFamily="34" charset="0"/>
              <a:buChar char="•"/>
              <a:defRPr/>
            </a:pPr>
            <a:r>
              <a:rPr lang="en-US" sz="2000" b="1" dirty="0" smtClean="0">
                <a:solidFill>
                  <a:schemeClr val="tx1"/>
                </a:solidFill>
              </a:rPr>
              <a:t>25/10/1994)</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a:solidFill>
                  <a:schemeClr val="tx1"/>
                </a:solidFill>
              </a:rPr>
              <a:t>ILO Underground Work (Women) Convention, 1935 (No. 45</a:t>
            </a:r>
            <a:r>
              <a:rPr lang="en-US" sz="2000" b="1" dirty="0" smtClean="0">
                <a:solidFill>
                  <a:schemeClr val="tx1"/>
                </a:solidFill>
              </a:rPr>
              <a:t>)</a:t>
            </a:r>
            <a:endParaRPr lang="en-US" sz="2000" b="1" dirty="0">
              <a:solidFill>
                <a:schemeClr val="tx1"/>
              </a:solidFill>
            </a:endParaRP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endParaRPr lang="en-US" sz="2000" b="1" dirty="0">
              <a:solidFill>
                <a:schemeClr val="tx1"/>
              </a:solidFill>
            </a:endParaRPr>
          </a:p>
          <a:p>
            <a:pPr>
              <a:defRPr/>
            </a:pPr>
            <a:endParaRPr lang="en-US" sz="20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algn="ctr" eaLnBrk="1">
              <a:buClrTx/>
              <a:buSzPct val="45000"/>
              <a:buFontTx/>
              <a:buNone/>
              <a:defRPr/>
            </a:pPr>
            <a:endParaRPr lang="en-US" sz="2800" b="1" dirty="0" smtClean="0">
              <a:solidFill>
                <a:srgbClr val="000000"/>
              </a:solidFill>
            </a:endParaRP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On </a:t>
            </a:r>
            <a:r>
              <a:rPr lang="en-US" sz="2000" b="1" dirty="0">
                <a:solidFill>
                  <a:schemeClr val="tx1"/>
                </a:solidFill>
              </a:rPr>
              <a:t>30 April 2000, </a:t>
            </a:r>
            <a:r>
              <a:rPr lang="en-US" sz="2000" b="1" dirty="0" smtClean="0">
                <a:solidFill>
                  <a:schemeClr val="tx1"/>
                </a:solidFill>
              </a:rPr>
              <a:t>the Federal </a:t>
            </a:r>
            <a:r>
              <a:rPr lang="en-US" sz="2000" b="1" dirty="0">
                <a:solidFill>
                  <a:schemeClr val="tx1"/>
                </a:solidFill>
              </a:rPr>
              <a:t>government announced </a:t>
            </a:r>
            <a:r>
              <a:rPr lang="en-US" sz="2000" b="1" dirty="0" smtClean="0">
                <a:solidFill>
                  <a:schemeClr val="tx1"/>
                </a:solidFill>
              </a:rPr>
              <a:t>Labor </a:t>
            </a:r>
            <a:r>
              <a:rPr lang="en-US" sz="2000" b="1" dirty="0">
                <a:solidFill>
                  <a:schemeClr val="tx1"/>
                </a:solidFill>
              </a:rPr>
              <a:t>Welfare Package for Workers making it obligatory for </a:t>
            </a:r>
            <a:r>
              <a:rPr lang="en-US" sz="2000" b="1" dirty="0" smtClean="0">
                <a:solidFill>
                  <a:schemeClr val="tx1"/>
                </a:solidFill>
              </a:rPr>
              <a:t>the organizations </a:t>
            </a:r>
            <a:r>
              <a:rPr lang="en-US" sz="2000" b="1" dirty="0">
                <a:solidFill>
                  <a:schemeClr val="tx1"/>
                </a:solidFill>
              </a:rPr>
              <a:t>to offer gender equality and affirmative action. In summary, it </a:t>
            </a:r>
            <a:r>
              <a:rPr lang="en-US" sz="2000" b="1" dirty="0" smtClean="0">
                <a:solidFill>
                  <a:schemeClr val="tx1"/>
                </a:solidFill>
              </a:rPr>
              <a:t>permits:</a:t>
            </a:r>
            <a:endParaRPr lang="en-US" sz="2000" b="1" dirty="0">
              <a:solidFill>
                <a:schemeClr val="tx1"/>
              </a:solidFill>
            </a:endParaRP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r>
              <a:rPr lang="en-US" sz="2000" b="1" dirty="0" smtClean="0">
                <a:solidFill>
                  <a:schemeClr val="tx1"/>
                </a:solidFill>
              </a:rPr>
              <a:t>Equal remuneration for men and women for work of equal value through appropriate legislation.</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Enhancement of maternity benefits for female mine workers.</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Safeguards against sexual harassment through appropriate actions</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Recruitment of female labor inspectors for enforcement of labor laws on female workers.</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Increase in percentage of reserved seats of workers and peasants at Union Councils, Tehsil Councils and District Councils in the Devolution of Power Plan.</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r>
              <a:rPr lang="en-US" sz="2000" b="1" dirty="0" smtClean="0">
                <a:solidFill>
                  <a:schemeClr val="tx1"/>
                </a:solidFill>
              </a:rPr>
              <a:t>Extension </a:t>
            </a:r>
            <a:r>
              <a:rPr lang="en-US" sz="2000" b="1" dirty="0">
                <a:solidFill>
                  <a:schemeClr val="tx1"/>
                </a:solidFill>
              </a:rPr>
              <a:t>of coverage of laws to agriculture and other informal sectors of economy</a:t>
            </a: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endParaRPr lang="en-US" sz="20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endParaRPr lang="en-US" sz="2000" b="1" dirty="0">
              <a:solidFill>
                <a:srgbClr val="000000"/>
              </a:solidFill>
            </a:endParaRP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In 2002, Federal government announced </a:t>
            </a:r>
            <a:r>
              <a:rPr lang="en-US" sz="2000" b="1" dirty="0" err="1" smtClean="0">
                <a:solidFill>
                  <a:srgbClr val="000000"/>
                </a:solidFill>
              </a:rPr>
              <a:t>labour</a:t>
            </a:r>
            <a:r>
              <a:rPr lang="en-US" sz="2000" b="1" dirty="0" smtClean="0">
                <a:solidFill>
                  <a:srgbClr val="000000"/>
                </a:solidFill>
              </a:rPr>
              <a:t> policy which empowered </a:t>
            </a:r>
            <a:r>
              <a:rPr lang="en-US" sz="2000" b="1" dirty="0" err="1" smtClean="0">
                <a:solidFill>
                  <a:srgbClr val="000000"/>
                </a:solidFill>
              </a:rPr>
              <a:t>labour</a:t>
            </a:r>
            <a:r>
              <a:rPr lang="en-US" sz="2000" b="1" dirty="0" smtClean="0">
                <a:solidFill>
                  <a:srgbClr val="000000"/>
                </a:solidFill>
              </a:rPr>
              <a:t> courts to reinstate illegally dismissed workers and allow compensation</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err="1" smtClean="0">
                <a:solidFill>
                  <a:srgbClr val="000000"/>
                </a:solidFill>
              </a:rPr>
              <a:t>Labour</a:t>
            </a:r>
            <a:r>
              <a:rPr lang="en-US" sz="2000" b="1" dirty="0" smtClean="0">
                <a:solidFill>
                  <a:srgbClr val="000000"/>
                </a:solidFill>
              </a:rPr>
              <a:t> policy emphasize on bilateralism</a:t>
            </a:r>
          </a:p>
          <a:p>
            <a:pPr marL="342900" indent="-342900" algn="just" eaLnBrk="1">
              <a:buClrTx/>
              <a:buSzPct val="45000"/>
              <a:buFont typeface="Arial" pitchFamily="34" charset="0"/>
              <a:buChar char="•"/>
              <a:defRPr/>
            </a:pPr>
            <a:endParaRPr lang="en-US" sz="2000" b="1" dirty="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It also defines contractual </a:t>
            </a:r>
            <a:r>
              <a:rPr lang="en-US" sz="2000" b="1" dirty="0" err="1" smtClean="0">
                <a:solidFill>
                  <a:srgbClr val="000000"/>
                </a:solidFill>
              </a:rPr>
              <a:t>labours</a:t>
            </a:r>
            <a:r>
              <a:rPr lang="en-US" sz="2000" b="1" dirty="0" smtClean="0">
                <a:solidFill>
                  <a:srgbClr val="000000"/>
                </a:solidFill>
              </a:rPr>
              <a:t> in accordance with international standards of temporary jobs  and protect their rights</a:t>
            </a:r>
          </a:p>
          <a:p>
            <a:pPr marL="342900" indent="-342900" algn="just" eaLnBrk="1">
              <a:buClrTx/>
              <a:buSzPct val="45000"/>
              <a:buFont typeface="Arial" pitchFamily="34" charset="0"/>
              <a:buChar char="•"/>
              <a:defRPr/>
            </a:pPr>
            <a:endParaRPr lang="en-US" sz="2000" b="1" dirty="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a:t>
            </a:r>
            <a:r>
              <a:rPr lang="en-US" sz="2000" b="1" dirty="0" err="1" smtClean="0">
                <a:solidFill>
                  <a:srgbClr val="000000"/>
                </a:solidFill>
              </a:rPr>
              <a:t>labour</a:t>
            </a:r>
            <a:r>
              <a:rPr lang="en-US" sz="2000" b="1" dirty="0" smtClean="0">
                <a:solidFill>
                  <a:srgbClr val="000000"/>
                </a:solidFill>
              </a:rPr>
              <a:t> policy also ban child and bonded </a:t>
            </a:r>
            <a:r>
              <a:rPr lang="en-US" sz="2000" b="1" dirty="0" err="1" smtClean="0">
                <a:solidFill>
                  <a:srgbClr val="000000"/>
                </a:solidFill>
              </a:rPr>
              <a:t>labour</a:t>
            </a:r>
            <a:r>
              <a:rPr lang="en-US" sz="2000" b="1" dirty="0" smtClean="0">
                <a:solidFill>
                  <a:srgbClr val="000000"/>
                </a:solidFill>
              </a:rPr>
              <a:t> and pledges equal opportunity </a:t>
            </a:r>
          </a:p>
          <a:p>
            <a:pPr marL="342900" indent="-342900" algn="just" eaLnBrk="1">
              <a:buClrTx/>
              <a:buSzPct val="45000"/>
              <a:buFont typeface="Arial" pitchFamily="34" charset="0"/>
              <a:buChar char="•"/>
              <a:defRPr/>
            </a:pPr>
            <a:endParaRPr lang="en-US" sz="20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endParaRPr lang="en-US" sz="2000" b="1" dirty="0">
              <a:solidFill>
                <a:schemeClr val="tx1"/>
              </a:solidFill>
            </a:endParaRP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r>
              <a:rPr lang="en-US" sz="2000" b="1" dirty="0" smtClean="0">
                <a:solidFill>
                  <a:schemeClr val="tx1"/>
                </a:solidFill>
              </a:rPr>
              <a:t>To improve recruitment conditions in Pakistan, the government has made legislation like </a:t>
            </a:r>
          </a:p>
          <a:p>
            <a:pPr algn="just">
              <a:defRPr/>
            </a:pPr>
            <a:endParaRPr lang="en-US" sz="2000" b="1" dirty="0" smtClean="0">
              <a:solidFill>
                <a:schemeClr val="tx1"/>
              </a:solidFill>
            </a:endParaRPr>
          </a:p>
          <a:p>
            <a:pPr marL="342900" indent="-342900" algn="just">
              <a:buFont typeface="Arial" pitchFamily="34" charset="0"/>
              <a:buChar char="•"/>
              <a:defRPr/>
            </a:pPr>
            <a:r>
              <a:rPr lang="en-US" sz="2000" b="1" dirty="0" smtClean="0">
                <a:solidFill>
                  <a:schemeClr val="tx1"/>
                </a:solidFill>
              </a:rPr>
              <a:t>National </a:t>
            </a:r>
            <a:r>
              <a:rPr lang="en-US" sz="2000" b="1" dirty="0">
                <a:solidFill>
                  <a:schemeClr val="tx1"/>
                </a:solidFill>
              </a:rPr>
              <a:t>Policy and Plan of Action for Elimination of Child Labor (</a:t>
            </a:r>
            <a:r>
              <a:rPr lang="en-US" sz="2000" b="1" dirty="0" smtClean="0">
                <a:solidFill>
                  <a:schemeClr val="tx1"/>
                </a:solidFill>
              </a:rPr>
              <a:t>2000)</a:t>
            </a:r>
          </a:p>
          <a:p>
            <a:pPr algn="just">
              <a:defRPr/>
            </a:pPr>
            <a:endParaRPr lang="en-US" sz="2000" b="1" dirty="0" smtClean="0">
              <a:solidFill>
                <a:schemeClr val="tx1"/>
              </a:solidFill>
            </a:endParaRPr>
          </a:p>
          <a:p>
            <a:pPr marL="342900" indent="-342900" algn="just">
              <a:buFont typeface="Arial" pitchFamily="34" charset="0"/>
              <a:buChar char="•"/>
              <a:defRPr/>
            </a:pPr>
            <a:r>
              <a:rPr lang="en-US" sz="2000" b="1" dirty="0" smtClean="0">
                <a:solidFill>
                  <a:schemeClr val="tx1"/>
                </a:solidFill>
              </a:rPr>
              <a:t>National </a:t>
            </a:r>
            <a:r>
              <a:rPr lang="en-US" sz="2000" b="1" dirty="0">
                <a:solidFill>
                  <a:schemeClr val="tx1"/>
                </a:solidFill>
              </a:rPr>
              <a:t>Policy and Plan </a:t>
            </a:r>
            <a:r>
              <a:rPr lang="en-US" sz="2000" b="1" dirty="0" smtClean="0">
                <a:solidFill>
                  <a:schemeClr val="tx1"/>
                </a:solidFill>
              </a:rPr>
              <a:t>of Action </a:t>
            </a:r>
            <a:r>
              <a:rPr lang="en-US" sz="2000" b="1" dirty="0">
                <a:solidFill>
                  <a:schemeClr val="tx1"/>
                </a:solidFill>
              </a:rPr>
              <a:t>for the Abolition of Bonded Labor (2001</a:t>
            </a:r>
            <a:r>
              <a:rPr lang="en-US" sz="2000" b="1" dirty="0" smtClean="0">
                <a:solidFill>
                  <a:schemeClr val="tx1"/>
                </a:solidFill>
              </a:rPr>
              <a:t>)</a:t>
            </a: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r>
              <a:rPr lang="en-US" sz="2000" b="1" dirty="0">
                <a:solidFill>
                  <a:schemeClr val="tx1"/>
                </a:solidFill>
              </a:rPr>
              <a:t>E</a:t>
            </a:r>
            <a:r>
              <a:rPr lang="en-US" sz="2000" b="1" dirty="0" smtClean="0">
                <a:solidFill>
                  <a:schemeClr val="tx1"/>
                </a:solidFill>
              </a:rPr>
              <a:t>ndorsement </a:t>
            </a:r>
            <a:r>
              <a:rPr lang="en-US" sz="2000" b="1" dirty="0">
                <a:solidFill>
                  <a:schemeClr val="tx1"/>
                </a:solidFill>
              </a:rPr>
              <a:t>of ILO Conventions 100 and 182. </a:t>
            </a:r>
            <a:endParaRPr lang="en-US" sz="2000" b="1" dirty="0" smtClean="0">
              <a:solidFill>
                <a:schemeClr val="tx1"/>
              </a:solidFill>
            </a:endParaRPr>
          </a:p>
          <a:p>
            <a:pPr marL="342900" indent="-342900" algn="just">
              <a:buFont typeface="Arial" pitchFamily="34" charset="0"/>
              <a:buChar char="•"/>
              <a:defRPr/>
            </a:pPr>
            <a:endParaRPr lang="en-US" sz="2000" b="1" dirty="0" smtClean="0">
              <a:solidFill>
                <a:schemeClr val="tx1"/>
              </a:solidFill>
            </a:endParaRPr>
          </a:p>
          <a:p>
            <a:pPr marL="342900" indent="-342900" algn="just">
              <a:buFont typeface="Arial" pitchFamily="34" charset="0"/>
              <a:buChar char="•"/>
              <a:defRPr/>
            </a:pPr>
            <a:r>
              <a:rPr lang="en-US" sz="2000" b="1" dirty="0" smtClean="0">
                <a:solidFill>
                  <a:schemeClr val="tx1"/>
                </a:solidFill>
              </a:rPr>
              <a:t>Federal and Provincial </a:t>
            </a:r>
            <a:r>
              <a:rPr lang="en-US" sz="2000" b="1" dirty="0">
                <a:solidFill>
                  <a:schemeClr val="tx1"/>
                </a:solidFill>
              </a:rPr>
              <a:t>governments have also made legislations about the </a:t>
            </a:r>
            <a:r>
              <a:rPr lang="en-US" sz="2000" b="1" dirty="0" smtClean="0">
                <a:solidFill>
                  <a:schemeClr val="tx1"/>
                </a:solidFill>
              </a:rPr>
              <a:t>provision of  </a:t>
            </a:r>
            <a:r>
              <a:rPr lang="en-US" sz="2000" b="1" dirty="0">
                <a:solidFill>
                  <a:schemeClr val="tx1"/>
                </a:solidFill>
              </a:rPr>
              <a:t>2% quota for special (disabled) people </a:t>
            </a:r>
            <a:r>
              <a:rPr lang="en-US" sz="2000" b="1" dirty="0" smtClean="0">
                <a:solidFill>
                  <a:schemeClr val="tx1"/>
                </a:solidFill>
              </a:rPr>
              <a:t>in the employment. </a:t>
            </a:r>
            <a:r>
              <a:rPr lang="en-US" sz="2000" b="1" dirty="0">
                <a:solidFill>
                  <a:schemeClr val="tx1"/>
                </a:solidFill>
              </a:rPr>
              <a:t>This was enacted by the Disabled Persons (Employment and Rehabilitation</a:t>
            </a:r>
            <a:r>
              <a:rPr lang="en-US" sz="2000" b="1" dirty="0" smtClean="0">
                <a:solidFill>
                  <a:schemeClr val="tx1"/>
                </a:solidFill>
              </a:rPr>
              <a:t>)      Ordinance </a:t>
            </a:r>
            <a:r>
              <a:rPr lang="en-US" sz="2000" b="1" dirty="0">
                <a:solidFill>
                  <a:schemeClr val="tx1"/>
                </a:solidFill>
              </a:rPr>
              <a:t>1981.</a:t>
            </a:r>
            <a:endParaRPr lang="en-US" sz="2000" b="1" dirty="0" smtClean="0">
              <a:solidFill>
                <a:schemeClr val="tx1"/>
              </a:solidFill>
            </a:endParaRPr>
          </a:p>
          <a:p>
            <a:pPr eaLnBrk="1">
              <a:buClrTx/>
              <a:buSzPct val="45000"/>
              <a:buFontTx/>
              <a:buNone/>
              <a:defRPr/>
            </a:pPr>
            <a:endParaRPr lang="en-US" sz="2000" b="1" dirty="0">
              <a:solidFill>
                <a:schemeClr val="tx1"/>
              </a:solidFill>
            </a:endParaRPr>
          </a:p>
          <a:p>
            <a:pPr eaLnBrk="1">
              <a:buClrTx/>
              <a:buSzPct val="45000"/>
              <a:buFontTx/>
              <a:buNone/>
              <a:defRPr/>
            </a:pPr>
            <a:endParaRPr lang="en-US" sz="20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544513"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eaLnBrk="1">
              <a:buClrTx/>
              <a:buSzPct val="45000"/>
              <a:buFontTx/>
              <a:buNone/>
              <a:defRPr/>
            </a:pPr>
            <a:endParaRPr lang="en-US" sz="2000" b="1" dirty="0" smtClean="0">
              <a:solidFill>
                <a:schemeClr val="tx1"/>
              </a:solidFill>
            </a:endParaRPr>
          </a:p>
          <a:p>
            <a:pPr eaLnBrk="1">
              <a:buClrTx/>
              <a:buSzPct val="45000"/>
              <a:buFontTx/>
              <a:buNone/>
              <a:defRPr/>
            </a:pPr>
            <a:endParaRPr lang="en-US" sz="2000" b="1" dirty="0">
              <a:solidFill>
                <a:schemeClr val="tx1"/>
              </a:solidFill>
            </a:endParaRPr>
          </a:p>
          <a:p>
            <a:pPr>
              <a:defRPr/>
            </a:pPr>
            <a:endParaRPr lang="en-US" sz="2000" b="1" u="sng" dirty="0" smtClean="0">
              <a:solidFill>
                <a:schemeClr val="tx1"/>
              </a:solidFill>
            </a:endParaRPr>
          </a:p>
          <a:p>
            <a:pPr>
              <a:defRPr/>
            </a:pPr>
            <a:r>
              <a:rPr lang="en-US" sz="2000" b="1" u="sng" dirty="0" smtClean="0">
                <a:solidFill>
                  <a:schemeClr val="tx1"/>
                </a:solidFill>
              </a:rPr>
              <a:t>Disabled </a:t>
            </a:r>
            <a:r>
              <a:rPr lang="en-US" sz="2000" b="1" u="sng" dirty="0">
                <a:solidFill>
                  <a:schemeClr val="tx1"/>
                </a:solidFill>
              </a:rPr>
              <a:t>Persons:</a:t>
            </a:r>
          </a:p>
          <a:p>
            <a:pPr>
              <a:defRPr/>
            </a:pPr>
            <a:r>
              <a:rPr lang="en-US" sz="2000" b="1" dirty="0">
                <a:solidFill>
                  <a:schemeClr val="tx1"/>
                </a:solidFill>
              </a:rPr>
              <a:t>Disabled Persons (Employment and Rehabilitation) Ordinance 1981 allot 1 percent quota to disabled </a:t>
            </a:r>
          </a:p>
          <a:p>
            <a:pPr>
              <a:defRPr/>
            </a:pPr>
            <a:endParaRPr lang="en-US" sz="2000" b="1" dirty="0">
              <a:solidFill>
                <a:schemeClr val="tx1"/>
              </a:solidFill>
            </a:endParaRPr>
          </a:p>
          <a:p>
            <a:pPr>
              <a:defRPr/>
            </a:pPr>
            <a:r>
              <a:rPr lang="en-US" sz="2000" b="1" dirty="0">
                <a:solidFill>
                  <a:schemeClr val="tx1"/>
                </a:solidFill>
              </a:rPr>
              <a:t>In 2002, Ministry of Social Welfare and Special Education ask Cabinet Division for 2 percent quota of disabled persons in all Ministries</a:t>
            </a:r>
          </a:p>
          <a:p>
            <a:pPr marL="342900" indent="-342900" eaLnBrk="1">
              <a:buClrTx/>
              <a:buSzPct val="45000"/>
              <a:buFont typeface="Arial" pitchFamily="34" charset="0"/>
              <a:buChar char="•"/>
              <a:defRPr/>
            </a:pPr>
            <a:endParaRPr lang="en-US" sz="2000" b="1" dirty="0" smtClean="0">
              <a:solidFill>
                <a:schemeClr val="tx1"/>
              </a:solidFill>
            </a:endParaRPr>
          </a:p>
          <a:p>
            <a:pPr marL="342900" indent="-342900" eaLnBrk="1">
              <a:buClrTx/>
              <a:buSzPct val="45000"/>
              <a:buFont typeface="Arial" pitchFamily="34" charset="0"/>
              <a:buChar char="•"/>
              <a:defRPr/>
            </a:pPr>
            <a:endParaRPr lang="en-US" sz="2000" b="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544513"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smtClean="0">
                <a:solidFill>
                  <a:srgbClr val="000000"/>
                </a:solidFill>
              </a:rPr>
              <a:t>Equal Employment Opportunity </a:t>
            </a:r>
            <a:endParaRPr lang="en-US" sz="2800" b="1" dirty="0">
              <a:solidFill>
                <a:schemeClr val="tx1"/>
              </a:solidFill>
            </a:endParaRPr>
          </a:p>
          <a:p>
            <a:pPr eaLnBrk="1">
              <a:buClrTx/>
              <a:buSzPct val="45000"/>
              <a:defRPr/>
            </a:pPr>
            <a:endParaRPr lang="en-US" sz="2000" b="1" dirty="0" smtClean="0">
              <a:solidFill>
                <a:schemeClr val="tx1"/>
              </a:solidFill>
            </a:endParaRP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In Pakistan despite </a:t>
            </a:r>
            <a:r>
              <a:rPr lang="en-US" sz="2000" b="1" dirty="0" err="1" smtClean="0">
                <a:solidFill>
                  <a:schemeClr val="tx1"/>
                </a:solidFill>
              </a:rPr>
              <a:t>labour</a:t>
            </a:r>
            <a:r>
              <a:rPr lang="en-US" sz="2000" b="1" dirty="0" smtClean="0">
                <a:solidFill>
                  <a:schemeClr val="tx1"/>
                </a:solidFill>
              </a:rPr>
              <a:t> laws making obligatory to practice equal employment opportunity in employment, employers take cover under “circumstances and acceptability” </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Women are even not consider for selection and interview on several grounds (they can not stay in office late, they quit their jobs after marriage, they give more time to their children, they can not move from one place to other)  </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In Public sector delaying tactics of writing ACRs deprived eligible employees from timely promotion thus violating EEO</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Costly and time consuming efforts are also hurdles for discriminated workers to pursue their cases under prevailing law</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Lack of education and information also preclude </a:t>
            </a:r>
            <a:r>
              <a:rPr lang="en-US" sz="2000" b="1" dirty="0" err="1" smtClean="0">
                <a:solidFill>
                  <a:schemeClr val="tx1"/>
                </a:solidFill>
              </a:rPr>
              <a:t>labour</a:t>
            </a:r>
            <a:r>
              <a:rPr lang="en-US" sz="2000" b="1" dirty="0" smtClean="0">
                <a:solidFill>
                  <a:schemeClr val="tx1"/>
                </a:solidFill>
              </a:rPr>
              <a:t> to claim their legal right given under laws</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HR and line managers are not educated and aware of EEO laws</a:t>
            </a:r>
          </a:p>
          <a:p>
            <a:pPr marL="342900" indent="-342900" eaLnBrk="1">
              <a:buClrTx/>
              <a:buSzPct val="45000"/>
              <a:buFont typeface="Arial" pitchFamily="34" charset="0"/>
              <a:buChar char="•"/>
              <a:defRPr/>
            </a:pPr>
            <a:endParaRPr lang="en-US" sz="2000" b="1" dirty="0">
              <a:solidFill>
                <a:schemeClr val="tx1"/>
              </a:solidFill>
            </a:endParaRPr>
          </a:p>
          <a:p>
            <a:pPr eaLnBrk="1">
              <a:buClrTx/>
              <a:buSzPct val="45000"/>
              <a:buFontTx/>
              <a:buNone/>
              <a:defRPr/>
            </a:pPr>
            <a:endParaRPr lang="en-US" sz="2000" b="1" dirty="0">
              <a:solidFill>
                <a:schemeClr val="tx1"/>
              </a:solidFill>
            </a:endParaRPr>
          </a:p>
          <a:p>
            <a:pPr eaLnBrk="1">
              <a:buClrTx/>
              <a:buSzPct val="45000"/>
              <a:buFontTx/>
              <a:buNone/>
              <a:defRPr/>
            </a:pPr>
            <a:endParaRPr lang="en-US" sz="20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eaLnBrk="1">
              <a:buClrTx/>
              <a:buSzPct val="45000"/>
              <a:buFontTx/>
              <a:buNone/>
              <a:defRPr/>
            </a:pPr>
            <a:endParaRPr lang="en-US" sz="2000" b="1" dirty="0" smtClean="0">
              <a:solidFill>
                <a:schemeClr val="tx1"/>
              </a:solidFill>
            </a:endParaRPr>
          </a:p>
          <a:p>
            <a:pPr eaLnBrk="1">
              <a:buClrTx/>
              <a:buSzPct val="45000"/>
              <a:buFontTx/>
              <a:buNone/>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In Pakistan most of the jobs are filled through references and relationships</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Ethnicity, regional belonging and alumni also play role in selection</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In terms of working conditions, women are also victims of sexual harassment</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r>
              <a:rPr lang="en-US" sz="2000" b="1" dirty="0" smtClean="0">
                <a:solidFill>
                  <a:schemeClr val="tx1"/>
                </a:solidFill>
              </a:rPr>
              <a:t>No separate or adequate facilities for women </a:t>
            </a:r>
            <a:endParaRPr lang="en-US" sz="2000" b="1" dirty="0">
              <a:solidFill>
                <a:schemeClr val="tx1"/>
              </a:solidFill>
            </a:endParaRPr>
          </a:p>
          <a:p>
            <a:pPr>
              <a:defRPr/>
            </a:pPr>
            <a:endParaRPr lang="en-US" sz="2000" b="1" dirty="0">
              <a:solidFill>
                <a:schemeClr val="tx1"/>
              </a:solidFill>
            </a:endParaRPr>
          </a:p>
          <a:p>
            <a:pPr marL="342900" indent="-342900">
              <a:buFont typeface="Arial" pitchFamily="34" charset="0"/>
              <a:buChar char="•"/>
              <a:defRPr/>
            </a:pPr>
            <a:r>
              <a:rPr lang="en-US" sz="2000" b="1" dirty="0" smtClean="0">
                <a:solidFill>
                  <a:schemeClr val="tx1"/>
                </a:solidFill>
              </a:rPr>
              <a:t>Lack of facilities for disabled persons </a:t>
            </a: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endParaRPr lang="en-US" sz="2000" b="1" dirty="0">
              <a:solidFill>
                <a:schemeClr val="tx1"/>
              </a:solidFill>
            </a:endParaRPr>
          </a:p>
          <a:p>
            <a:pPr marL="342900" indent="-342900" eaLnBrk="1">
              <a:buClrTx/>
              <a:buSzPct val="45000"/>
              <a:buFont typeface="Arial" pitchFamily="34" charset="0"/>
              <a:buChar char="•"/>
              <a:defRPr/>
            </a:pPr>
            <a:endParaRPr lang="en-US" sz="2000" b="1" dirty="0">
              <a:solidFill>
                <a:schemeClr val="tx1"/>
              </a:solidFill>
            </a:endParaRPr>
          </a:p>
          <a:p>
            <a:pPr eaLnBrk="1">
              <a:buClrTx/>
              <a:buSzPct val="45000"/>
              <a:buFontTx/>
              <a:buNone/>
              <a:defRPr/>
            </a:pPr>
            <a:endParaRPr lang="en-US" sz="2000" b="1" dirty="0">
              <a:solidFill>
                <a:schemeClr val="tx1"/>
              </a:solidFill>
            </a:endParaRPr>
          </a:p>
          <a:p>
            <a:pPr eaLnBrk="1">
              <a:buClrTx/>
              <a:buSzPct val="45000"/>
              <a:buFontTx/>
              <a:buNone/>
              <a:defRPr/>
            </a:pPr>
            <a:endParaRPr lang="en-US" sz="2000"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685800" y="1090613"/>
            <a:ext cx="8229600" cy="5378450"/>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ctr" eaLnBrk="1">
              <a:buClrTx/>
              <a:buSzPct val="45000"/>
              <a:buFontTx/>
              <a:buNone/>
              <a:defRPr/>
            </a:pPr>
            <a:r>
              <a:rPr lang="en-US" sz="2800" b="1" dirty="0" smtClean="0">
                <a:solidFill>
                  <a:srgbClr val="000000"/>
                </a:solidFill>
              </a:rPr>
              <a:t>Summary</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marL="342900" indent="-342900" eaLnBrk="1">
              <a:buClrTx/>
              <a:buFont typeface="Arial" pitchFamily="34" charset="0"/>
              <a:buChar char="•"/>
              <a:defRPr/>
            </a:pPr>
            <a:r>
              <a:rPr lang="en-US" sz="2000" b="1" dirty="0" err="1" smtClean="0">
                <a:solidFill>
                  <a:srgbClr val="000000"/>
                </a:solidFill>
              </a:rPr>
              <a:t>Labour</a:t>
            </a:r>
            <a:r>
              <a:rPr lang="en-US" sz="2000" b="1" dirty="0" smtClean="0">
                <a:solidFill>
                  <a:srgbClr val="000000"/>
                </a:solidFill>
              </a:rPr>
              <a:t> Legislations </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Contract Appointment </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Working Hours and Conditions</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Leaves and Holidays</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Children Employment</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err="1" smtClean="0">
                <a:solidFill>
                  <a:srgbClr val="000000"/>
                </a:solidFill>
              </a:rPr>
              <a:t>Labour</a:t>
            </a:r>
            <a:r>
              <a:rPr lang="en-US" sz="2000" b="1" dirty="0" smtClean="0">
                <a:solidFill>
                  <a:srgbClr val="000000"/>
                </a:solidFill>
              </a:rPr>
              <a:t> Disputes</a:t>
            </a:r>
          </a:p>
          <a:p>
            <a:pPr marL="342900" indent="-342900" eaLnBrk="1">
              <a:buClrTx/>
              <a:buFont typeface="Arial" pitchFamily="34" charset="0"/>
              <a:buChar char="•"/>
              <a:defRPr/>
            </a:pPr>
            <a:endParaRPr lang="en-US" sz="2000" b="1" dirty="0">
              <a:solidFill>
                <a:srgbClr val="000000"/>
              </a:solidFill>
            </a:endParaRPr>
          </a:p>
          <a:p>
            <a:pPr marL="342900" indent="-342900" eaLnBrk="1">
              <a:buClrTx/>
              <a:buFont typeface="Arial" pitchFamily="34" charset="0"/>
              <a:buChar char="•"/>
              <a:defRPr/>
            </a:pPr>
            <a:r>
              <a:rPr lang="en-US" sz="2000" b="1" dirty="0" smtClean="0">
                <a:solidFill>
                  <a:srgbClr val="000000"/>
                </a:solidFill>
              </a:rPr>
              <a:t>Equal Employment Practices in Pakistan</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800" b="1"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r>
              <a:rPr lang="en-US" dirty="0" smtClean="0">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5"/>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marL="342900" indent="-342900" eaLnBrk="1">
              <a:buClrTx/>
              <a:buSzPct val="45000"/>
              <a:buFont typeface="Arial" pitchFamily="34" charset="0"/>
              <a:buChar char="•"/>
              <a:defRPr/>
            </a:pPr>
            <a:endParaRPr lang="en-US" sz="2000" b="1" dirty="0" smtClean="0">
              <a:solidFill>
                <a:schemeClr val="tx1"/>
              </a:solidFill>
            </a:endParaRPr>
          </a:p>
          <a:p>
            <a:pPr eaLnBrk="1">
              <a:buClrTx/>
              <a:buSzPct val="45000"/>
              <a:buFontTx/>
              <a:buNone/>
              <a:defRPr/>
            </a:pPr>
            <a:endParaRPr lang="en-US" sz="2000" b="1" dirty="0">
              <a:solidFill>
                <a:schemeClr val="tx1"/>
              </a:solidFill>
            </a:endParaRPr>
          </a:p>
          <a:p>
            <a:pPr eaLnBrk="1">
              <a:buClrTx/>
              <a:buSzPct val="45000"/>
              <a:buFontTx/>
              <a:buNone/>
              <a:defRPr/>
            </a:pPr>
            <a:endParaRPr lang="en-US" sz="2000" b="1" dirty="0">
              <a:solidFill>
                <a:schemeClr val="tx1"/>
              </a:solidFill>
            </a:endParaRPr>
          </a:p>
          <a:p>
            <a:pPr eaLnBrk="1">
              <a:buClrTx/>
              <a:buSzPct val="45000"/>
              <a:buFontTx/>
              <a:buNone/>
              <a:defRPr/>
            </a:pPr>
            <a:endParaRPr lang="en-US" sz="2000" b="1" dirty="0" smtClean="0">
              <a:solidFill>
                <a:schemeClr val="tx1"/>
              </a:solidFill>
            </a:endParaRPr>
          </a:p>
          <a:p>
            <a:pPr algn="ctr" eaLnBrk="1">
              <a:buClrTx/>
              <a:buSzPct val="45000"/>
              <a:defRPr/>
            </a:pPr>
            <a:endParaRPr lang="en-US" sz="2800" b="1" dirty="0" smtClean="0">
              <a:solidFill>
                <a:srgbClr val="000000"/>
              </a:solidFill>
            </a:endParaRPr>
          </a:p>
          <a:p>
            <a:pPr algn="ctr" eaLnBrk="1">
              <a:buClrTx/>
              <a:buSzPct val="45000"/>
              <a:defRPr/>
            </a:pPr>
            <a:endParaRPr lang="en-US" sz="2800" b="1" dirty="0">
              <a:solidFill>
                <a:srgbClr val="000000"/>
              </a:solidFill>
            </a:endParaRPr>
          </a:p>
          <a:p>
            <a:pPr algn="ctr" eaLnBrk="1">
              <a:buClrTx/>
              <a:buSzPct val="45000"/>
              <a:defRPr/>
            </a:pPr>
            <a:r>
              <a:rPr lang="en-US" sz="2800" b="1" dirty="0" smtClean="0">
                <a:solidFill>
                  <a:srgbClr val="000000"/>
                </a:solidFill>
              </a:rPr>
              <a:t>The </a:t>
            </a:r>
            <a:r>
              <a:rPr lang="en-US" sz="2800" b="1" dirty="0">
                <a:solidFill>
                  <a:srgbClr val="000000"/>
                </a:solidFill>
              </a:rPr>
              <a:t>slides on Equal Employment Practices are based on text from </a:t>
            </a:r>
          </a:p>
          <a:p>
            <a:pPr algn="ctr" eaLnBrk="1">
              <a:buClrTx/>
              <a:buSzPct val="45000"/>
              <a:defRPr/>
            </a:pPr>
            <a:endParaRPr lang="en-US" sz="2800" b="1" dirty="0">
              <a:solidFill>
                <a:srgbClr val="000000"/>
              </a:solidFill>
            </a:endParaRPr>
          </a:p>
          <a:p>
            <a:pPr algn="ctr" eaLnBrk="1">
              <a:buClrTx/>
              <a:buSzPct val="45000"/>
              <a:defRPr/>
            </a:pPr>
            <a:r>
              <a:rPr lang="en-US" sz="2800" b="1" dirty="0">
                <a:solidFill>
                  <a:srgbClr val="000000"/>
                </a:solidFill>
              </a:rPr>
              <a:t>Syed, J. (2003) 'Equal </a:t>
            </a:r>
            <a:r>
              <a:rPr lang="en-US" sz="2800" b="1" dirty="0" smtClean="0">
                <a:solidFill>
                  <a:srgbClr val="000000"/>
                </a:solidFill>
              </a:rPr>
              <a:t>Employment </a:t>
            </a:r>
            <a:r>
              <a:rPr lang="en-US" sz="2800" b="1" dirty="0">
                <a:solidFill>
                  <a:srgbClr val="000000"/>
                </a:solidFill>
              </a:rPr>
              <a:t>P</a:t>
            </a:r>
            <a:r>
              <a:rPr lang="en-US" sz="2800" b="1" dirty="0" smtClean="0">
                <a:solidFill>
                  <a:srgbClr val="000000"/>
                </a:solidFill>
              </a:rPr>
              <a:t>ractices</a:t>
            </a:r>
            <a:r>
              <a:rPr lang="en-US" sz="2800" b="1" dirty="0">
                <a:solidFill>
                  <a:srgbClr val="000000"/>
                </a:solidFill>
              </a:rPr>
              <a:t>', Pakistan and Gulf Economist, Issue No. 39, Sep 29 - Oct 05, pp. 34-37.</a:t>
            </a:r>
          </a:p>
          <a:p>
            <a:pPr algn="ctr" eaLnBrk="1">
              <a:buClrTx/>
              <a:buSzPct val="45000"/>
              <a:defRPr/>
            </a:pPr>
            <a:endParaRPr lang="en-US" sz="28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12611</TotalTime>
  <Words>935</Words>
  <Application>Microsoft Office PowerPoint</Application>
  <PresentationFormat>Custom</PresentationFormat>
  <Paragraphs>209</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Yousaf</dc:creator>
  <cp:lastModifiedBy>NTS</cp:lastModifiedBy>
  <cp:revision>109</cp:revision>
  <cp:lastPrinted>1601-01-01T00:00:00Z</cp:lastPrinted>
  <dcterms:created xsi:type="dcterms:W3CDTF">2012-09-11T13:07:29Z</dcterms:created>
  <dcterms:modified xsi:type="dcterms:W3CDTF">2012-11-29T08:06:34Z</dcterms:modified>
</cp:coreProperties>
</file>