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0"/>
  </p:notesMasterIdLst>
  <p:sldIdLst>
    <p:sldId id="256" r:id="rId2"/>
    <p:sldId id="257" r:id="rId3"/>
    <p:sldId id="258" r:id="rId4"/>
    <p:sldId id="260" r:id="rId5"/>
    <p:sldId id="259" r:id="rId6"/>
    <p:sldId id="261" r:id="rId7"/>
    <p:sldId id="262" r:id="rId8"/>
    <p:sldId id="263" r:id="rId9"/>
    <p:sldId id="265" r:id="rId10"/>
    <p:sldId id="266" r:id="rId11"/>
    <p:sldId id="267" r:id="rId12"/>
    <p:sldId id="280" r:id="rId13"/>
    <p:sldId id="281" r:id="rId14"/>
    <p:sldId id="282" r:id="rId15"/>
    <p:sldId id="283" r:id="rId16"/>
    <p:sldId id="284" r:id="rId17"/>
    <p:sldId id="285" r:id="rId18"/>
    <p:sldId id="268" r:id="rId19"/>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5pPr>
    <a:lvl6pPr marL="2286000" algn="l" defTabSz="914400" rtl="0" eaLnBrk="1" latinLnBrk="0" hangingPunct="1">
      <a:defRPr kern="1200">
        <a:solidFill>
          <a:schemeClr val="bg1"/>
        </a:solidFill>
        <a:latin typeface="Arial" charset="0"/>
        <a:ea typeface="SimSun" pitchFamily="2" charset="-122"/>
        <a:cs typeface="+mn-cs"/>
      </a:defRPr>
    </a:lvl6pPr>
    <a:lvl7pPr marL="2743200" algn="l" defTabSz="914400" rtl="0" eaLnBrk="1" latinLnBrk="0" hangingPunct="1">
      <a:defRPr kern="1200">
        <a:solidFill>
          <a:schemeClr val="bg1"/>
        </a:solidFill>
        <a:latin typeface="Arial" charset="0"/>
        <a:ea typeface="SimSun" pitchFamily="2" charset="-122"/>
        <a:cs typeface="+mn-cs"/>
      </a:defRPr>
    </a:lvl7pPr>
    <a:lvl8pPr marL="3200400" algn="l" defTabSz="914400" rtl="0" eaLnBrk="1" latinLnBrk="0" hangingPunct="1">
      <a:defRPr kern="1200">
        <a:solidFill>
          <a:schemeClr val="bg1"/>
        </a:solidFill>
        <a:latin typeface="Arial" charset="0"/>
        <a:ea typeface="SimSun" pitchFamily="2" charset="-122"/>
        <a:cs typeface="+mn-cs"/>
      </a:defRPr>
    </a:lvl8pPr>
    <a:lvl9pPr marL="3657600" algn="l" defTabSz="914400" rtl="0" eaLnBrk="1" latinLnBrk="0" hangingPunct="1">
      <a:defRPr kern="1200">
        <a:solidFill>
          <a:schemeClr val="bg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60"/>
  </p:normalViewPr>
  <p:slideViewPr>
    <p:cSldViewPr>
      <p:cViewPr>
        <p:scale>
          <a:sx n="60" d="100"/>
          <a:sy n="60" d="100"/>
        </p:scale>
        <p:origin x="-1488" y="-12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31747"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2051" name="Rectangle 3"/>
          <p:cNvSpPr>
            <a:spLocks noGrp="1" noChangeArrowheads="1"/>
          </p:cNvSpPr>
          <p:nvPr>
            <p:ph type="body"/>
          </p:nvPr>
        </p:nvSpPr>
        <p:spPr bwMode="auto">
          <a:xfrm>
            <a:off x="777875" y="4776788"/>
            <a:ext cx="6215063" cy="4522787"/>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p>
            <a:pPr lvl="0"/>
            <a:endParaRPr lang="en-US" noProof="0" smtClean="0"/>
          </a:p>
        </p:txBody>
      </p:sp>
      <p:sp>
        <p:nvSpPr>
          <p:cNvPr id="2052" name="Rectangle 4"/>
          <p:cNvSpPr>
            <a:spLocks noGrp="1" noChangeArrowheads="1"/>
          </p:cNvSpPr>
          <p:nvPr>
            <p:ph type="hdr"/>
          </p:nvPr>
        </p:nvSpPr>
        <p:spPr bwMode="auto">
          <a:xfrm>
            <a:off x="0" y="0"/>
            <a:ext cx="3370263"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3" name="Rectangle 5"/>
          <p:cNvSpPr>
            <a:spLocks noGrp="1" noChangeArrowheads="1"/>
          </p:cNvSpPr>
          <p:nvPr>
            <p:ph type="dt"/>
          </p:nvPr>
        </p:nvSpPr>
        <p:spPr bwMode="auto">
          <a:xfrm>
            <a:off x="4398963" y="0"/>
            <a:ext cx="3370262"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4" name="Rectangle 6"/>
          <p:cNvSpPr>
            <a:spLocks noGrp="1" noChangeArrowheads="1"/>
          </p:cNvSpPr>
          <p:nvPr>
            <p:ph type="ftr"/>
          </p:nvPr>
        </p:nvSpPr>
        <p:spPr bwMode="auto">
          <a:xfrm>
            <a:off x="0" y="9555163"/>
            <a:ext cx="3370263"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5" name="Rectangle 7"/>
          <p:cNvSpPr>
            <a:spLocks noGrp="1" noChangeArrowheads="1"/>
          </p:cNvSpPr>
          <p:nvPr>
            <p:ph type="sldNum"/>
          </p:nvPr>
        </p:nvSpPr>
        <p:spPr bwMode="auto">
          <a:xfrm>
            <a:off x="4398963" y="9555163"/>
            <a:ext cx="3370262"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fld id="{1B341EC0-B7DD-4CD1-9D99-E0F6FADECCB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7"/>
          <p:cNvSpPr>
            <a:spLocks noGrp="1" noChangeArrowheads="1"/>
          </p:cNvSpPr>
          <p:nvPr>
            <p:ph type="sldNum" sz="quarter"/>
          </p:nvPr>
        </p:nvSpPr>
        <p:spPr>
          <a:noFill/>
          <a:ln>
            <a:round/>
            <a:headEnd/>
            <a:tailEnd/>
          </a:ln>
        </p:spPr>
        <p:txBody>
          <a:bodyPr/>
          <a:lstStyle/>
          <a:p>
            <a:fld id="{81D7A3CA-1E6F-4FB6-90BC-41F7C3E7B47C}" type="slidenum">
              <a:rPr lang="en-US" smtClean="0">
                <a:latin typeface="Times New Roman" pitchFamily="18" charset="0"/>
                <a:ea typeface="Arial Unicode MS" pitchFamily="34" charset="-128"/>
                <a:cs typeface="Arial Unicode MS" pitchFamily="34" charset="-128"/>
              </a:rPr>
              <a:pPr/>
              <a:t>1</a:t>
            </a:fld>
            <a:endParaRPr lang="en-US" smtClean="0">
              <a:latin typeface="Times New Roman" pitchFamily="18" charset="0"/>
              <a:ea typeface="Arial Unicode MS" pitchFamily="34" charset="-128"/>
              <a:cs typeface="Arial Unicode MS" pitchFamily="34" charset="-128"/>
            </a:endParaRPr>
          </a:p>
        </p:txBody>
      </p:sp>
      <p:sp>
        <p:nvSpPr>
          <p:cNvPr id="3277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277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p:nvPr>
        </p:nvSpPr>
        <p:spPr>
          <a:noFill/>
          <a:ln>
            <a:round/>
            <a:headEnd/>
            <a:tailEnd/>
          </a:ln>
        </p:spPr>
        <p:txBody>
          <a:bodyPr/>
          <a:lstStyle/>
          <a:p>
            <a:fld id="{37985569-A445-46A3-B4F3-0198169F32C2}" type="slidenum">
              <a:rPr lang="en-US" smtClean="0">
                <a:latin typeface="Times New Roman" pitchFamily="18" charset="0"/>
                <a:ea typeface="Arial Unicode MS" pitchFamily="34" charset="-128"/>
                <a:cs typeface="Arial Unicode MS" pitchFamily="34" charset="-128"/>
              </a:rPr>
              <a:pPr/>
              <a:t>2</a:t>
            </a:fld>
            <a:endParaRPr lang="en-US" smtClean="0">
              <a:latin typeface="Times New Roman" pitchFamily="18" charset="0"/>
              <a:ea typeface="Arial Unicode MS" pitchFamily="34" charset="-128"/>
              <a:cs typeface="Arial Unicode MS" pitchFamily="34" charset="-128"/>
            </a:endParaRPr>
          </a:p>
        </p:txBody>
      </p:sp>
      <p:sp>
        <p:nvSpPr>
          <p:cNvPr id="337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379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a:ln>
            <a:round/>
            <a:headEnd/>
            <a:tailEnd/>
          </a:ln>
        </p:spPr>
        <p:txBody>
          <a:bodyPr/>
          <a:lstStyle/>
          <a:p>
            <a:fld id="{8C0556DB-F545-4D0F-B637-A6DF7A322EAE}" type="slidenum">
              <a:rPr lang="en-US" smtClean="0">
                <a:latin typeface="Times New Roman" pitchFamily="18" charset="0"/>
                <a:ea typeface="Arial Unicode MS" pitchFamily="34" charset="-128"/>
                <a:cs typeface="Arial Unicode MS" pitchFamily="34" charset="-128"/>
              </a:rPr>
              <a:pPr/>
              <a:t>3</a:t>
            </a:fld>
            <a:endParaRPr lang="en-US" smtClean="0">
              <a:latin typeface="Times New Roman" pitchFamily="18" charset="0"/>
              <a:ea typeface="Arial Unicode MS" pitchFamily="34" charset="-128"/>
              <a:cs typeface="Arial Unicode MS" pitchFamily="34" charset="-128"/>
            </a:endParaRPr>
          </a:p>
        </p:txBody>
      </p:sp>
      <p:sp>
        <p:nvSpPr>
          <p:cNvPr id="3481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482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a:ln>
            <a:round/>
            <a:headEnd/>
            <a:tailEnd/>
          </a:ln>
        </p:spPr>
        <p:txBody>
          <a:bodyPr/>
          <a:lstStyle/>
          <a:p>
            <a:fld id="{2C656AD0-FD18-40A8-8EDE-D81B4C16C89D}" type="slidenum">
              <a:rPr lang="en-US" smtClean="0">
                <a:latin typeface="Times New Roman" pitchFamily="18" charset="0"/>
                <a:ea typeface="Arial Unicode MS" pitchFamily="34" charset="-128"/>
                <a:cs typeface="Arial Unicode MS" pitchFamily="34" charset="-128"/>
              </a:rPr>
              <a:pPr/>
              <a:t>4</a:t>
            </a:fld>
            <a:endParaRPr lang="en-US" smtClean="0">
              <a:latin typeface="Times New Roman" pitchFamily="18" charset="0"/>
              <a:ea typeface="Arial Unicode MS" pitchFamily="34" charset="-128"/>
              <a:cs typeface="Arial Unicode MS" pitchFamily="34" charset="-128"/>
            </a:endParaRPr>
          </a:p>
        </p:txBody>
      </p:sp>
      <p:sp>
        <p:nvSpPr>
          <p:cNvPr id="3584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584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round/>
            <a:headEnd/>
            <a:tailEnd/>
          </a:ln>
        </p:spPr>
        <p:txBody>
          <a:bodyPr/>
          <a:lstStyle/>
          <a:p>
            <a:fld id="{ECC06BE6-2213-4D76-9955-6D88248B32E2}" type="slidenum">
              <a:rPr lang="en-US" smtClean="0">
                <a:latin typeface="Times New Roman" pitchFamily="18" charset="0"/>
                <a:ea typeface="Arial Unicode MS" pitchFamily="34" charset="-128"/>
                <a:cs typeface="Arial Unicode MS" pitchFamily="34" charset="-128"/>
              </a:rPr>
              <a:pPr/>
              <a:t>5</a:t>
            </a:fld>
            <a:endParaRPr lang="en-US" smtClean="0">
              <a:latin typeface="Times New Roman" pitchFamily="18" charset="0"/>
              <a:ea typeface="Arial Unicode MS" pitchFamily="34" charset="-128"/>
              <a:cs typeface="Arial Unicode MS" pitchFamily="34" charset="-128"/>
            </a:endParaRPr>
          </a:p>
        </p:txBody>
      </p:sp>
      <p:sp>
        <p:nvSpPr>
          <p:cNvPr id="3686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686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ln>
            <a:round/>
            <a:headEnd/>
            <a:tailEnd/>
          </a:ln>
        </p:spPr>
        <p:txBody>
          <a:bodyPr/>
          <a:lstStyle/>
          <a:p>
            <a:fld id="{5521D06B-52CF-4646-9873-354B7F108117}" type="slidenum">
              <a:rPr lang="en-US" smtClean="0">
                <a:latin typeface="Times New Roman" pitchFamily="18" charset="0"/>
                <a:ea typeface="Arial Unicode MS" pitchFamily="34" charset="-128"/>
                <a:cs typeface="Arial Unicode MS" pitchFamily="34" charset="-128"/>
              </a:rPr>
              <a:pPr/>
              <a:t>6</a:t>
            </a:fld>
            <a:endParaRPr lang="en-US" smtClean="0">
              <a:latin typeface="Times New Roman" pitchFamily="18" charset="0"/>
              <a:ea typeface="Arial Unicode MS" pitchFamily="34" charset="-128"/>
              <a:cs typeface="Arial Unicode MS" pitchFamily="34" charset="-128"/>
            </a:endParaRPr>
          </a:p>
        </p:txBody>
      </p:sp>
      <p:sp>
        <p:nvSpPr>
          <p:cNvPr id="3789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789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a:ln>
            <a:round/>
            <a:headEnd/>
            <a:tailEnd/>
          </a:ln>
        </p:spPr>
        <p:txBody>
          <a:bodyPr/>
          <a:lstStyle/>
          <a:p>
            <a:fld id="{3B60C765-EE5A-4EFD-B0EB-E08E0CB9C8D4}" type="slidenum">
              <a:rPr lang="en-US" smtClean="0">
                <a:latin typeface="Times New Roman" pitchFamily="18" charset="0"/>
                <a:ea typeface="Arial Unicode MS" pitchFamily="34" charset="-128"/>
                <a:cs typeface="Arial Unicode MS" pitchFamily="34" charset="-128"/>
              </a:rPr>
              <a:pPr/>
              <a:t>7</a:t>
            </a:fld>
            <a:endParaRPr lang="en-US" smtClean="0">
              <a:latin typeface="Times New Roman" pitchFamily="18" charset="0"/>
              <a:ea typeface="Arial Unicode MS" pitchFamily="34" charset="-128"/>
              <a:cs typeface="Arial Unicode MS" pitchFamily="34" charset="-128"/>
            </a:endParaRPr>
          </a:p>
        </p:txBody>
      </p:sp>
      <p:sp>
        <p:nvSpPr>
          <p:cNvPr id="3891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891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ln>
            <a:round/>
            <a:headEnd/>
            <a:tailEnd/>
          </a:ln>
        </p:spPr>
        <p:txBody>
          <a:bodyPr/>
          <a:lstStyle/>
          <a:p>
            <a:fld id="{6BBE2B56-2104-470F-A652-2C49521FBA47}" type="slidenum">
              <a:rPr lang="en-US" smtClean="0">
                <a:latin typeface="Times New Roman" pitchFamily="18" charset="0"/>
                <a:ea typeface="Arial Unicode MS" pitchFamily="34" charset="-128"/>
                <a:cs typeface="Arial Unicode MS" pitchFamily="34" charset="-128"/>
              </a:rPr>
              <a:pPr/>
              <a:t>8</a:t>
            </a:fld>
            <a:endParaRPr lang="en-US" smtClean="0">
              <a:latin typeface="Times New Roman" pitchFamily="18" charset="0"/>
              <a:ea typeface="Arial Unicode MS" pitchFamily="34" charset="-128"/>
              <a:cs typeface="Arial Unicode MS" pitchFamily="34" charset="-128"/>
            </a:endParaRPr>
          </a:p>
        </p:txBody>
      </p:sp>
      <p:sp>
        <p:nvSpPr>
          <p:cNvPr id="3993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994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round/>
            <a:headEnd/>
            <a:tailEnd/>
          </a:ln>
        </p:spPr>
        <p:txBody>
          <a:bodyPr/>
          <a:lstStyle/>
          <a:p>
            <a:fld id="{D4174710-341D-4F3D-B13F-F3E246A787DD}" type="slidenum">
              <a:rPr lang="en-US" smtClean="0">
                <a:latin typeface="Times New Roman" pitchFamily="18" charset="0"/>
                <a:ea typeface="Arial Unicode MS" pitchFamily="34" charset="-128"/>
                <a:cs typeface="Arial Unicode MS" pitchFamily="34" charset="-128"/>
              </a:rPr>
              <a:pPr/>
              <a:t>9</a:t>
            </a:fld>
            <a:endParaRPr lang="en-US" smtClean="0">
              <a:latin typeface="Times New Roman" pitchFamily="18" charset="0"/>
              <a:ea typeface="Arial Unicode MS" pitchFamily="34" charset="-128"/>
              <a:cs typeface="Arial Unicode MS" pitchFamily="34" charset="-128"/>
            </a:endParaRPr>
          </a:p>
        </p:txBody>
      </p:sp>
      <p:sp>
        <p:nvSpPr>
          <p:cNvPr id="4096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096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ln>
            <a:round/>
            <a:headEnd/>
            <a:tailEnd/>
          </a:ln>
        </p:spPr>
        <p:txBody>
          <a:bodyPr/>
          <a:lstStyle/>
          <a:p>
            <a:fld id="{BE931D2F-FF20-432A-B619-8FD10D36BC60}" type="slidenum">
              <a:rPr lang="en-US" smtClean="0">
                <a:latin typeface="Times New Roman" pitchFamily="18" charset="0"/>
                <a:ea typeface="Arial Unicode MS" pitchFamily="34" charset="-128"/>
                <a:cs typeface="Arial Unicode MS" pitchFamily="34" charset="-128"/>
              </a:rPr>
              <a:pPr/>
              <a:t>10</a:t>
            </a:fld>
            <a:endParaRPr lang="en-US" smtClean="0">
              <a:latin typeface="Times New Roman" pitchFamily="18" charset="0"/>
              <a:ea typeface="Arial Unicode MS" pitchFamily="34" charset="-128"/>
              <a:cs typeface="Arial Unicode MS" pitchFamily="34" charset="-128"/>
            </a:endParaRPr>
          </a:p>
        </p:txBody>
      </p:sp>
      <p:sp>
        <p:nvSpPr>
          <p:cNvPr id="4198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198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round/>
            <a:headEnd/>
            <a:tailEnd/>
          </a:ln>
        </p:spPr>
        <p:txBody>
          <a:bodyPr/>
          <a:lstStyle/>
          <a:p>
            <a:fld id="{3517221C-8235-459E-A0D1-9D12EBE89444}" type="slidenum">
              <a:rPr lang="en-US" smtClean="0">
                <a:latin typeface="Times New Roman" pitchFamily="18" charset="0"/>
                <a:ea typeface="Arial Unicode MS" pitchFamily="34" charset="-128"/>
                <a:cs typeface="Arial Unicode MS" pitchFamily="34" charset="-128"/>
              </a:rPr>
              <a:pPr/>
              <a:t>11</a:t>
            </a:fld>
            <a:endParaRPr lang="en-US" smtClean="0">
              <a:latin typeface="Times New Roman" pitchFamily="18" charset="0"/>
              <a:ea typeface="Arial Unicode MS" pitchFamily="34" charset="-128"/>
              <a:cs typeface="Arial Unicode MS" pitchFamily="34" charset="-128"/>
            </a:endParaRPr>
          </a:p>
        </p:txBody>
      </p:sp>
      <p:sp>
        <p:nvSpPr>
          <p:cNvPr id="4301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301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ln>
            <a:round/>
            <a:headEnd/>
            <a:tailEnd/>
          </a:ln>
        </p:spPr>
        <p:txBody>
          <a:bodyPr/>
          <a:lstStyle/>
          <a:p>
            <a:fld id="{C76C261D-EF06-4000-B9F3-55C20C038817}" type="slidenum">
              <a:rPr lang="en-US" smtClean="0">
                <a:latin typeface="Times New Roman" pitchFamily="18" charset="0"/>
                <a:ea typeface="Arial Unicode MS" pitchFamily="34" charset="-128"/>
                <a:cs typeface="Arial Unicode MS" pitchFamily="34" charset="-128"/>
              </a:rPr>
              <a:pPr/>
              <a:t>12</a:t>
            </a:fld>
            <a:endParaRPr lang="en-US" smtClean="0">
              <a:latin typeface="Times New Roman" pitchFamily="18" charset="0"/>
              <a:ea typeface="Arial Unicode MS" pitchFamily="34" charset="-128"/>
              <a:cs typeface="Arial Unicode MS" pitchFamily="34" charset="-128"/>
            </a:endParaRPr>
          </a:p>
        </p:txBody>
      </p:sp>
      <p:sp>
        <p:nvSpPr>
          <p:cNvPr id="4403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403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a:ln>
            <a:round/>
            <a:headEnd/>
            <a:tailEnd/>
          </a:ln>
        </p:spPr>
        <p:txBody>
          <a:bodyPr/>
          <a:lstStyle/>
          <a:p>
            <a:fld id="{E4D58434-D05E-4BC6-8062-CA491176973A}" type="slidenum">
              <a:rPr lang="en-US" smtClean="0">
                <a:latin typeface="Times New Roman" pitchFamily="18" charset="0"/>
                <a:ea typeface="Arial Unicode MS" pitchFamily="34" charset="-128"/>
                <a:cs typeface="Arial Unicode MS" pitchFamily="34" charset="-128"/>
              </a:rPr>
              <a:pPr/>
              <a:t>13</a:t>
            </a:fld>
            <a:endParaRPr lang="en-US" smtClean="0">
              <a:latin typeface="Times New Roman" pitchFamily="18" charset="0"/>
              <a:ea typeface="Arial Unicode MS" pitchFamily="34" charset="-128"/>
              <a:cs typeface="Arial Unicode MS" pitchFamily="34" charset="-128"/>
            </a:endParaRPr>
          </a:p>
        </p:txBody>
      </p:sp>
      <p:sp>
        <p:nvSpPr>
          <p:cNvPr id="4505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506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ln>
            <a:round/>
            <a:headEnd/>
            <a:tailEnd/>
          </a:ln>
        </p:spPr>
        <p:txBody>
          <a:bodyPr/>
          <a:lstStyle/>
          <a:p>
            <a:fld id="{3C534244-C6A4-41EB-B206-52A68A4D6D2C}" type="slidenum">
              <a:rPr lang="en-US" smtClean="0">
                <a:latin typeface="Times New Roman" pitchFamily="18" charset="0"/>
                <a:ea typeface="Arial Unicode MS" pitchFamily="34" charset="-128"/>
                <a:cs typeface="Arial Unicode MS" pitchFamily="34" charset="-128"/>
              </a:rPr>
              <a:pPr/>
              <a:t>14</a:t>
            </a:fld>
            <a:endParaRPr lang="en-US" smtClean="0">
              <a:latin typeface="Times New Roman" pitchFamily="18" charset="0"/>
              <a:ea typeface="Arial Unicode MS" pitchFamily="34" charset="-128"/>
              <a:cs typeface="Arial Unicode MS" pitchFamily="34" charset="-128"/>
            </a:endParaRPr>
          </a:p>
        </p:txBody>
      </p:sp>
      <p:sp>
        <p:nvSpPr>
          <p:cNvPr id="4608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608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p:cNvSpPr>
            <a:spLocks noGrp="1" noChangeArrowheads="1"/>
          </p:cNvSpPr>
          <p:nvPr>
            <p:ph type="sldNum" sz="quarter"/>
          </p:nvPr>
        </p:nvSpPr>
        <p:spPr>
          <a:noFill/>
          <a:ln>
            <a:round/>
            <a:headEnd/>
            <a:tailEnd/>
          </a:ln>
        </p:spPr>
        <p:txBody>
          <a:bodyPr/>
          <a:lstStyle/>
          <a:p>
            <a:fld id="{9A4EB7C3-9EFD-447B-849F-432C3B340497}" type="slidenum">
              <a:rPr lang="en-US" smtClean="0">
                <a:latin typeface="Times New Roman" pitchFamily="18" charset="0"/>
                <a:ea typeface="Arial Unicode MS" pitchFamily="34" charset="-128"/>
                <a:cs typeface="Arial Unicode MS" pitchFamily="34" charset="-128"/>
              </a:rPr>
              <a:pPr/>
              <a:t>15</a:t>
            </a:fld>
            <a:endParaRPr lang="en-US" smtClean="0">
              <a:latin typeface="Times New Roman" pitchFamily="18" charset="0"/>
              <a:ea typeface="Arial Unicode MS" pitchFamily="34" charset="-128"/>
              <a:cs typeface="Arial Unicode MS" pitchFamily="34" charset="-128"/>
            </a:endParaRPr>
          </a:p>
        </p:txBody>
      </p:sp>
      <p:sp>
        <p:nvSpPr>
          <p:cNvPr id="4710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710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ln>
            <a:round/>
            <a:headEnd/>
            <a:tailEnd/>
          </a:ln>
        </p:spPr>
        <p:txBody>
          <a:bodyPr/>
          <a:lstStyle/>
          <a:p>
            <a:fld id="{17A9D4FA-A525-4802-9867-F77F57F5941F}" type="slidenum">
              <a:rPr lang="en-US" smtClean="0">
                <a:latin typeface="Times New Roman" pitchFamily="18" charset="0"/>
                <a:ea typeface="Arial Unicode MS" pitchFamily="34" charset="-128"/>
                <a:cs typeface="Arial Unicode MS" pitchFamily="34" charset="-128"/>
              </a:rPr>
              <a:pPr/>
              <a:t>16</a:t>
            </a:fld>
            <a:endParaRPr lang="en-US" smtClean="0">
              <a:latin typeface="Times New Roman" pitchFamily="18" charset="0"/>
              <a:ea typeface="Arial Unicode MS" pitchFamily="34" charset="-128"/>
              <a:cs typeface="Arial Unicode MS" pitchFamily="34" charset="-128"/>
            </a:endParaRPr>
          </a:p>
        </p:txBody>
      </p:sp>
      <p:sp>
        <p:nvSpPr>
          <p:cNvPr id="4813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813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round/>
            <a:headEnd/>
            <a:tailEnd/>
          </a:ln>
        </p:spPr>
        <p:txBody>
          <a:bodyPr/>
          <a:lstStyle/>
          <a:p>
            <a:fld id="{CC876A5B-DE94-4FCC-9327-A4A6EA4B1858}" type="slidenum">
              <a:rPr lang="en-US" smtClean="0">
                <a:latin typeface="Times New Roman" pitchFamily="18" charset="0"/>
                <a:ea typeface="Arial Unicode MS" pitchFamily="34" charset="-128"/>
                <a:cs typeface="Arial Unicode MS" pitchFamily="34" charset="-128"/>
              </a:rPr>
              <a:pPr/>
              <a:t>17</a:t>
            </a:fld>
            <a:endParaRPr lang="en-US" smtClean="0">
              <a:latin typeface="Times New Roman" pitchFamily="18" charset="0"/>
              <a:ea typeface="Arial Unicode MS" pitchFamily="34" charset="-128"/>
              <a:cs typeface="Arial Unicode MS" pitchFamily="34" charset="-128"/>
            </a:endParaRPr>
          </a:p>
        </p:txBody>
      </p:sp>
      <p:sp>
        <p:nvSpPr>
          <p:cNvPr id="4915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915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ln>
            <a:round/>
            <a:headEnd/>
            <a:tailEnd/>
          </a:ln>
        </p:spPr>
        <p:txBody>
          <a:bodyPr/>
          <a:lstStyle/>
          <a:p>
            <a:fld id="{F0983901-9F55-4C6D-B0C6-39795CDAC3C0}" type="slidenum">
              <a:rPr lang="en-US" smtClean="0">
                <a:latin typeface="Times New Roman" pitchFamily="18" charset="0"/>
                <a:ea typeface="Arial Unicode MS" pitchFamily="34" charset="-128"/>
                <a:cs typeface="Arial Unicode MS" pitchFamily="34" charset="-128"/>
              </a:rPr>
              <a:pPr/>
              <a:t>18</a:t>
            </a:fld>
            <a:endParaRPr lang="en-US" smtClean="0">
              <a:latin typeface="Times New Roman" pitchFamily="18" charset="0"/>
              <a:ea typeface="Arial Unicode MS" pitchFamily="34" charset="-128"/>
              <a:cs typeface="Arial Unicode MS" pitchFamily="34" charset="-128"/>
            </a:endParaRPr>
          </a:p>
        </p:txBody>
      </p:sp>
      <p:sp>
        <p:nvSpPr>
          <p:cNvPr id="5017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018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5BDDAB3-993F-4641-9C55-D313D8A95B0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C80B7455-8877-410B-AA68-7F52E36C978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5D1CD3D2-7A99-4216-B417-CE989600311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7700" cy="4986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68475"/>
            <a:ext cx="4457700" cy="4986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BAD8B2FF-839A-4B02-AE78-5A56E4296F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1838AB90-67D3-45E3-B491-1F18A4DCB29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C48E817A-835C-4D74-A3D8-819EC689030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B813ED17-A1B7-4771-B880-E6BA6C4F9A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707326BC-7873-417A-910C-A0B25146485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EE7A3A46-4565-4735-BB8C-D91ECD8C9AE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86A686B8-E69C-45DB-BC8D-71BE8129D2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4088" y="301625"/>
            <a:ext cx="2266950" cy="64531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48450" cy="64531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905F3C8A-776F-457A-93D4-7EA395327D7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7800" cy="1258888"/>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7" name="Rectangle 2"/>
          <p:cNvSpPr>
            <a:spLocks noGrp="1" noChangeArrowheads="1"/>
          </p:cNvSpPr>
          <p:nvPr>
            <p:ph type="body" idx="1"/>
          </p:nvPr>
        </p:nvSpPr>
        <p:spPr bwMode="auto">
          <a:xfrm>
            <a:off x="503238" y="1768475"/>
            <a:ext cx="9067800" cy="4986338"/>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503238" y="6886575"/>
            <a:ext cx="2344737"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endParaRPr lang="en-US"/>
          </a:p>
        </p:txBody>
      </p:sp>
      <p:sp>
        <p:nvSpPr>
          <p:cNvPr id="1028" name="Rectangle 4"/>
          <p:cNvSpPr>
            <a:spLocks noGrp="1" noChangeArrowheads="1"/>
          </p:cNvSpPr>
          <p:nvPr>
            <p:ph type="ftr"/>
          </p:nvPr>
        </p:nvSpPr>
        <p:spPr bwMode="auto">
          <a:xfrm>
            <a:off x="3448050" y="6886575"/>
            <a:ext cx="3192463"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endParaRPr lang="en-US"/>
          </a:p>
        </p:txBody>
      </p:sp>
      <p:sp>
        <p:nvSpPr>
          <p:cNvPr id="1029" name="Rectangle 5"/>
          <p:cNvSpPr>
            <a:spLocks noGrp="1" noChangeArrowheads="1"/>
          </p:cNvSpPr>
          <p:nvPr>
            <p:ph type="sldNum"/>
          </p:nvPr>
        </p:nvSpPr>
        <p:spPr bwMode="auto">
          <a:xfrm>
            <a:off x="7227888" y="6886575"/>
            <a:ext cx="2344737" cy="51752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stStyle>
          <a:p>
            <a:pPr>
              <a:defRPr/>
            </a:pPr>
            <a:fld id="{9A9C30CD-6A5E-4B1F-B273-43393E31710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itchFamily="18" charset="0"/>
        <a:buChar char="–"/>
        <a:defRPr sz="2800">
          <a:solidFill>
            <a:srgbClr val="000000"/>
          </a:solidFill>
          <a:latin typeface="+mn-lt"/>
          <a:ea typeface="+mn-ea"/>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itchFamily="18" charset="0"/>
        <a:buChar char="•"/>
        <a:defRPr sz="2400">
          <a:solidFill>
            <a:srgbClr val="000000"/>
          </a:solidFill>
          <a:latin typeface="+mn-lt"/>
          <a:ea typeface="+mn-ea"/>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itchFamily="18" charset="0"/>
        <a:buChar char="–"/>
        <a:defRPr sz="2000">
          <a:solidFill>
            <a:srgbClr val="000000"/>
          </a:solidFill>
          <a:latin typeface="+mn-lt"/>
          <a:ea typeface="+mn-ea"/>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itchFamily="18" charset="0"/>
        <a:buChar char="»"/>
        <a:defRPr sz="2000">
          <a:solidFill>
            <a:srgbClr val="000000"/>
          </a:solidFill>
          <a:latin typeface="+mn-lt"/>
          <a:ea typeface="+mn-ea"/>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p:cNvSpPr txBox="1">
            <a:spLocks noChangeArrowheads="1"/>
          </p:cNvSpPr>
          <p:nvPr/>
        </p:nvSpPr>
        <p:spPr bwMode="auto">
          <a:xfrm>
            <a:off x="457200" y="1143000"/>
            <a:ext cx="8686800" cy="414337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Labour Laws In Pakistan</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685800" y="1090613"/>
            <a:ext cx="8229600" cy="5378450"/>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itchFamily="34" charset="0"/>
                <a:ea typeface="SimSun" pitchFamily="2" charset="-122"/>
              </a:defRPr>
            </a:lvl9pPr>
          </a:lstStyle>
          <a:p>
            <a:pPr algn="ctr" eaLnBrk="1">
              <a:buClrTx/>
              <a:buSzPct val="45000"/>
              <a:buFontTx/>
              <a:buNone/>
              <a:defRPr/>
            </a:pPr>
            <a:r>
              <a:rPr lang="en-US" sz="2800" b="1" dirty="0" smtClean="0">
                <a:solidFill>
                  <a:srgbClr val="000000"/>
                </a:solidFill>
              </a:rPr>
              <a:t>Lecture Overview</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marL="342900" indent="-342900" eaLnBrk="1">
              <a:buClrTx/>
              <a:buFont typeface="Arial" pitchFamily="34" charset="0"/>
              <a:buChar char="•"/>
              <a:defRPr/>
            </a:pPr>
            <a:r>
              <a:rPr lang="en-US" sz="2000" b="1" dirty="0" err="1" smtClean="0">
                <a:solidFill>
                  <a:srgbClr val="000000"/>
                </a:solidFill>
              </a:rPr>
              <a:t>Labour</a:t>
            </a:r>
            <a:r>
              <a:rPr lang="en-US" sz="2000" b="1" dirty="0" smtClean="0">
                <a:solidFill>
                  <a:srgbClr val="000000"/>
                </a:solidFill>
              </a:rPr>
              <a:t> Legislations </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Contract Appointment </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Working Hours and Conditions</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Leaves and Holidays</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smtClean="0">
                <a:solidFill>
                  <a:srgbClr val="000000"/>
                </a:solidFill>
              </a:rPr>
              <a:t>Children Employment</a:t>
            </a:r>
          </a:p>
          <a:p>
            <a:pPr marL="342900" indent="-342900" eaLnBrk="1">
              <a:buClrTx/>
              <a:buFont typeface="Arial" pitchFamily="34" charset="0"/>
              <a:buChar char="•"/>
              <a:defRPr/>
            </a:pPr>
            <a:endParaRPr lang="en-US" sz="2000" b="1" dirty="0" smtClean="0">
              <a:solidFill>
                <a:srgbClr val="000000"/>
              </a:solidFill>
            </a:endParaRPr>
          </a:p>
          <a:p>
            <a:pPr marL="342900" indent="-342900" eaLnBrk="1">
              <a:buClrTx/>
              <a:buFont typeface="Arial" pitchFamily="34" charset="0"/>
              <a:buChar char="•"/>
              <a:defRPr/>
            </a:pPr>
            <a:r>
              <a:rPr lang="en-US" sz="2000" b="1" dirty="0" err="1" smtClean="0">
                <a:solidFill>
                  <a:srgbClr val="000000"/>
                </a:solidFill>
              </a:rPr>
              <a:t>Labour</a:t>
            </a:r>
            <a:r>
              <a:rPr lang="en-US" sz="2000" b="1" dirty="0" smtClean="0">
                <a:solidFill>
                  <a:srgbClr val="000000"/>
                </a:solidFill>
              </a:rPr>
              <a:t> Disputes</a:t>
            </a:r>
          </a:p>
          <a:p>
            <a:pPr marL="342900" indent="-342900" eaLnBrk="1">
              <a:buClrTx/>
              <a:buFont typeface="Arial" pitchFamily="34" charset="0"/>
              <a:buChar char="•"/>
              <a:defRPr/>
            </a:pPr>
            <a:endParaRPr lang="en-US" sz="2000" b="1" dirty="0">
              <a:solidFill>
                <a:srgbClr val="000000"/>
              </a:solidFill>
            </a:endParaRPr>
          </a:p>
          <a:p>
            <a:pPr marL="342900" indent="-342900" eaLnBrk="1">
              <a:buClrTx/>
              <a:buFont typeface="Arial" pitchFamily="34" charset="0"/>
              <a:buChar char="•"/>
              <a:defRPr/>
            </a:pPr>
            <a:r>
              <a:rPr lang="en-US" sz="2000" b="1" dirty="0" smtClean="0">
                <a:solidFill>
                  <a:srgbClr val="000000"/>
                </a:solidFill>
              </a:rPr>
              <a:t>Equal Employment Practices in Pakistan</a:t>
            </a: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0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400" b="1" dirty="0" smtClean="0">
              <a:solidFill>
                <a:srgbClr val="000000"/>
              </a:solidFill>
            </a:endParaRPr>
          </a:p>
          <a:p>
            <a:pPr eaLnBrk="1">
              <a:buClrTx/>
              <a:buFontTx/>
              <a:buNone/>
              <a:defRPr/>
            </a:pPr>
            <a:endParaRPr lang="en-US" sz="2800" b="1"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endParaRPr lang="en-US" dirty="0" smtClean="0">
              <a:solidFill>
                <a:srgbClr val="000000"/>
              </a:solidFill>
            </a:endParaRPr>
          </a:p>
          <a:p>
            <a:pPr eaLnBrk="1">
              <a:buClrTx/>
              <a:buSzPct val="45000"/>
              <a:buFontTx/>
              <a:buNone/>
              <a:defRPr/>
            </a:pPr>
            <a:r>
              <a:rPr lang="en-US" dirty="0" smtClean="0">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5800" y="450850"/>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Constitution of Pakistan </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Part II: Fundamental Rights and Principles of Policy</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Article 11 of the Constitution prohibits all forms of slavery, forced </a:t>
            </a:r>
            <a:r>
              <a:rPr lang="en-US" sz="2000" b="1" dirty="0" err="1" smtClean="0">
                <a:solidFill>
                  <a:srgbClr val="000000"/>
                </a:solidFill>
              </a:rPr>
              <a:t>labour</a:t>
            </a:r>
            <a:r>
              <a:rPr lang="en-US" sz="2000" b="1" dirty="0" smtClean="0">
                <a:solidFill>
                  <a:srgbClr val="000000"/>
                </a:solidFill>
              </a:rPr>
              <a:t> and child </a:t>
            </a:r>
            <a:r>
              <a:rPr lang="en-US" sz="2000" b="1" dirty="0" err="1" smtClean="0">
                <a:solidFill>
                  <a:srgbClr val="000000"/>
                </a:solidFill>
              </a:rPr>
              <a:t>labour</a:t>
            </a:r>
            <a:endParaRPr lang="en-US" sz="2000" b="1" dirty="0" smtClean="0">
              <a:solidFill>
                <a:srgbClr val="000000"/>
              </a:solidFill>
            </a:endParaRP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Article 17 provides for a fundamental right to exercise the freedom of association and the right to form unions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Article 18 give the right to its citizens to enter upon any lawful profession or occupation and to conduct any lawful trade or business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Article 25 address the right to equality before the law and prohibition of discrimination on the grounds of sex alone</a:t>
            </a:r>
          </a:p>
          <a:p>
            <a:pPr marL="342900" indent="-342900" eaLnBrk="1">
              <a:buClrTx/>
              <a:buSzPct val="45000"/>
              <a:buFont typeface="Arial" pitchFamily="34" charset="0"/>
              <a:buChar char="•"/>
              <a:defRPr/>
            </a:pPr>
            <a:endParaRPr lang="en-US" sz="2000" dirty="0" smtClean="0">
              <a:solidFill>
                <a:srgbClr val="000000"/>
              </a:solidFill>
            </a:endParaRPr>
          </a:p>
          <a:p>
            <a:pPr eaLnBrk="1">
              <a:buClrTx/>
              <a:buSzPct val="45000"/>
              <a:buFontTx/>
              <a:buNone/>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596900" y="423863"/>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eaLnBrk="1">
              <a:buClrTx/>
              <a:buSzPct val="45000"/>
              <a:defRPr/>
            </a:pPr>
            <a:endParaRPr lang="en-US" sz="2000"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Article 37(e) makes provision for securing just and humane conditions of work, ensuring that children and women are not employed in vocations unsuited to their age or sex, and for maternity benefits for women in employment. </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ctr" eaLnBrk="1">
              <a:buClrTx/>
              <a:buSzPct val="45000"/>
              <a:buFont typeface="Arial" pitchFamily="34" charset="0"/>
              <a:buChar char="•"/>
              <a:defRPr/>
            </a:pPr>
            <a:r>
              <a:rPr lang="en-US" sz="2000" b="1" u="sng" dirty="0" err="1" smtClean="0">
                <a:solidFill>
                  <a:srgbClr val="000000"/>
                </a:solidFill>
              </a:rPr>
              <a:t>Labour</a:t>
            </a:r>
            <a:r>
              <a:rPr lang="en-US" sz="2000" b="1" u="sng" dirty="0" smtClean="0">
                <a:solidFill>
                  <a:srgbClr val="000000"/>
                </a:solidFill>
              </a:rPr>
              <a:t> Legislation</a:t>
            </a:r>
          </a:p>
          <a:p>
            <a:pPr marL="342900" indent="-342900" algn="ctr" eaLnBrk="1">
              <a:buClrTx/>
              <a:buSzPct val="45000"/>
              <a:buFont typeface="Arial" pitchFamily="34" charset="0"/>
              <a:buChar char="•"/>
              <a:defRPr/>
            </a:pPr>
            <a:endParaRPr lang="en-US" sz="2000" b="1" u="sng"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Industrial and Commercial Employment (Standing Orders) Ordinance was enacted in 1968 addressing the relationship between employer and employee and the contract of employment.</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Ordinance applies to all industrial and commercial establishments throughout the country employing 20 or more workers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Every employer in an industrial or commercial establishment is required to issue a formal appointment letter at the time of employment (containing nature of job, tenure of appointment, pay and allowances, working hours, terms and conditions of appointment) </a:t>
            </a: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eaLnBrk="1">
              <a:buClrTx/>
              <a:buSzPct val="45000"/>
              <a:defRPr/>
            </a:pPr>
            <a:endParaRPr lang="en-US" sz="2000"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Termination of appointment must be communicated in writing. </a:t>
            </a:r>
            <a:r>
              <a:rPr lang="en-US" sz="2000" b="1" dirty="0" smtClean="0">
                <a:solidFill>
                  <a:schemeClr val="tx1"/>
                </a:solidFill>
              </a:rPr>
              <a:t>under Section 46 of the Industrial Relations Ordinance 2002, aggrieved employee may proceed him or herself or through </a:t>
            </a:r>
            <a:r>
              <a:rPr lang="en-US" sz="2000" b="1" dirty="0" err="1" smtClean="0">
                <a:solidFill>
                  <a:schemeClr val="tx1"/>
                </a:solidFill>
              </a:rPr>
              <a:t>labour</a:t>
            </a:r>
            <a:r>
              <a:rPr lang="en-US" sz="2000" b="1" dirty="0" smtClean="0">
                <a:solidFill>
                  <a:schemeClr val="tx1"/>
                </a:solidFill>
              </a:rPr>
              <a:t> union with in three months  </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err="1" smtClean="0">
                <a:solidFill>
                  <a:srgbClr val="000000"/>
                </a:solidFill>
              </a:rPr>
              <a:t>Labour</a:t>
            </a:r>
            <a:r>
              <a:rPr lang="en-US" sz="2000" b="1" dirty="0" smtClean="0">
                <a:solidFill>
                  <a:srgbClr val="000000"/>
                </a:solidFill>
              </a:rPr>
              <a:t> courts examines and intervene a case of violation of principle of nature of justice and  unjust action of employer</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Factories Act, which governs the conditions of work of industrial </a:t>
            </a:r>
            <a:r>
              <a:rPr lang="en-US" sz="2000" b="1" dirty="0" err="1" smtClean="0">
                <a:solidFill>
                  <a:srgbClr val="000000"/>
                </a:solidFill>
              </a:rPr>
              <a:t>labour</a:t>
            </a:r>
            <a:r>
              <a:rPr lang="en-US" sz="2000" b="1" dirty="0" smtClean="0">
                <a:solidFill>
                  <a:srgbClr val="000000"/>
                </a:solidFill>
              </a:rPr>
              <a:t>, applies to factories, employing ten or more workers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Under the Factories Act, 1934 no adult employee, defined as a worker who has completed his or her 18</a:t>
            </a:r>
            <a:r>
              <a:rPr lang="en-US" sz="1600" b="1" baseline="30000" dirty="0" smtClean="0">
                <a:solidFill>
                  <a:srgbClr val="000000"/>
                </a:solidFill>
              </a:rPr>
              <a:t>th</a:t>
            </a:r>
            <a:r>
              <a:rPr lang="en-US" sz="2000" b="1" dirty="0" smtClean="0">
                <a:solidFill>
                  <a:srgbClr val="000000"/>
                </a:solidFill>
              </a:rPr>
              <a:t> year of age, can be required or permitted to work in any establishment in excess of nine hours a day and 48 hours a week</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Section 8 of the West Pakistan Shops and Establishments Ordinance, 1969, restricts weekly work hours at 48 hours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Section 22-B of the Mines Act, 1923 restrict weekly hours at 48 hours or 8 hours each day, with the limitation of spread-over 12 hours and interval for rest for one hour every six hours. Section 22-C further limits the spread-over to 8 hours for work done below ground level.</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Factory Act enforce that no worker shall be required to work continuously for more than six hours</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According to the Factories Act, 1934, every worker who has completed a period of twelve months of continuous service in a factory shall be allowed holidays for fourteen consecutive days. If he fails to avail whole leaves the part of un availed leave will be carried forward in next year</a:t>
            </a: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Maternity Benefit Ordinance, 1958 stipulates that upon the completion of four months employment or qualifying period, a worker may have up to six weeks parental and postnatal leave with pay</a:t>
            </a:r>
          </a:p>
          <a:p>
            <a:pPr marL="342900" indent="-342900" algn="just" eaLnBrk="1">
              <a:buClrTx/>
              <a:buSzPct val="45000"/>
              <a:buFont typeface="Arial" pitchFamily="34" charset="0"/>
              <a:buChar char="•"/>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marL="342900" indent="-342900" algn="just" eaLnBrk="1">
              <a:buClrTx/>
              <a:buSzPct val="45000"/>
              <a:buFont typeface="Arial" pitchFamily="34" charset="0"/>
              <a:buChar char="•"/>
              <a:defRPr/>
            </a:pPr>
            <a:endParaRPr lang="en-US" sz="2000" b="1" dirty="0" smtClean="0">
              <a:solidFill>
                <a:srgbClr val="000000"/>
              </a:solidFill>
            </a:endParaRPr>
          </a:p>
          <a:p>
            <a:pPr marL="342900" indent="-342900" algn="just" eaLnBrk="1">
              <a:buClrTx/>
              <a:buSzPct val="45000"/>
              <a:buFont typeface="Arial" pitchFamily="34" charset="0"/>
              <a:buChar char="•"/>
              <a:defRPr/>
            </a:pPr>
            <a:r>
              <a:rPr lang="en-US" sz="2000" b="1" dirty="0" smtClean="0">
                <a:solidFill>
                  <a:srgbClr val="000000"/>
                </a:solidFill>
              </a:rPr>
              <a:t>The Factories Act, 1934 provides that every worker is entitled to 10 days casual leave with full pay and further 16 days sick or medical leave on half pay</a:t>
            </a:r>
            <a:r>
              <a:rPr lang="en-US" sz="2000" u="sng" dirty="0" smtClean="0">
                <a:solidFill>
                  <a:srgbClr val="000000"/>
                </a:solidFill>
              </a:rPr>
              <a:t>.</a:t>
            </a:r>
            <a:endParaRPr lang="en-US" sz="2000"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Under section 49 of the Factories Act, workers are entitled to enjoy </a:t>
            </a:r>
            <a:r>
              <a:rPr lang="en-US" sz="2000" b="1" dirty="0" err="1" smtClean="0">
                <a:solidFill>
                  <a:srgbClr val="000000"/>
                </a:solidFill>
              </a:rPr>
              <a:t>gazetted</a:t>
            </a:r>
            <a:r>
              <a:rPr lang="en-US" sz="2000" b="1" dirty="0" smtClean="0">
                <a:solidFill>
                  <a:srgbClr val="000000"/>
                </a:solidFill>
              </a:rPr>
              <a:t> holidays </a:t>
            </a:r>
          </a:p>
          <a:p>
            <a:pPr marL="342900" indent="-342900" eaLnBrk="1">
              <a:buFont typeface="Arial" pitchFamily="34" charset="0"/>
              <a:buChar char="•"/>
              <a:defRPr/>
            </a:pPr>
            <a:endParaRPr lang="en-US" sz="20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If worker is required to work on holiday he or she will be allowed substitute holiday on full pay</a:t>
            </a:r>
          </a:p>
          <a:p>
            <a:pPr marL="342900" indent="-342900" eaLnBrk="1">
              <a:defRPr/>
            </a:pPr>
            <a:endParaRPr lang="en-US" sz="20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The Maternity Benefit Ordinance, 1958 prohibits the dismissal of the woman during her maternity leave</a:t>
            </a:r>
          </a:p>
          <a:p>
            <a:pPr marL="342900" indent="-342900"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Mines Maternity Benefit Act, 1941 is applicable to women employed in the mines in Pakistan</a:t>
            </a: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Article 11(3) of Constitution of Pakistan prohibits the employment of children below the age of fourteen years in any factory, mine or other hazardous employment. Make it obligatory to provide safe and human working conditions</a:t>
            </a:r>
          </a:p>
          <a:p>
            <a:pPr marL="342900" indent="-342900" algn="just" eaLnBrk="1">
              <a:buFont typeface="Arial" pitchFamily="34" charset="0"/>
              <a:buChar char="•"/>
              <a:defRPr/>
            </a:pPr>
            <a:endParaRPr lang="en-US" sz="2000" u="sng"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The Factory Act provides that no child or adolescent is allowed to work in a factory between 7 p.m. and 6 </a:t>
            </a:r>
            <a:r>
              <a:rPr lang="en-US" sz="2000" b="1" dirty="0" err="1" smtClean="0">
                <a:solidFill>
                  <a:srgbClr val="000000"/>
                </a:solidFill>
              </a:rPr>
              <a:t>a.m</a:t>
            </a:r>
            <a:endParaRPr lang="en-US" sz="2000" b="1" dirty="0" smtClean="0">
              <a:solidFill>
                <a:srgbClr val="000000"/>
              </a:solidFill>
            </a:endParaRPr>
          </a:p>
          <a:p>
            <a:pPr marL="342900" indent="-342900" algn="just" eaLnBrk="1">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Further laws emphasize on cleanliness, drainage, ventilation, and hygiene of work place . Provision of drinking water. All passages, stairs, entrance and exits points must be open and properly lighted to ensure safety</a:t>
            </a:r>
          </a:p>
          <a:p>
            <a:pPr marL="342900" indent="-342900" algn="just"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Article 38 of the Constitution speaks achieving equality in the form of securing the well-being of the people, irrespective of sex, caste, or race</a:t>
            </a:r>
          </a:p>
          <a:p>
            <a:pPr marL="342900" indent="-342900" algn="just"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The Employment of Children Rules, 1995</a:t>
            </a:r>
          </a:p>
          <a:p>
            <a:pPr marL="342900" indent="-342900" algn="just" eaLnBrk="1">
              <a:buFont typeface="Arial" pitchFamily="34" charset="0"/>
              <a:buChar char="•"/>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marL="342900" indent="-342900" algn="just" eaLnBrk="1">
              <a:buFont typeface="Arial" pitchFamily="34" charset="0"/>
              <a:buChar char="•"/>
              <a:defRPr/>
            </a:pPr>
            <a:r>
              <a:rPr lang="en-US" sz="2000" b="1" dirty="0" smtClean="0">
                <a:solidFill>
                  <a:srgbClr val="000000"/>
                </a:solidFill>
              </a:rPr>
              <a:t>The Payment of Wages Act, 1936 regulates payment of certain classes of industrial workers. The act enforce payment of wages with in seven days if number of employees workers are less than 1000 in other case with in ten days of completion of wage period </a:t>
            </a:r>
          </a:p>
          <a:p>
            <a:pPr marL="342900" indent="-342900" algn="just"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Article 24  of Industrial Relations Ordinance, 2002 make it compulsory to form Joints Works Council for representation of workers in enterprise in establishment having fifty persons or more</a:t>
            </a:r>
          </a:p>
          <a:p>
            <a:pPr marL="342900" indent="-342900" algn="just"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The Joint Works Council deals with issues of settlement of differences through bilateral negotiations, promoting conditions of safety and health for the workers, encouraging vocational training within the establishment, taking measures for facilitating good and harmonious working conditions in the establishment, provision of educational facilities for children of workers</a:t>
            </a:r>
          </a:p>
          <a:p>
            <a:pPr marL="342900" indent="-342900" algn="just" eaLnBrk="1">
              <a:buFont typeface="Arial" pitchFamily="34" charset="0"/>
              <a:buChar char="•"/>
              <a:defRPr/>
            </a:pPr>
            <a:endParaRPr lang="en-US" sz="2000" b="1" dirty="0" smtClean="0">
              <a:solidFill>
                <a:srgbClr val="000000"/>
              </a:solidFill>
            </a:endParaRPr>
          </a:p>
          <a:p>
            <a:pPr marL="342900" indent="-342900" algn="just" eaLnBrk="1">
              <a:buFont typeface="Arial" pitchFamily="34" charset="0"/>
              <a:buChar char="•"/>
              <a:defRPr/>
            </a:pPr>
            <a:r>
              <a:rPr lang="en-US" sz="2000" b="1" dirty="0" smtClean="0">
                <a:solidFill>
                  <a:srgbClr val="000000"/>
                </a:solidFill>
              </a:rPr>
              <a:t>Freedom of Association: Article 17 of the Constitution  of Pakistan allow every citizen the right to form associations or unions</a:t>
            </a: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Registration of trade union is to be made under the Industrial Relations Ordinance</a:t>
            </a:r>
          </a:p>
          <a:p>
            <a:pPr marL="342900" indent="-342900" algn="just" eaLnBrk="1">
              <a:buFont typeface="Arial" pitchFamily="34" charset="0"/>
              <a:buChar char="•"/>
              <a:defRPr/>
            </a:pPr>
            <a:endParaRPr lang="en-US" sz="2000" b="1" dirty="0" smtClean="0">
              <a:solidFill>
                <a:srgbClr val="000000"/>
              </a:solidFill>
            </a:endParaRPr>
          </a:p>
          <a:p>
            <a:pPr algn="just" eaLnBrk="1">
              <a:defRPr/>
            </a:pPr>
            <a:r>
              <a:rPr lang="en-US" sz="2000" b="1" dirty="0" err="1" smtClean="0">
                <a:solidFill>
                  <a:srgbClr val="000000"/>
                </a:solidFill>
              </a:rPr>
              <a:t>Labour</a:t>
            </a:r>
            <a:r>
              <a:rPr lang="en-US" sz="2000" b="1" dirty="0" smtClean="0">
                <a:solidFill>
                  <a:srgbClr val="000000"/>
                </a:solidFill>
              </a:rPr>
              <a:t> Disputes</a:t>
            </a:r>
          </a:p>
          <a:p>
            <a:pPr marL="342900" indent="-342900" algn="just" eaLnBrk="1">
              <a:buFont typeface="Arial" pitchFamily="34" charset="0"/>
              <a:buChar char="•"/>
              <a:defRPr/>
            </a:pPr>
            <a:r>
              <a:rPr lang="en-US" sz="2000" b="1" dirty="0" smtClean="0">
                <a:solidFill>
                  <a:schemeClr val="tx1"/>
                </a:solidFill>
              </a:rPr>
              <a:t>Under Article 46 of the IRO 2002, a worker can bring his or her grievance to the notice of employer in writing with in one month of cause of such grievance and employer with in fifteen days has to communicate the decision in writing to employee</a:t>
            </a:r>
          </a:p>
          <a:p>
            <a:pPr marL="342900" indent="-342900" algn="just" eaLnBrk="1">
              <a:buFont typeface="Arial" pitchFamily="34" charset="0"/>
              <a:buChar char="•"/>
              <a:defRPr/>
            </a:pPr>
            <a:endParaRPr lang="en-US" sz="2000" b="1" dirty="0" smtClean="0">
              <a:solidFill>
                <a:schemeClr val="tx1"/>
              </a:solidFill>
            </a:endParaRPr>
          </a:p>
          <a:p>
            <a:pPr marL="342900" indent="-342900" algn="just" eaLnBrk="1">
              <a:buFont typeface="Arial" pitchFamily="34" charset="0"/>
              <a:buChar char="•"/>
              <a:defRPr/>
            </a:pPr>
            <a:r>
              <a:rPr lang="en-US" sz="2000" b="1" dirty="0" smtClean="0">
                <a:solidFill>
                  <a:schemeClr val="tx1"/>
                </a:solidFill>
              </a:rPr>
              <a:t>If worker is dissatisfied with the decision or employer fail to communicate the decision in writing, employee can take the case to </a:t>
            </a:r>
            <a:r>
              <a:rPr lang="en-US" sz="2000" b="1" dirty="0" err="1" smtClean="0">
                <a:solidFill>
                  <a:schemeClr val="tx1"/>
                </a:solidFill>
              </a:rPr>
              <a:t>labour</a:t>
            </a:r>
            <a:r>
              <a:rPr lang="en-US" sz="2000" b="1" dirty="0" smtClean="0">
                <a:solidFill>
                  <a:schemeClr val="tx1"/>
                </a:solidFill>
              </a:rPr>
              <a:t> court with in two months </a:t>
            </a:r>
          </a:p>
          <a:p>
            <a:pPr marL="342900" indent="-342900" algn="just" eaLnBrk="1">
              <a:buFont typeface="Arial" pitchFamily="34" charset="0"/>
              <a:buChar char="•"/>
              <a:defRPr/>
            </a:pPr>
            <a:endParaRPr lang="en-US" sz="2000" b="1" dirty="0" smtClean="0">
              <a:solidFill>
                <a:schemeClr val="tx1"/>
              </a:solidFill>
            </a:endParaRPr>
          </a:p>
          <a:p>
            <a:pPr algn="just" eaLnBrk="1">
              <a:defRPr/>
            </a:pPr>
            <a:r>
              <a:rPr lang="en-US" sz="2000" b="1" dirty="0" err="1" smtClean="0">
                <a:solidFill>
                  <a:schemeClr val="tx1"/>
                </a:solidFill>
              </a:rPr>
              <a:t>Labour</a:t>
            </a:r>
            <a:r>
              <a:rPr lang="en-US" sz="2000" b="1" dirty="0" smtClean="0">
                <a:solidFill>
                  <a:schemeClr val="tx1"/>
                </a:solidFill>
              </a:rPr>
              <a:t> Courts</a:t>
            </a:r>
          </a:p>
          <a:p>
            <a:pPr marL="342900" indent="-342900" algn="just" eaLnBrk="1">
              <a:buFont typeface="Arial" pitchFamily="34" charset="0"/>
              <a:buChar char="•"/>
              <a:defRPr/>
            </a:pPr>
            <a:r>
              <a:rPr lang="en-US" sz="2000" b="1" dirty="0" smtClean="0">
                <a:solidFill>
                  <a:schemeClr val="tx1"/>
                </a:solidFill>
              </a:rPr>
              <a:t>under section 44 of the IRO 2002, Provincial government can establish as many </a:t>
            </a:r>
            <a:r>
              <a:rPr lang="en-US" sz="2000" b="1" dirty="0" err="1" smtClean="0">
                <a:solidFill>
                  <a:schemeClr val="tx1"/>
                </a:solidFill>
              </a:rPr>
              <a:t>labour</a:t>
            </a:r>
            <a:r>
              <a:rPr lang="en-US" sz="2000" b="1" dirty="0" smtClean="0">
                <a:solidFill>
                  <a:schemeClr val="tx1"/>
                </a:solidFill>
              </a:rPr>
              <a:t> courts as it consider necessary.  </a:t>
            </a:r>
            <a:r>
              <a:rPr lang="en-US" sz="2000" u="sng" dirty="0" smtClean="0"/>
              <a:t>of the Ordinance</a:t>
            </a:r>
            <a:endParaRPr lang="en-US" sz="2000" dirty="0" smtClean="0"/>
          </a:p>
          <a:p>
            <a:pPr marL="342900" indent="-342900" algn="just" eaLnBrk="1">
              <a:buFont typeface="Arial" pitchFamily="34" charset="0"/>
              <a:buChar char="•"/>
              <a:defRPr/>
            </a:pPr>
            <a:endParaRPr lang="en-US" sz="2000" b="1" dirty="0" smtClean="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eaLnBrk="1">
              <a:defRPr/>
            </a:pPr>
            <a:endParaRPr lang="en-US" sz="2000" b="1" dirty="0" smtClean="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Collective </a:t>
            </a:r>
            <a:r>
              <a:rPr lang="en-US" sz="2000" b="1" dirty="0" err="1" smtClean="0">
                <a:solidFill>
                  <a:srgbClr val="000000"/>
                </a:solidFill>
              </a:rPr>
              <a:t>Bargainng</a:t>
            </a:r>
            <a:r>
              <a:rPr lang="en-US" sz="2000" b="1" dirty="0" smtClean="0">
                <a:solidFill>
                  <a:srgbClr val="000000"/>
                </a:solidFill>
              </a:rPr>
              <a:t> Agent and Agreement</a:t>
            </a:r>
            <a:endParaRPr lang="en-US" sz="2000" b="1" dirty="0" smtClean="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defRPr/>
            </a:pPr>
            <a:r>
              <a:rPr lang="en-US" sz="2000" b="1" dirty="0">
                <a:solidFill>
                  <a:schemeClr val="tx1"/>
                </a:solidFill>
              </a:rPr>
              <a:t>Industrial Relations Ordinance </a:t>
            </a:r>
            <a:r>
              <a:rPr lang="en-US" sz="2000" b="1" dirty="0" smtClean="0">
                <a:solidFill>
                  <a:schemeClr val="tx1"/>
                </a:solidFill>
              </a:rPr>
              <a:t>have provision for appointment of collective bargaining agent that is elected by secret ballot</a:t>
            </a:r>
          </a:p>
          <a:p>
            <a:pPr>
              <a:defRPr/>
            </a:pPr>
            <a:endParaRPr lang="en-US" sz="2000" b="1" dirty="0">
              <a:solidFill>
                <a:schemeClr val="tx1"/>
              </a:solidFill>
            </a:endParaRPr>
          </a:p>
          <a:p>
            <a:pPr>
              <a:defRPr/>
            </a:pPr>
            <a:r>
              <a:rPr lang="en-US" sz="2000" b="1" dirty="0" smtClean="0">
                <a:solidFill>
                  <a:schemeClr val="tx1"/>
                </a:solidFill>
              </a:rPr>
              <a:t>CBA entitle to undertake collective bargaining with employers</a:t>
            </a:r>
          </a:p>
          <a:p>
            <a:pPr>
              <a:defRPr/>
            </a:pPr>
            <a:endParaRPr lang="en-US" sz="2000" b="1" dirty="0">
              <a:solidFill>
                <a:schemeClr val="tx1"/>
              </a:solidFill>
            </a:endParaRPr>
          </a:p>
          <a:p>
            <a:pPr>
              <a:defRPr/>
            </a:pPr>
            <a:r>
              <a:rPr lang="en-US" sz="2000" b="1" dirty="0" smtClean="0">
                <a:solidFill>
                  <a:schemeClr val="tx1"/>
                </a:solidFill>
              </a:rPr>
              <a:t>CBA formulate collective agreements</a:t>
            </a:r>
          </a:p>
          <a:p>
            <a:pPr>
              <a:defRPr/>
            </a:pPr>
            <a:endParaRPr lang="en-US" sz="2000" b="1" dirty="0">
              <a:solidFill>
                <a:schemeClr val="tx1"/>
              </a:solidFill>
            </a:endParaRPr>
          </a:p>
          <a:p>
            <a:pPr>
              <a:defRPr/>
            </a:pPr>
            <a:r>
              <a:rPr lang="en-US" sz="2000" b="1" dirty="0" smtClean="0">
                <a:solidFill>
                  <a:schemeClr val="tx1"/>
                </a:solidFill>
              </a:rPr>
              <a:t>Agreement may contains matters such as facilities for unions, dispute resolution process including grievance handling and disciplinary cases, settle terms and conditions of employment, wages, working hours, pension and retirement schemes, layoff, leave, level of job performance etc. </a:t>
            </a:r>
          </a:p>
          <a:p>
            <a:pPr>
              <a:defRPr/>
            </a:pPr>
            <a:endParaRPr lang="en-US" sz="2000" b="1" dirty="0">
              <a:solidFill>
                <a:schemeClr val="tx1"/>
              </a:solidFill>
            </a:endParaRPr>
          </a:p>
          <a:p>
            <a:pPr>
              <a:defRPr/>
            </a:pPr>
            <a:r>
              <a:rPr lang="en-US" sz="2000" b="1" dirty="0" smtClean="0">
                <a:solidFill>
                  <a:schemeClr val="tx1"/>
                </a:solidFill>
              </a:rPr>
              <a:t>Agreement become source of law and used to settle disputes so it must be drafted carefully</a:t>
            </a:r>
          </a:p>
          <a:p>
            <a:pPr>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Collective </a:t>
            </a:r>
            <a:r>
              <a:rPr lang="en-US" sz="2000" b="1" dirty="0" err="1" smtClean="0">
                <a:solidFill>
                  <a:srgbClr val="000000"/>
                </a:solidFill>
              </a:rPr>
              <a:t>Labour</a:t>
            </a:r>
            <a:r>
              <a:rPr lang="en-US" sz="2000" b="1" dirty="0" smtClean="0">
                <a:solidFill>
                  <a:srgbClr val="000000"/>
                </a:solidFill>
              </a:rPr>
              <a:t> Disputes</a:t>
            </a:r>
          </a:p>
          <a:p>
            <a:pPr marL="342900" indent="-342900" algn="just" eaLnBrk="1">
              <a:buFont typeface="Arial" pitchFamily="34" charset="0"/>
              <a:buChar char="•"/>
              <a:defRPr/>
            </a:pPr>
            <a:endParaRPr lang="en-US" sz="2000" dirty="0">
              <a:solidFill>
                <a:schemeClr val="tx1"/>
              </a:solidFill>
            </a:endParaRPr>
          </a:p>
          <a:p>
            <a:pPr algn="just">
              <a:defRPr/>
            </a:pPr>
            <a:r>
              <a:rPr lang="en-US" sz="2000" b="1" dirty="0">
                <a:solidFill>
                  <a:schemeClr val="tx1"/>
                </a:solidFill>
              </a:rPr>
              <a:t>Under the IRO 2002, if an employer or a Collective Bargaining Agent finds that an industrial dispute has arisen or is likely to arise, they may communicate their views in writing to the other party. Upon receipt of the communication, the other party has fifteen days (or more if agreed) to try and settle the dispute by bilateral negotiations.</a:t>
            </a:r>
          </a:p>
          <a:p>
            <a:pPr>
              <a:defRPr/>
            </a:pPr>
            <a:r>
              <a:rPr lang="en-US" sz="2000" dirty="0">
                <a:solidFill>
                  <a:schemeClr val="tx1"/>
                </a:solidFill>
              </a:rPr>
              <a:t/>
            </a:r>
            <a:br>
              <a:rPr lang="en-US" sz="2000" dirty="0">
                <a:solidFill>
                  <a:schemeClr val="tx1"/>
                </a:solidFill>
              </a:rPr>
            </a:br>
            <a:r>
              <a:rPr lang="en-US" sz="2000" b="1" u="sng" dirty="0">
                <a:solidFill>
                  <a:schemeClr val="tx1"/>
                </a:solidFill>
              </a:rPr>
              <a:t>Conciliation</a:t>
            </a:r>
            <a:endParaRPr lang="en-US" sz="2000" b="1" dirty="0">
              <a:solidFill>
                <a:schemeClr val="tx1"/>
              </a:solidFill>
            </a:endParaRPr>
          </a:p>
          <a:p>
            <a:pPr>
              <a:defRPr/>
            </a:pPr>
            <a:endParaRPr lang="en-US" sz="2000" b="1" dirty="0">
              <a:solidFill>
                <a:schemeClr val="tx1"/>
              </a:solidFill>
            </a:endParaRPr>
          </a:p>
          <a:p>
            <a:pPr algn="just">
              <a:defRPr/>
            </a:pPr>
            <a:r>
              <a:rPr lang="en-US" sz="2000" b="1" dirty="0">
                <a:solidFill>
                  <a:schemeClr val="tx1"/>
                </a:solidFill>
              </a:rPr>
              <a:t>If the parties do not manage to reach a settlement, the employer or the CBA may, within fifteen further days, serve a notice of conciliation on the other party, with a copy to the Conciliator and to the </a:t>
            </a:r>
            <a:r>
              <a:rPr lang="en-US" sz="2000" b="1" dirty="0" err="1">
                <a:solidFill>
                  <a:schemeClr val="tx1"/>
                </a:solidFill>
              </a:rPr>
              <a:t>Labour</a:t>
            </a:r>
            <a:r>
              <a:rPr lang="en-US" sz="2000" b="1" dirty="0">
                <a:solidFill>
                  <a:schemeClr val="tx1"/>
                </a:solidFill>
              </a:rPr>
              <a:t> Court</a:t>
            </a:r>
            <a:r>
              <a:rPr lang="en-US" sz="2000" b="1" dirty="0" smtClean="0">
                <a:solidFill>
                  <a:schemeClr val="tx1"/>
                </a:solidFill>
              </a:rPr>
              <a:t>.</a:t>
            </a:r>
          </a:p>
          <a:p>
            <a:pPr algn="just">
              <a:defRPr/>
            </a:pPr>
            <a:endParaRPr lang="en-US" sz="2000" b="1" dirty="0">
              <a:solidFill>
                <a:schemeClr val="tx1"/>
              </a:solidFill>
            </a:endParaRPr>
          </a:p>
          <a:p>
            <a:pPr algn="just">
              <a:defRPr/>
            </a:pPr>
            <a:r>
              <a:rPr lang="en-US" sz="2000" b="1" dirty="0">
                <a:solidFill>
                  <a:schemeClr val="tx1"/>
                </a:solidFill>
              </a:rPr>
              <a:t>If the dispute is settled before the Conciliator, or a tripartite Board of Conciliators, a report is sent to the Provincial or Federal Government, with the memorandum of settlement.</a:t>
            </a:r>
          </a:p>
          <a:p>
            <a:pPr>
              <a:defRPr/>
            </a:pPr>
            <a:r>
              <a:rPr lang="en-US" sz="2000" b="1" dirty="0">
                <a:solidFill>
                  <a:schemeClr val="tx1"/>
                </a:solidFill>
              </a:rPr>
              <a:t/>
            </a:r>
            <a:br>
              <a:rPr lang="en-US" sz="2000" b="1" dirty="0">
                <a:solidFill>
                  <a:schemeClr val="tx1"/>
                </a:solidFill>
              </a:rPr>
            </a:br>
            <a:endParaRPr lang="en-US" sz="2000" b="1" dirty="0">
              <a:solidFill>
                <a:schemeClr val="tx1"/>
              </a:solidFill>
            </a:endParaRPr>
          </a:p>
          <a:p>
            <a:pPr algn="just">
              <a:defRPr/>
            </a:pPr>
            <a:endParaRPr lang="en-US" sz="2000" b="1" dirty="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eaLnBrk="1">
              <a:buClrTx/>
              <a:buSzPct val="45000"/>
              <a:buFontTx/>
              <a:buNone/>
              <a:defRPr/>
            </a:pPr>
            <a:endParaRPr lang="en-US" sz="2800" b="1" dirty="0" smtClean="0">
              <a:solidFill>
                <a:srgbClr val="000000"/>
              </a:solidFill>
            </a:endParaRPr>
          </a:p>
          <a:p>
            <a:pPr marL="342900" indent="-342900" eaLnBrk="1">
              <a:buFont typeface="Arial" pitchFamily="34" charset="0"/>
              <a:buChar char="•"/>
              <a:defRPr/>
            </a:pPr>
            <a:r>
              <a:rPr lang="en-US" sz="2000" b="1" dirty="0" smtClean="0">
                <a:solidFill>
                  <a:srgbClr val="000000"/>
                </a:solidFill>
              </a:rPr>
              <a:t>Collective </a:t>
            </a:r>
            <a:r>
              <a:rPr lang="en-US" sz="2000" b="1" dirty="0" err="1" smtClean="0">
                <a:solidFill>
                  <a:srgbClr val="000000"/>
                </a:solidFill>
              </a:rPr>
              <a:t>Labour</a:t>
            </a:r>
            <a:r>
              <a:rPr lang="en-US" sz="2000" b="1" dirty="0" smtClean="0">
                <a:solidFill>
                  <a:srgbClr val="000000"/>
                </a:solidFill>
              </a:rPr>
              <a:t> Disputes</a:t>
            </a:r>
          </a:p>
          <a:p>
            <a:pPr marL="342900" indent="-342900" algn="just" eaLnBrk="1">
              <a:buFont typeface="Arial" pitchFamily="34" charset="0"/>
              <a:buChar char="•"/>
              <a:defRPr/>
            </a:pPr>
            <a:endParaRPr lang="en-US" sz="2000" b="1" dirty="0">
              <a:solidFill>
                <a:schemeClr val="tx1"/>
              </a:solidFill>
            </a:endParaRPr>
          </a:p>
          <a:p>
            <a:pPr algn="just">
              <a:defRPr/>
            </a:pPr>
            <a:r>
              <a:rPr lang="en-US" sz="2000" b="1" dirty="0" smtClean="0">
                <a:solidFill>
                  <a:schemeClr val="tx1"/>
                </a:solidFill>
              </a:rPr>
              <a:t>If </a:t>
            </a:r>
            <a:r>
              <a:rPr lang="en-US" sz="2000" b="1" dirty="0">
                <a:solidFill>
                  <a:schemeClr val="tx1"/>
                </a:solidFill>
              </a:rPr>
              <a:t>the conciliation fails, the Conciliator tries to persuade the parties to refer their dispute to an arbitrator. If they agree, the parties make a join request in writing to the arbitrator they have agreed upon</a:t>
            </a:r>
            <a:r>
              <a:rPr lang="en-US" sz="2000" b="1" dirty="0" smtClean="0">
                <a:solidFill>
                  <a:schemeClr val="tx1"/>
                </a:solidFill>
              </a:rPr>
              <a:t>.</a:t>
            </a:r>
          </a:p>
          <a:p>
            <a:pPr algn="just">
              <a:defRPr/>
            </a:pPr>
            <a:endParaRPr lang="en-US" sz="2000" b="1" dirty="0">
              <a:solidFill>
                <a:schemeClr val="tx1"/>
              </a:solidFill>
            </a:endParaRPr>
          </a:p>
          <a:p>
            <a:pPr algn="just">
              <a:defRPr/>
            </a:pPr>
            <a:r>
              <a:rPr lang="en-US" sz="2000" b="1" dirty="0">
                <a:solidFill>
                  <a:schemeClr val="tx1"/>
                </a:solidFill>
              </a:rPr>
              <a:t>The arbitrator gives his or her award within a period of 30 days or a period agreed upon by the parties. The award of the arbitrator is final and valid for a period not exceeding two years.</a:t>
            </a:r>
          </a:p>
          <a:p>
            <a:pPr>
              <a:defRPr/>
            </a:pPr>
            <a:endParaRPr lang="en-US" sz="2000" b="1" u="sng" dirty="0">
              <a:solidFill>
                <a:schemeClr val="tx1"/>
              </a:solidFill>
            </a:endParaRPr>
          </a:p>
          <a:p>
            <a:pPr>
              <a:defRPr/>
            </a:pPr>
            <a:endParaRPr lang="en-US" sz="2000" b="1" dirty="0">
              <a:solidFill>
                <a:schemeClr val="tx1"/>
              </a:solidFill>
            </a:endParaRPr>
          </a:p>
          <a:p>
            <a:pPr algn="just">
              <a:defRPr/>
            </a:pPr>
            <a:endParaRPr lang="en-US" sz="2000" b="1" dirty="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a:defRPr/>
            </a:pPr>
            <a:r>
              <a:rPr lang="en-US" sz="2000" b="1" u="sng" dirty="0">
                <a:solidFill>
                  <a:schemeClr val="tx1"/>
                </a:solidFill>
              </a:rPr>
              <a:t/>
            </a:r>
            <a:br>
              <a:rPr lang="en-US" sz="2000" b="1" u="sng" dirty="0">
                <a:solidFill>
                  <a:schemeClr val="tx1"/>
                </a:solidFill>
              </a:rPr>
            </a:br>
            <a:r>
              <a:rPr lang="en-US" sz="2000" b="1" u="sng" dirty="0">
                <a:solidFill>
                  <a:schemeClr val="tx1"/>
                </a:solidFill>
              </a:rPr>
              <a:t>Proceedings of strikes and </a:t>
            </a:r>
            <a:r>
              <a:rPr lang="en-US" sz="2000" b="1" u="sng" dirty="0" smtClean="0">
                <a:solidFill>
                  <a:schemeClr val="tx1"/>
                </a:solidFill>
              </a:rPr>
              <a:t>lock-outs</a:t>
            </a:r>
          </a:p>
          <a:p>
            <a:pPr algn="just">
              <a:defRPr/>
            </a:pPr>
            <a:r>
              <a:rPr lang="en-US" sz="2000" u="sng" dirty="0"/>
              <a:t>If </a:t>
            </a:r>
            <a:r>
              <a:rPr lang="en-US" sz="2000" b="1" dirty="0">
                <a:solidFill>
                  <a:schemeClr val="tx1"/>
                </a:solidFill>
              </a:rPr>
              <a:t>dispute settlement proceedings before the Conciliator fail and no settlement is reached, and if the parties have not agreed to refer their dispute to an arbitrator, the workers retain the right under section 31 of the Industrial Relations Ordinance 2002, to go on strike providing due notice to their employer within seven days, and the employer has the right declare a lock-out after the delay of notice of conciliation has expired. The party raising a dispute retains the option, at any time, either before or after the commencement of a strike or lockout, to make an application to the </a:t>
            </a:r>
            <a:r>
              <a:rPr lang="en-US" sz="2000" b="1" dirty="0" err="1">
                <a:solidFill>
                  <a:schemeClr val="tx1"/>
                </a:solidFill>
              </a:rPr>
              <a:t>Labour</a:t>
            </a:r>
            <a:r>
              <a:rPr lang="en-US" sz="2000" b="1" dirty="0">
                <a:solidFill>
                  <a:schemeClr val="tx1"/>
                </a:solidFill>
              </a:rPr>
              <a:t> Court for adjudication of the dispute</a:t>
            </a:r>
            <a:r>
              <a:rPr lang="en-US" sz="2000" b="1" dirty="0" smtClean="0">
                <a:solidFill>
                  <a:schemeClr val="tx1"/>
                </a:solidFill>
              </a:rPr>
              <a:t>.</a:t>
            </a:r>
          </a:p>
          <a:p>
            <a:pPr algn="just">
              <a:defRPr/>
            </a:pPr>
            <a:endParaRPr lang="en-US" sz="2000" b="1" dirty="0">
              <a:solidFill>
                <a:schemeClr val="tx1"/>
              </a:solidFill>
            </a:endParaRPr>
          </a:p>
          <a:p>
            <a:pPr algn="just">
              <a:defRPr/>
            </a:pPr>
            <a:r>
              <a:rPr lang="en-US" sz="2000" b="1" dirty="0">
                <a:solidFill>
                  <a:schemeClr val="tx1"/>
                </a:solidFill>
              </a:rPr>
              <a:t>Where a strike or lock-out lasts for more than fifteen days, if it relates to a dispute which the Commission is competent to adjudicate and determine, the Federal and/or the Provincial Government may, by order in writing, prohibit the strike or lock-out at any time before the expiry of thirty days, provided that the continuance of such a strike or lock-out causes serious hardship to the community or is prejudicial to the national interest.</a:t>
            </a:r>
          </a:p>
          <a:p>
            <a:pPr algn="just">
              <a:defRPr/>
            </a:pPr>
            <a:endParaRPr lang="en-US" sz="2000" b="1" dirty="0">
              <a:solidFill>
                <a:schemeClr val="tx1"/>
              </a:solidFill>
            </a:endParaRPr>
          </a:p>
          <a:p>
            <a:pPr algn="just">
              <a:defRPr/>
            </a:pPr>
            <a:endParaRPr lang="en-US" sz="2000" b="1" dirty="0">
              <a:solidFill>
                <a:schemeClr val="tx1"/>
              </a:solidFill>
            </a:endParaRPr>
          </a:p>
          <a:p>
            <a:pPr algn="just">
              <a:defRPr/>
            </a:pPr>
            <a:endParaRPr lang="en-US" sz="2000" b="1" dirty="0">
              <a:solidFill>
                <a:schemeClr val="tx1"/>
              </a:solidFill>
            </a:endParaRPr>
          </a:p>
          <a:p>
            <a:pPr algn="just">
              <a:defRPr/>
            </a:pPr>
            <a:endParaRPr lang="en-US" sz="2000" b="1" dirty="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a:defRPr/>
            </a:pPr>
            <a:r>
              <a:rPr lang="en-US" sz="2000" b="1" u="sng" dirty="0" smtClean="0">
                <a:solidFill>
                  <a:schemeClr val="tx1"/>
                </a:solidFill>
              </a:rPr>
              <a:t>Proceedings </a:t>
            </a:r>
            <a:r>
              <a:rPr lang="en-US" sz="2000" b="1" u="sng" dirty="0">
                <a:solidFill>
                  <a:schemeClr val="tx1"/>
                </a:solidFill>
              </a:rPr>
              <a:t>of strikes and </a:t>
            </a:r>
            <a:r>
              <a:rPr lang="en-US" sz="2000" b="1" u="sng" dirty="0" smtClean="0">
                <a:solidFill>
                  <a:schemeClr val="tx1"/>
                </a:solidFill>
              </a:rPr>
              <a:t>lock-outs</a:t>
            </a:r>
          </a:p>
          <a:p>
            <a:pPr algn="just">
              <a:defRPr/>
            </a:pPr>
            <a:r>
              <a:rPr lang="en-US" sz="2000" u="sng" dirty="0" smtClean="0"/>
              <a:t>If</a:t>
            </a:r>
          </a:p>
          <a:p>
            <a:pPr algn="just">
              <a:defRPr/>
            </a:pPr>
            <a:r>
              <a:rPr lang="en-US" sz="2000" b="1" dirty="0">
                <a:solidFill>
                  <a:schemeClr val="tx1"/>
                </a:solidFill>
              </a:rPr>
              <a:t>Under section 32 of the IRO 2002, if a strike or lockout occurs within the public utility services sector the Federal Government and the Provincial Government may, by order in writing, also prohibit its occurrence at any time before or after the commencement of the strike or lockout</a:t>
            </a:r>
            <a:r>
              <a:rPr lang="en-US" sz="2000" b="1" dirty="0" smtClean="0">
                <a:solidFill>
                  <a:schemeClr val="tx1"/>
                </a:solidFill>
              </a:rPr>
              <a:t>.</a:t>
            </a:r>
          </a:p>
          <a:p>
            <a:pPr algn="just">
              <a:defRPr/>
            </a:pPr>
            <a:endParaRPr lang="en-US" sz="2000" b="1" dirty="0">
              <a:solidFill>
                <a:schemeClr val="tx1"/>
              </a:solidFill>
            </a:endParaRPr>
          </a:p>
          <a:p>
            <a:pPr algn="just">
              <a:defRPr/>
            </a:pPr>
            <a:r>
              <a:rPr lang="en-US" sz="2000" b="1" dirty="0">
                <a:solidFill>
                  <a:schemeClr val="tx1"/>
                </a:solidFill>
              </a:rPr>
              <a:t>No party to an industrial dispute may go on strike or declare a lockout during the course of conciliation or arbitration proceedings, or while proceedings are pending before the </a:t>
            </a:r>
            <a:r>
              <a:rPr lang="en-US" sz="2000" b="1" dirty="0" err="1">
                <a:solidFill>
                  <a:schemeClr val="tx1"/>
                </a:solidFill>
              </a:rPr>
              <a:t>Labour</a:t>
            </a:r>
            <a:r>
              <a:rPr lang="en-US" sz="2000" b="1" dirty="0">
                <a:solidFill>
                  <a:schemeClr val="tx1"/>
                </a:solidFill>
              </a:rPr>
              <a:t> Court</a:t>
            </a:r>
            <a:r>
              <a:rPr lang="en-US" sz="2000" b="1" dirty="0" smtClean="0">
                <a:solidFill>
                  <a:schemeClr val="tx1"/>
                </a:solidFill>
              </a:rPr>
              <a:t>.</a:t>
            </a:r>
          </a:p>
          <a:p>
            <a:pPr algn="just">
              <a:defRPr/>
            </a:pPr>
            <a:endParaRPr lang="en-US" sz="2000" b="1" dirty="0">
              <a:solidFill>
                <a:schemeClr val="tx1"/>
              </a:solidFill>
            </a:endParaRPr>
          </a:p>
          <a:p>
            <a:pPr algn="just">
              <a:defRPr/>
            </a:pPr>
            <a:r>
              <a:rPr lang="en-US" sz="2000" b="1" dirty="0">
                <a:solidFill>
                  <a:schemeClr val="tx1"/>
                </a:solidFill>
              </a:rPr>
              <a:t>A strike or lockout is declared illegal if it is commenced without giving notice of conciliation to the other party of the dispute, or if it is commenced or continued in a manner other than that provided by the IRO 2002</a:t>
            </a:r>
          </a:p>
          <a:p>
            <a:pPr algn="just">
              <a:defRPr/>
            </a:pPr>
            <a:endParaRPr lang="en-US" sz="2000" b="1" dirty="0" smtClean="0">
              <a:solidFill>
                <a:schemeClr val="tx1"/>
              </a:solidFill>
            </a:endParaRPr>
          </a:p>
          <a:p>
            <a:pPr algn="just">
              <a:defRPr/>
            </a:pPr>
            <a:r>
              <a:rPr lang="en-US" sz="2000" b="1" dirty="0" smtClean="0">
                <a:solidFill>
                  <a:schemeClr val="tx1"/>
                </a:solidFill>
              </a:rPr>
              <a:t>In </a:t>
            </a:r>
            <a:r>
              <a:rPr lang="en-US" sz="2000" b="1" dirty="0">
                <a:solidFill>
                  <a:schemeClr val="tx1"/>
                </a:solidFill>
              </a:rPr>
              <a:t>case of an illegal strike or lockout, an Officer from the </a:t>
            </a:r>
            <a:r>
              <a:rPr lang="en-US" sz="2000" b="1" dirty="0" err="1">
                <a:solidFill>
                  <a:schemeClr val="tx1"/>
                </a:solidFill>
              </a:rPr>
              <a:t>Labour</a:t>
            </a:r>
            <a:r>
              <a:rPr lang="en-US" sz="2000" b="1" dirty="0">
                <a:solidFill>
                  <a:schemeClr val="tx1"/>
                </a:solidFill>
              </a:rPr>
              <a:t> Department may make a report to the </a:t>
            </a:r>
            <a:r>
              <a:rPr lang="en-US" sz="2000" b="1" dirty="0" err="1">
                <a:solidFill>
                  <a:schemeClr val="tx1"/>
                </a:solidFill>
              </a:rPr>
              <a:t>Labour</a:t>
            </a:r>
            <a:r>
              <a:rPr lang="en-US" sz="2000" b="1" dirty="0">
                <a:solidFill>
                  <a:schemeClr val="tx1"/>
                </a:solidFill>
              </a:rPr>
              <a:t> Court, and require the employer or CBA or the registered trade union concerned, to appear before the Court. The Court may, within 10 days, order the strike or lockout to be stopped.</a:t>
            </a:r>
          </a:p>
          <a:p>
            <a:pPr algn="just">
              <a:defRPr/>
            </a:pPr>
            <a:endParaRPr lang="en-US" sz="2000" b="1" dirty="0">
              <a:solidFill>
                <a:schemeClr val="tx1"/>
              </a:solidFill>
            </a:endParaRPr>
          </a:p>
          <a:p>
            <a:pPr algn="just">
              <a:defRPr/>
            </a:pPr>
            <a:endParaRPr lang="en-US" sz="2000" b="1" dirty="0">
              <a:solidFill>
                <a:schemeClr val="tx1"/>
              </a:solidFill>
            </a:endParaRPr>
          </a:p>
          <a:p>
            <a:pPr algn="just">
              <a:defRPr/>
            </a:pPr>
            <a:endParaRPr lang="en-US" sz="2000" b="1" dirty="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8"/>
            <a:ext cx="8229600" cy="5922962"/>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err="1" smtClean="0">
                <a:solidFill>
                  <a:srgbClr val="000000"/>
                </a:solidFill>
              </a:rPr>
              <a:t>Labour</a:t>
            </a:r>
            <a:r>
              <a:rPr lang="en-US" sz="2800" b="1" dirty="0" smtClean="0">
                <a:solidFill>
                  <a:srgbClr val="000000"/>
                </a:solidFill>
              </a:rPr>
              <a:t> Laws</a:t>
            </a:r>
          </a:p>
          <a:p>
            <a:pPr>
              <a:defRPr/>
            </a:pPr>
            <a:r>
              <a:rPr lang="en-US" sz="2000" b="1" u="sng" dirty="0" smtClean="0">
                <a:solidFill>
                  <a:schemeClr val="tx1"/>
                </a:solidFill>
              </a:rPr>
              <a:t>Proceedings </a:t>
            </a:r>
            <a:r>
              <a:rPr lang="en-US" sz="2000" b="1" u="sng" dirty="0">
                <a:solidFill>
                  <a:schemeClr val="tx1"/>
                </a:solidFill>
              </a:rPr>
              <a:t>of strikes and </a:t>
            </a:r>
            <a:r>
              <a:rPr lang="en-US" sz="2000" b="1" u="sng" dirty="0" smtClean="0">
                <a:solidFill>
                  <a:schemeClr val="tx1"/>
                </a:solidFill>
              </a:rPr>
              <a:t>lock-outs</a:t>
            </a:r>
          </a:p>
          <a:p>
            <a:pPr algn="just">
              <a:defRPr/>
            </a:pPr>
            <a:r>
              <a:rPr lang="en-US" sz="2000" u="sng" dirty="0" smtClean="0"/>
              <a:t>If</a:t>
            </a:r>
          </a:p>
          <a:p>
            <a:pPr algn="just">
              <a:defRPr/>
            </a:pPr>
            <a:r>
              <a:rPr lang="en-US" sz="2000" u="sng" dirty="0"/>
              <a:t>In </a:t>
            </a:r>
            <a:r>
              <a:rPr lang="en-US" sz="2000" b="1" dirty="0">
                <a:solidFill>
                  <a:schemeClr val="tx1"/>
                </a:solidFill>
              </a:rPr>
              <a:t>case of contravention of the order of the Court by the employer, and if the Court is satisfied that the pursuance of the lock-out is causing serious hardship to the community or is prejudicial to the national interest, it may order the attachment of the factory and the appointment of an official receiver, who will exercise the powers of management and may do all such acts as are necessary for conducting business.</a:t>
            </a:r>
          </a:p>
          <a:p>
            <a:pPr algn="just">
              <a:defRPr/>
            </a:pPr>
            <a:endParaRPr lang="en-US" sz="2000" b="1" dirty="0">
              <a:solidFill>
                <a:schemeClr val="tx1"/>
              </a:solidFill>
            </a:endParaRPr>
          </a:p>
          <a:p>
            <a:pPr algn="just">
              <a:defRPr/>
            </a:pPr>
            <a:r>
              <a:rPr lang="en-US" sz="2000" b="1" dirty="0">
                <a:solidFill>
                  <a:schemeClr val="tx1"/>
                </a:solidFill>
              </a:rPr>
              <a:t>In case of contravention of the order of the Court by the workers, the </a:t>
            </a:r>
            <a:r>
              <a:rPr lang="en-US" sz="2000" b="1" dirty="0" err="1">
                <a:solidFill>
                  <a:schemeClr val="tx1"/>
                </a:solidFill>
              </a:rPr>
              <a:t>Labour</a:t>
            </a:r>
            <a:r>
              <a:rPr lang="en-US" sz="2000" b="1" dirty="0">
                <a:solidFill>
                  <a:schemeClr val="tx1"/>
                </a:solidFill>
              </a:rPr>
              <a:t> Court may pass orders of dismissal against the striking workers, or cancel the registration of the trade union that committed such contravention.</a:t>
            </a:r>
          </a:p>
          <a:p>
            <a:pPr algn="just">
              <a:defRPr/>
            </a:pPr>
            <a:endParaRPr lang="en-US" sz="2000" b="1" dirty="0">
              <a:solidFill>
                <a:schemeClr val="tx1"/>
              </a:solidFill>
            </a:endParaRPr>
          </a:p>
          <a:p>
            <a:pPr algn="just">
              <a:defRPr/>
            </a:pPr>
            <a:endParaRPr lang="en-US" sz="2000" b="1" dirty="0">
              <a:solidFill>
                <a:schemeClr val="tx1"/>
              </a:solidFill>
            </a:endParaRPr>
          </a:p>
          <a:p>
            <a:pPr algn="just">
              <a:defRPr/>
            </a:pPr>
            <a:endParaRPr lang="en-US" sz="2000" b="1" dirty="0">
              <a:solidFill>
                <a:schemeClr val="tx1"/>
              </a:solidFill>
            </a:endParaRPr>
          </a:p>
          <a:p>
            <a:pPr algn="just">
              <a:defRPr/>
            </a:pPr>
            <a:endParaRPr lang="en-US" sz="2000" b="1" dirty="0">
              <a:solidFill>
                <a:schemeClr val="tx1"/>
              </a:solidFill>
            </a:endParaRPr>
          </a:p>
          <a:p>
            <a:pPr marL="342900" indent="-342900" algn="just" eaLnBrk="1">
              <a:buFont typeface="Arial" pitchFamily="34" charset="0"/>
              <a:buChar char="•"/>
              <a:defRPr/>
            </a:pPr>
            <a:endParaRPr lang="en-US" sz="2000" b="1" dirty="0" smtClean="0">
              <a:solidFill>
                <a:schemeClr val="tx1"/>
              </a:solidFill>
            </a:endParaRPr>
          </a:p>
          <a:p>
            <a:pPr algn="just">
              <a:defRPr/>
            </a:pPr>
            <a:r>
              <a:rPr lang="en-US" sz="2000" b="1" dirty="0" smtClean="0">
                <a:solidFill>
                  <a:schemeClr val="tx1"/>
                </a:solidFill>
              </a:rPr>
              <a:t> </a:t>
            </a:r>
            <a:endParaRPr lang="en-US" sz="2000" b="1" dirty="0">
              <a:solidFill>
                <a:schemeClr val="tx1"/>
              </a:solidFill>
            </a:endParaRPr>
          </a:p>
          <a:p>
            <a:pPr algn="just" eaLnBrk="1">
              <a:defRPr/>
            </a:pPr>
            <a:endParaRPr lang="en-US" sz="2000" b="1" dirty="0" smtClean="0">
              <a:solidFill>
                <a:srgbClr val="000000"/>
              </a:solidFill>
            </a:endParaRPr>
          </a:p>
          <a:p>
            <a:pPr algn="just" eaLnBrk="1">
              <a:defRPr/>
            </a:pPr>
            <a:endParaRPr lang="en-US" sz="2000"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algn="just" eaLnBrk="1">
              <a:buClrTx/>
              <a:buSzPct val="45000"/>
              <a:defRPr/>
            </a:pPr>
            <a:r>
              <a:rPr lang="en-US" sz="2000" b="1" dirty="0" smtClean="0">
                <a:solidFill>
                  <a:srgbClr val="000000"/>
                </a:solidFill>
              </a:rPr>
              <a:t> </a:t>
            </a:r>
          </a:p>
          <a:p>
            <a:pPr eaLnBrk="1">
              <a:buClrTx/>
              <a:buSzPct val="45000"/>
              <a:defRPr/>
            </a:pPr>
            <a:endParaRPr lang="en-US" sz="2000" b="1" dirty="0" smtClean="0">
              <a:solidFill>
                <a:srgbClr val="000000"/>
              </a:solidFill>
            </a:endParaRPr>
          </a:p>
          <a:p>
            <a:pPr algn="just" eaLnBrk="1">
              <a:buClrTx/>
              <a:buSzPct val="45000"/>
              <a:defRPr/>
            </a:pPr>
            <a:endParaRPr lang="en-US" sz="2000" b="1" dirty="0" smtClean="0">
              <a:solidFill>
                <a:srgbClr val="000000"/>
              </a:solidFill>
            </a:endParaRPr>
          </a:p>
          <a:p>
            <a:pPr eaLnBrk="1">
              <a:buClrTx/>
              <a:buSzPct val="45000"/>
              <a:buFontTx/>
              <a:buNone/>
              <a:defRPr/>
            </a:pPr>
            <a:endParaRPr lang="en-US" sz="2000"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544513" y="579438"/>
            <a:ext cx="8229600" cy="5922962"/>
          </a:xfrm>
          <a:prstGeom prst="rect">
            <a:avLst/>
          </a:prstGeom>
          <a:noFill/>
          <a:ln w="9525">
            <a:noFill/>
            <a:round/>
            <a:headEnd/>
            <a:tailEnd/>
          </a:ln>
        </p:spPr>
        <p:txBody>
          <a:bodyPr lIns="90000" tIns="69840" rIns="90000" bIns="45000"/>
          <a:lstStyle/>
          <a:p>
            <a:pPr algn="ct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3600" b="1" dirty="0" smtClean="0">
                <a:solidFill>
                  <a:srgbClr val="0070C0"/>
                </a:solidFill>
              </a:rPr>
              <a:t>Reference</a:t>
            </a: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800" b="1" dirty="0" smtClean="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800" b="1" dirty="0" smtClean="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i="1" dirty="0" smtClean="0">
                <a:solidFill>
                  <a:srgbClr val="000000"/>
                </a:solidFill>
              </a:rPr>
              <a:t>                 The </a:t>
            </a:r>
            <a:r>
              <a:rPr lang="en-US" sz="2000" b="1" i="1" dirty="0">
                <a:solidFill>
                  <a:srgbClr val="000000"/>
                </a:solidFill>
              </a:rPr>
              <a:t>lecture slides are based on text from website </a:t>
            </a: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chemeClr val="tx1"/>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chemeClr val="tx1"/>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chemeClr val="tx1"/>
              </a:solidFill>
            </a:endParaRPr>
          </a:p>
          <a:p>
            <a:pPr algn="ct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800" b="1" u="sng" dirty="0" smtClean="0">
              <a:solidFill>
                <a:srgbClr val="002060"/>
              </a:solidFill>
            </a:endParaRPr>
          </a:p>
          <a:p>
            <a:pPr algn="ct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800" b="1" u="sng" dirty="0" smtClean="0">
                <a:solidFill>
                  <a:srgbClr val="002060"/>
                </a:solidFill>
              </a:rPr>
              <a:t>http</a:t>
            </a:r>
            <a:r>
              <a:rPr lang="en-US" sz="2800" b="1" u="sng" dirty="0">
                <a:solidFill>
                  <a:srgbClr val="002060"/>
                </a:solidFill>
              </a:rPr>
              <a:t>://www.labourunity.org/labourlaws.htm</a:t>
            </a: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dirty="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r>
              <a:rPr lang="en-US" sz="2000" b="1" dirty="0">
                <a:solidFill>
                  <a:srgbClr val="000000"/>
                </a:solidFill>
              </a:rPr>
              <a:t> </a:t>
            </a:r>
          </a:p>
          <a:p>
            <a:pPr>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lgn="just">
              <a:buClrTx/>
              <a:buSzPct val="4500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a:p>
            <a:pPr>
              <a:buClrTx/>
              <a:buSzPct val="45000"/>
              <a:buFontTx/>
              <a:buNone/>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pPr>
            <a:endParaRPr lang="en-US" sz="20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12614</TotalTime>
  <Words>1687</Words>
  <Application>Microsoft Office PowerPoint</Application>
  <PresentationFormat>Custom</PresentationFormat>
  <Paragraphs>398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Yousaf</dc:creator>
  <cp:lastModifiedBy>vcomsats</cp:lastModifiedBy>
  <cp:revision>109</cp:revision>
  <cp:lastPrinted>1601-01-01T00:00:00Z</cp:lastPrinted>
  <dcterms:created xsi:type="dcterms:W3CDTF">2012-09-11T13:07:29Z</dcterms:created>
  <dcterms:modified xsi:type="dcterms:W3CDTF">2013-01-18T07:48:12Z</dcterms:modified>
</cp:coreProperties>
</file>