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4"/>
  </p:notesMasterIdLst>
  <p:sldIdLst>
    <p:sldId id="284" r:id="rId2"/>
    <p:sldId id="289" r:id="rId3"/>
    <p:sldId id="283" r:id="rId4"/>
    <p:sldId id="286" r:id="rId5"/>
    <p:sldId id="282" r:id="rId6"/>
    <p:sldId id="275" r:id="rId7"/>
    <p:sldId id="276" r:id="rId8"/>
    <p:sldId id="277" r:id="rId9"/>
    <p:sldId id="278" r:id="rId10"/>
    <p:sldId id="288" r:id="rId11"/>
    <p:sldId id="287" r:id="rId12"/>
    <p:sldId id="279" r:id="rId13"/>
  </p:sldIdLst>
  <p:sldSz cx="10080625" cy="7559675"/>
  <p:notesSz cx="7772400" cy="100584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SimSun" pitchFamily="2" charset="-122"/>
        <a:cs typeface="+mn-cs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SimSun" pitchFamily="2" charset="-122"/>
        <a:cs typeface="+mn-cs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SimSun" pitchFamily="2" charset="-122"/>
        <a:cs typeface="+mn-cs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SimSun" pitchFamily="2" charset="-122"/>
        <a:cs typeface="+mn-cs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SimSun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SimSun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SimSun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SimSun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SimSun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54" autoAdjust="0"/>
    <p:restoredTop sz="94660"/>
  </p:normalViewPr>
  <p:slideViewPr>
    <p:cSldViewPr>
      <p:cViewPr>
        <p:scale>
          <a:sx n="90" d="100"/>
          <a:sy n="90" d="100"/>
        </p:scale>
        <p:origin x="-342" y="-18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"/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6025" cy="3768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5063" cy="452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02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02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02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0262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4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fld id="{9E4A9BFE-27BD-4618-A18C-BC6B34E752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B031461D-29B3-4541-8B8A-D1DFF5B992FD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583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83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6650" cy="4525962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8E7AAD0C-C7C8-467E-8B01-F11D8D2AAB04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593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93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6650" cy="4525962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57DCE76D-FB66-475D-83CB-5A9B4FD0C0A8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604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04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6650" cy="4525962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7FA368D6-076E-48DF-9D28-DD54FC8DCE73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614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14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6650" cy="4525962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57B16CCA-D6AD-4858-9291-5EEAF3877502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624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24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6650" cy="4525962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38A3FA34-7682-4F75-B01D-0F8E24598107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634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34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6650" cy="4525962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9DD16BAA-C3EB-44CF-BB58-058E3DCA8FD7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645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45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6650" cy="4525962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6B28C516-BD4B-4C1C-A5E0-01F18D7CDDDA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655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55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6650" cy="4525962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8A773EE5-2551-43DD-AD96-96B928971E30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6650" cy="4525962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D2C902-7140-4F4E-9DAF-E72E1A69B6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27D24-0580-431F-A087-BD18EF9463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16F175-444D-4A47-B175-F5C5503C30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6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7700" cy="4986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ADBBB1-07AB-4337-A340-559C4FF8FB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675AF2-9646-4C80-A9A3-93E5A1B43C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F9AB7F-3ADC-47E4-AEDC-AD90A18B6A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30B54-B467-4C70-A944-FEB1C8CCE4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ECD6B4-0146-473F-88D9-B7A3F194F3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C3D29-AF90-4669-B5C6-C76B0E8764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4BEA9D-8BEB-434C-A2A4-576A56C294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4088" y="301625"/>
            <a:ext cx="2266950" cy="64531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48450" cy="64531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C14C6-59C8-4232-AAFA-242EE44505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7800" cy="1258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7800" cy="49863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473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246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473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CDD3080C-717D-48E6-970A-0380174D30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SimSun" pitchFamily="2" charset="-122"/>
        </a:defRPr>
      </a:lvl2pPr>
      <a:lvl3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SimSun" pitchFamily="2" charset="-122"/>
        </a:defRPr>
      </a:lvl3pPr>
      <a:lvl4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SimSun" pitchFamily="2" charset="-122"/>
        </a:defRPr>
      </a:lvl4pPr>
      <a:lvl5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SimSun" pitchFamily="2" charset="-122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SimSun" pitchFamily="2" charset="-122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SimSun" pitchFamily="2" charset="-122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SimSun" pitchFamily="2" charset="-122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SimSun" pitchFamily="2" charset="-122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"/>
          <p:cNvSpPr txBox="1">
            <a:spLocks noChangeArrowheads="1"/>
          </p:cNvSpPr>
          <p:nvPr/>
        </p:nvSpPr>
        <p:spPr bwMode="auto">
          <a:xfrm>
            <a:off x="457200" y="1143000"/>
            <a:ext cx="8686800" cy="4143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9840" rIns="90000" bIns="45000"/>
          <a:lstStyle/>
          <a:p>
            <a:pPr algn="ctr">
              <a:buClrTx/>
              <a:buSzPct val="45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800" b="1">
              <a:solidFill>
                <a:srgbClr val="000000"/>
              </a:solidFill>
            </a:endParaRPr>
          </a:p>
          <a:p>
            <a: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>
                <a:solidFill>
                  <a:srgbClr val="000000"/>
                </a:solidFill>
              </a:rPr>
              <a:t>					</a:t>
            </a:r>
          </a:p>
          <a:p>
            <a:pPr algn="ct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>
                <a:solidFill>
                  <a:srgbClr val="000000"/>
                </a:solidFill>
              </a:rPr>
              <a:t>Chapter 24</a:t>
            </a:r>
          </a:p>
          <a:p>
            <a:pPr algn="ct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800" b="1">
              <a:solidFill>
                <a:srgbClr val="000000"/>
              </a:solidFill>
            </a:endParaRPr>
          </a:p>
          <a:p>
            <a:pPr algn="ct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>
                <a:solidFill>
                  <a:srgbClr val="000000"/>
                </a:solidFill>
              </a:rPr>
              <a:t>Resolving Disputes</a:t>
            </a:r>
          </a:p>
          <a:p>
            <a:pPr algn="ct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800" b="1">
              <a:solidFill>
                <a:srgbClr val="000000"/>
              </a:solidFill>
            </a:endParaRPr>
          </a:p>
          <a:p>
            <a:pPr algn="ct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800" b="1">
              <a:solidFill>
                <a:srgbClr val="000000"/>
              </a:solidFill>
            </a:endParaRPr>
          </a:p>
          <a:p>
            <a:pPr algn="ct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800" b="1">
              <a:solidFill>
                <a:srgbClr val="000000"/>
              </a:solidFill>
            </a:endParaRPr>
          </a:p>
          <a:p>
            <a:pPr algn="ct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800" b="1">
              <a:solidFill>
                <a:srgbClr val="000000"/>
              </a:solidFill>
            </a:endParaRPr>
          </a:p>
          <a:p>
            <a:pPr algn="ct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800" b="1">
              <a:solidFill>
                <a:srgbClr val="000000"/>
              </a:solidFill>
            </a:endParaRPr>
          </a:p>
          <a:p>
            <a:pPr algn="ct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800" b="1">
              <a:solidFill>
                <a:srgbClr val="000000"/>
              </a:solidFill>
            </a:endParaRPr>
          </a:p>
          <a:p>
            <a:pPr>
              <a:buClrTx/>
              <a:buSzPct val="45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800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20950" y="2058988"/>
            <a:ext cx="5038725" cy="34417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ClrTx/>
              <a:buFont typeface="Arial" pitchFamily="34" charset="0"/>
              <a:buChar char="•"/>
              <a:defRPr/>
            </a:pPr>
            <a:r>
              <a:rPr lang="en-US" b="1" dirty="0"/>
              <a:t>IR covers</a:t>
            </a:r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endParaRPr lang="en-US" b="1" dirty="0"/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r>
              <a:rPr lang="en-US" b="1" dirty="0"/>
              <a:t>Collective bargaining</a:t>
            </a:r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endParaRPr lang="en-US" b="1" dirty="0"/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r>
              <a:rPr lang="en-US" b="1" dirty="0"/>
              <a:t>Role of management, unions and government</a:t>
            </a:r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endParaRPr lang="en-US" b="1" dirty="0"/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r>
              <a:rPr lang="en-US" b="1" dirty="0"/>
              <a:t>Mechanism of resolving disputes</a:t>
            </a:r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endParaRPr lang="en-US" b="1" dirty="0"/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r>
              <a:rPr lang="en-US" b="1" dirty="0"/>
              <a:t>Grievances and disciplinary policy and practices</a:t>
            </a:r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endParaRPr lang="en-US" b="1" dirty="0"/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r>
              <a:rPr lang="en-US" b="1" dirty="0" err="1"/>
              <a:t>Labour</a:t>
            </a:r>
            <a:r>
              <a:rPr lang="en-US" b="1" dirty="0"/>
              <a:t> legislation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849313" y="1646238"/>
            <a:ext cx="7543800" cy="31829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ClrTx/>
              <a:buFont typeface="Arial" pitchFamily="34" charset="0"/>
              <a:buChar char="•"/>
              <a:defRPr/>
            </a:pPr>
            <a:r>
              <a:rPr lang="en-US" b="1" dirty="0"/>
              <a:t>IR covers</a:t>
            </a:r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endParaRPr lang="en-US" b="1" dirty="0">
              <a:solidFill>
                <a:schemeClr val="tx1"/>
              </a:solidFill>
            </a:endParaRPr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r>
              <a:rPr lang="en-US" sz="2000" b="1" dirty="0">
                <a:solidFill>
                  <a:srgbClr val="000000"/>
                </a:solidFill>
              </a:rPr>
              <a:t>Collective bargaining</a:t>
            </a:r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endParaRPr lang="en-US" sz="2000" b="1" dirty="0">
              <a:solidFill>
                <a:srgbClr val="000000"/>
              </a:solidFill>
            </a:endParaRPr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r>
              <a:rPr lang="en-US" sz="2000" b="1" dirty="0">
                <a:solidFill>
                  <a:srgbClr val="000000"/>
                </a:solidFill>
              </a:rPr>
              <a:t>Role of management, unions and government</a:t>
            </a:r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endParaRPr lang="en-US" sz="2000" b="1" dirty="0">
              <a:solidFill>
                <a:srgbClr val="000000"/>
              </a:solidFill>
            </a:endParaRPr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r>
              <a:rPr lang="en-US" sz="2000" b="1" dirty="0">
                <a:solidFill>
                  <a:srgbClr val="000000"/>
                </a:solidFill>
              </a:rPr>
              <a:t>Mechanism of resolving disputes</a:t>
            </a:r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endParaRPr lang="en-US" sz="2000" b="1" dirty="0">
              <a:solidFill>
                <a:srgbClr val="000000"/>
              </a:solidFill>
            </a:endParaRPr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r>
              <a:rPr lang="en-US" sz="2000" b="1" dirty="0">
                <a:solidFill>
                  <a:srgbClr val="000000"/>
                </a:solidFill>
              </a:rPr>
              <a:t>Grievances and disciplinary policy and practices</a:t>
            </a:r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endParaRPr lang="en-US" sz="2000" b="1" dirty="0">
              <a:solidFill>
                <a:srgbClr val="000000"/>
              </a:solidFill>
            </a:endParaRPr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r>
              <a:rPr lang="en-US" sz="2000" b="1" dirty="0" err="1">
                <a:solidFill>
                  <a:srgbClr val="000000"/>
                </a:solidFill>
              </a:rPr>
              <a:t>Labour</a:t>
            </a:r>
            <a:r>
              <a:rPr lang="en-US" sz="2000" b="1" dirty="0">
                <a:solidFill>
                  <a:srgbClr val="000000"/>
                </a:solidFill>
              </a:rPr>
              <a:t> legislation</a:t>
            </a:r>
          </a:p>
        </p:txBody>
      </p:sp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2906713" y="731838"/>
            <a:ext cx="40386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000000"/>
                </a:solidFill>
              </a:rPr>
              <a:t>Industrial Relations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685800" y="1090613"/>
            <a:ext cx="8229600" cy="537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0000" tIns="6984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buClrTx/>
              <a:buSzPct val="45000"/>
              <a:buFontTx/>
              <a:buNone/>
              <a:defRPr/>
            </a:pPr>
            <a:r>
              <a:rPr lang="en-US" sz="2800" b="1" dirty="0" smtClean="0"/>
              <a:t>Lecture Overview</a:t>
            </a:r>
          </a:p>
          <a:p>
            <a:pPr>
              <a:buClrTx/>
              <a:buFontTx/>
              <a:buNone/>
              <a:defRPr/>
            </a:pPr>
            <a:endParaRPr lang="en-US" sz="2400" b="1" dirty="0" smtClean="0"/>
          </a:p>
          <a:p>
            <a:pPr>
              <a:buClrTx/>
              <a:buFontTx/>
              <a:buNone/>
              <a:defRPr/>
            </a:pPr>
            <a:endParaRPr lang="en-US" sz="2400" b="1" dirty="0" smtClean="0"/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r>
              <a:rPr lang="en-US" sz="2000" b="1" dirty="0" smtClean="0"/>
              <a:t>Collective Bargaining</a:t>
            </a:r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r>
              <a:rPr lang="en-US" sz="2000" b="1" dirty="0" smtClean="0"/>
              <a:t>Methods of Settling Disputes</a:t>
            </a:r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r>
              <a:rPr lang="en-US" sz="2000" b="1" dirty="0" smtClean="0"/>
              <a:t>Grievance Handling Procedure</a:t>
            </a:r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r>
              <a:rPr lang="en-US" sz="2000" b="1" dirty="0" smtClean="0"/>
              <a:t>Steps in Disciplinary Proceedings</a:t>
            </a:r>
          </a:p>
          <a:p>
            <a:pPr>
              <a:buClrTx/>
              <a:buFontTx/>
              <a:buNone/>
              <a:defRPr/>
            </a:pPr>
            <a:endParaRPr lang="en-US" sz="2400" b="1" dirty="0" smtClean="0"/>
          </a:p>
          <a:p>
            <a:pPr>
              <a:buClrTx/>
              <a:buFontTx/>
              <a:buNone/>
              <a:defRPr/>
            </a:pPr>
            <a:endParaRPr lang="en-US" sz="2400" b="1" dirty="0" smtClean="0"/>
          </a:p>
          <a:p>
            <a:pPr>
              <a:buClrTx/>
              <a:buFontTx/>
              <a:buNone/>
              <a:defRPr/>
            </a:pPr>
            <a:endParaRPr lang="en-US" sz="2400" b="1" dirty="0" smtClean="0"/>
          </a:p>
          <a:p>
            <a:pPr>
              <a:buClrTx/>
              <a:buFontTx/>
              <a:buNone/>
              <a:defRPr/>
            </a:pPr>
            <a:endParaRPr lang="en-US" sz="2400" b="1" dirty="0" smtClean="0"/>
          </a:p>
          <a:p>
            <a:pPr>
              <a:buClrTx/>
              <a:buFontTx/>
              <a:buNone/>
              <a:defRPr/>
            </a:pPr>
            <a:endParaRPr lang="en-US" sz="2400" b="1" dirty="0" smtClean="0"/>
          </a:p>
          <a:p>
            <a:pPr>
              <a:buClrTx/>
              <a:buFontTx/>
              <a:buNone/>
              <a:defRPr/>
            </a:pPr>
            <a:endParaRPr lang="en-US" sz="2400" b="1" dirty="0" smtClean="0"/>
          </a:p>
          <a:p>
            <a:pPr>
              <a:buClrTx/>
              <a:buFontTx/>
              <a:buNone/>
              <a:defRPr/>
            </a:pPr>
            <a:endParaRPr lang="en-US" sz="2800" b="1" dirty="0" smtClean="0"/>
          </a:p>
          <a:p>
            <a:pPr>
              <a:buClrTx/>
              <a:buSzPct val="45000"/>
              <a:buFontTx/>
              <a:buNone/>
              <a:defRPr/>
            </a:pPr>
            <a:endParaRPr lang="en-US" dirty="0" smtClean="0"/>
          </a:p>
          <a:p>
            <a:pPr>
              <a:buClrTx/>
              <a:buSzPct val="45000"/>
              <a:buFontTx/>
              <a:buNone/>
              <a:defRPr/>
            </a:pPr>
            <a:endParaRPr lang="en-US" dirty="0" smtClean="0"/>
          </a:p>
          <a:p>
            <a:pPr>
              <a:buClrTx/>
              <a:buSzPct val="45000"/>
              <a:buFontTx/>
              <a:buNone/>
              <a:defRPr/>
            </a:pPr>
            <a:endParaRPr lang="en-US" dirty="0" smtClean="0"/>
          </a:p>
          <a:p>
            <a:pPr>
              <a:buClrTx/>
              <a:buSzPct val="45000"/>
              <a:buFontTx/>
              <a:buNone/>
              <a:defRPr/>
            </a:pPr>
            <a:r>
              <a:rPr lang="en-US" dirty="0" smtClean="0"/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/>
          <p:cNvSpPr txBox="1">
            <a:spLocks noChangeArrowheads="1"/>
          </p:cNvSpPr>
          <p:nvPr/>
        </p:nvSpPr>
        <p:spPr bwMode="auto">
          <a:xfrm>
            <a:off x="685800" y="450850"/>
            <a:ext cx="8229600" cy="5922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9840" rIns="90000" bIns="45000"/>
          <a:lstStyle/>
          <a:p>
            <a:pPr algn="ctr">
              <a:buClrTx/>
              <a:buSzPct val="45000"/>
              <a:buFontTx/>
              <a:buNone/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</a:pPr>
            <a:r>
              <a:rPr lang="en-US" sz="2800" b="1">
                <a:solidFill>
                  <a:srgbClr val="000000"/>
                </a:solidFill>
              </a:rPr>
              <a:t>Settlement of Disputes</a:t>
            </a:r>
          </a:p>
          <a:p>
            <a:pPr>
              <a:buClrTx/>
              <a:buSzPct val="45000"/>
              <a:buFontTx/>
              <a:buNone/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</a:pPr>
            <a:r>
              <a:rPr lang="en-US" sz="2000" b="1">
                <a:solidFill>
                  <a:srgbClr val="000000"/>
                </a:solidFill>
              </a:rPr>
              <a:t> </a:t>
            </a:r>
          </a:p>
          <a:p>
            <a:pPr>
              <a:buClrTx/>
              <a:buSzPct val="45000"/>
              <a:buFontTx/>
              <a:buNone/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</a:pPr>
            <a:endParaRPr lang="en-US" sz="2000" b="1">
              <a:solidFill>
                <a:srgbClr val="000000"/>
              </a:solidFill>
            </a:endParaRPr>
          </a:p>
          <a:p>
            <a:pPr>
              <a:buClrTx/>
              <a:buSzPct val="45000"/>
              <a:buFontTx/>
              <a:buNone/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</a:pPr>
            <a:endParaRPr lang="en-US" sz="2000" b="1">
              <a:solidFill>
                <a:srgbClr val="000000"/>
              </a:solidFill>
            </a:endParaRPr>
          </a:p>
          <a:p>
            <a:pPr>
              <a:buClrTx/>
              <a:buSzPct val="45000"/>
              <a:buFontTx/>
              <a:buNone/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</a:pPr>
            <a:endParaRPr lang="en-US" sz="2000" b="1">
              <a:solidFill>
                <a:srgbClr val="000000"/>
              </a:solidFill>
            </a:endParaRPr>
          </a:p>
          <a:p>
            <a:pPr>
              <a:buClrTx/>
              <a:buSzPct val="45000"/>
              <a:buFontTx/>
              <a:buNone/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</a:pPr>
            <a:endParaRPr lang="en-US" sz="2000" b="1">
              <a:solidFill>
                <a:srgbClr val="000000"/>
              </a:solidFill>
            </a:endParaRPr>
          </a:p>
          <a:p>
            <a:pPr>
              <a:buClrTx/>
              <a:buSzPct val="45000"/>
              <a:buFontTx/>
              <a:buNone/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</a:pP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26627" name="Rounded Rectangle 1"/>
          <p:cNvSpPr>
            <a:spLocks noChangeArrowheads="1"/>
          </p:cNvSpPr>
          <p:nvPr/>
        </p:nvSpPr>
        <p:spPr bwMode="auto">
          <a:xfrm>
            <a:off x="6554788" y="2408238"/>
            <a:ext cx="2362200" cy="850900"/>
          </a:xfrm>
          <a:prstGeom prst="roundRect">
            <a:avLst>
              <a:gd name="adj" fmla="val 16667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Arbitration</a:t>
            </a:r>
          </a:p>
        </p:txBody>
      </p:sp>
      <p:sp>
        <p:nvSpPr>
          <p:cNvPr id="26628" name="Rounded Rectangle 3"/>
          <p:cNvSpPr>
            <a:spLocks noChangeArrowheads="1"/>
          </p:cNvSpPr>
          <p:nvPr/>
        </p:nvSpPr>
        <p:spPr bwMode="auto">
          <a:xfrm>
            <a:off x="1325563" y="3856038"/>
            <a:ext cx="2362200" cy="850900"/>
          </a:xfrm>
          <a:prstGeom prst="roundRect">
            <a:avLst>
              <a:gd name="adj" fmla="val 16667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Code of discipline</a:t>
            </a:r>
          </a:p>
        </p:txBody>
      </p:sp>
      <p:sp>
        <p:nvSpPr>
          <p:cNvPr id="26629" name="Rounded Rectangle 4"/>
          <p:cNvSpPr>
            <a:spLocks noChangeArrowheads="1"/>
          </p:cNvSpPr>
          <p:nvPr/>
        </p:nvSpPr>
        <p:spPr bwMode="auto">
          <a:xfrm>
            <a:off x="1355725" y="5303838"/>
            <a:ext cx="2362200" cy="850900"/>
          </a:xfrm>
          <a:prstGeom prst="roundRect">
            <a:avLst>
              <a:gd name="adj" fmla="val 16667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Grievance procedure</a:t>
            </a:r>
          </a:p>
        </p:txBody>
      </p:sp>
      <p:sp>
        <p:nvSpPr>
          <p:cNvPr id="26630" name="Rounded Rectangle 6"/>
          <p:cNvSpPr>
            <a:spLocks noChangeArrowheads="1"/>
          </p:cNvSpPr>
          <p:nvPr/>
        </p:nvSpPr>
        <p:spPr bwMode="auto">
          <a:xfrm>
            <a:off x="6584950" y="3687763"/>
            <a:ext cx="2362200" cy="850900"/>
          </a:xfrm>
          <a:prstGeom prst="roundRect">
            <a:avLst>
              <a:gd name="adj" fmla="val 16667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Conciliation</a:t>
            </a:r>
          </a:p>
        </p:txBody>
      </p:sp>
      <p:sp>
        <p:nvSpPr>
          <p:cNvPr id="26631" name="Rounded Rectangle 7"/>
          <p:cNvSpPr>
            <a:spLocks noChangeArrowheads="1"/>
          </p:cNvSpPr>
          <p:nvPr/>
        </p:nvSpPr>
        <p:spPr bwMode="auto">
          <a:xfrm>
            <a:off x="6592888" y="5167313"/>
            <a:ext cx="2362200" cy="852487"/>
          </a:xfrm>
          <a:prstGeom prst="roundRect">
            <a:avLst>
              <a:gd name="adj" fmla="val 16667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Adjudication</a:t>
            </a:r>
          </a:p>
        </p:txBody>
      </p:sp>
      <p:sp>
        <p:nvSpPr>
          <p:cNvPr id="26632" name="Rounded Rectangle 8"/>
          <p:cNvSpPr>
            <a:spLocks noChangeArrowheads="1"/>
          </p:cNvSpPr>
          <p:nvPr/>
        </p:nvSpPr>
        <p:spPr bwMode="auto">
          <a:xfrm>
            <a:off x="1355725" y="2408238"/>
            <a:ext cx="2362200" cy="850900"/>
          </a:xfrm>
          <a:prstGeom prst="roundRect">
            <a:avLst>
              <a:gd name="adj" fmla="val 16667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Collective bargaining</a:t>
            </a:r>
          </a:p>
        </p:txBody>
      </p:sp>
      <p:sp>
        <p:nvSpPr>
          <p:cNvPr id="26633" name="Oval 2"/>
          <p:cNvSpPr>
            <a:spLocks noChangeArrowheads="1"/>
          </p:cNvSpPr>
          <p:nvPr/>
        </p:nvSpPr>
        <p:spPr bwMode="auto">
          <a:xfrm>
            <a:off x="4202113" y="3789363"/>
            <a:ext cx="1905000" cy="850900"/>
          </a:xfrm>
          <a:prstGeom prst="ellipse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Dispute settlement </a:t>
            </a:r>
          </a:p>
        </p:txBody>
      </p:sp>
      <p:cxnSp>
        <p:nvCxnSpPr>
          <p:cNvPr id="26634" name="Straight Arrow Connector 11"/>
          <p:cNvCxnSpPr>
            <a:cxnSpLocks noChangeShapeType="1"/>
          </p:cNvCxnSpPr>
          <p:nvPr/>
        </p:nvCxnSpPr>
        <p:spPr bwMode="auto">
          <a:xfrm>
            <a:off x="3717925" y="2941638"/>
            <a:ext cx="788988" cy="9144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6635" name="Straight Arrow Connector 13"/>
          <p:cNvCxnSpPr>
            <a:cxnSpLocks noChangeShapeType="1"/>
          </p:cNvCxnSpPr>
          <p:nvPr/>
        </p:nvCxnSpPr>
        <p:spPr bwMode="auto">
          <a:xfrm>
            <a:off x="3717925" y="4113213"/>
            <a:ext cx="484188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6636" name="Straight Arrow Connector 15"/>
          <p:cNvCxnSpPr>
            <a:cxnSpLocks noChangeShapeType="1"/>
          </p:cNvCxnSpPr>
          <p:nvPr/>
        </p:nvCxnSpPr>
        <p:spPr bwMode="auto">
          <a:xfrm flipV="1">
            <a:off x="3717925" y="4538663"/>
            <a:ext cx="636588" cy="9842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6637" name="Straight Arrow Connector 17"/>
          <p:cNvCxnSpPr>
            <a:cxnSpLocks noChangeShapeType="1"/>
            <a:stCxn id="26627" idx="1"/>
            <a:endCxn id="26633" idx="7"/>
          </p:cNvCxnSpPr>
          <p:nvPr/>
        </p:nvCxnSpPr>
        <p:spPr bwMode="auto">
          <a:xfrm flipH="1">
            <a:off x="5827713" y="2833688"/>
            <a:ext cx="727075" cy="10795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6638" name="Straight Arrow Connector 19"/>
          <p:cNvCxnSpPr>
            <a:cxnSpLocks noChangeShapeType="1"/>
          </p:cNvCxnSpPr>
          <p:nvPr/>
        </p:nvCxnSpPr>
        <p:spPr bwMode="auto">
          <a:xfrm flipH="1">
            <a:off x="6107113" y="4113213"/>
            <a:ext cx="447675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6639" name="Straight Arrow Connector 21"/>
          <p:cNvCxnSpPr>
            <a:cxnSpLocks noChangeShapeType="1"/>
            <a:stCxn id="26631" idx="1"/>
          </p:cNvCxnSpPr>
          <p:nvPr/>
        </p:nvCxnSpPr>
        <p:spPr bwMode="auto">
          <a:xfrm flipH="1" flipV="1">
            <a:off x="5878513" y="4538663"/>
            <a:ext cx="714375" cy="10541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685800" y="454025"/>
            <a:ext cx="8229600" cy="5922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69840" rIns="90000" bIns="45000"/>
          <a:lstStyle/>
          <a:p>
            <a:pPr algn="r">
              <a:buClrTx/>
              <a:buSzPct val="45000"/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</a:pPr>
            <a:r>
              <a:rPr lang="en-US" sz="2800" b="1">
                <a:solidFill>
                  <a:srgbClr val="000000"/>
                </a:solidFill>
              </a:rPr>
              <a:t>Collective Bargaining Process</a:t>
            </a:r>
          </a:p>
          <a:p>
            <a:pPr>
              <a:buClrTx/>
              <a:buSzPct val="45000"/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</a:pPr>
            <a:endParaRPr lang="en-US" sz="2000" b="1">
              <a:solidFill>
                <a:srgbClr val="000000"/>
              </a:solidFill>
            </a:endParaRPr>
          </a:p>
          <a:p>
            <a:pPr>
              <a:buClrTx/>
              <a:buSzPct val="45000"/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</a:pP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27651" name="Rounded Rectangle 1"/>
          <p:cNvSpPr>
            <a:spLocks noChangeArrowheads="1"/>
          </p:cNvSpPr>
          <p:nvPr/>
        </p:nvSpPr>
        <p:spPr bwMode="auto">
          <a:xfrm>
            <a:off x="696913" y="1608138"/>
            <a:ext cx="1828800" cy="685800"/>
          </a:xfrm>
          <a:prstGeom prst="roundRect">
            <a:avLst>
              <a:gd name="adj" fmla="val 16667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Bargaining issues</a:t>
            </a:r>
          </a:p>
        </p:txBody>
      </p:sp>
      <p:sp>
        <p:nvSpPr>
          <p:cNvPr id="27652" name="Rounded Rectangle 3"/>
          <p:cNvSpPr>
            <a:spLocks noChangeArrowheads="1"/>
          </p:cNvSpPr>
          <p:nvPr/>
        </p:nvSpPr>
        <p:spPr bwMode="auto">
          <a:xfrm>
            <a:off x="696913" y="612775"/>
            <a:ext cx="1828800" cy="685800"/>
          </a:xfrm>
          <a:prstGeom prst="roundRect">
            <a:avLst>
              <a:gd name="adj" fmla="val 16667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Preparing for negotiation</a:t>
            </a:r>
          </a:p>
        </p:txBody>
      </p:sp>
      <p:sp>
        <p:nvSpPr>
          <p:cNvPr id="27653" name="Rounded Rectangle 4"/>
          <p:cNvSpPr>
            <a:spLocks noChangeArrowheads="1"/>
          </p:cNvSpPr>
          <p:nvPr/>
        </p:nvSpPr>
        <p:spPr bwMode="auto">
          <a:xfrm>
            <a:off x="696913" y="2560638"/>
            <a:ext cx="1828800" cy="685800"/>
          </a:xfrm>
          <a:prstGeom prst="roundRect">
            <a:avLst>
              <a:gd name="adj" fmla="val 16667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Negotiating </a:t>
            </a:r>
          </a:p>
        </p:txBody>
      </p:sp>
      <p:sp>
        <p:nvSpPr>
          <p:cNvPr id="27654" name="Rounded Rectangle 5"/>
          <p:cNvSpPr>
            <a:spLocks noChangeArrowheads="1"/>
          </p:cNvSpPr>
          <p:nvPr/>
        </p:nvSpPr>
        <p:spPr bwMode="auto">
          <a:xfrm>
            <a:off x="696913" y="4313238"/>
            <a:ext cx="1828800" cy="685800"/>
          </a:xfrm>
          <a:prstGeom prst="roundRect">
            <a:avLst>
              <a:gd name="adj" fmla="val 16667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Reaching the agreement</a:t>
            </a:r>
          </a:p>
        </p:txBody>
      </p:sp>
      <p:sp>
        <p:nvSpPr>
          <p:cNvPr id="27655" name="Rounded Rectangle 6"/>
          <p:cNvSpPr>
            <a:spLocks noChangeArrowheads="1"/>
          </p:cNvSpPr>
          <p:nvPr/>
        </p:nvSpPr>
        <p:spPr bwMode="auto">
          <a:xfrm>
            <a:off x="696913" y="5318125"/>
            <a:ext cx="1828800" cy="685800"/>
          </a:xfrm>
          <a:prstGeom prst="roundRect">
            <a:avLst>
              <a:gd name="adj" fmla="val 16667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Ratifying the agreement</a:t>
            </a:r>
          </a:p>
        </p:txBody>
      </p:sp>
      <p:sp>
        <p:nvSpPr>
          <p:cNvPr id="27656" name="Rounded Rectangle 7"/>
          <p:cNvSpPr>
            <a:spLocks noChangeArrowheads="1"/>
          </p:cNvSpPr>
          <p:nvPr/>
        </p:nvSpPr>
        <p:spPr bwMode="auto">
          <a:xfrm>
            <a:off x="715963" y="6376988"/>
            <a:ext cx="1828800" cy="685800"/>
          </a:xfrm>
          <a:prstGeom prst="roundRect">
            <a:avLst>
              <a:gd name="adj" fmla="val 16667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Administration of agreement</a:t>
            </a:r>
          </a:p>
        </p:txBody>
      </p:sp>
      <p:sp>
        <p:nvSpPr>
          <p:cNvPr id="27657" name="Flowchart: Decision 2"/>
          <p:cNvSpPr>
            <a:spLocks noChangeArrowheads="1"/>
          </p:cNvSpPr>
          <p:nvPr/>
        </p:nvSpPr>
        <p:spPr bwMode="auto">
          <a:xfrm>
            <a:off x="630238" y="3419475"/>
            <a:ext cx="1962150" cy="669925"/>
          </a:xfrm>
          <a:prstGeom prst="flowChartDecision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200"/>
              <a:t>Negotiation breakdown</a:t>
            </a:r>
          </a:p>
        </p:txBody>
      </p:sp>
      <p:sp>
        <p:nvSpPr>
          <p:cNvPr id="27658" name="Rounded Rectangle 9"/>
          <p:cNvSpPr>
            <a:spLocks noChangeArrowheads="1"/>
          </p:cNvSpPr>
          <p:nvPr/>
        </p:nvSpPr>
        <p:spPr bwMode="auto">
          <a:xfrm>
            <a:off x="4827588" y="3259138"/>
            <a:ext cx="1828800" cy="685800"/>
          </a:xfrm>
          <a:prstGeom prst="roundRect">
            <a:avLst>
              <a:gd name="adj" fmla="val 16667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Overcoming breakdowns</a:t>
            </a:r>
          </a:p>
        </p:txBody>
      </p:sp>
      <p:cxnSp>
        <p:nvCxnSpPr>
          <p:cNvPr id="27659" name="Straight Arrow Connector 10"/>
          <p:cNvCxnSpPr>
            <a:cxnSpLocks noChangeShapeType="1"/>
            <a:stCxn id="27652" idx="2"/>
          </p:cNvCxnSpPr>
          <p:nvPr/>
        </p:nvCxnSpPr>
        <p:spPr bwMode="auto">
          <a:xfrm>
            <a:off x="1611313" y="1298575"/>
            <a:ext cx="0" cy="30956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7660" name="Straight Arrow Connector 12"/>
          <p:cNvCxnSpPr>
            <a:cxnSpLocks noChangeShapeType="1"/>
          </p:cNvCxnSpPr>
          <p:nvPr/>
        </p:nvCxnSpPr>
        <p:spPr bwMode="auto">
          <a:xfrm>
            <a:off x="1611313" y="2251075"/>
            <a:ext cx="0" cy="30956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7661" name="Straight Arrow Connector 13"/>
          <p:cNvCxnSpPr>
            <a:cxnSpLocks noChangeShapeType="1"/>
            <a:endCxn id="27657" idx="0"/>
          </p:cNvCxnSpPr>
          <p:nvPr/>
        </p:nvCxnSpPr>
        <p:spPr bwMode="auto">
          <a:xfrm flipH="1">
            <a:off x="1611313" y="3241675"/>
            <a:ext cx="0" cy="1778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7662" name="Straight Arrow Connector 15"/>
          <p:cNvCxnSpPr>
            <a:cxnSpLocks noChangeShapeType="1"/>
          </p:cNvCxnSpPr>
          <p:nvPr/>
        </p:nvCxnSpPr>
        <p:spPr bwMode="auto">
          <a:xfrm flipH="1">
            <a:off x="1651000" y="4094163"/>
            <a:ext cx="0" cy="1793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7663" name="Straight Arrow Connector 16"/>
          <p:cNvCxnSpPr>
            <a:cxnSpLocks noChangeShapeType="1"/>
            <a:stCxn id="27654" idx="2"/>
          </p:cNvCxnSpPr>
          <p:nvPr/>
        </p:nvCxnSpPr>
        <p:spPr bwMode="auto">
          <a:xfrm>
            <a:off x="1611313" y="4999038"/>
            <a:ext cx="0" cy="3190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7664" name="Straight Arrow Connector 18"/>
          <p:cNvCxnSpPr>
            <a:cxnSpLocks noChangeShapeType="1"/>
          </p:cNvCxnSpPr>
          <p:nvPr/>
        </p:nvCxnSpPr>
        <p:spPr bwMode="auto">
          <a:xfrm>
            <a:off x="1630363" y="6003925"/>
            <a:ext cx="0" cy="37306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7665" name="Straight Connector 20"/>
          <p:cNvCxnSpPr>
            <a:cxnSpLocks noChangeShapeType="1"/>
          </p:cNvCxnSpPr>
          <p:nvPr/>
        </p:nvCxnSpPr>
        <p:spPr bwMode="auto">
          <a:xfrm>
            <a:off x="2297113" y="3944938"/>
            <a:ext cx="762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7666" name="Straight Connector 22"/>
          <p:cNvCxnSpPr>
            <a:cxnSpLocks noChangeShapeType="1"/>
          </p:cNvCxnSpPr>
          <p:nvPr/>
        </p:nvCxnSpPr>
        <p:spPr bwMode="auto">
          <a:xfrm>
            <a:off x="3059113" y="3944938"/>
            <a:ext cx="0" cy="7112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7667" name="Straight Arrow Connector 24"/>
          <p:cNvCxnSpPr>
            <a:cxnSpLocks noChangeShapeType="1"/>
          </p:cNvCxnSpPr>
          <p:nvPr/>
        </p:nvCxnSpPr>
        <p:spPr bwMode="auto">
          <a:xfrm flipH="1">
            <a:off x="2544763" y="4656138"/>
            <a:ext cx="51435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7668" name="TextBox 25"/>
          <p:cNvSpPr txBox="1">
            <a:spLocks noChangeArrowheads="1"/>
          </p:cNvSpPr>
          <p:nvPr/>
        </p:nvSpPr>
        <p:spPr bwMode="auto">
          <a:xfrm>
            <a:off x="3097213" y="4179888"/>
            <a:ext cx="533400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NO</a:t>
            </a:r>
          </a:p>
        </p:txBody>
      </p:sp>
      <p:cxnSp>
        <p:nvCxnSpPr>
          <p:cNvPr id="27669" name="Straight Arrow Connector 27"/>
          <p:cNvCxnSpPr>
            <a:cxnSpLocks noChangeShapeType="1"/>
            <a:stCxn id="27657" idx="3"/>
          </p:cNvCxnSpPr>
          <p:nvPr/>
        </p:nvCxnSpPr>
        <p:spPr bwMode="auto">
          <a:xfrm flipV="1">
            <a:off x="2592388" y="3754438"/>
            <a:ext cx="2208212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7670" name="TextBox 29"/>
          <p:cNvSpPr txBox="1">
            <a:spLocks noChangeArrowheads="1"/>
          </p:cNvSpPr>
          <p:nvPr/>
        </p:nvSpPr>
        <p:spPr bwMode="auto">
          <a:xfrm>
            <a:off x="3429000" y="3273425"/>
            <a:ext cx="849313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YES</a:t>
            </a:r>
          </a:p>
        </p:txBody>
      </p:sp>
      <p:sp>
        <p:nvSpPr>
          <p:cNvPr id="27671" name="Rectangle 2"/>
          <p:cNvSpPr>
            <a:spLocks noChangeArrowheads="1"/>
          </p:cNvSpPr>
          <p:nvPr/>
        </p:nvSpPr>
        <p:spPr bwMode="auto">
          <a:xfrm>
            <a:off x="849313" y="7156450"/>
            <a:ext cx="845820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chemeClr val="tx1"/>
                </a:solidFill>
              </a:rPr>
              <a:t>Adopted from: Aswathappa. Human Resource Management, Text and Cases, 2008, p. 578</a:t>
            </a:r>
            <a:r>
              <a:rPr lang="en-US" sz="1400"/>
              <a:t>3</a:t>
            </a:r>
          </a:p>
        </p:txBody>
      </p:sp>
      <p:sp>
        <p:nvSpPr>
          <p:cNvPr id="27672" name="Rectangle 28"/>
          <p:cNvSpPr>
            <a:spLocks noChangeArrowheads="1"/>
          </p:cNvSpPr>
          <p:nvPr/>
        </p:nvSpPr>
        <p:spPr bwMode="auto">
          <a:xfrm>
            <a:off x="7250113" y="3311525"/>
            <a:ext cx="2514600" cy="466725"/>
          </a:xfrm>
          <a:prstGeom prst="rect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Environment</a:t>
            </a:r>
          </a:p>
        </p:txBody>
      </p:sp>
      <p:cxnSp>
        <p:nvCxnSpPr>
          <p:cNvPr id="27673" name="Straight Connector 5121"/>
          <p:cNvCxnSpPr>
            <a:cxnSpLocks noChangeShapeType="1"/>
          </p:cNvCxnSpPr>
          <p:nvPr/>
        </p:nvCxnSpPr>
        <p:spPr bwMode="auto">
          <a:xfrm>
            <a:off x="7859713" y="3778250"/>
            <a:ext cx="0" cy="33543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7674" name="Straight Connector 5125"/>
          <p:cNvCxnSpPr>
            <a:cxnSpLocks noChangeShapeType="1"/>
          </p:cNvCxnSpPr>
          <p:nvPr/>
        </p:nvCxnSpPr>
        <p:spPr bwMode="auto">
          <a:xfrm flipH="1">
            <a:off x="239713" y="7132638"/>
            <a:ext cx="7620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7675" name="Straight Connector 5128"/>
          <p:cNvCxnSpPr>
            <a:cxnSpLocks noChangeShapeType="1"/>
          </p:cNvCxnSpPr>
          <p:nvPr/>
        </p:nvCxnSpPr>
        <p:spPr bwMode="auto">
          <a:xfrm flipV="1">
            <a:off x="239713" y="274638"/>
            <a:ext cx="0" cy="685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7676" name="Straight Connector 5130"/>
          <p:cNvCxnSpPr>
            <a:cxnSpLocks noChangeShapeType="1"/>
          </p:cNvCxnSpPr>
          <p:nvPr/>
        </p:nvCxnSpPr>
        <p:spPr bwMode="auto">
          <a:xfrm>
            <a:off x="239713" y="274638"/>
            <a:ext cx="9296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7677" name="Straight Connector 5133"/>
          <p:cNvCxnSpPr>
            <a:cxnSpLocks noChangeShapeType="1"/>
          </p:cNvCxnSpPr>
          <p:nvPr/>
        </p:nvCxnSpPr>
        <p:spPr bwMode="auto">
          <a:xfrm>
            <a:off x="9536113" y="274638"/>
            <a:ext cx="0" cy="2286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7678" name="Straight Connector 5135"/>
          <p:cNvCxnSpPr>
            <a:cxnSpLocks noChangeShapeType="1"/>
          </p:cNvCxnSpPr>
          <p:nvPr/>
        </p:nvCxnSpPr>
        <p:spPr bwMode="auto">
          <a:xfrm flipH="1">
            <a:off x="7859713" y="2560638"/>
            <a:ext cx="16764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7679" name="Straight Connector 5137"/>
          <p:cNvCxnSpPr>
            <a:cxnSpLocks noChangeShapeType="1"/>
          </p:cNvCxnSpPr>
          <p:nvPr/>
        </p:nvCxnSpPr>
        <p:spPr bwMode="auto">
          <a:xfrm>
            <a:off x="7859713" y="2560638"/>
            <a:ext cx="0" cy="7508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685800" y="454025"/>
            <a:ext cx="8229600" cy="592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0000" tIns="69840" rIns="90000" bIns="45000"/>
          <a:lstStyle>
            <a:lvl1pPr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1pPr>
            <a:lvl2pPr marL="741363" indent="-284163"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2pPr>
            <a:lvl3pPr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3pPr>
            <a:lvl4pPr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4pPr>
            <a:lvl5pPr marL="1079500" indent="-214313"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5pPr>
            <a:lvl6pPr marL="1536700" indent="-214313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6pPr>
            <a:lvl7pPr marL="1993900" indent="-214313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7pPr>
            <a:lvl8pPr marL="2451100" indent="-214313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8pPr>
            <a:lvl9pPr marL="2908300" indent="-214313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buClrTx/>
              <a:buSzPct val="45000"/>
              <a:defRPr/>
            </a:pPr>
            <a:r>
              <a:rPr lang="en-US" sz="2800" b="1" dirty="0" smtClean="0"/>
              <a:t>Collective Bargaining</a:t>
            </a:r>
          </a:p>
          <a:p>
            <a:pPr>
              <a:buClrTx/>
              <a:buSzPct val="45000"/>
              <a:defRPr/>
            </a:pPr>
            <a:endParaRPr lang="en-US" sz="2000" b="1" dirty="0" smtClean="0"/>
          </a:p>
          <a:p>
            <a:pPr>
              <a:buClrTx/>
              <a:buSzPct val="45000"/>
              <a:defRPr/>
            </a:pPr>
            <a:endParaRPr lang="en-US" sz="2000" b="1" u="sng" dirty="0" smtClean="0"/>
          </a:p>
          <a:p>
            <a:pPr>
              <a:buClrTx/>
              <a:buSzPct val="45000"/>
              <a:defRPr/>
            </a:pPr>
            <a:r>
              <a:rPr lang="en-US" sz="2000" b="1" u="sng" dirty="0" smtClean="0"/>
              <a:t>Collective bargaining a method of settling disputes</a:t>
            </a:r>
          </a:p>
          <a:p>
            <a:pPr>
              <a:buClrTx/>
              <a:buSzPct val="45000"/>
              <a:defRPr/>
            </a:pPr>
            <a:endParaRPr lang="en-US" sz="2000" b="1" u="sng" dirty="0" smtClean="0"/>
          </a:p>
          <a:p>
            <a:pPr algn="just">
              <a:buClrTx/>
              <a:buSzPct val="45000"/>
              <a:defRPr/>
            </a:pPr>
            <a:r>
              <a:rPr lang="en-US" sz="2000" b="1" dirty="0" smtClean="0"/>
              <a:t>Legislative process: in a sense that it establish rules and norms (term and condition) under which both management and </a:t>
            </a:r>
            <a:r>
              <a:rPr lang="en-US" sz="2000" b="1" dirty="0" err="1" smtClean="0"/>
              <a:t>labour</a:t>
            </a:r>
            <a:r>
              <a:rPr lang="en-US" sz="2000" b="1" dirty="0" smtClean="0"/>
              <a:t> will work over a period of time </a:t>
            </a:r>
          </a:p>
          <a:p>
            <a:pPr algn="just">
              <a:buClrTx/>
              <a:buSzPct val="45000"/>
              <a:defRPr/>
            </a:pPr>
            <a:endParaRPr lang="en-US" sz="2000" b="1" dirty="0" smtClean="0"/>
          </a:p>
          <a:p>
            <a:pPr algn="just">
              <a:buClrTx/>
              <a:buSzPct val="45000"/>
              <a:defRPr/>
            </a:pPr>
            <a:r>
              <a:rPr lang="en-US" sz="2000" b="1" dirty="0" smtClean="0"/>
              <a:t>Executive process: Management and union officials share the responsibility to enforce rule</a:t>
            </a:r>
          </a:p>
          <a:p>
            <a:pPr algn="just">
              <a:buClrTx/>
              <a:buSzPct val="45000"/>
              <a:defRPr/>
            </a:pPr>
            <a:endParaRPr lang="en-US" sz="2000" b="1" dirty="0" smtClean="0"/>
          </a:p>
          <a:p>
            <a:pPr algn="just">
              <a:buClrTx/>
              <a:buSzPct val="45000"/>
              <a:defRPr/>
            </a:pPr>
            <a:r>
              <a:rPr lang="en-US" sz="2000" b="1" dirty="0" smtClean="0"/>
              <a:t>Judicial Process: In every collective agreement there is grievance handling procedure to  settle any likely dispute regarding implementation of agreement</a:t>
            </a:r>
          </a:p>
          <a:p>
            <a:pPr algn="just">
              <a:buClrTx/>
              <a:buSzPct val="45000"/>
              <a:defRPr/>
            </a:pPr>
            <a:endParaRPr lang="en-US" sz="2000" b="1" dirty="0" smtClean="0"/>
          </a:p>
          <a:p>
            <a:pPr algn="just">
              <a:buClrTx/>
              <a:buSzPct val="45000"/>
              <a:defRPr/>
            </a:pPr>
            <a:endParaRPr lang="en-US" sz="2000" b="1" dirty="0" smtClean="0"/>
          </a:p>
          <a:p>
            <a:pPr>
              <a:buClrTx/>
              <a:buSzPct val="45000"/>
              <a:defRPr/>
            </a:pPr>
            <a:endParaRPr lang="en-US" sz="2000" b="1" dirty="0" smtClean="0"/>
          </a:p>
          <a:p>
            <a:pPr marL="457200" indent="-457200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685800" y="454025"/>
            <a:ext cx="8229600" cy="592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0000" tIns="69840" rIns="90000" bIns="45000"/>
          <a:lstStyle>
            <a:lvl1pPr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1pPr>
            <a:lvl2pPr marL="741363" indent="-284163"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2pPr>
            <a:lvl3pPr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3pPr>
            <a:lvl4pPr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4pPr>
            <a:lvl5pPr marL="1079500" indent="-214313"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5pPr>
            <a:lvl6pPr marL="1536700" indent="-214313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6pPr>
            <a:lvl7pPr marL="1993900" indent="-214313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7pPr>
            <a:lvl8pPr marL="2451100" indent="-214313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8pPr>
            <a:lvl9pPr marL="2908300" indent="-214313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buClrTx/>
              <a:buSzPct val="45000"/>
              <a:defRPr/>
            </a:pPr>
            <a:r>
              <a:rPr lang="en-US" sz="2800" b="1" dirty="0" smtClean="0"/>
              <a:t>Settlement of Disputes</a:t>
            </a:r>
          </a:p>
          <a:p>
            <a:pPr>
              <a:buClrTx/>
              <a:buSzPct val="45000"/>
              <a:defRPr/>
            </a:pPr>
            <a:endParaRPr lang="en-US" sz="2000" b="1" dirty="0" smtClean="0"/>
          </a:p>
          <a:p>
            <a:pPr>
              <a:buClrTx/>
              <a:buSzPct val="45000"/>
              <a:defRPr/>
            </a:pPr>
            <a:endParaRPr lang="en-US" sz="2000" b="1" u="sng" dirty="0" smtClean="0"/>
          </a:p>
          <a:p>
            <a:pPr>
              <a:buClrTx/>
              <a:buSzPct val="45000"/>
              <a:defRPr/>
            </a:pPr>
            <a:r>
              <a:rPr lang="en-US" sz="2000" b="1" u="sng" dirty="0" smtClean="0"/>
              <a:t>Code of Discipline</a:t>
            </a:r>
          </a:p>
          <a:p>
            <a:pPr algn="just">
              <a:buClrTx/>
              <a:buSzPct val="45000"/>
              <a:defRPr/>
            </a:pPr>
            <a:endParaRPr lang="en-US" sz="2000" b="1" dirty="0" smtClean="0"/>
          </a:p>
          <a:p>
            <a:pPr>
              <a:buClrTx/>
              <a:buSzPct val="45000"/>
              <a:defRPr/>
            </a:pPr>
            <a:r>
              <a:rPr lang="en-US" sz="2000" b="1" dirty="0" smtClean="0"/>
              <a:t>Define duties and responsibilities of workers and employer. The objectives of codes are</a:t>
            </a:r>
          </a:p>
          <a:p>
            <a:pPr>
              <a:buClrTx/>
              <a:buSzPct val="45000"/>
              <a:defRPr/>
            </a:pPr>
            <a:endParaRPr lang="en-US" sz="2000" b="1" dirty="0" smtClean="0"/>
          </a:p>
          <a:p>
            <a:pPr marL="342900" indent="-342900">
              <a:buClrTx/>
              <a:buSzPct val="45000"/>
              <a:buFont typeface="Arial" pitchFamily="34" charset="0"/>
              <a:buChar char="•"/>
              <a:defRPr/>
            </a:pPr>
            <a:r>
              <a:rPr lang="en-US" sz="2000" b="1" dirty="0" smtClean="0"/>
              <a:t>Employer and employees respect and recognize each other’s rights</a:t>
            </a:r>
          </a:p>
          <a:p>
            <a:pPr marL="342900" indent="-342900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SzPct val="45000"/>
              <a:buFont typeface="Arial" pitchFamily="34" charset="0"/>
              <a:buChar char="•"/>
              <a:defRPr/>
            </a:pPr>
            <a:r>
              <a:rPr lang="en-US" sz="2000" b="1" dirty="0" smtClean="0"/>
              <a:t>Settlement of disputes by negotiation, arbitration and conciliation</a:t>
            </a:r>
          </a:p>
          <a:p>
            <a:pPr marL="342900" indent="-342900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SzPct val="45000"/>
              <a:buFont typeface="Arial" pitchFamily="34" charset="0"/>
              <a:buChar char="•"/>
              <a:defRPr/>
            </a:pPr>
            <a:r>
              <a:rPr lang="en-US" sz="2000" b="1" dirty="0" smtClean="0"/>
              <a:t>Eliminate coercion, intimidation and violation</a:t>
            </a:r>
          </a:p>
          <a:p>
            <a:pPr marL="342900" indent="-342900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SzPct val="45000"/>
              <a:buFont typeface="Arial" pitchFamily="34" charset="0"/>
              <a:buChar char="•"/>
              <a:defRPr/>
            </a:pPr>
            <a:r>
              <a:rPr lang="en-US" sz="2000" b="1" dirty="0" smtClean="0"/>
              <a:t>Avoid work stoppages</a:t>
            </a:r>
          </a:p>
          <a:p>
            <a:pPr marL="342900" indent="-342900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SzPct val="45000"/>
              <a:buFont typeface="Arial" pitchFamily="34" charset="0"/>
              <a:buChar char="•"/>
              <a:defRPr/>
            </a:pPr>
            <a:r>
              <a:rPr lang="en-US" sz="2000" b="1" dirty="0" smtClean="0"/>
              <a:t>Facilitate growth of unions</a:t>
            </a:r>
          </a:p>
          <a:p>
            <a:pPr marL="342900" indent="-342900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SzPct val="45000"/>
              <a:buFont typeface="Arial" pitchFamily="34" charset="0"/>
              <a:buChar char="•"/>
              <a:defRPr/>
            </a:pPr>
            <a:r>
              <a:rPr lang="en-US" sz="2000" b="1" dirty="0" smtClean="0"/>
              <a:t>Maintain discipline  </a:t>
            </a:r>
          </a:p>
          <a:p>
            <a:pPr marL="342900" indent="-342900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457200" indent="-457200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685800" y="454025"/>
            <a:ext cx="8229600" cy="592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0000" tIns="69840" rIns="90000" bIns="45000"/>
          <a:lstStyle>
            <a:lvl1pPr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1pPr>
            <a:lvl2pPr marL="741363" indent="-284163"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2pPr>
            <a:lvl3pPr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3pPr>
            <a:lvl4pPr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4pPr>
            <a:lvl5pPr marL="1079500" indent="-214313"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5pPr>
            <a:lvl6pPr marL="1536700" indent="-214313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6pPr>
            <a:lvl7pPr marL="1993900" indent="-214313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7pPr>
            <a:lvl8pPr marL="2451100" indent="-214313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8pPr>
            <a:lvl9pPr marL="2908300" indent="-214313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buClrTx/>
              <a:buSzPct val="45000"/>
              <a:defRPr/>
            </a:pPr>
            <a:r>
              <a:rPr lang="en-US" sz="2800" b="1" dirty="0" smtClean="0"/>
              <a:t>Settlement of Disputes</a:t>
            </a:r>
          </a:p>
          <a:p>
            <a:pPr>
              <a:buClrTx/>
              <a:buSzPct val="45000"/>
              <a:defRPr/>
            </a:pPr>
            <a:endParaRPr lang="en-US" sz="2000" b="1" dirty="0" smtClean="0"/>
          </a:p>
          <a:p>
            <a:pPr>
              <a:buClrTx/>
              <a:buSzPct val="45000"/>
              <a:defRPr/>
            </a:pPr>
            <a:endParaRPr lang="en-US" sz="2000" b="1" u="sng" dirty="0" smtClean="0"/>
          </a:p>
          <a:p>
            <a:pPr algn="just">
              <a:buClrTx/>
              <a:buSzPct val="45000"/>
              <a:defRPr/>
            </a:pPr>
            <a:r>
              <a:rPr lang="en-US" sz="2000" b="1" u="sng" dirty="0" smtClean="0"/>
              <a:t>Grievance Procedure</a:t>
            </a:r>
          </a:p>
          <a:p>
            <a:pPr algn="just">
              <a:buClrTx/>
              <a:buSzPct val="45000"/>
              <a:defRPr/>
            </a:pPr>
            <a:endParaRPr lang="en-US" sz="2000" b="1" u="sng" dirty="0" smtClean="0"/>
          </a:p>
          <a:p>
            <a:pPr marL="342900" indent="-342900" algn="just">
              <a:buClrTx/>
              <a:buSzPct val="45000"/>
              <a:buFont typeface="Arial" pitchFamily="34" charset="0"/>
              <a:buChar char="•"/>
              <a:defRPr/>
            </a:pPr>
            <a:r>
              <a:rPr lang="en-US" sz="2000" b="1" dirty="0" smtClean="0"/>
              <a:t>Grievance is state of dissatisfaction of employees </a:t>
            </a:r>
          </a:p>
          <a:p>
            <a:pPr marL="342900" indent="-342900" algn="just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u="sng" dirty="0" smtClean="0"/>
          </a:p>
          <a:p>
            <a:pPr marL="342900" indent="-342900" algn="just">
              <a:buClrTx/>
              <a:buSzPct val="45000"/>
              <a:buFont typeface="Arial" pitchFamily="34" charset="0"/>
              <a:buChar char="•"/>
              <a:defRPr/>
            </a:pPr>
            <a:r>
              <a:rPr lang="en-US" sz="2000" b="1" dirty="0" smtClean="0"/>
              <a:t>Method of settling disputes</a:t>
            </a:r>
          </a:p>
          <a:p>
            <a:pPr marL="342900" indent="-342900" algn="just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 algn="just">
              <a:buClrTx/>
              <a:buSzPct val="45000"/>
              <a:buFont typeface="Arial" pitchFamily="34" charset="0"/>
              <a:buChar char="•"/>
              <a:defRPr/>
            </a:pPr>
            <a:r>
              <a:rPr lang="en-US" sz="2000" b="1" dirty="0" smtClean="0"/>
              <a:t>All agreement contains grievance procedure</a:t>
            </a:r>
          </a:p>
          <a:p>
            <a:pPr marL="342900" indent="-342900" algn="just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 algn="just">
              <a:buClrTx/>
              <a:buSzPct val="45000"/>
              <a:buFont typeface="Arial" pitchFamily="34" charset="0"/>
              <a:buChar char="•"/>
              <a:defRPr/>
            </a:pPr>
            <a:r>
              <a:rPr lang="en-US" sz="2000" b="1" dirty="0" smtClean="0"/>
              <a:t>Conditions that can create grievance</a:t>
            </a:r>
          </a:p>
          <a:p>
            <a:pPr marL="342900" indent="-342900" algn="just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1198563" lvl="1" indent="-457200" algn="just">
              <a:buClrTx/>
              <a:buSzPct val="45000"/>
              <a:buFont typeface="+mj-lt"/>
              <a:buAutoNum type="arabicPeriod"/>
              <a:defRPr/>
            </a:pPr>
            <a:r>
              <a:rPr lang="en-US" sz="2000" b="1" dirty="0" smtClean="0"/>
              <a:t>Violation of terms and conditions</a:t>
            </a:r>
          </a:p>
          <a:p>
            <a:pPr marL="1198563" lvl="1" indent="-457200" algn="just">
              <a:buClrTx/>
              <a:buSzPct val="45000"/>
              <a:buFont typeface="+mj-lt"/>
              <a:buAutoNum type="arabicPeriod"/>
              <a:defRPr/>
            </a:pPr>
            <a:r>
              <a:rPr lang="en-US" sz="2000" b="1" dirty="0" smtClean="0"/>
              <a:t>Violation of law</a:t>
            </a:r>
          </a:p>
          <a:p>
            <a:pPr marL="1198563" lvl="1" indent="-457200" algn="just">
              <a:buClrTx/>
              <a:buSzPct val="45000"/>
              <a:buFont typeface="+mj-lt"/>
              <a:buAutoNum type="arabicPeriod"/>
              <a:defRPr/>
            </a:pPr>
            <a:r>
              <a:rPr lang="en-US" sz="2000" b="1" dirty="0" smtClean="0"/>
              <a:t>Violation of company rules</a:t>
            </a:r>
          </a:p>
          <a:p>
            <a:pPr marL="1198563" lvl="1" indent="-457200" algn="just">
              <a:buClrTx/>
              <a:buSzPct val="45000"/>
              <a:buFont typeface="+mj-lt"/>
              <a:buAutoNum type="arabicPeriod"/>
              <a:defRPr/>
            </a:pPr>
            <a:r>
              <a:rPr lang="en-US" sz="2000" b="1" dirty="0" smtClean="0"/>
              <a:t>Change in work conditions or terms</a:t>
            </a:r>
          </a:p>
          <a:p>
            <a:pPr marL="1198563" lvl="1" indent="-457200" algn="just">
              <a:buClrTx/>
              <a:buSzPct val="45000"/>
              <a:buFont typeface="+mj-lt"/>
              <a:buAutoNum type="arabicPeriod"/>
              <a:defRPr/>
            </a:pPr>
            <a:r>
              <a:rPr lang="en-US" sz="2000" b="1" dirty="0" smtClean="0"/>
              <a:t>Violation of health and safety standards</a:t>
            </a:r>
          </a:p>
          <a:p>
            <a:pPr marL="1198563" lvl="1" indent="-457200" algn="just">
              <a:buClrTx/>
              <a:buSzPct val="45000"/>
              <a:buFont typeface="+mj-lt"/>
              <a:buAutoNum type="arabicPeriod"/>
              <a:defRPr/>
            </a:pPr>
            <a:endParaRPr lang="en-US" sz="2000" b="1" dirty="0" smtClean="0"/>
          </a:p>
          <a:p>
            <a:pPr marL="342900" indent="-342900" algn="just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algn="just">
              <a:buClrTx/>
              <a:buSzPct val="45000"/>
              <a:defRPr/>
            </a:pPr>
            <a:r>
              <a:rPr lang="en-US" sz="2000" b="1" dirty="0" smtClean="0"/>
              <a:t> </a:t>
            </a:r>
          </a:p>
          <a:p>
            <a:pPr marL="342900" indent="-342900" algn="just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 algn="just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>
              <a:buClrTx/>
              <a:buSzPct val="45000"/>
              <a:defRPr/>
            </a:pPr>
            <a:endParaRPr lang="en-US" sz="2000" b="1" u="sng" dirty="0" smtClean="0"/>
          </a:p>
          <a:p>
            <a:pPr>
              <a:buClrTx/>
              <a:buSzPct val="45000"/>
              <a:defRPr/>
            </a:pPr>
            <a:r>
              <a:rPr lang="en-US" sz="2000" b="1" u="sng" dirty="0" smtClean="0"/>
              <a:t> </a:t>
            </a:r>
            <a:endParaRPr lang="en-US" sz="2000" b="1" dirty="0" smtClean="0"/>
          </a:p>
          <a:p>
            <a:pPr marL="342900" indent="-342900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457200" indent="-457200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685800" y="454025"/>
            <a:ext cx="8229600" cy="592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0000" tIns="69840" rIns="90000" bIns="45000"/>
          <a:lstStyle>
            <a:lvl1pPr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1pPr>
            <a:lvl2pPr marL="741363" indent="-284163"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2pPr>
            <a:lvl3pPr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3pPr>
            <a:lvl4pPr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4pPr>
            <a:lvl5pPr marL="1079500" indent="-214313"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5pPr>
            <a:lvl6pPr marL="1536700" indent="-214313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6pPr>
            <a:lvl7pPr marL="1993900" indent="-214313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7pPr>
            <a:lvl8pPr marL="2451100" indent="-214313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8pPr>
            <a:lvl9pPr marL="2908300" indent="-214313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1079500" algn="l"/>
                <a:tab pos="1536700" algn="l"/>
                <a:tab pos="1993900" algn="l"/>
                <a:tab pos="2451100" algn="l"/>
                <a:tab pos="2908300" algn="l"/>
                <a:tab pos="3365500" algn="l"/>
                <a:tab pos="3822700" algn="l"/>
                <a:tab pos="4279900" algn="l"/>
                <a:tab pos="4737100" algn="l"/>
                <a:tab pos="5194300" algn="l"/>
                <a:tab pos="5651500" algn="l"/>
                <a:tab pos="6108700" algn="l"/>
                <a:tab pos="6565900" algn="l"/>
                <a:tab pos="7023100" algn="l"/>
                <a:tab pos="7480300" algn="l"/>
                <a:tab pos="7937500" algn="l"/>
                <a:tab pos="8394700" algn="l"/>
                <a:tab pos="8851900" algn="l"/>
                <a:tab pos="9309100" algn="l"/>
                <a:tab pos="9766300" algn="l"/>
                <a:tab pos="102235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buClrTx/>
              <a:buSzPct val="45000"/>
              <a:defRPr/>
            </a:pPr>
            <a:r>
              <a:rPr lang="en-US" sz="2800" b="1" dirty="0" smtClean="0"/>
              <a:t>Settlement of Disputes</a:t>
            </a:r>
          </a:p>
          <a:p>
            <a:pPr>
              <a:buClrTx/>
              <a:buSzPct val="45000"/>
              <a:defRPr/>
            </a:pPr>
            <a:endParaRPr lang="en-US" sz="2000" b="1" dirty="0" smtClean="0"/>
          </a:p>
          <a:p>
            <a:pPr algn="just">
              <a:buClrTx/>
              <a:buSzPct val="45000"/>
              <a:defRPr/>
            </a:pPr>
            <a:r>
              <a:rPr lang="en-US" sz="2000" b="1" u="sng" dirty="0" smtClean="0"/>
              <a:t>Arbitration</a:t>
            </a:r>
          </a:p>
          <a:p>
            <a:pPr algn="just">
              <a:buClrTx/>
              <a:buSzPct val="45000"/>
              <a:defRPr/>
            </a:pPr>
            <a:endParaRPr lang="en-US" sz="2000" b="1" u="sng" dirty="0" smtClean="0"/>
          </a:p>
          <a:p>
            <a:pPr marL="342900" indent="-342900" algn="just">
              <a:buClrTx/>
              <a:buSzPct val="45000"/>
              <a:buFont typeface="Arial" pitchFamily="34" charset="0"/>
              <a:buChar char="•"/>
              <a:defRPr/>
            </a:pPr>
            <a:r>
              <a:rPr lang="en-US" sz="2000" b="1" dirty="0" smtClean="0"/>
              <a:t>Neutral third party listen to both parties, analyze bargaining situation and then make recommendations that are obligatory/binding on both parties </a:t>
            </a:r>
          </a:p>
          <a:p>
            <a:pPr algn="just">
              <a:buClrTx/>
              <a:buSzPct val="45000"/>
              <a:defRPr/>
            </a:pPr>
            <a:endParaRPr lang="en-US" sz="2000" b="1" dirty="0" smtClean="0"/>
          </a:p>
          <a:p>
            <a:pPr algn="just">
              <a:buClrTx/>
              <a:buSzPct val="45000"/>
              <a:defRPr/>
            </a:pPr>
            <a:r>
              <a:rPr lang="en-US" sz="2000" b="1" u="sng" dirty="0" smtClean="0"/>
              <a:t>Conciliation</a:t>
            </a:r>
          </a:p>
          <a:p>
            <a:pPr algn="just">
              <a:buClrTx/>
              <a:buSzPct val="45000"/>
              <a:defRPr/>
            </a:pPr>
            <a:endParaRPr lang="en-US" sz="2000" b="1" dirty="0" smtClean="0"/>
          </a:p>
          <a:p>
            <a:pPr marL="342900" indent="-342900" algn="just">
              <a:buClrTx/>
              <a:buSzPct val="45000"/>
              <a:buFont typeface="Arial" pitchFamily="34" charset="0"/>
              <a:buChar char="•"/>
              <a:defRPr/>
            </a:pPr>
            <a:r>
              <a:rPr lang="en-US" sz="2000" b="1" dirty="0" smtClean="0"/>
              <a:t>Mediator persuades and facilitate both parties to discuss the issue and reach to the agreement </a:t>
            </a:r>
          </a:p>
          <a:p>
            <a:pPr algn="just">
              <a:buClrTx/>
              <a:buSzPct val="45000"/>
              <a:defRPr/>
            </a:pPr>
            <a:endParaRPr lang="en-US" sz="2000" b="1" dirty="0" smtClean="0"/>
          </a:p>
          <a:p>
            <a:pPr marL="342900" indent="-342900" algn="just">
              <a:buClrTx/>
              <a:buSzPct val="45000"/>
              <a:buFont typeface="Arial" pitchFamily="34" charset="0"/>
              <a:buChar char="•"/>
              <a:defRPr/>
            </a:pPr>
            <a:r>
              <a:rPr lang="en-US" sz="2000" b="1" dirty="0" smtClean="0"/>
              <a:t>Conciliator helps both parties to understand demands of each other, explain position of each party, offer workable solutions or helps in finding solutions</a:t>
            </a:r>
          </a:p>
          <a:p>
            <a:pPr algn="just">
              <a:buClrTx/>
              <a:buSzPct val="45000"/>
              <a:defRPr/>
            </a:pPr>
            <a:endParaRPr lang="en-US" sz="2000" b="1" dirty="0" smtClean="0"/>
          </a:p>
          <a:p>
            <a:pPr algn="just">
              <a:buClrTx/>
              <a:buSzPct val="45000"/>
              <a:defRPr/>
            </a:pPr>
            <a:r>
              <a:rPr lang="en-US" sz="2000" b="1" u="sng" dirty="0" smtClean="0"/>
              <a:t>Adjudication</a:t>
            </a:r>
          </a:p>
          <a:p>
            <a:pPr algn="just">
              <a:buClrTx/>
              <a:buSzPct val="45000"/>
              <a:defRPr/>
            </a:pPr>
            <a:endParaRPr lang="en-US" sz="2000" b="1" u="sng" dirty="0" smtClean="0"/>
          </a:p>
          <a:p>
            <a:pPr marL="342900" indent="-342900" algn="just">
              <a:buClrTx/>
              <a:buSzPct val="45000"/>
              <a:buFont typeface="Arial" pitchFamily="34" charset="0"/>
              <a:buChar char="•"/>
              <a:defRPr/>
            </a:pPr>
            <a:r>
              <a:rPr lang="en-US" sz="2000" b="1" dirty="0" err="1" smtClean="0"/>
              <a:t>Labour</a:t>
            </a:r>
            <a:r>
              <a:rPr lang="en-US" sz="2000" b="1" dirty="0" smtClean="0"/>
              <a:t> court or tribunal settles the disputes</a:t>
            </a:r>
          </a:p>
          <a:p>
            <a:pPr marL="342900" indent="-342900" algn="just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 algn="just">
              <a:buClrTx/>
              <a:buSzPct val="45000"/>
              <a:buFont typeface="Arial" pitchFamily="34" charset="0"/>
              <a:buChar char="•"/>
              <a:defRPr/>
            </a:pPr>
            <a:r>
              <a:rPr lang="en-US" sz="2000" b="1" dirty="0" smtClean="0"/>
              <a:t>Conciliator refers to recommend the government to send the case to courts. Once court decides the case it is obligatory on both parties</a:t>
            </a:r>
          </a:p>
          <a:p>
            <a:pPr marL="342900" indent="-342900" algn="just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algn="just">
              <a:buClrTx/>
              <a:buSzPct val="45000"/>
              <a:defRPr/>
            </a:pPr>
            <a:endParaRPr lang="en-US" sz="2000" b="1" dirty="0" smtClean="0"/>
          </a:p>
          <a:p>
            <a:pPr algn="just">
              <a:buClrTx/>
              <a:buSzPct val="45000"/>
              <a:defRPr/>
            </a:pPr>
            <a:endParaRPr lang="en-US" sz="2000" b="1" u="sng" dirty="0" smtClean="0"/>
          </a:p>
          <a:p>
            <a:pPr algn="just">
              <a:buClrTx/>
              <a:buSzPct val="45000"/>
              <a:defRPr/>
            </a:pPr>
            <a:endParaRPr lang="en-US" sz="2000" b="1" dirty="0" smtClean="0"/>
          </a:p>
          <a:p>
            <a:pPr marL="342900" indent="-342900" algn="just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algn="just">
              <a:buClrTx/>
              <a:buSzPct val="45000"/>
              <a:defRPr/>
            </a:pPr>
            <a:r>
              <a:rPr lang="en-US" sz="2000" b="1" dirty="0" smtClean="0"/>
              <a:t> </a:t>
            </a:r>
          </a:p>
          <a:p>
            <a:pPr marL="342900" indent="-342900" algn="just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 algn="just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>
              <a:buClrTx/>
              <a:buSzPct val="45000"/>
              <a:defRPr/>
            </a:pPr>
            <a:endParaRPr lang="en-US" sz="2000" b="1" u="sng" dirty="0" smtClean="0"/>
          </a:p>
          <a:p>
            <a:pPr>
              <a:buClrTx/>
              <a:buSzPct val="45000"/>
              <a:defRPr/>
            </a:pPr>
            <a:r>
              <a:rPr lang="en-US" sz="2000" b="1" u="sng" dirty="0" smtClean="0"/>
              <a:t> </a:t>
            </a:r>
            <a:endParaRPr lang="en-US" sz="2000" b="1" dirty="0" smtClean="0"/>
          </a:p>
          <a:p>
            <a:pPr marL="342900" indent="-342900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457200" indent="-457200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SzPct val="45000"/>
              <a:buFont typeface="Arial" pitchFamily="34" charset="0"/>
              <a:buChar char="•"/>
              <a:defRPr/>
            </a:pPr>
            <a:endParaRPr lang="en-US" sz="2000" b="1" dirty="0" smtClean="0"/>
          </a:p>
        </p:txBody>
      </p:sp>
      <p:sp>
        <p:nvSpPr>
          <p:cNvPr id="31747" name="Rectangle 2"/>
          <p:cNvSpPr>
            <a:spLocks noChangeArrowheads="1"/>
          </p:cNvSpPr>
          <p:nvPr/>
        </p:nvSpPr>
        <p:spPr bwMode="auto">
          <a:xfrm>
            <a:off x="2520950" y="2316163"/>
            <a:ext cx="5038725" cy="292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ClrTx/>
              <a:buFont typeface="Times New Roman" pitchFamily="18" charset="0"/>
              <a:buAutoNum type="arabicParenR"/>
            </a:pPr>
            <a:r>
              <a:rPr lang="en-US" b="1" dirty="0"/>
              <a:t>Collective bargaining</a:t>
            </a:r>
          </a:p>
          <a:p>
            <a:pPr marL="457200" indent="-457200">
              <a:buClrTx/>
              <a:buFont typeface="Times New Roman" pitchFamily="18" charset="0"/>
              <a:buAutoNum type="arabicParenR"/>
            </a:pPr>
            <a:endParaRPr lang="en-US" b="1" dirty="0"/>
          </a:p>
          <a:p>
            <a:pPr marL="457200" indent="-457200">
              <a:buClrTx/>
              <a:buFont typeface="Times New Roman" pitchFamily="18" charset="0"/>
              <a:buAutoNum type="arabicParenR"/>
            </a:pPr>
            <a:r>
              <a:rPr lang="en-US" b="1" dirty="0"/>
              <a:t>Role of management, unions and government</a:t>
            </a:r>
          </a:p>
          <a:p>
            <a:pPr marL="457200" indent="-457200">
              <a:buClrTx/>
              <a:buFont typeface="Times New Roman" pitchFamily="18" charset="0"/>
              <a:buAutoNum type="arabicParenR"/>
            </a:pPr>
            <a:endParaRPr lang="en-US" b="1" dirty="0"/>
          </a:p>
          <a:p>
            <a:pPr marL="457200" indent="-457200">
              <a:buClrTx/>
              <a:buFont typeface="Times New Roman" pitchFamily="18" charset="0"/>
              <a:buAutoNum type="arabicParenR"/>
            </a:pPr>
            <a:r>
              <a:rPr lang="en-US" b="1" dirty="0"/>
              <a:t>Mechanism of resolving disputes</a:t>
            </a:r>
          </a:p>
          <a:p>
            <a:pPr marL="457200" indent="-457200">
              <a:buClrTx/>
              <a:buFont typeface="Times New Roman" pitchFamily="18" charset="0"/>
              <a:buAutoNum type="arabicParenR"/>
            </a:pPr>
            <a:endParaRPr lang="en-US" b="1" dirty="0"/>
          </a:p>
          <a:p>
            <a:pPr marL="457200" indent="-457200">
              <a:buClrTx/>
              <a:buFont typeface="Times New Roman" pitchFamily="18" charset="0"/>
              <a:buAutoNum type="arabicParenR"/>
            </a:pPr>
            <a:r>
              <a:rPr lang="en-US" b="1" dirty="0"/>
              <a:t>Grievances and disciplinary policy and practices</a:t>
            </a:r>
          </a:p>
          <a:p>
            <a:pPr marL="457200" indent="-457200">
              <a:buClrTx/>
              <a:buFont typeface="Times New Roman" pitchFamily="18" charset="0"/>
              <a:buAutoNum type="arabicParenR"/>
            </a:pPr>
            <a:endParaRPr lang="en-US" b="1" dirty="0"/>
          </a:p>
          <a:p>
            <a:pPr marL="457200" indent="-457200">
              <a:buClrTx/>
              <a:buFont typeface="Times New Roman" pitchFamily="18" charset="0"/>
              <a:buAutoNum type="arabicParenR"/>
            </a:pPr>
            <a:r>
              <a:rPr lang="en-US" b="1" dirty="0" err="1"/>
              <a:t>Labour</a:t>
            </a:r>
            <a:r>
              <a:rPr lang="en-US" b="1" dirty="0"/>
              <a:t> legislation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20950" y="2058988"/>
            <a:ext cx="5038725" cy="34417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ClrTx/>
              <a:buFont typeface="Arial" pitchFamily="34" charset="0"/>
              <a:buChar char="•"/>
              <a:defRPr/>
            </a:pPr>
            <a:r>
              <a:rPr lang="en-US" b="1" dirty="0"/>
              <a:t>IR covers</a:t>
            </a:r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endParaRPr lang="en-US" b="1" dirty="0"/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r>
              <a:rPr lang="en-US" b="1" dirty="0"/>
              <a:t>Collective bargaining</a:t>
            </a:r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endParaRPr lang="en-US" b="1" dirty="0"/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r>
              <a:rPr lang="en-US" b="1" dirty="0"/>
              <a:t>Role of management, unions and government</a:t>
            </a:r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endParaRPr lang="en-US" b="1" dirty="0"/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r>
              <a:rPr lang="en-US" b="1" dirty="0"/>
              <a:t>Mechanism of resolving disputes</a:t>
            </a:r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endParaRPr lang="en-US" b="1" dirty="0"/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r>
              <a:rPr lang="en-US" b="1" dirty="0"/>
              <a:t>Grievances and disciplinary policy and practices</a:t>
            </a:r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endParaRPr lang="en-US" b="1" dirty="0"/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r>
              <a:rPr lang="en-US" b="1" dirty="0" err="1"/>
              <a:t>Labour</a:t>
            </a:r>
            <a:r>
              <a:rPr lang="en-US" b="1" dirty="0"/>
              <a:t> legislation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849313" y="1646238"/>
            <a:ext cx="7543800" cy="31829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ClrTx/>
              <a:buFont typeface="Arial" pitchFamily="34" charset="0"/>
              <a:buChar char="•"/>
              <a:defRPr/>
            </a:pPr>
            <a:r>
              <a:rPr lang="en-US" b="1" dirty="0"/>
              <a:t>IR covers</a:t>
            </a:r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endParaRPr lang="en-US" b="1" dirty="0">
              <a:solidFill>
                <a:schemeClr val="tx1"/>
              </a:solidFill>
            </a:endParaRPr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r>
              <a:rPr lang="en-US" sz="2000" b="1" dirty="0">
                <a:solidFill>
                  <a:srgbClr val="000000"/>
                </a:solidFill>
              </a:rPr>
              <a:t>Collective bargaining</a:t>
            </a:r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endParaRPr lang="en-US" sz="2000" b="1" dirty="0">
              <a:solidFill>
                <a:srgbClr val="000000"/>
              </a:solidFill>
            </a:endParaRPr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r>
              <a:rPr lang="en-US" sz="2000" b="1" dirty="0">
                <a:solidFill>
                  <a:srgbClr val="000000"/>
                </a:solidFill>
              </a:rPr>
              <a:t>Role of management, unions and government</a:t>
            </a:r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endParaRPr lang="en-US" sz="2000" b="1" dirty="0">
              <a:solidFill>
                <a:srgbClr val="000000"/>
              </a:solidFill>
            </a:endParaRPr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r>
              <a:rPr lang="en-US" sz="2000" b="1" dirty="0">
                <a:solidFill>
                  <a:srgbClr val="000000"/>
                </a:solidFill>
              </a:rPr>
              <a:t>Mechanism of resolving disputes</a:t>
            </a:r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endParaRPr lang="en-US" sz="2000" b="1" dirty="0">
              <a:solidFill>
                <a:srgbClr val="000000"/>
              </a:solidFill>
            </a:endParaRPr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r>
              <a:rPr lang="en-US" sz="2000" b="1" dirty="0">
                <a:solidFill>
                  <a:srgbClr val="000000"/>
                </a:solidFill>
              </a:rPr>
              <a:t>Grievances and disciplinary policy and practices</a:t>
            </a:r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endParaRPr lang="en-US" sz="2000" b="1" dirty="0">
              <a:solidFill>
                <a:srgbClr val="000000"/>
              </a:solidFill>
            </a:endParaRPr>
          </a:p>
          <a:p>
            <a:pPr marL="457200" indent="-457200">
              <a:buClrTx/>
              <a:buFont typeface="Times New Roman" pitchFamily="18" charset="0"/>
              <a:buAutoNum type="arabicParenR"/>
              <a:defRPr/>
            </a:pPr>
            <a:r>
              <a:rPr lang="en-US" sz="2000" b="1" dirty="0" err="1">
                <a:solidFill>
                  <a:srgbClr val="000000"/>
                </a:solidFill>
              </a:rPr>
              <a:t>Labour</a:t>
            </a:r>
            <a:r>
              <a:rPr lang="en-US" sz="2000" b="1" dirty="0">
                <a:solidFill>
                  <a:srgbClr val="000000"/>
                </a:solidFill>
              </a:rPr>
              <a:t> legislation</a:t>
            </a:r>
          </a:p>
        </p:txBody>
      </p:sp>
      <p:sp>
        <p:nvSpPr>
          <p:cNvPr id="32772" name="Rectangle 3"/>
          <p:cNvSpPr>
            <a:spLocks noChangeArrowheads="1"/>
          </p:cNvSpPr>
          <p:nvPr/>
        </p:nvSpPr>
        <p:spPr bwMode="auto">
          <a:xfrm>
            <a:off x="2906713" y="731838"/>
            <a:ext cx="40386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000000"/>
                </a:solidFill>
              </a:rPr>
              <a:t>Industrial Relations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NTS\Pictures\1111.png"/>
          <p:cNvPicPr>
            <a:picLocks noChangeAspect="1" noChangeArrowheads="1"/>
          </p:cNvPicPr>
          <p:nvPr/>
        </p:nvPicPr>
        <p:blipFill>
          <a:blip r:embed="rId2" cstate="print"/>
          <a:srcRect l="25476" t="17188" r="27086" b="14063"/>
          <a:stretch>
            <a:fillRect/>
          </a:stretch>
        </p:blipFill>
        <p:spPr bwMode="auto">
          <a:xfrm>
            <a:off x="468313" y="0"/>
            <a:ext cx="9372600" cy="7637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685800" y="1090613"/>
            <a:ext cx="8229600" cy="537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0000" tIns="6984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pitchFamily="2" charset="-122"/>
              </a:defRPr>
            </a:lvl9pPr>
          </a:lstStyle>
          <a:p>
            <a:pPr algn="ctr">
              <a:buClrTx/>
              <a:buSzPct val="45000"/>
              <a:buFontTx/>
              <a:buNone/>
              <a:defRPr/>
            </a:pPr>
            <a:r>
              <a:rPr lang="en-US" sz="2800" b="1" dirty="0" smtClean="0"/>
              <a:t>Summary</a:t>
            </a:r>
          </a:p>
          <a:p>
            <a:pPr>
              <a:buClrTx/>
              <a:buFontTx/>
              <a:buNone/>
              <a:defRPr/>
            </a:pPr>
            <a:endParaRPr lang="en-US" sz="2400" b="1" dirty="0" smtClean="0"/>
          </a:p>
          <a:p>
            <a:pPr>
              <a:buClrTx/>
              <a:buFontTx/>
              <a:buNone/>
              <a:defRPr/>
            </a:pPr>
            <a:endParaRPr lang="en-US" sz="2400" b="1" dirty="0" smtClean="0"/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r>
              <a:rPr lang="en-US" sz="2000" b="1" dirty="0" smtClean="0"/>
              <a:t>Nature of Disputes</a:t>
            </a:r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r>
              <a:rPr lang="en-US" sz="2000" b="1" dirty="0" smtClean="0"/>
              <a:t>Causes of Disputes</a:t>
            </a:r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r>
              <a:rPr lang="en-US" sz="2000" b="1" dirty="0" smtClean="0"/>
              <a:t>Collective Bargaining </a:t>
            </a:r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r>
              <a:rPr lang="en-US" sz="2000" b="1" dirty="0" smtClean="0"/>
              <a:t>Methods of Settling Disputes</a:t>
            </a:r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r>
              <a:rPr lang="en-US" sz="2000" b="1" dirty="0" smtClean="0"/>
              <a:t>Grievance Handling Procedure</a:t>
            </a:r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marL="342900" indent="-342900">
              <a:buClrTx/>
              <a:buFont typeface="Arial" pitchFamily="34" charset="0"/>
              <a:buChar char="•"/>
              <a:defRPr/>
            </a:pPr>
            <a:r>
              <a:rPr lang="en-US" sz="2000" b="1" dirty="0" smtClean="0"/>
              <a:t>Steps in Disciplinary Proceedings </a:t>
            </a:r>
          </a:p>
          <a:p>
            <a:pPr>
              <a:buClrTx/>
              <a:buFontTx/>
              <a:buNone/>
              <a:defRPr/>
            </a:pPr>
            <a:endParaRPr lang="en-US" sz="2400" b="1" dirty="0" smtClean="0"/>
          </a:p>
          <a:p>
            <a:pPr>
              <a:buClrTx/>
              <a:buFontTx/>
              <a:buNone/>
              <a:defRPr/>
            </a:pPr>
            <a:endParaRPr lang="en-US" sz="2400" b="1" dirty="0" smtClean="0"/>
          </a:p>
          <a:p>
            <a:pPr>
              <a:buClrTx/>
              <a:buFontTx/>
              <a:buNone/>
              <a:defRPr/>
            </a:pPr>
            <a:endParaRPr lang="en-US" sz="2400" b="1" dirty="0" smtClean="0"/>
          </a:p>
          <a:p>
            <a:pPr>
              <a:buClrTx/>
              <a:buFontTx/>
              <a:buNone/>
              <a:defRPr/>
            </a:pPr>
            <a:endParaRPr lang="en-US" sz="2400" b="1" dirty="0" smtClean="0"/>
          </a:p>
          <a:p>
            <a:pPr>
              <a:buClrTx/>
              <a:buFontTx/>
              <a:buNone/>
              <a:defRPr/>
            </a:pPr>
            <a:endParaRPr lang="en-US" sz="2400" b="1" dirty="0" smtClean="0"/>
          </a:p>
          <a:p>
            <a:pPr>
              <a:buClrTx/>
              <a:buFontTx/>
              <a:buNone/>
              <a:defRPr/>
            </a:pPr>
            <a:endParaRPr lang="en-US" sz="2400" b="1" dirty="0" smtClean="0"/>
          </a:p>
          <a:p>
            <a:pPr>
              <a:buClrTx/>
              <a:buFontTx/>
              <a:buNone/>
              <a:defRPr/>
            </a:pPr>
            <a:endParaRPr lang="en-US" sz="2800" b="1" dirty="0" smtClean="0"/>
          </a:p>
          <a:p>
            <a:pPr>
              <a:buClrTx/>
              <a:buSzPct val="45000"/>
              <a:buFontTx/>
              <a:buNone/>
              <a:defRPr/>
            </a:pPr>
            <a:endParaRPr lang="en-US" dirty="0" smtClean="0"/>
          </a:p>
          <a:p>
            <a:pPr>
              <a:buClrTx/>
              <a:buSzPct val="45000"/>
              <a:buFontTx/>
              <a:buNone/>
              <a:defRPr/>
            </a:pPr>
            <a:endParaRPr lang="en-US" dirty="0" smtClean="0"/>
          </a:p>
          <a:p>
            <a:pPr>
              <a:buClrTx/>
              <a:buSzPct val="45000"/>
              <a:buFontTx/>
              <a:buNone/>
              <a:defRPr/>
            </a:pPr>
            <a:endParaRPr lang="en-US" dirty="0" smtClean="0"/>
          </a:p>
          <a:p>
            <a:pPr>
              <a:buClrTx/>
              <a:buSzPct val="45000"/>
              <a:buFontTx/>
              <a:buNone/>
              <a:defRPr/>
            </a:pPr>
            <a:r>
              <a:rPr lang="en-US" dirty="0" smtClean="0"/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SimSun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SimSun" pitchFamily="2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6811</TotalTime>
  <Words>500</Words>
  <Application>Microsoft Office PowerPoint</Application>
  <PresentationFormat>Custom</PresentationFormat>
  <Paragraphs>241</Paragraphs>
  <Slides>12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Saqib Yousaf</dc:creator>
  <cp:lastModifiedBy>vcomsats</cp:lastModifiedBy>
  <cp:revision>96</cp:revision>
  <cp:lastPrinted>1601-01-01T00:00:00Z</cp:lastPrinted>
  <dcterms:created xsi:type="dcterms:W3CDTF">2012-09-11T13:07:29Z</dcterms:created>
  <dcterms:modified xsi:type="dcterms:W3CDTF">2012-12-18T11:18:46Z</dcterms:modified>
</cp:coreProperties>
</file>