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sldIdLst>
    <p:sldId id="294" r:id="rId2"/>
    <p:sldId id="281" r:id="rId3"/>
    <p:sldId id="283" r:id="rId4"/>
    <p:sldId id="284" r:id="rId5"/>
    <p:sldId id="276" r:id="rId6"/>
    <p:sldId id="285" r:id="rId7"/>
    <p:sldId id="286" r:id="rId8"/>
    <p:sldId id="288" r:id="rId9"/>
    <p:sldId id="290" r:id="rId10"/>
    <p:sldId id="289" r:id="rId11"/>
    <p:sldId id="291" r:id="rId12"/>
    <p:sldId id="287" r:id="rId13"/>
    <p:sldId id="275" r:id="rId14"/>
    <p:sldId id="274" r:id="rId15"/>
    <p:sldId id="292" r:id="rId16"/>
    <p:sldId id="293" r:id="rId17"/>
    <p:sldId id="296" r:id="rId18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194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1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963" name="AutoShape 2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sldImg"/>
          </p:nvPr>
        </p:nvSpPr>
        <p:spPr bwMode="auto">
          <a:xfrm>
            <a:off x="1371600" y="763588"/>
            <a:ext cx="5024438" cy="3767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fld id="{F60DED7D-6570-42DC-95E4-12C17A33DA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E9411D0D-1FEB-434B-B585-413748165914}" type="slidenum">
              <a:rPr lang="en-U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/>
              <a:t>2</a:t>
            </a:fld>
            <a:endParaRPr lang="en-US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939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9396" name="Rectangle 2"/>
          <p:cNvSpPr>
            <a:spLocks noChangeArrowheads="1"/>
          </p:cNvSpPr>
          <p:nvPr>
            <p:ph type="body" idx="1"/>
          </p:nvPr>
        </p:nvSpPr>
        <p:spPr>
          <a:xfrm>
            <a:off x="777875" y="4776788"/>
            <a:ext cx="6215063" cy="4522787"/>
          </a:xfrm>
          <a:noFill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352A6DCC-9F8F-4178-A8B5-664F56CC2463}" type="slidenum">
              <a:rPr lang="en-U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/>
              <a:t>5</a:t>
            </a:fld>
            <a:endParaRPr lang="en-US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041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371600" y="763588"/>
            <a:ext cx="5026025" cy="37687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0420" name="Rectangle 2"/>
          <p:cNvSpPr>
            <a:spLocks noChangeArrowheads="1"/>
          </p:cNvSpPr>
          <p:nvPr>
            <p:ph type="body" idx="1"/>
          </p:nvPr>
        </p:nvSpPr>
        <p:spPr>
          <a:xfrm>
            <a:off x="777875" y="4776788"/>
            <a:ext cx="6215063" cy="4432300"/>
          </a:xfrm>
          <a:noFill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7DED2BCF-937F-4453-BD9E-0CFE0C3D2E39}" type="slidenum">
              <a:rPr lang="en-U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/>
              <a:t>12</a:t>
            </a:fld>
            <a:endParaRPr lang="en-US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E719F81-828F-4024-8AF1-D84410C14AC0}" type="slidenum">
              <a:rPr lang="en-U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/>
              <a:t>13</a:t>
            </a:fld>
            <a:endParaRPr lang="en-US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246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68" name="Rectangle 2"/>
          <p:cNvSpPr>
            <a:spLocks noChangeArrowheads="1"/>
          </p:cNvSpPr>
          <p:nvPr>
            <p:ph type="body" idx="1"/>
          </p:nvPr>
        </p:nvSpPr>
        <p:spPr>
          <a:xfrm>
            <a:off x="777875" y="4776788"/>
            <a:ext cx="6215063" cy="4522787"/>
          </a:xfrm>
          <a:noFill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A07FD6C-3DE4-46EA-9084-7B111A30043D}" type="slidenum">
              <a:rPr lang="en-U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/>
              <a:t>14</a:t>
            </a:fld>
            <a:endParaRPr lang="en-US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349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371600" y="763588"/>
            <a:ext cx="5026025" cy="37687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3492" name="Rectangle 2"/>
          <p:cNvSpPr>
            <a:spLocks noChangeArrowheads="1"/>
          </p:cNvSpPr>
          <p:nvPr>
            <p:ph type="body" idx="1"/>
          </p:nvPr>
        </p:nvSpPr>
        <p:spPr>
          <a:xfrm>
            <a:off x="777875" y="4776788"/>
            <a:ext cx="6215063" cy="4432300"/>
          </a:xfrm>
          <a:noFill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AF4E8188-4D02-4B8C-ADF2-673594BDE600}" type="slidenum">
              <a:rPr lang="en-U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/>
              <a:t>17</a:t>
            </a:fld>
            <a:endParaRPr lang="en-US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301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3012" name="Rectangle 2"/>
          <p:cNvSpPr>
            <a:spLocks noChangeArrowheads="1"/>
          </p:cNvSpPr>
          <p:nvPr>
            <p:ph type="body" idx="1"/>
          </p:nvPr>
        </p:nvSpPr>
        <p:spPr>
          <a:xfrm>
            <a:off x="777875" y="4776788"/>
            <a:ext cx="6215063" cy="4522787"/>
          </a:xfrm>
          <a:noFill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978E5-4CD7-4DBE-8C15-5B3F2C2220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BA61E-2124-428E-A0BA-C8FEF7FB7E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56F9A-152B-4247-A448-E89A7FA44A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6112" cy="4984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1750" y="1768475"/>
            <a:ext cx="4457700" cy="4984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F5A58-7982-40AF-8120-AD80F2C03F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8E75B-8C20-4829-B46B-E9FF40F223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36A10-1BB1-4762-BE39-525A68F22B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0AFCA-908A-40AB-BC12-D2776B0492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1C4AE-BBD3-4D7A-BAFD-199B16CD2E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2566C-966C-4AD6-9798-5201672AA4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9D255-84FD-4841-BADC-1AF48D5B3B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4088" y="301625"/>
            <a:ext cx="2265362" cy="645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8450" cy="645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EE5F2-F25C-4812-A1D1-1CE1F90A6F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6212" cy="1257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6212" cy="4984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315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ea typeface="SimSun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0875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ea typeface="SimSun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315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ea typeface="SimSun" charset="-122"/>
              </a:defRPr>
            </a:lvl1pPr>
          </a:lstStyle>
          <a:p>
            <a:pPr>
              <a:defRPr/>
            </a:pPr>
            <a:fld id="{E092E2F1-8F42-40C8-9ADC-57CE52D346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1552575" y="3605213"/>
            <a:ext cx="69754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ClrTx/>
              <a:buSzPct val="45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>
                <a:solidFill>
                  <a:srgbClr val="000000"/>
                </a:solidFill>
              </a:rPr>
              <a:t>Appraising and Managing Performance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685800" y="166688"/>
            <a:ext cx="8229600" cy="5378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9840" rIns="90000" bIns="45000"/>
          <a:lstStyle/>
          <a:p>
            <a:pPr algn="ctr">
              <a:buClrTx/>
              <a:buSzPct val="45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>
                <a:solidFill>
                  <a:srgbClr val="000000"/>
                </a:solidFill>
              </a:rPr>
              <a:t>Process of Performance Appraisal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1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1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1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1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 b="1">
              <a:solidFill>
                <a:srgbClr val="000000"/>
              </a:solidFill>
            </a:endParaRPr>
          </a:p>
          <a:p>
            <a:pPr>
              <a:buClrTx/>
              <a:buSzPct val="45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>
              <a:buClrTx/>
              <a:buSzPct val="45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>
              <a:buClrTx/>
              <a:buSzPct val="45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>
              <a:buClrTx/>
              <a:buSzPct val="45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919538" y="731838"/>
            <a:ext cx="2971800" cy="762000"/>
          </a:xfrm>
          <a:prstGeom prst="rect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Objectives of performance appraisal</a:t>
            </a:r>
          </a:p>
        </p:txBody>
      </p:sp>
      <p:sp>
        <p:nvSpPr>
          <p:cNvPr id="24580" name="Rectangle 11"/>
          <p:cNvSpPr>
            <a:spLocks noChangeArrowheads="1"/>
          </p:cNvSpPr>
          <p:nvPr/>
        </p:nvSpPr>
        <p:spPr bwMode="auto">
          <a:xfrm>
            <a:off x="3919538" y="1674813"/>
            <a:ext cx="2971800" cy="762000"/>
          </a:xfrm>
          <a:prstGeom prst="rect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Establish job expectations</a:t>
            </a:r>
          </a:p>
        </p:txBody>
      </p:sp>
      <p:sp>
        <p:nvSpPr>
          <p:cNvPr id="24581" name="Rectangle 12"/>
          <p:cNvSpPr>
            <a:spLocks noChangeArrowheads="1"/>
          </p:cNvSpPr>
          <p:nvPr/>
        </p:nvSpPr>
        <p:spPr bwMode="auto">
          <a:xfrm>
            <a:off x="3919538" y="2678113"/>
            <a:ext cx="2971800" cy="762000"/>
          </a:xfrm>
          <a:prstGeom prst="rect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Design appraisal program</a:t>
            </a:r>
          </a:p>
        </p:txBody>
      </p:sp>
      <p:sp>
        <p:nvSpPr>
          <p:cNvPr id="24582" name="Rectangle 13"/>
          <p:cNvSpPr>
            <a:spLocks noChangeArrowheads="1"/>
          </p:cNvSpPr>
          <p:nvPr/>
        </p:nvSpPr>
        <p:spPr bwMode="auto">
          <a:xfrm>
            <a:off x="3919538" y="3721100"/>
            <a:ext cx="2971800" cy="762000"/>
          </a:xfrm>
          <a:prstGeom prst="rect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Appraise performance</a:t>
            </a:r>
          </a:p>
        </p:txBody>
      </p:sp>
      <p:sp>
        <p:nvSpPr>
          <p:cNvPr id="24583" name="Rectangle 20"/>
          <p:cNvSpPr>
            <a:spLocks noChangeArrowheads="1"/>
          </p:cNvSpPr>
          <p:nvPr/>
        </p:nvSpPr>
        <p:spPr bwMode="auto">
          <a:xfrm>
            <a:off x="3919538" y="4762500"/>
            <a:ext cx="2971800" cy="762000"/>
          </a:xfrm>
          <a:prstGeom prst="rect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Performance interview </a:t>
            </a:r>
          </a:p>
        </p:txBody>
      </p:sp>
      <p:sp>
        <p:nvSpPr>
          <p:cNvPr id="24584" name="Rectangle 21"/>
          <p:cNvSpPr>
            <a:spLocks noChangeArrowheads="1"/>
          </p:cNvSpPr>
          <p:nvPr/>
        </p:nvSpPr>
        <p:spPr bwMode="auto">
          <a:xfrm>
            <a:off x="3897313" y="5729288"/>
            <a:ext cx="2971800" cy="762000"/>
          </a:xfrm>
          <a:prstGeom prst="rect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Archival appraisal data</a:t>
            </a:r>
          </a:p>
        </p:txBody>
      </p:sp>
      <p:sp>
        <p:nvSpPr>
          <p:cNvPr id="24585" name="Rectangle 22"/>
          <p:cNvSpPr>
            <a:spLocks noChangeArrowheads="1"/>
          </p:cNvSpPr>
          <p:nvPr/>
        </p:nvSpPr>
        <p:spPr bwMode="auto">
          <a:xfrm>
            <a:off x="3897313" y="6675438"/>
            <a:ext cx="2971800" cy="762000"/>
          </a:xfrm>
          <a:prstGeom prst="rect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Use appraisal data</a:t>
            </a:r>
          </a:p>
        </p:txBody>
      </p:sp>
      <p:cxnSp>
        <p:nvCxnSpPr>
          <p:cNvPr id="24586" name="Straight Arrow Connector 5"/>
          <p:cNvCxnSpPr>
            <a:cxnSpLocks noChangeShapeType="1"/>
            <a:stCxn id="24579" idx="2"/>
            <a:endCxn id="24580" idx="0"/>
          </p:cNvCxnSpPr>
          <p:nvPr/>
        </p:nvCxnSpPr>
        <p:spPr bwMode="auto">
          <a:xfrm>
            <a:off x="5405438" y="1493838"/>
            <a:ext cx="0" cy="1809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4587" name="Straight Arrow Connector 7"/>
          <p:cNvCxnSpPr>
            <a:cxnSpLocks noChangeShapeType="1"/>
          </p:cNvCxnSpPr>
          <p:nvPr/>
        </p:nvCxnSpPr>
        <p:spPr bwMode="auto">
          <a:xfrm>
            <a:off x="5405438" y="2436813"/>
            <a:ext cx="0" cy="2413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4588" name="Straight Arrow Connector 9"/>
          <p:cNvCxnSpPr>
            <a:cxnSpLocks noChangeShapeType="1"/>
          </p:cNvCxnSpPr>
          <p:nvPr/>
        </p:nvCxnSpPr>
        <p:spPr bwMode="auto">
          <a:xfrm>
            <a:off x="5405438" y="3440113"/>
            <a:ext cx="0" cy="2809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4589" name="Straight Arrow Connector 23"/>
          <p:cNvCxnSpPr>
            <a:cxnSpLocks noChangeShapeType="1"/>
          </p:cNvCxnSpPr>
          <p:nvPr/>
        </p:nvCxnSpPr>
        <p:spPr bwMode="auto">
          <a:xfrm>
            <a:off x="5405438" y="4483100"/>
            <a:ext cx="0" cy="2794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4590" name="Straight Arrow Connector 25"/>
          <p:cNvCxnSpPr>
            <a:cxnSpLocks noChangeShapeType="1"/>
            <a:stCxn id="24583" idx="2"/>
          </p:cNvCxnSpPr>
          <p:nvPr/>
        </p:nvCxnSpPr>
        <p:spPr bwMode="auto">
          <a:xfrm>
            <a:off x="5405438" y="5524500"/>
            <a:ext cx="0" cy="2047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4591" name="Straight Arrow Connector 27"/>
          <p:cNvCxnSpPr>
            <a:cxnSpLocks noChangeShapeType="1"/>
            <a:stCxn id="24584" idx="2"/>
            <a:endCxn id="24585" idx="0"/>
          </p:cNvCxnSpPr>
          <p:nvPr/>
        </p:nvCxnSpPr>
        <p:spPr bwMode="auto">
          <a:xfrm>
            <a:off x="5383213" y="6491288"/>
            <a:ext cx="0" cy="1841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4592" name="Straight Arrow Connector 20479"/>
          <p:cNvCxnSpPr>
            <a:cxnSpLocks noChangeShapeType="1"/>
          </p:cNvCxnSpPr>
          <p:nvPr/>
        </p:nvCxnSpPr>
        <p:spPr bwMode="auto">
          <a:xfrm>
            <a:off x="3440113" y="5143500"/>
            <a:ext cx="4572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4593" name="Straight Connector 20482"/>
          <p:cNvCxnSpPr>
            <a:cxnSpLocks noChangeShapeType="1"/>
          </p:cNvCxnSpPr>
          <p:nvPr/>
        </p:nvCxnSpPr>
        <p:spPr bwMode="auto">
          <a:xfrm>
            <a:off x="3440113" y="5143500"/>
            <a:ext cx="0" cy="19129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4594" name="TextBox 20484"/>
          <p:cNvSpPr txBox="1">
            <a:spLocks noChangeArrowheads="1"/>
          </p:cNvSpPr>
          <p:nvPr/>
        </p:nvSpPr>
        <p:spPr bwMode="auto">
          <a:xfrm rot="-5400000">
            <a:off x="1839119" y="5609432"/>
            <a:ext cx="228600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Performance |Management</a:t>
            </a:r>
          </a:p>
        </p:txBody>
      </p:sp>
      <p:sp>
        <p:nvSpPr>
          <p:cNvPr id="24595" name="Text Box 11"/>
          <p:cNvSpPr txBox="1">
            <a:spLocks noChangeArrowheads="1"/>
          </p:cNvSpPr>
          <p:nvPr/>
        </p:nvSpPr>
        <p:spPr bwMode="auto">
          <a:xfrm rot="5400000">
            <a:off x="4893469" y="5210969"/>
            <a:ext cx="9437688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Adopted from: Aswathappa, Human Resource Management,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 Text and Cases, 2008, p. 241 </a:t>
            </a:r>
          </a:p>
        </p:txBody>
      </p:sp>
      <p:cxnSp>
        <p:nvCxnSpPr>
          <p:cNvPr id="24596" name="Straight Connector 20486"/>
          <p:cNvCxnSpPr>
            <a:cxnSpLocks noChangeShapeType="1"/>
            <a:stCxn id="24585" idx="1"/>
          </p:cNvCxnSpPr>
          <p:nvPr/>
        </p:nvCxnSpPr>
        <p:spPr bwMode="auto">
          <a:xfrm flipH="1">
            <a:off x="3440113" y="7056438"/>
            <a:ext cx="457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/>
          </p:cNvSpPr>
          <p:nvPr/>
        </p:nvSpPr>
        <p:spPr bwMode="auto">
          <a:xfrm>
            <a:off x="2103438" y="579438"/>
            <a:ext cx="570547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ClrTx/>
              <a:buSzPct val="45000"/>
            </a:pPr>
            <a:r>
              <a:rPr lang="en-US" sz="2800" b="1">
                <a:solidFill>
                  <a:srgbClr val="000000"/>
                </a:solidFill>
              </a:rPr>
              <a:t>Performance  Appraisal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9313" y="1646238"/>
            <a:ext cx="8610600" cy="49577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buFont typeface="Times New Roman" pitchFamily="16" charset="0"/>
              <a:buAutoNum type="arabicPlain" startAt="3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Designing Appraisal Program</a:t>
            </a:r>
          </a:p>
          <a:p>
            <a:pPr marL="457200" indent="-457200">
              <a:buFont typeface="Times New Roman" pitchFamily="16" charset="0"/>
              <a:buAutoNum type="arabicPlain" startAt="3"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</p:txBody>
      </p:sp>
      <p:sp>
        <p:nvSpPr>
          <p:cNvPr id="26628" name="Oval 3"/>
          <p:cNvSpPr>
            <a:spLocks noChangeArrowheads="1"/>
          </p:cNvSpPr>
          <p:nvPr/>
        </p:nvSpPr>
        <p:spPr bwMode="auto">
          <a:xfrm>
            <a:off x="4078288" y="3779838"/>
            <a:ext cx="1943100" cy="11684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Appraisal Design</a:t>
            </a:r>
          </a:p>
        </p:txBody>
      </p:sp>
      <p:sp>
        <p:nvSpPr>
          <p:cNvPr id="26629" name="Rounded Rectangle 12"/>
          <p:cNvSpPr>
            <a:spLocks noChangeArrowheads="1"/>
          </p:cNvSpPr>
          <p:nvPr/>
        </p:nvSpPr>
        <p:spPr bwMode="auto">
          <a:xfrm>
            <a:off x="663575" y="2019300"/>
            <a:ext cx="2362200" cy="893763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What methods?</a:t>
            </a:r>
          </a:p>
        </p:txBody>
      </p:sp>
      <p:sp>
        <p:nvSpPr>
          <p:cNvPr id="26630" name="Rounded Rectangle 13"/>
          <p:cNvSpPr>
            <a:spLocks noChangeArrowheads="1"/>
          </p:cNvSpPr>
          <p:nvPr/>
        </p:nvSpPr>
        <p:spPr bwMode="auto">
          <a:xfrm>
            <a:off x="815975" y="5710238"/>
            <a:ext cx="2362200" cy="893762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Who are the raters?</a:t>
            </a:r>
          </a:p>
        </p:txBody>
      </p:sp>
      <p:sp>
        <p:nvSpPr>
          <p:cNvPr id="26631" name="Rounded Rectangle 14"/>
          <p:cNvSpPr>
            <a:spLocks noChangeArrowheads="1"/>
          </p:cNvSpPr>
          <p:nvPr/>
        </p:nvSpPr>
        <p:spPr bwMode="auto">
          <a:xfrm>
            <a:off x="663575" y="3892550"/>
            <a:ext cx="2362200" cy="893763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Whom to evaluate?</a:t>
            </a:r>
          </a:p>
        </p:txBody>
      </p:sp>
      <p:sp>
        <p:nvSpPr>
          <p:cNvPr id="26632" name="Rounded Rectangle 15"/>
          <p:cNvSpPr>
            <a:spLocks noChangeArrowheads="1"/>
          </p:cNvSpPr>
          <p:nvPr/>
        </p:nvSpPr>
        <p:spPr bwMode="auto">
          <a:xfrm>
            <a:off x="7334250" y="5668963"/>
            <a:ext cx="2362200" cy="893762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What to evaluate?</a:t>
            </a:r>
          </a:p>
        </p:txBody>
      </p:sp>
      <p:sp>
        <p:nvSpPr>
          <p:cNvPr id="26633" name="Rounded Rectangle 16"/>
          <p:cNvSpPr>
            <a:spLocks noChangeArrowheads="1"/>
          </p:cNvSpPr>
          <p:nvPr/>
        </p:nvSpPr>
        <p:spPr bwMode="auto">
          <a:xfrm>
            <a:off x="3973513" y="2019300"/>
            <a:ext cx="2362200" cy="893763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Formal vs informal</a:t>
            </a:r>
          </a:p>
        </p:txBody>
      </p:sp>
      <p:sp>
        <p:nvSpPr>
          <p:cNvPr id="26634" name="Rounded Rectangle 17"/>
          <p:cNvSpPr>
            <a:spLocks noChangeArrowheads="1"/>
          </p:cNvSpPr>
          <p:nvPr/>
        </p:nvSpPr>
        <p:spPr bwMode="auto">
          <a:xfrm>
            <a:off x="4078288" y="5678488"/>
            <a:ext cx="2362200" cy="893762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What problems/errors?</a:t>
            </a:r>
          </a:p>
        </p:txBody>
      </p:sp>
      <p:sp>
        <p:nvSpPr>
          <p:cNvPr id="26635" name="Rounded Rectangle 18"/>
          <p:cNvSpPr>
            <a:spLocks noChangeArrowheads="1"/>
          </p:cNvSpPr>
          <p:nvPr/>
        </p:nvSpPr>
        <p:spPr bwMode="auto">
          <a:xfrm>
            <a:off x="7334250" y="3937000"/>
            <a:ext cx="2362200" cy="893763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How to solve?</a:t>
            </a:r>
          </a:p>
        </p:txBody>
      </p:sp>
      <p:sp>
        <p:nvSpPr>
          <p:cNvPr id="26636" name="Rounded Rectangle 19"/>
          <p:cNvSpPr>
            <a:spLocks noChangeArrowheads="1"/>
          </p:cNvSpPr>
          <p:nvPr/>
        </p:nvSpPr>
        <p:spPr bwMode="auto">
          <a:xfrm>
            <a:off x="7334250" y="2003425"/>
            <a:ext cx="2362200" cy="893763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When to evaluate?</a:t>
            </a:r>
          </a:p>
        </p:txBody>
      </p:sp>
      <p:cxnSp>
        <p:nvCxnSpPr>
          <p:cNvPr id="26637" name="Straight Arrow Connector 21"/>
          <p:cNvCxnSpPr>
            <a:cxnSpLocks noChangeShapeType="1"/>
            <a:stCxn id="26628" idx="1"/>
          </p:cNvCxnSpPr>
          <p:nvPr/>
        </p:nvCxnSpPr>
        <p:spPr bwMode="auto">
          <a:xfrm flipH="1" flipV="1">
            <a:off x="3025775" y="2789238"/>
            <a:ext cx="1336675" cy="11620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38" name="Straight Arrow Connector 23"/>
          <p:cNvCxnSpPr>
            <a:cxnSpLocks noChangeShapeType="1"/>
          </p:cNvCxnSpPr>
          <p:nvPr/>
        </p:nvCxnSpPr>
        <p:spPr bwMode="auto">
          <a:xfrm flipV="1">
            <a:off x="5154613" y="2913063"/>
            <a:ext cx="0" cy="8159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39" name="Straight Arrow Connector 27"/>
          <p:cNvCxnSpPr>
            <a:cxnSpLocks noChangeShapeType="1"/>
          </p:cNvCxnSpPr>
          <p:nvPr/>
        </p:nvCxnSpPr>
        <p:spPr bwMode="auto">
          <a:xfrm flipV="1">
            <a:off x="6021388" y="2789238"/>
            <a:ext cx="1312862" cy="13366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40" name="Straight Arrow Connector 29"/>
          <p:cNvCxnSpPr>
            <a:cxnSpLocks noChangeShapeType="1"/>
            <a:endCxn id="26631" idx="3"/>
          </p:cNvCxnSpPr>
          <p:nvPr/>
        </p:nvCxnSpPr>
        <p:spPr bwMode="auto">
          <a:xfrm flipH="1">
            <a:off x="3025775" y="4338638"/>
            <a:ext cx="1052513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41" name="Straight Arrow Connector 32"/>
          <p:cNvCxnSpPr>
            <a:cxnSpLocks noChangeShapeType="1"/>
          </p:cNvCxnSpPr>
          <p:nvPr/>
        </p:nvCxnSpPr>
        <p:spPr bwMode="auto">
          <a:xfrm>
            <a:off x="6021388" y="4338638"/>
            <a:ext cx="1312862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42" name="Straight Arrow Connector 34"/>
          <p:cNvCxnSpPr>
            <a:cxnSpLocks noChangeShapeType="1"/>
          </p:cNvCxnSpPr>
          <p:nvPr/>
        </p:nvCxnSpPr>
        <p:spPr bwMode="auto">
          <a:xfrm flipH="1">
            <a:off x="3178175" y="4618038"/>
            <a:ext cx="1023938" cy="1092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43" name="Straight Arrow Connector 36"/>
          <p:cNvCxnSpPr>
            <a:cxnSpLocks noChangeShapeType="1"/>
            <a:endCxn id="26634" idx="0"/>
          </p:cNvCxnSpPr>
          <p:nvPr/>
        </p:nvCxnSpPr>
        <p:spPr bwMode="auto">
          <a:xfrm>
            <a:off x="5259388" y="4948238"/>
            <a:ext cx="0" cy="7302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44" name="Straight Arrow Connector 38"/>
          <p:cNvCxnSpPr>
            <a:cxnSpLocks noChangeShapeType="1"/>
          </p:cNvCxnSpPr>
          <p:nvPr/>
        </p:nvCxnSpPr>
        <p:spPr bwMode="auto">
          <a:xfrm>
            <a:off x="6021388" y="4694238"/>
            <a:ext cx="1312862" cy="1016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ChangeArrowheads="1"/>
          </p:cNvSpPr>
          <p:nvPr/>
        </p:nvSpPr>
        <p:spPr bwMode="auto">
          <a:xfrm>
            <a:off x="2413000" y="542925"/>
            <a:ext cx="52228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Designing Appraisal Program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6913" y="1189038"/>
            <a:ext cx="8305800" cy="7534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1	Formal </a:t>
            </a:r>
            <a:r>
              <a:rPr lang="en-US" sz="2000" b="1" dirty="0" err="1">
                <a:solidFill>
                  <a:schemeClr val="tx1"/>
                </a:solidFill>
                <a:ea typeface="SimSun" charset="-122"/>
              </a:rPr>
              <a:t>vs</a:t>
            </a: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 Informal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marL="1085850" lvl="1" indent="-342900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Formal appraisal normally occur at specific time (six month or 	one year)</a:t>
            </a:r>
          </a:p>
          <a:p>
            <a:pPr marL="1085850" lvl="1" indent="-342900">
              <a:buFont typeface="Arial" pitchFamily="34" charset="0"/>
              <a:buChar char="•"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marL="1085850" lvl="1" indent="-342900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Informal regular when supervisor feels need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marL="457200" indent="-457200">
              <a:buFont typeface="Times New Roman" pitchFamily="16" charset="0"/>
              <a:buAutoNum type="arabicPlain" startAt="2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Whom to Evaluate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marL="1085850" lvl="1" indent="-342900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Individual or team performance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marL="457200" indent="-457200">
              <a:buFont typeface="Times New Roman" pitchFamily="16" charset="0"/>
              <a:buAutoNum type="arabicPlain" startAt="3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Who Should be the rater?</a:t>
            </a:r>
          </a:p>
          <a:p>
            <a:pPr marL="457200" indent="-457200">
              <a:buFont typeface="Times New Roman" pitchFamily="16" charset="0"/>
              <a:buAutoNum type="arabicPlain" startAt="3"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lvl="1"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a)	Immediate supervisor</a:t>
            </a:r>
          </a:p>
          <a:p>
            <a:pPr lvl="1"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lvl="1"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b) 	Subordinates</a:t>
            </a:r>
          </a:p>
          <a:p>
            <a:pPr lvl="1"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lvl="1"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c) 	Peers</a:t>
            </a:r>
          </a:p>
          <a:p>
            <a:pPr lvl="1"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lvl="1"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d) 	Clients</a:t>
            </a:r>
          </a:p>
          <a:p>
            <a:pPr lvl="1"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lvl="1"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e) 	Self appraisal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1713" y="884238"/>
          <a:ext cx="8001000" cy="655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3200401"/>
                <a:gridCol w="419099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S. No.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Performance</a:t>
                      </a:r>
                      <a:r>
                        <a:rPr lang="en-US" baseline="0" dirty="0" smtClean="0"/>
                        <a:t> Appraisal Error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+mj-lt"/>
                        </a:rPr>
                        <a:t>1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Leniency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Error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Extreme rating either on  high or low side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+mj-lt"/>
                        </a:rPr>
                        <a:t>2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Similarity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Error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Bias appraisal because of personal affiliation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+mj-lt"/>
                        </a:rPr>
                        <a:t>3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err="1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Recency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Error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Recent behavior evaluation instead of entire performance appraisal period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+mj-lt"/>
                        </a:rPr>
                        <a:t>4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Contrast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Error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Rating in comparison to other members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+mj-lt"/>
                        </a:rPr>
                        <a:t>5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Central</a:t>
                      </a:r>
                      <a:r>
                        <a:rPr lang="en-US" sz="2000" b="1" dirty="0">
                          <a:effectLst/>
                          <a:latin typeface="+mj-lt"/>
                          <a:ea typeface="Times New Roman"/>
                          <a:cs typeface="Cambria"/>
                        </a:rPr>
                        <a:t>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Tendency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Error</a:t>
                      </a:r>
                      <a:endParaRPr lang="en-US" sz="2000" b="1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Average rating for all employees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+mj-lt"/>
                        </a:rPr>
                        <a:t>6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Spill-Over</a:t>
                      </a:r>
                      <a:r>
                        <a:rPr lang="en-US" sz="2000" b="1" dirty="0">
                          <a:effectLst/>
                          <a:latin typeface="+mj-lt"/>
                          <a:ea typeface="Times New Roman"/>
                          <a:cs typeface="Cambria"/>
                        </a:rPr>
                        <a:t> </a:t>
                      </a:r>
                      <a:r>
                        <a:rPr lang="en-US" sz="2000" b="1" dirty="0" smtClean="0">
                          <a:effectLst/>
                          <a:latin typeface="+mj-lt"/>
                          <a:ea typeface="Times New Roman"/>
                          <a:cs typeface="Cambria"/>
                        </a:rPr>
                        <a:t>Effect</a:t>
                      </a:r>
                      <a:endParaRPr lang="en-US" sz="20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Past performance or standing dominate recent evaluation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+mj-lt"/>
                        </a:rPr>
                        <a:t>7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j-lt"/>
                          <a:ea typeface="Times New Roman"/>
                        </a:rPr>
                        <a:t>Hallo Error</a:t>
                      </a:r>
                      <a:endParaRPr lang="en-US" sz="20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One characteristic or aspect</a:t>
                      </a:r>
                      <a:r>
                        <a:rPr lang="en-US" sz="2000" baseline="0" dirty="0" smtClean="0">
                          <a:latin typeface="+mj-lt"/>
                        </a:rPr>
                        <a:t> of performance dominate entire performance appraisal rating 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+mj-lt"/>
                        </a:rPr>
                        <a:t>8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+mj-lt"/>
                          <a:ea typeface="Times New Roman"/>
                        </a:rPr>
                        <a:t>Perceptual</a:t>
                      </a:r>
                      <a:r>
                        <a:rPr lang="en-US" sz="2000" b="1" baseline="0" dirty="0" smtClean="0">
                          <a:effectLst/>
                          <a:latin typeface="+mj-lt"/>
                          <a:ea typeface="Times New Roman"/>
                        </a:rPr>
                        <a:t> Error</a:t>
                      </a:r>
                      <a:endParaRPr lang="en-US" sz="2000" b="1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j-lt"/>
                        </a:rPr>
                        <a:t>The previous held believe of perception influence appraisal</a:t>
                      </a:r>
                      <a:endParaRPr lang="en-US" sz="20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716" name="Rectangle 5"/>
          <p:cNvSpPr>
            <a:spLocks noChangeArrowheads="1"/>
          </p:cNvSpPr>
          <p:nvPr/>
        </p:nvSpPr>
        <p:spPr bwMode="auto">
          <a:xfrm>
            <a:off x="1001713" y="274638"/>
            <a:ext cx="57229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ClrTx/>
              <a:buSzPct val="45000"/>
              <a:buFontTx/>
              <a:buNone/>
            </a:pPr>
            <a:r>
              <a:rPr lang="en-US" sz="2800" b="1">
                <a:solidFill>
                  <a:srgbClr val="000000"/>
                </a:solidFill>
              </a:rPr>
              <a:t>4		Performance</a:t>
            </a:r>
            <a:r>
              <a:rPr lang="en-US" b="1">
                <a:solidFill>
                  <a:schemeClr val="tx1"/>
                </a:solidFill>
              </a:rPr>
              <a:t> </a:t>
            </a:r>
            <a:r>
              <a:rPr lang="en-US" sz="2800" b="1">
                <a:solidFill>
                  <a:srgbClr val="000000"/>
                </a:solidFill>
              </a:rPr>
              <a:t>Appraisal Errors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ChangeArrowheads="1"/>
          </p:cNvSpPr>
          <p:nvPr/>
        </p:nvSpPr>
        <p:spPr bwMode="auto">
          <a:xfrm>
            <a:off x="2413000" y="790575"/>
            <a:ext cx="52228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Designing Appraisal Program</a:t>
            </a:r>
          </a:p>
        </p:txBody>
      </p:sp>
      <p:sp>
        <p:nvSpPr>
          <p:cNvPr id="3" name="Rectangle 2"/>
          <p:cNvSpPr/>
          <p:nvPr/>
        </p:nvSpPr>
        <p:spPr>
          <a:xfrm>
            <a:off x="849313" y="1570038"/>
            <a:ext cx="7543800" cy="52451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Times New Roman" pitchFamily="16" charset="0"/>
              <a:buAutoNum type="arabicPlain" startAt="5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Solving Rater’s Error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Training and Practice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marL="457200" indent="-457200">
              <a:buFont typeface="Times New Roman" pitchFamily="16" charset="0"/>
              <a:buAutoNum type="arabicPlain" startAt="6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What to evaluate </a:t>
            </a:r>
          </a:p>
          <a:p>
            <a:pPr marL="457200" indent="-457200">
              <a:buFont typeface="Times New Roman" pitchFamily="16" charset="0"/>
              <a:buAutoNum type="arabicPlain" startAt="6"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r>
              <a:rPr lang="en-US" sz="2000" dirty="0">
                <a:solidFill>
                  <a:schemeClr val="tx1"/>
                </a:solidFill>
                <a:ea typeface="SimSun" charset="-122"/>
              </a:rPr>
              <a:t>	</a:t>
            </a: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a)	Traits</a:t>
            </a: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 	b)	Behaviors</a:t>
            </a: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 	c)	Results/Goals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Other dimensions </a:t>
            </a: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a)	Quality</a:t>
            </a: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b)	Quantity</a:t>
            </a: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c)	Timeliness</a:t>
            </a: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d)	Cost effectiveness</a:t>
            </a: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e)	Independent working</a:t>
            </a: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f)	Interpersonal and cohesiveness effect</a:t>
            </a: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ChangeArrowheads="1"/>
          </p:cNvSpPr>
          <p:nvPr/>
        </p:nvSpPr>
        <p:spPr bwMode="auto">
          <a:xfrm>
            <a:off x="2395538" y="542925"/>
            <a:ext cx="52228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Designing Appraisal Program</a:t>
            </a:r>
          </a:p>
        </p:txBody>
      </p:sp>
      <p:sp>
        <p:nvSpPr>
          <p:cNvPr id="3" name="Rectangle 2"/>
          <p:cNvSpPr/>
          <p:nvPr/>
        </p:nvSpPr>
        <p:spPr>
          <a:xfrm>
            <a:off x="849313" y="1036638"/>
            <a:ext cx="7543800" cy="23828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Times New Roman" pitchFamily="16" charset="0"/>
              <a:buAutoNum type="arabicPlain" startAt="7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When to Evaluate?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 To decide the appraisal period (three months, six months or year)		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marL="457200" indent="-457200">
              <a:buFont typeface="Times New Roman" pitchFamily="16" charset="0"/>
              <a:buAutoNum type="arabicParenR" startAt="8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Methods of Performance Appraisal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6475" y="3094038"/>
          <a:ext cx="8000999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797"/>
                <a:gridCol w="3581342"/>
                <a:gridCol w="372086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Appraisal 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Rating Scale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Typical numerical rating ranging from poor to excellent of job related performance</a:t>
                      </a:r>
                      <a:r>
                        <a:rPr lang="en-US" baseline="0" dirty="0" smtClean="0"/>
                        <a:t> criteria such as initiative, honesty, attendance, cooperation etc.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The rater rate each statement and then sum up numbers.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Check List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The</a:t>
                      </a:r>
                      <a:r>
                        <a:rPr lang="en-US" baseline="0" dirty="0" smtClean="0"/>
                        <a:t> rater has to tick Yes or No against the statements defining personality characteristics. Then HR department calculate the numbers of only Yes statement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ChangeArrowheads="1"/>
          </p:cNvSpPr>
          <p:nvPr/>
        </p:nvSpPr>
        <p:spPr bwMode="auto">
          <a:xfrm>
            <a:off x="2395538" y="100013"/>
            <a:ext cx="56864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Performance Appraisal Methods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0713" y="593725"/>
          <a:ext cx="8763000" cy="641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164"/>
                <a:gridCol w="2921000"/>
                <a:gridCol w="509583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Appraisal 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Forced Distribution Method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Compel</a:t>
                      </a:r>
                      <a:r>
                        <a:rPr lang="en-US" baseline="0" dirty="0" smtClean="0"/>
                        <a:t> raters to evaluate performance and distribute </a:t>
                      </a:r>
                      <a:r>
                        <a:rPr lang="en-US" baseline="0" dirty="0" err="1" smtClean="0"/>
                        <a:t>ratees</a:t>
                      </a:r>
                      <a:r>
                        <a:rPr lang="en-US" baseline="0" dirty="0" smtClean="0"/>
                        <a:t> on all points given in rating scale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For example: Excellent 20 %, Good 20 %, Average 15  Below average 25 % and Unsatisfactory performance 20 %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Critical Incident Technique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All critical behaviors</a:t>
                      </a:r>
                      <a:r>
                        <a:rPr lang="en-US" baseline="0" dirty="0" smtClean="0"/>
                        <a:t> that contributed to job success are recorded by supervisor. These behaviors actually differentiate between effective an ineffective employee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Behaviorally Anchored Rating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Also called behavioral expectation scale. It contains descriptive</a:t>
                      </a:r>
                      <a:r>
                        <a:rPr lang="en-US" baseline="0" dirty="0" smtClean="0"/>
                        <a:t> statements of behavior from least to most effective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Performance</a:t>
                      </a:r>
                      <a:r>
                        <a:rPr lang="en-US" b="1" baseline="0" dirty="0" smtClean="0"/>
                        <a:t> Test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With few jobs for evaluation performance</a:t>
                      </a:r>
                      <a:r>
                        <a:rPr lang="en-US" baseline="0" dirty="0" smtClean="0"/>
                        <a:t> test to check the knowledge and skills of employee can be conducted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Cost Accounting</a:t>
                      </a:r>
                      <a:r>
                        <a:rPr lang="en-US" b="1" baseline="0" dirty="0" smtClean="0"/>
                        <a:t> Method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Performance</a:t>
                      </a:r>
                      <a:r>
                        <a:rPr lang="en-US" baseline="0" dirty="0" smtClean="0"/>
                        <a:t> is evaluated on monetary benefits employee has given to organization. Cost benefit analysis of employee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Ranked Method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Supervisor</a:t>
                      </a:r>
                      <a:r>
                        <a:rPr lang="en-US" baseline="0" dirty="0" smtClean="0"/>
                        <a:t> rate his subordinates on ranking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3113" y="1646238"/>
          <a:ext cx="8000999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280"/>
                <a:gridCol w="2667000"/>
                <a:gridCol w="465271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Appraisal 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Comparative</a:t>
                      </a:r>
                      <a:r>
                        <a:rPr lang="en-US" b="1" baseline="0" dirty="0" smtClean="0"/>
                        <a:t> Evaluation Method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dirty="0" smtClean="0"/>
                        <a:t>Supervisor</a:t>
                      </a:r>
                      <a:r>
                        <a:rPr lang="en-US" baseline="0" dirty="0" smtClean="0"/>
                        <a:t> rate his subordinates on </a:t>
                      </a:r>
                      <a:r>
                        <a:rPr lang="en-US" baseline="0" dirty="0" smtClean="0"/>
                        <a:t>ranking </a:t>
                      </a:r>
                      <a:r>
                        <a:rPr lang="en-US" dirty="0" smtClean="0"/>
                        <a:t>from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smtClean="0"/>
                        <a:t>best to worst </a:t>
                      </a:r>
                    </a:p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en-US" baseline="0" dirty="0" smtClean="0"/>
                        <a:t>a) Ranking </a:t>
                      </a:r>
                      <a:r>
                        <a:rPr lang="en-US" baseline="0" dirty="0" smtClean="0"/>
                        <a:t>Method: The rater rank employees from best to worst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baseline="0" dirty="0" smtClean="0"/>
                        <a:t> b) Paired Comparison: Each employee is compared and ranked with every employee in a group or team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baseline="0" dirty="0" smtClean="0"/>
                        <a:t>N (N-1)/2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MBO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dirty="0" smtClean="0"/>
                        <a:t>The goals/outcomes</a:t>
                      </a:r>
                      <a:r>
                        <a:rPr lang="en-US" baseline="0" dirty="0" smtClean="0"/>
                        <a:t> are </a:t>
                      </a:r>
                      <a:r>
                        <a:rPr lang="en-US" dirty="0" smtClean="0"/>
                        <a:t>established</a:t>
                      </a:r>
                      <a:r>
                        <a:rPr lang="en-US" baseline="0" dirty="0" smtClean="0"/>
                        <a:t> for each employee and then performance is evaluated based on attainment of these goals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2788" name="Rectangle 4"/>
          <p:cNvSpPr>
            <a:spLocks noChangeArrowheads="1"/>
          </p:cNvSpPr>
          <p:nvPr/>
        </p:nvSpPr>
        <p:spPr bwMode="auto">
          <a:xfrm>
            <a:off x="2297113" y="592138"/>
            <a:ext cx="56864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Performance Appraisal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ChangeArrowheads="1"/>
          </p:cNvSpPr>
          <p:nvPr/>
        </p:nvSpPr>
        <p:spPr bwMode="auto">
          <a:xfrm>
            <a:off x="2395538" y="53975"/>
            <a:ext cx="56864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Performance Appraisal Methods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0713" y="547688"/>
          <a:ext cx="9296401" cy="686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1887"/>
                <a:gridCol w="3392257"/>
                <a:gridCol w="339225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Appraisal 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Advantages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Disadvantages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Rating Scale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Easy</a:t>
                      </a:r>
                      <a:r>
                        <a:rPr lang="en-US" baseline="0" dirty="0" smtClean="0"/>
                        <a:t> to use, time effective, </a:t>
                      </a:r>
                      <a:r>
                        <a:rPr lang="en-US" baseline="0" dirty="0" smtClean="0"/>
                        <a:t>   and </a:t>
                      </a:r>
                      <a:r>
                        <a:rPr lang="en-US" baseline="0" dirty="0" smtClean="0"/>
                        <a:t>low cost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All types of job can evaluated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No training required to raters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Biases of raters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Check List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Easy</a:t>
                      </a:r>
                      <a:r>
                        <a:rPr lang="en-US" baseline="0" dirty="0" smtClean="0"/>
                        <a:t> to administer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No specific training required to raters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Use of personality indicators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Less flexibility to assign relative ratings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Forced Distribution Method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Avoid</a:t>
                      </a:r>
                      <a:r>
                        <a:rPr lang="en-US" baseline="0" dirty="0" smtClean="0"/>
                        <a:t> leniency error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What if organization is</a:t>
                      </a:r>
                      <a:r>
                        <a:rPr lang="en-US" baseline="0" dirty="0" smtClean="0"/>
                        <a:t> performing well and all employees contributing outstandingly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Critical Incident Technique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Evaluation is based on behaviors</a:t>
                      </a:r>
                      <a:r>
                        <a:rPr lang="en-US" baseline="0" dirty="0" smtClean="0"/>
                        <a:t> that actually contribute to effective job performance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err="1" smtClean="0"/>
                        <a:t>Recency</a:t>
                      </a:r>
                      <a:r>
                        <a:rPr lang="en-US" baseline="0" dirty="0" smtClean="0"/>
                        <a:t> error can be overcome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Chance of learning for subordinate is greater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In general</a:t>
                      </a:r>
                      <a:r>
                        <a:rPr lang="en-US" baseline="0" dirty="0" smtClean="0"/>
                        <a:t> n</a:t>
                      </a:r>
                      <a:r>
                        <a:rPr lang="en-US" dirty="0" smtClean="0"/>
                        <a:t>egative</a:t>
                      </a:r>
                      <a:r>
                        <a:rPr lang="en-US" baseline="0" dirty="0" smtClean="0"/>
                        <a:t> incidents are more highlighted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Behaviorally Anchored Rating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Actual</a:t>
                      </a:r>
                      <a:r>
                        <a:rPr lang="en-US" baseline="0" dirty="0" smtClean="0"/>
                        <a:t> observable job behavior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BARS is tailor made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Problems</a:t>
                      </a:r>
                      <a:r>
                        <a:rPr lang="en-US" baseline="0" dirty="0" smtClean="0"/>
                        <a:t> of rating scale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3113" y="1036638"/>
          <a:ext cx="8534400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5994"/>
                <a:gridCol w="3114203"/>
                <a:gridCol w="311420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Appraisal 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Advantages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Disadvantages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Performance</a:t>
                      </a:r>
                      <a:r>
                        <a:rPr lang="en-US" b="1" baseline="0" dirty="0" smtClean="0"/>
                        <a:t> Test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Test can be validated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dirty="0" smtClean="0"/>
                        <a:t>Test potential instead of actual performance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Cost Accounting</a:t>
                      </a:r>
                      <a:r>
                        <a:rPr lang="en-US" b="1" baseline="0" dirty="0" smtClean="0"/>
                        <a:t> Method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Useful</a:t>
                      </a:r>
                      <a:r>
                        <a:rPr lang="en-US" baseline="0" dirty="0" smtClean="0"/>
                        <a:t> to make training/investment decision on employee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Difficult to establish profit contribution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Comparative</a:t>
                      </a:r>
                      <a:r>
                        <a:rPr lang="en-US" b="1" baseline="0" dirty="0" smtClean="0"/>
                        <a:t> Evaluation Method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dirty="0" smtClean="0"/>
                        <a:t>Comparative ranking based</a:t>
                      </a:r>
                      <a:r>
                        <a:rPr lang="en-US" baseline="0" dirty="0" smtClean="0"/>
                        <a:t> on performance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baseline="0" dirty="0" smtClean="0"/>
                        <a:t>Can be used to decide merit based pay and promotion </a:t>
                      </a:r>
                      <a:endParaRPr lang="en-US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dirty="0" err="1" smtClean="0"/>
                        <a:t>Recency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smtClean="0"/>
                        <a:t>Hallo</a:t>
                      </a:r>
                      <a:r>
                        <a:rPr lang="en-US" baseline="0" dirty="0" smtClean="0"/>
                        <a:t> or perceptual biases</a:t>
                      </a:r>
                      <a:endParaRPr lang="en-US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MBO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Not fit for assembly</a:t>
                      </a:r>
                      <a:r>
                        <a:rPr lang="en-US" baseline="0" dirty="0" smtClean="0"/>
                        <a:t> line workers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Good for management jobs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Increase employee involvement and motivation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Employee may not set challenging and high goals</a:t>
                      </a:r>
                      <a:r>
                        <a:rPr lang="en-US" baseline="0" dirty="0" smtClean="0"/>
                        <a:t> if achievement of goals is basis for reward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Set short term goals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848" name="Rectangle 4"/>
          <p:cNvSpPr>
            <a:spLocks noChangeArrowheads="1"/>
          </p:cNvSpPr>
          <p:nvPr/>
        </p:nvSpPr>
        <p:spPr bwMode="auto">
          <a:xfrm>
            <a:off x="2386013" y="339725"/>
            <a:ext cx="568483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Performance Appraisal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068513" y="1798638"/>
            <a:ext cx="1485900" cy="776287"/>
          </a:xfrm>
          <a:prstGeom prst="rect">
            <a:avLst/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spcAft>
                <a:spcPts val="1000"/>
              </a:spcAft>
            </a:pPr>
            <a:r>
              <a:rPr lang="en-US" sz="1400">
                <a:latin typeface="Verdana" pitchFamily="34" charset="0"/>
              </a:rPr>
              <a:t>Organizational goals</a:t>
            </a:r>
            <a:endParaRPr lang="en-US" sz="3200"/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2016125" y="3783013"/>
            <a:ext cx="1804988" cy="974725"/>
          </a:xfrm>
          <a:prstGeom prst="rect">
            <a:avLst/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>
              <a:spcAft>
                <a:spcPts val="1000"/>
              </a:spcAft>
            </a:pPr>
            <a:r>
              <a:rPr lang="en-US" sz="1400">
                <a:latin typeface="Verdana" pitchFamily="34" charset="0"/>
              </a:rPr>
              <a:t>Subordinate proposes goals and Objectives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4506913" y="1625600"/>
            <a:ext cx="1485900" cy="976313"/>
          </a:xfrm>
          <a:prstGeom prst="rect">
            <a:avLst/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1400">
                <a:latin typeface="Verdana" pitchFamily="34" charset="0"/>
              </a:rPr>
              <a:t>Supervisor sets</a:t>
            </a:r>
          </a:p>
          <a:p>
            <a:r>
              <a:rPr lang="en-US" sz="1400">
                <a:latin typeface="Verdana" pitchFamily="34" charset="0"/>
              </a:rPr>
              <a:t>goals for subordinate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4419600" y="3440113"/>
            <a:ext cx="1687513" cy="830262"/>
          </a:xfrm>
          <a:prstGeom prst="rect">
            <a:avLst/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1400">
                <a:latin typeface="Verdana" pitchFamily="34" charset="0"/>
              </a:rPr>
              <a:t>Department or </a:t>
            </a:r>
          </a:p>
          <a:p>
            <a:r>
              <a:rPr lang="en-US" sz="1400">
                <a:latin typeface="Verdana" pitchFamily="34" charset="0"/>
              </a:rPr>
              <a:t>Unit goals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4506913" y="5303838"/>
            <a:ext cx="1308100" cy="974725"/>
          </a:xfrm>
          <a:prstGeom prst="rect">
            <a:avLst/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1400">
                <a:latin typeface="Verdana" pitchFamily="34" charset="0"/>
              </a:rPr>
              <a:t>Annual</a:t>
            </a:r>
          </a:p>
          <a:p>
            <a:r>
              <a:rPr lang="en-US" sz="1400">
                <a:latin typeface="Verdana" pitchFamily="34" charset="0"/>
              </a:rPr>
              <a:t>Review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6972300" y="5129213"/>
            <a:ext cx="2030413" cy="1155700"/>
          </a:xfrm>
          <a:prstGeom prst="rect">
            <a:avLst/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1400">
                <a:latin typeface="Verdana" pitchFamily="34" charset="0"/>
              </a:rPr>
              <a:t>Mid Term Review</a:t>
            </a:r>
          </a:p>
          <a:p>
            <a:r>
              <a:rPr lang="en-US" sz="1400">
                <a:latin typeface="Verdana" pitchFamily="34" charset="0"/>
              </a:rPr>
              <a:t>(Readjustment in</a:t>
            </a:r>
          </a:p>
          <a:p>
            <a:r>
              <a:rPr lang="en-US" sz="1400">
                <a:latin typeface="Verdana" pitchFamily="34" charset="0"/>
              </a:rPr>
              <a:t>goals if internal</a:t>
            </a:r>
          </a:p>
          <a:p>
            <a:r>
              <a:rPr lang="en-US" sz="1400">
                <a:latin typeface="Verdana" pitchFamily="34" charset="0"/>
              </a:rPr>
              <a:t>or external factor</a:t>
            </a:r>
          </a:p>
          <a:p>
            <a:r>
              <a:rPr lang="en-US" sz="1400">
                <a:latin typeface="Verdana" pitchFamily="34" charset="0"/>
              </a:rPr>
              <a:t>changes)  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6856413" y="2465388"/>
            <a:ext cx="1485900" cy="974725"/>
          </a:xfrm>
          <a:prstGeom prst="rect">
            <a:avLst/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sz="1400">
                <a:latin typeface="Verdana" pitchFamily="34" charset="0"/>
              </a:rPr>
              <a:t>Agreed goals</a:t>
            </a:r>
          </a:p>
          <a:p>
            <a:r>
              <a:rPr lang="en-US" sz="1400">
                <a:latin typeface="Verdana" pitchFamily="34" charset="0"/>
              </a:rPr>
              <a:t>and objectives</a:t>
            </a:r>
          </a:p>
        </p:txBody>
      </p: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2016125" y="638175"/>
            <a:ext cx="632618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GOAL-BASED APPRAISAL SYSTEM</a:t>
            </a:r>
          </a:p>
        </p:txBody>
      </p:sp>
      <p:cxnSp>
        <p:nvCxnSpPr>
          <p:cNvPr id="35850" name="Straight Arrow Connector 12"/>
          <p:cNvCxnSpPr>
            <a:cxnSpLocks noChangeShapeType="1"/>
            <a:stCxn id="35842" idx="2"/>
          </p:cNvCxnSpPr>
          <p:nvPr/>
        </p:nvCxnSpPr>
        <p:spPr bwMode="auto">
          <a:xfrm>
            <a:off x="2811463" y="2574925"/>
            <a:ext cx="0" cy="12080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35851" name="Straight Connector 16"/>
          <p:cNvCxnSpPr>
            <a:cxnSpLocks noChangeShapeType="1"/>
          </p:cNvCxnSpPr>
          <p:nvPr/>
        </p:nvCxnSpPr>
        <p:spPr bwMode="auto">
          <a:xfrm>
            <a:off x="4125913" y="2185988"/>
            <a:ext cx="0" cy="16684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2" name="Straight Connector 18"/>
          <p:cNvCxnSpPr>
            <a:cxnSpLocks noChangeShapeType="1"/>
          </p:cNvCxnSpPr>
          <p:nvPr/>
        </p:nvCxnSpPr>
        <p:spPr bwMode="auto">
          <a:xfrm>
            <a:off x="6345238" y="2119313"/>
            <a:ext cx="0" cy="16684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3" name="Straight Arrow Connector 20"/>
          <p:cNvCxnSpPr>
            <a:cxnSpLocks noChangeShapeType="1"/>
          </p:cNvCxnSpPr>
          <p:nvPr/>
        </p:nvCxnSpPr>
        <p:spPr bwMode="auto">
          <a:xfrm>
            <a:off x="4125913" y="2185988"/>
            <a:ext cx="3810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5854" name="Straight Arrow Connector 21"/>
          <p:cNvCxnSpPr>
            <a:cxnSpLocks noChangeShapeType="1"/>
          </p:cNvCxnSpPr>
          <p:nvPr/>
        </p:nvCxnSpPr>
        <p:spPr bwMode="auto">
          <a:xfrm>
            <a:off x="4143375" y="3841750"/>
            <a:ext cx="3810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5855" name="Straight Arrow Connector 25"/>
          <p:cNvCxnSpPr>
            <a:cxnSpLocks noChangeShapeType="1"/>
          </p:cNvCxnSpPr>
          <p:nvPr/>
        </p:nvCxnSpPr>
        <p:spPr bwMode="auto">
          <a:xfrm>
            <a:off x="2811463" y="3178175"/>
            <a:ext cx="1331912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5856" name="Straight Arrow Connector 27"/>
          <p:cNvCxnSpPr>
            <a:cxnSpLocks noChangeShapeType="1"/>
            <a:stCxn id="35848" idx="1"/>
          </p:cNvCxnSpPr>
          <p:nvPr/>
        </p:nvCxnSpPr>
        <p:spPr bwMode="auto">
          <a:xfrm flipH="1" flipV="1">
            <a:off x="6345238" y="2952750"/>
            <a:ext cx="5111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5857" name="Straight Arrow Connector 31"/>
          <p:cNvCxnSpPr>
            <a:cxnSpLocks noChangeShapeType="1"/>
            <a:endCxn id="35844" idx="3"/>
          </p:cNvCxnSpPr>
          <p:nvPr/>
        </p:nvCxnSpPr>
        <p:spPr bwMode="auto">
          <a:xfrm flipH="1" flipV="1">
            <a:off x="5992813" y="2112963"/>
            <a:ext cx="352425" cy="63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5858" name="Straight Arrow Connector 33"/>
          <p:cNvCxnSpPr>
            <a:cxnSpLocks noChangeShapeType="1"/>
          </p:cNvCxnSpPr>
          <p:nvPr/>
        </p:nvCxnSpPr>
        <p:spPr bwMode="auto">
          <a:xfrm flipH="1">
            <a:off x="6107113" y="3779838"/>
            <a:ext cx="23812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5859" name="Straight Arrow Connector 36"/>
          <p:cNvCxnSpPr>
            <a:cxnSpLocks noChangeShapeType="1"/>
          </p:cNvCxnSpPr>
          <p:nvPr/>
        </p:nvCxnSpPr>
        <p:spPr bwMode="auto">
          <a:xfrm>
            <a:off x="7402513" y="3440113"/>
            <a:ext cx="0" cy="16891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5860" name="Straight Arrow Connector 38"/>
          <p:cNvCxnSpPr>
            <a:cxnSpLocks noChangeShapeType="1"/>
            <a:endCxn id="35846" idx="3"/>
          </p:cNvCxnSpPr>
          <p:nvPr/>
        </p:nvCxnSpPr>
        <p:spPr bwMode="auto">
          <a:xfrm flipH="1">
            <a:off x="5815013" y="5791200"/>
            <a:ext cx="10414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5861" name="Curved Left Arrow 43"/>
          <p:cNvSpPr>
            <a:spLocks noChangeArrowheads="1"/>
          </p:cNvSpPr>
          <p:nvPr/>
        </p:nvSpPr>
        <p:spPr bwMode="auto">
          <a:xfrm rot="8010897">
            <a:off x="3194050" y="5183188"/>
            <a:ext cx="415925" cy="1216025"/>
          </a:xfrm>
          <a:prstGeom prst="curvedLeftArrow">
            <a:avLst>
              <a:gd name="adj1" fmla="val 24946"/>
              <a:gd name="adj2" fmla="val 49905"/>
              <a:gd name="adj3" fmla="val 25000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62" name="Rectangle 44"/>
          <p:cNvSpPr>
            <a:spLocks noChangeArrowheads="1"/>
          </p:cNvSpPr>
          <p:nvPr/>
        </p:nvSpPr>
        <p:spPr bwMode="auto">
          <a:xfrm>
            <a:off x="1797050" y="6694488"/>
            <a:ext cx="6824663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solidFill>
                  <a:schemeClr val="tx1"/>
                </a:solidFill>
              </a:rPr>
              <a:t>Adopted from: Snell, Bohlander &amp; Vohra: Human Resource Management. A South Asian Perspective, (2010, p.337)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685800" y="1090613"/>
            <a:ext cx="8229600" cy="5378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9840" rIns="90000" bIns="45000"/>
          <a:lstStyle/>
          <a:p>
            <a:pPr algn="ctr">
              <a:buClrTx/>
              <a:buSzPct val="45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>
                <a:solidFill>
                  <a:srgbClr val="000000"/>
                </a:solidFill>
              </a:rPr>
              <a:t>360 Degree Performance Appraisal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1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1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1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1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 b="1">
              <a:solidFill>
                <a:srgbClr val="000000"/>
              </a:solidFill>
            </a:endParaRPr>
          </a:p>
          <a:p>
            <a:pPr>
              <a:buClrTx/>
              <a:buSzPct val="45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>
              <a:buClrTx/>
              <a:buSzPct val="45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>
              <a:buClrTx/>
              <a:buSzPct val="45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>
              <a:buClrTx/>
              <a:buSzPct val="45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8915" name="Oval 1"/>
          <p:cNvSpPr>
            <a:spLocks noChangeArrowheads="1"/>
          </p:cNvSpPr>
          <p:nvPr/>
        </p:nvSpPr>
        <p:spPr bwMode="auto">
          <a:xfrm>
            <a:off x="2906713" y="2332038"/>
            <a:ext cx="4114800" cy="35814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16" name="TextBox 2"/>
          <p:cNvSpPr txBox="1">
            <a:spLocks noChangeArrowheads="1"/>
          </p:cNvSpPr>
          <p:nvPr/>
        </p:nvSpPr>
        <p:spPr bwMode="auto">
          <a:xfrm>
            <a:off x="4164013" y="3702050"/>
            <a:ext cx="160020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360 Degree Performance Appraisal</a:t>
            </a:r>
          </a:p>
        </p:txBody>
      </p:sp>
      <p:sp>
        <p:nvSpPr>
          <p:cNvPr id="38917" name="TextBox 14"/>
          <p:cNvSpPr txBox="1">
            <a:spLocks noChangeArrowheads="1"/>
          </p:cNvSpPr>
          <p:nvPr/>
        </p:nvSpPr>
        <p:spPr bwMode="auto">
          <a:xfrm>
            <a:off x="4278313" y="2533650"/>
            <a:ext cx="16002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Supervisor</a:t>
            </a:r>
          </a:p>
        </p:txBody>
      </p:sp>
      <p:sp>
        <p:nvSpPr>
          <p:cNvPr id="38918" name="TextBox 15"/>
          <p:cNvSpPr txBox="1">
            <a:spLocks noChangeArrowheads="1"/>
          </p:cNvSpPr>
          <p:nvPr/>
        </p:nvSpPr>
        <p:spPr bwMode="auto">
          <a:xfrm>
            <a:off x="5764213" y="3170238"/>
            <a:ext cx="16002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Client</a:t>
            </a:r>
          </a:p>
        </p:txBody>
      </p:sp>
      <p:sp>
        <p:nvSpPr>
          <p:cNvPr id="38919" name="TextBox 16"/>
          <p:cNvSpPr txBox="1">
            <a:spLocks noChangeArrowheads="1"/>
          </p:cNvSpPr>
          <p:nvPr/>
        </p:nvSpPr>
        <p:spPr bwMode="auto">
          <a:xfrm>
            <a:off x="4457700" y="5456238"/>
            <a:ext cx="16002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Subordinate</a:t>
            </a:r>
          </a:p>
        </p:txBody>
      </p:sp>
      <p:sp>
        <p:nvSpPr>
          <p:cNvPr id="38920" name="TextBox 17"/>
          <p:cNvSpPr txBox="1">
            <a:spLocks noChangeArrowheads="1"/>
          </p:cNvSpPr>
          <p:nvPr/>
        </p:nvSpPr>
        <p:spPr bwMode="auto">
          <a:xfrm>
            <a:off x="3059113" y="3344863"/>
            <a:ext cx="16002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Peers</a:t>
            </a:r>
          </a:p>
        </p:txBody>
      </p:sp>
      <p:sp>
        <p:nvSpPr>
          <p:cNvPr id="38921" name="TextBox 18"/>
          <p:cNvSpPr txBox="1">
            <a:spLocks noChangeArrowheads="1"/>
          </p:cNvSpPr>
          <p:nvPr/>
        </p:nvSpPr>
        <p:spPr bwMode="auto">
          <a:xfrm>
            <a:off x="3200400" y="4344988"/>
            <a:ext cx="16002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Self</a:t>
            </a:r>
          </a:p>
        </p:txBody>
      </p:sp>
      <p:sp>
        <p:nvSpPr>
          <p:cNvPr id="38922" name="TextBox 19"/>
          <p:cNvSpPr txBox="1">
            <a:spLocks noChangeArrowheads="1"/>
          </p:cNvSpPr>
          <p:nvPr/>
        </p:nvSpPr>
        <p:spPr bwMode="auto">
          <a:xfrm>
            <a:off x="5764213" y="4086225"/>
            <a:ext cx="160020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Team Members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001713" y="1341438"/>
          <a:ext cx="8001000" cy="49034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78398"/>
                <a:gridCol w="4022602"/>
              </a:tblGrid>
              <a:tr h="371102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SimSun" charset="-122"/>
                          <a:cs typeface="+mn-cs"/>
                        </a:rPr>
                        <a:t>360 Degree Performance Appraisal  </a:t>
                      </a: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10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Advantages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Disadvantages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925" marR="34925" marT="34925" marB="34925"/>
                </a:tc>
              </a:tr>
              <a:tr h="29906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 More comprehensive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 Quality of information is better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 Compliments TQM perspective by soliciting external and internal customers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 Less bias/prejudice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 increase employee self development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 More Complex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 Conflicting opinion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 Requires extensive training to implement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 Grouping may make it ineffective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  <p:sp>
        <p:nvSpPr>
          <p:cNvPr id="39951" name="Rectangle 4"/>
          <p:cNvSpPr>
            <a:spLocks noChangeArrowheads="1"/>
          </p:cNvSpPr>
          <p:nvPr/>
        </p:nvSpPr>
        <p:spPr bwMode="auto">
          <a:xfrm>
            <a:off x="620713" y="6694488"/>
            <a:ext cx="838200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Source: Snell, Bohlander &amp; Vohra: Human Resource Management. A South Asian Perspective, (2010, p. 324)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2413000" y="554038"/>
            <a:ext cx="6144118" cy="493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Process of Performance Appraisal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713" y="1646238"/>
            <a:ext cx="7620000" cy="5816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buFont typeface="Times New Roman" pitchFamily="16" charset="0"/>
              <a:buAutoNum type="arabicPlain" startAt="4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Appraise the Performance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Measure the performance what he does or what he does 	not do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It should also include potential of employee in addition to 	his actual performance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From different job different performance criteria should 	be used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marL="457200" indent="-457200">
              <a:buFont typeface="Times New Roman" pitchFamily="16" charset="0"/>
              <a:buAutoNum type="arabicPlain" startAt="5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Performance Management</a:t>
            </a: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Feedback on performance must be used purposefully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1) Performance Interview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Performance appraisal outcome should be discussed and 	shared with employee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Three goals of performance interview </a:t>
            </a: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a) change behavior of poor performers	b) maintain 	behavior of employee who perform well 	c) appreciate 	superior performers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2413000" y="554038"/>
            <a:ext cx="522287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Designing Appraisal Program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1713" y="1646238"/>
            <a:ext cx="7620000" cy="5245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buFont typeface="Times New Roman" pitchFamily="16" charset="0"/>
              <a:buAutoNum type="arabicPlain" startAt="6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Archiving Performance Data</a:t>
            </a: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Keep record of performance data for future 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 marL="457200" indent="-457200">
              <a:buFont typeface="Times New Roman" pitchFamily="16" charset="0"/>
              <a:buAutoNum type="arabicPlain" startAt="7"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Use of Performance Data</a:t>
            </a: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	Use performance data to streamline HR activities and 	make employee related decisions 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Key Message: Performance Appraisal System should be  designed with care and organizational goals must linked with personal goals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Performance appraisal must be shared with employees to identify their strength and weaknesses and tell them where they need improvement and how to improve the performance </a:t>
            </a:r>
          </a:p>
          <a:p>
            <a:pPr>
              <a:buFont typeface="Times New Roman" pitchFamily="16" charset="0"/>
              <a:buNone/>
              <a:defRPr/>
            </a:pPr>
            <a:endParaRPr lang="en-US" sz="2000" b="1" dirty="0">
              <a:solidFill>
                <a:schemeClr val="tx1"/>
              </a:solidFill>
              <a:ea typeface="SimSun" charset="-122"/>
            </a:endParaRPr>
          </a:p>
          <a:p>
            <a:pPr>
              <a:buFont typeface="Times New Roman" pitchFamily="16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ea typeface="SimSun" charset="-122"/>
              </a:rPr>
              <a:t>HR decisions must consider performance appraisal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685800" y="1090613"/>
            <a:ext cx="8229600" cy="537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984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 algn="ctr">
              <a:buClrTx/>
              <a:buSzPct val="45000"/>
              <a:buFontTx/>
              <a:buNone/>
              <a:defRPr/>
            </a:pPr>
            <a:r>
              <a:rPr lang="en-US" sz="2800" b="1" dirty="0" smtClean="0"/>
              <a:t>Summary</a:t>
            </a:r>
            <a:endParaRPr lang="en-US" sz="28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Performance Appraisal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Relationship between Performance Appraisal and Job Evaluation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Objectives of Performance Appraisal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Multi Purposes of Performance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smtClean="0"/>
              <a:t>Appraisal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Performance Appraisal and Competitive Advantage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Process of Performance Appraisal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Performance Appraisal Methods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Goal Based Performance Appraisal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360 Degree Performance Appraisal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>
              <a:buClrTx/>
              <a:buFont typeface="Times New Roman" pitchFamily="16" charset="0"/>
              <a:buNone/>
              <a:defRPr/>
            </a:pPr>
            <a:endParaRPr lang="en-US" sz="2000" b="1" dirty="0" smtClean="0"/>
          </a:p>
          <a:p>
            <a:pPr>
              <a:buClrTx/>
              <a:buFontTx/>
              <a:buNone/>
              <a:defRPr/>
            </a:pPr>
            <a:endParaRPr lang="en-US" sz="2000" b="1" dirty="0" smtClean="0"/>
          </a:p>
          <a:p>
            <a:pPr>
              <a:buClrTx/>
              <a:buFontTx/>
              <a:buNone/>
              <a:defRPr/>
            </a:pPr>
            <a:endParaRPr lang="en-US" sz="2000" b="1" dirty="0" smtClean="0"/>
          </a:p>
          <a:p>
            <a:pPr>
              <a:buClrTx/>
              <a:buFontTx/>
              <a:buNone/>
              <a:defRPr/>
            </a:pPr>
            <a:endParaRPr lang="en-US" sz="2000" b="1" dirty="0" smtClean="0"/>
          </a:p>
          <a:p>
            <a:pPr>
              <a:buClrTx/>
              <a:buFontTx/>
              <a:buNone/>
              <a:defRPr/>
            </a:pPr>
            <a:endParaRPr lang="en-US" sz="2000" b="1" dirty="0" smtClean="0"/>
          </a:p>
          <a:p>
            <a:pPr>
              <a:buClrTx/>
              <a:buFontTx/>
              <a:buNone/>
              <a:defRPr/>
            </a:pPr>
            <a:endParaRPr lang="en-US" sz="2000" b="1" dirty="0" smtClean="0"/>
          </a:p>
          <a:p>
            <a:pPr>
              <a:buClrTx/>
              <a:buFontTx/>
              <a:buNone/>
              <a:defRPr/>
            </a:pPr>
            <a:endParaRPr lang="en-US" sz="2000" b="1" dirty="0" smtClean="0"/>
          </a:p>
          <a:p>
            <a:pPr>
              <a:buClrTx/>
              <a:buFontTx/>
              <a:buNone/>
              <a:defRPr/>
            </a:pPr>
            <a:endParaRPr lang="en-US" sz="2000" b="1" dirty="0" smtClean="0"/>
          </a:p>
          <a:p>
            <a:pPr>
              <a:buClrTx/>
              <a:buFontTx/>
              <a:buNone/>
              <a:defRPr/>
            </a:pPr>
            <a:endParaRPr lang="en-US" sz="20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800" b="1" dirty="0" smtClean="0"/>
          </a:p>
          <a:p>
            <a:pPr>
              <a:buClrTx/>
              <a:buSzPct val="45000"/>
              <a:buFontTx/>
              <a:buNone/>
              <a:defRPr/>
            </a:pPr>
            <a:endParaRPr lang="en-US" dirty="0" smtClean="0"/>
          </a:p>
          <a:p>
            <a:pPr>
              <a:buClrTx/>
              <a:buSzPct val="45000"/>
              <a:buFontTx/>
              <a:buNone/>
              <a:defRPr/>
            </a:pPr>
            <a:endParaRPr lang="en-US" dirty="0" smtClean="0"/>
          </a:p>
          <a:p>
            <a:pPr>
              <a:buClrTx/>
              <a:buSzPct val="45000"/>
              <a:buFontTx/>
              <a:buNone/>
              <a:defRPr/>
            </a:pPr>
            <a:endParaRPr lang="en-US" dirty="0" smtClean="0"/>
          </a:p>
          <a:p>
            <a:pPr>
              <a:buClrTx/>
              <a:buSzPct val="45000"/>
              <a:buFontTx/>
              <a:buNone/>
              <a:defRPr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5136</TotalTime>
  <Words>892</Words>
  <Application>Microsoft Office PowerPoint</Application>
  <PresentationFormat>Custom</PresentationFormat>
  <Paragraphs>341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SimSun</vt:lpstr>
      <vt:lpstr>Times New Roman</vt:lpstr>
      <vt:lpstr>Arial Unicode MS</vt:lpstr>
      <vt:lpstr>Cambria</vt:lpstr>
      <vt:lpstr>Courier New</vt:lpstr>
      <vt:lpstr>Tahoma</vt:lpstr>
      <vt:lpstr>Verdana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Saqib Yousaf</dc:creator>
  <cp:lastModifiedBy>NTS</cp:lastModifiedBy>
  <cp:revision>156</cp:revision>
  <cp:lastPrinted>1601-01-01T00:00:00Z</cp:lastPrinted>
  <dcterms:created xsi:type="dcterms:W3CDTF">2012-09-11T13:07:29Z</dcterms:created>
  <dcterms:modified xsi:type="dcterms:W3CDTF">2012-11-09T08:04:09Z</dcterms:modified>
</cp:coreProperties>
</file>