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4"/>
  </p:notesMasterIdLst>
  <p:sldIdLst>
    <p:sldId id="256" r:id="rId2"/>
    <p:sldId id="257" r:id="rId3"/>
    <p:sldId id="259" r:id="rId4"/>
    <p:sldId id="260" r:id="rId5"/>
    <p:sldId id="277" r:id="rId6"/>
    <p:sldId id="261" r:id="rId7"/>
    <p:sldId id="262" r:id="rId8"/>
    <p:sldId id="263" r:id="rId9"/>
    <p:sldId id="264" r:id="rId10"/>
    <p:sldId id="265" r:id="rId11"/>
    <p:sldId id="266" r:id="rId12"/>
    <p:sldId id="267" r:id="rId13"/>
    <p:sldId id="268" r:id="rId14"/>
    <p:sldId id="269" r:id="rId15"/>
    <p:sldId id="270" r:id="rId16"/>
    <p:sldId id="271" r:id="rId17"/>
    <p:sldId id="294" r:id="rId18"/>
    <p:sldId id="272" r:id="rId19"/>
    <p:sldId id="273" r:id="rId20"/>
    <p:sldId id="279" r:id="rId21"/>
    <p:sldId id="278" r:id="rId22"/>
    <p:sldId id="280" r:id="rId23"/>
  </p:sldIdLst>
  <p:sldSz cx="10080625" cy="7559675"/>
  <p:notesSz cx="7772400" cy="100584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5pPr>
    <a:lvl6pPr marL="2286000" algn="l" defTabSz="914400" rtl="0" eaLnBrk="1" latinLnBrk="0" hangingPunct="1">
      <a:defRPr kern="1200">
        <a:solidFill>
          <a:schemeClr val="bg1"/>
        </a:solidFill>
        <a:latin typeface="Arial" charset="0"/>
        <a:ea typeface="SimSun" pitchFamily="2" charset="-122"/>
        <a:cs typeface="+mn-cs"/>
      </a:defRPr>
    </a:lvl6pPr>
    <a:lvl7pPr marL="2743200" algn="l" defTabSz="914400" rtl="0" eaLnBrk="1" latinLnBrk="0" hangingPunct="1">
      <a:defRPr kern="1200">
        <a:solidFill>
          <a:schemeClr val="bg1"/>
        </a:solidFill>
        <a:latin typeface="Arial" charset="0"/>
        <a:ea typeface="SimSun" pitchFamily="2" charset="-122"/>
        <a:cs typeface="+mn-cs"/>
      </a:defRPr>
    </a:lvl7pPr>
    <a:lvl8pPr marL="3200400" algn="l" defTabSz="914400" rtl="0" eaLnBrk="1" latinLnBrk="0" hangingPunct="1">
      <a:defRPr kern="1200">
        <a:solidFill>
          <a:schemeClr val="bg1"/>
        </a:solidFill>
        <a:latin typeface="Arial" charset="0"/>
        <a:ea typeface="SimSun" pitchFamily="2" charset="-122"/>
        <a:cs typeface="+mn-cs"/>
      </a:defRPr>
    </a:lvl8pPr>
    <a:lvl9pPr marL="3657600" algn="l" defTabSz="914400" rtl="0" eaLnBrk="1" latinLnBrk="0" hangingPunct="1">
      <a:defRPr kern="1200">
        <a:solidFill>
          <a:schemeClr val="bg1"/>
        </a:solidFill>
        <a:latin typeface="Arial" charset="0"/>
        <a:ea typeface="SimSun"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7" d="100"/>
          <a:sy n="67" d="100"/>
        </p:scale>
        <p:origin x="-1194" y="-102"/>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AutoShape 1"/>
          <p:cNvSpPr>
            <a:spLocks noChangeArrowheads="1"/>
          </p:cNvSpPr>
          <p:nvPr/>
        </p:nvSpPr>
        <p:spPr bwMode="auto">
          <a:xfrm>
            <a:off x="0" y="0"/>
            <a:ext cx="7772400" cy="10058400"/>
          </a:xfrm>
          <a:prstGeom prst="roundRect">
            <a:avLst>
              <a:gd name="adj" fmla="val 19"/>
            </a:avLst>
          </a:prstGeom>
          <a:solidFill>
            <a:srgbClr val="FFFFFF"/>
          </a:solidFill>
          <a:ln w="9360">
            <a:noFill/>
            <a:miter lim="800000"/>
            <a:headEnd/>
            <a:tailEnd/>
          </a:ln>
          <a:effectLst/>
        </p:spPr>
        <p:txBody>
          <a:bodyPr wrap="none" anchor="ctr"/>
          <a:lstStyle/>
          <a:p>
            <a:pPr>
              <a:defRPr/>
            </a:pPr>
            <a:endParaRPr lang="en-US"/>
          </a:p>
        </p:txBody>
      </p:sp>
      <p:sp>
        <p:nvSpPr>
          <p:cNvPr id="40963" name="AutoShape 2"/>
          <p:cNvSpPr>
            <a:spLocks noChangeArrowheads="1"/>
          </p:cNvSpPr>
          <p:nvPr/>
        </p:nvSpPr>
        <p:spPr bwMode="auto">
          <a:xfrm>
            <a:off x="0" y="0"/>
            <a:ext cx="7772400" cy="10058400"/>
          </a:xfrm>
          <a:prstGeom prst="roundRect">
            <a:avLst>
              <a:gd name="adj" fmla="val 19"/>
            </a:avLst>
          </a:prstGeom>
          <a:solidFill>
            <a:srgbClr val="FFFFFF"/>
          </a:solidFill>
          <a:ln w="9525">
            <a:noFill/>
            <a:round/>
            <a:headEnd/>
            <a:tailEnd/>
          </a:ln>
          <a:effectLst/>
        </p:spPr>
        <p:txBody>
          <a:bodyPr wrap="none" anchor="ctr"/>
          <a:lstStyle/>
          <a:p>
            <a:pPr>
              <a:defRPr/>
            </a:pPr>
            <a:endParaRPr lang="en-US"/>
          </a:p>
        </p:txBody>
      </p:sp>
      <p:sp>
        <p:nvSpPr>
          <p:cNvPr id="40964" name="Rectangle 3"/>
          <p:cNvSpPr>
            <a:spLocks noGrp="1" noRot="1" noChangeAspect="1" noChangeArrowheads="1"/>
          </p:cNvSpPr>
          <p:nvPr>
            <p:ph type="sldImg"/>
          </p:nvPr>
        </p:nvSpPr>
        <p:spPr bwMode="auto">
          <a:xfrm>
            <a:off x="1371600" y="763588"/>
            <a:ext cx="5024438" cy="3767137"/>
          </a:xfrm>
          <a:prstGeom prst="rect">
            <a:avLst/>
          </a:prstGeom>
          <a:noFill/>
          <a:ln w="9525">
            <a:noFill/>
            <a:round/>
            <a:headEnd/>
            <a:tailEnd/>
          </a:ln>
        </p:spPr>
      </p:sp>
      <p:sp>
        <p:nvSpPr>
          <p:cNvPr id="2052" name="Rectangle 4"/>
          <p:cNvSpPr>
            <a:spLocks noGrp="1" noChangeArrowheads="1"/>
          </p:cNvSpPr>
          <p:nvPr>
            <p:ph type="body"/>
          </p:nvPr>
        </p:nvSpPr>
        <p:spPr bwMode="auto">
          <a:xfrm>
            <a:off x="777875" y="4776788"/>
            <a:ext cx="6213475" cy="4521200"/>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p>
            <a:pPr lvl="0"/>
            <a:endParaRPr lang="en-US" noProof="0" smtClean="0"/>
          </a:p>
        </p:txBody>
      </p:sp>
      <p:sp>
        <p:nvSpPr>
          <p:cNvPr id="2053" name="Rectangle 5"/>
          <p:cNvSpPr>
            <a:spLocks noGrp="1" noChangeArrowheads="1"/>
          </p:cNvSpPr>
          <p:nvPr>
            <p:ph type="hdr"/>
          </p:nvPr>
        </p:nvSpPr>
        <p:spPr bwMode="auto">
          <a:xfrm>
            <a:off x="0" y="0"/>
            <a:ext cx="3368675" cy="498475"/>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lvl1pP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SimSun" charset="-122"/>
                <a:cs typeface="Arial Unicode MS" charset="0"/>
              </a:defRPr>
            </a:lvl1pPr>
          </a:lstStyle>
          <a:p>
            <a:pPr>
              <a:defRPr/>
            </a:pPr>
            <a:endParaRPr lang="en-US"/>
          </a:p>
        </p:txBody>
      </p:sp>
      <p:sp>
        <p:nvSpPr>
          <p:cNvPr id="2054" name="Rectangle 6"/>
          <p:cNvSpPr>
            <a:spLocks noGrp="1" noChangeArrowheads="1"/>
          </p:cNvSpPr>
          <p:nvPr>
            <p:ph type="dt"/>
          </p:nvPr>
        </p:nvSpPr>
        <p:spPr bwMode="auto">
          <a:xfrm>
            <a:off x="4398963" y="0"/>
            <a:ext cx="3368675" cy="498475"/>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lvl1pPr algn="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SimSun" charset="-122"/>
                <a:cs typeface="Arial Unicode MS" charset="0"/>
              </a:defRPr>
            </a:lvl1pPr>
          </a:lstStyle>
          <a:p>
            <a:pPr>
              <a:defRPr/>
            </a:pPr>
            <a:endParaRPr lang="en-US"/>
          </a:p>
        </p:txBody>
      </p:sp>
      <p:sp>
        <p:nvSpPr>
          <p:cNvPr id="2055" name="Rectangle 7"/>
          <p:cNvSpPr>
            <a:spLocks noGrp="1" noChangeArrowheads="1"/>
          </p:cNvSpPr>
          <p:nvPr>
            <p:ph type="ftr"/>
          </p:nvPr>
        </p:nvSpPr>
        <p:spPr bwMode="auto">
          <a:xfrm>
            <a:off x="0" y="9555163"/>
            <a:ext cx="3368675" cy="498475"/>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b" anchorCtr="0" compatLnSpc="1">
            <a:prstTxWarp prst="textNoShape">
              <a:avLst/>
            </a:prstTxWarp>
          </a:bodyPr>
          <a:lstStyle>
            <a:lvl1pP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SimSun" charset="-122"/>
                <a:cs typeface="Arial Unicode MS" charset="0"/>
              </a:defRPr>
            </a:lvl1pPr>
          </a:lstStyle>
          <a:p>
            <a:pPr>
              <a:defRPr/>
            </a:pPr>
            <a:endParaRPr lang="en-US"/>
          </a:p>
        </p:txBody>
      </p:sp>
      <p:sp>
        <p:nvSpPr>
          <p:cNvPr id="2056" name="Rectangle 8"/>
          <p:cNvSpPr>
            <a:spLocks noGrp="1" noChangeArrowheads="1"/>
          </p:cNvSpPr>
          <p:nvPr>
            <p:ph type="sldNum"/>
          </p:nvPr>
        </p:nvSpPr>
        <p:spPr bwMode="auto">
          <a:xfrm>
            <a:off x="4398963" y="9555163"/>
            <a:ext cx="3368675" cy="498475"/>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b" anchorCtr="0" compatLnSpc="1">
            <a:prstTxWarp prst="textNoShape">
              <a:avLst/>
            </a:prstTxWarp>
          </a:bodyPr>
          <a:lstStyle>
            <a:lvl1pPr algn="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SimSun" charset="-122"/>
                <a:cs typeface="Arial Unicode MS" charset="0"/>
              </a:defRPr>
            </a:lvl1pPr>
          </a:lstStyle>
          <a:p>
            <a:pPr>
              <a:defRPr/>
            </a:pPr>
            <a:fld id="{F60DED7D-6570-42DC-95E4-12C17A33DA88}"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8"/>
          <p:cNvSpPr>
            <a:spLocks noGrp="1" noChangeArrowheads="1"/>
          </p:cNvSpPr>
          <p:nvPr>
            <p:ph type="sldNum" sz="quarter"/>
          </p:nvPr>
        </p:nvSpPr>
        <p:spPr>
          <a:noFill/>
          <a:ln>
            <a:round/>
            <a:headEnd/>
            <a:tailEnd/>
          </a:ln>
        </p:spPr>
        <p:txBody>
          <a:bodyPr/>
          <a:lstStyle/>
          <a:p>
            <a:fld id="{E633887C-ED40-414B-9F10-115C0B44FFD6}" type="slidenum">
              <a:rPr lang="en-US" smtClean="0">
                <a:latin typeface="Times New Roman" pitchFamily="18" charset="0"/>
                <a:ea typeface="Arial Unicode MS" pitchFamily="34" charset="-128"/>
                <a:cs typeface="Arial Unicode MS" pitchFamily="34" charset="-128"/>
              </a:rPr>
              <a:pPr/>
              <a:t>1</a:t>
            </a:fld>
            <a:endParaRPr lang="en-US" smtClean="0">
              <a:latin typeface="Times New Roman" pitchFamily="18" charset="0"/>
              <a:ea typeface="Arial Unicode MS" pitchFamily="34" charset="-128"/>
              <a:cs typeface="Arial Unicode MS" pitchFamily="34" charset="-128"/>
            </a:endParaRPr>
          </a:p>
        </p:txBody>
      </p:sp>
      <p:sp>
        <p:nvSpPr>
          <p:cNvPr id="41987"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1988" name="Rectangle 2"/>
          <p:cNvSpPr>
            <a:spLocks noGrp="1" noChangeArrowheads="1"/>
          </p:cNvSpPr>
          <p:nvPr>
            <p:ph type="body" idx="1"/>
          </p:nvPr>
        </p:nvSpPr>
        <p:spPr>
          <a:xfrm>
            <a:off x="777875" y="4776788"/>
            <a:ext cx="6215063" cy="4522787"/>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8"/>
          <p:cNvSpPr>
            <a:spLocks noGrp="1" noChangeArrowheads="1"/>
          </p:cNvSpPr>
          <p:nvPr>
            <p:ph type="sldNum" sz="quarter"/>
          </p:nvPr>
        </p:nvSpPr>
        <p:spPr>
          <a:noFill/>
          <a:ln>
            <a:round/>
            <a:headEnd/>
            <a:tailEnd/>
          </a:ln>
        </p:spPr>
        <p:txBody>
          <a:bodyPr/>
          <a:lstStyle/>
          <a:p>
            <a:fld id="{AF4E8188-4D02-4B8C-ADF2-673594BDE600}" type="slidenum">
              <a:rPr lang="en-US" smtClean="0">
                <a:latin typeface="Times New Roman" pitchFamily="18" charset="0"/>
                <a:ea typeface="Arial Unicode MS" pitchFamily="34" charset="-128"/>
                <a:cs typeface="Arial Unicode MS" pitchFamily="34" charset="-128"/>
              </a:rPr>
              <a:pPr/>
              <a:t>2</a:t>
            </a:fld>
            <a:endParaRPr lang="en-US" smtClean="0">
              <a:latin typeface="Times New Roman" pitchFamily="18" charset="0"/>
              <a:ea typeface="Arial Unicode MS" pitchFamily="34" charset="-128"/>
              <a:cs typeface="Arial Unicode MS" pitchFamily="34" charset="-128"/>
            </a:endParaRPr>
          </a:p>
        </p:txBody>
      </p:sp>
      <p:sp>
        <p:nvSpPr>
          <p:cNvPr id="43011"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3012" name="Rectangle 2"/>
          <p:cNvSpPr>
            <a:spLocks noGrp="1" noChangeArrowheads="1"/>
          </p:cNvSpPr>
          <p:nvPr>
            <p:ph type="body" idx="1"/>
          </p:nvPr>
        </p:nvSpPr>
        <p:spPr>
          <a:xfrm>
            <a:off x="777875" y="4776788"/>
            <a:ext cx="6215063" cy="4522787"/>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8"/>
          <p:cNvSpPr>
            <a:spLocks noGrp="1" noChangeArrowheads="1"/>
          </p:cNvSpPr>
          <p:nvPr>
            <p:ph type="sldNum" sz="quarter"/>
          </p:nvPr>
        </p:nvSpPr>
        <p:spPr>
          <a:noFill/>
          <a:ln>
            <a:round/>
            <a:headEnd/>
            <a:tailEnd/>
          </a:ln>
        </p:spPr>
        <p:txBody>
          <a:bodyPr/>
          <a:lstStyle/>
          <a:p>
            <a:fld id="{008A4D63-C830-4492-85FD-0454D7E0AEB1}" type="slidenum">
              <a:rPr lang="en-US" smtClean="0">
                <a:latin typeface="Times New Roman" pitchFamily="18" charset="0"/>
                <a:ea typeface="Arial Unicode MS" pitchFamily="34" charset="-128"/>
                <a:cs typeface="Arial Unicode MS" pitchFamily="34" charset="-128"/>
              </a:rPr>
              <a:pPr/>
              <a:t>3</a:t>
            </a:fld>
            <a:endParaRPr lang="en-US" smtClean="0">
              <a:latin typeface="Times New Roman" pitchFamily="18" charset="0"/>
              <a:ea typeface="Arial Unicode MS" pitchFamily="34" charset="-128"/>
              <a:cs typeface="Arial Unicode MS" pitchFamily="34" charset="-128"/>
            </a:endParaRPr>
          </a:p>
        </p:txBody>
      </p:sp>
      <p:sp>
        <p:nvSpPr>
          <p:cNvPr id="44035"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4036" name="Rectangle 2"/>
          <p:cNvSpPr>
            <a:spLocks noGrp="1" noChangeArrowheads="1"/>
          </p:cNvSpPr>
          <p:nvPr>
            <p:ph type="body" idx="1"/>
          </p:nvPr>
        </p:nvSpPr>
        <p:spPr>
          <a:xfrm>
            <a:off x="777875" y="4776788"/>
            <a:ext cx="6215063" cy="4522787"/>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8"/>
          <p:cNvSpPr>
            <a:spLocks noGrp="1" noChangeArrowheads="1"/>
          </p:cNvSpPr>
          <p:nvPr>
            <p:ph type="sldNum" sz="quarter"/>
          </p:nvPr>
        </p:nvSpPr>
        <p:spPr>
          <a:noFill/>
          <a:ln>
            <a:round/>
            <a:headEnd/>
            <a:tailEnd/>
          </a:ln>
        </p:spPr>
        <p:txBody>
          <a:bodyPr/>
          <a:lstStyle/>
          <a:p>
            <a:fld id="{884FF9E2-026E-4DB9-BBC8-7EB97795429B}" type="slidenum">
              <a:rPr lang="en-US" smtClean="0">
                <a:latin typeface="Times New Roman" pitchFamily="18" charset="0"/>
                <a:ea typeface="Arial Unicode MS" pitchFamily="34" charset="-128"/>
                <a:cs typeface="Arial Unicode MS" pitchFamily="34" charset="-128"/>
              </a:rPr>
              <a:pPr/>
              <a:t>4</a:t>
            </a:fld>
            <a:endParaRPr lang="en-US" smtClean="0">
              <a:latin typeface="Times New Roman" pitchFamily="18" charset="0"/>
              <a:ea typeface="Arial Unicode MS" pitchFamily="34" charset="-128"/>
              <a:cs typeface="Arial Unicode MS" pitchFamily="34" charset="-128"/>
            </a:endParaRPr>
          </a:p>
        </p:txBody>
      </p:sp>
      <p:sp>
        <p:nvSpPr>
          <p:cNvPr id="45059"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5060" name="Rectangle 2"/>
          <p:cNvSpPr>
            <a:spLocks noGrp="1" noChangeArrowheads="1"/>
          </p:cNvSpPr>
          <p:nvPr>
            <p:ph type="body" idx="1"/>
          </p:nvPr>
        </p:nvSpPr>
        <p:spPr>
          <a:xfrm>
            <a:off x="777875" y="4776788"/>
            <a:ext cx="6210300" cy="4518025"/>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8"/>
          <p:cNvSpPr>
            <a:spLocks noGrp="1" noChangeArrowheads="1"/>
          </p:cNvSpPr>
          <p:nvPr>
            <p:ph type="sldNum" sz="quarter"/>
          </p:nvPr>
        </p:nvSpPr>
        <p:spPr>
          <a:noFill/>
          <a:ln>
            <a:round/>
            <a:headEnd/>
            <a:tailEnd/>
          </a:ln>
        </p:spPr>
        <p:txBody>
          <a:bodyPr/>
          <a:lstStyle/>
          <a:p>
            <a:fld id="{05BD46AE-C391-41F8-934B-2BB4897EF231}" type="slidenum">
              <a:rPr lang="en-US" smtClean="0">
                <a:latin typeface="Times New Roman" pitchFamily="18" charset="0"/>
                <a:ea typeface="Arial Unicode MS" pitchFamily="34" charset="-128"/>
                <a:cs typeface="Arial Unicode MS" pitchFamily="34" charset="-128"/>
              </a:rPr>
              <a:pPr/>
              <a:t>6</a:t>
            </a:fld>
            <a:endParaRPr lang="en-US" smtClean="0">
              <a:latin typeface="Times New Roman" pitchFamily="18" charset="0"/>
              <a:ea typeface="Arial Unicode MS" pitchFamily="34" charset="-128"/>
              <a:cs typeface="Arial Unicode MS" pitchFamily="34" charset="-128"/>
            </a:endParaRPr>
          </a:p>
        </p:txBody>
      </p:sp>
      <p:sp>
        <p:nvSpPr>
          <p:cNvPr id="46083"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6084" name="Rectangle 2"/>
          <p:cNvSpPr>
            <a:spLocks noGrp="1" noChangeArrowheads="1"/>
          </p:cNvSpPr>
          <p:nvPr>
            <p:ph type="body" idx="1"/>
          </p:nvPr>
        </p:nvSpPr>
        <p:spPr>
          <a:xfrm>
            <a:off x="777875" y="4776788"/>
            <a:ext cx="6210300" cy="4518025"/>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8"/>
          <p:cNvSpPr>
            <a:spLocks noGrp="1" noChangeArrowheads="1"/>
          </p:cNvSpPr>
          <p:nvPr>
            <p:ph type="sldNum" sz="quarter"/>
          </p:nvPr>
        </p:nvSpPr>
        <p:spPr>
          <a:noFill/>
          <a:ln>
            <a:round/>
            <a:headEnd/>
            <a:tailEnd/>
          </a:ln>
        </p:spPr>
        <p:txBody>
          <a:bodyPr/>
          <a:lstStyle/>
          <a:p>
            <a:fld id="{F80C6A66-9E24-417C-8821-AA29DFA1793A}" type="slidenum">
              <a:rPr lang="en-US" smtClean="0">
                <a:latin typeface="Times New Roman" pitchFamily="18" charset="0"/>
                <a:ea typeface="Arial Unicode MS" pitchFamily="34" charset="-128"/>
                <a:cs typeface="Arial Unicode MS" pitchFamily="34" charset="-128"/>
              </a:rPr>
              <a:pPr/>
              <a:t>7</a:t>
            </a:fld>
            <a:endParaRPr lang="en-US" smtClean="0">
              <a:latin typeface="Times New Roman" pitchFamily="18" charset="0"/>
              <a:ea typeface="Arial Unicode MS" pitchFamily="34" charset="-128"/>
              <a:cs typeface="Arial Unicode MS" pitchFamily="34" charset="-128"/>
            </a:endParaRPr>
          </a:p>
        </p:txBody>
      </p:sp>
      <p:sp>
        <p:nvSpPr>
          <p:cNvPr id="47107"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7108" name="Rectangle 2"/>
          <p:cNvSpPr>
            <a:spLocks noGrp="1" noChangeArrowheads="1"/>
          </p:cNvSpPr>
          <p:nvPr>
            <p:ph type="body" idx="1"/>
          </p:nvPr>
        </p:nvSpPr>
        <p:spPr>
          <a:xfrm>
            <a:off x="777875" y="4776788"/>
            <a:ext cx="6210300" cy="4518025"/>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8"/>
          <p:cNvSpPr>
            <a:spLocks noGrp="1" noChangeArrowheads="1"/>
          </p:cNvSpPr>
          <p:nvPr>
            <p:ph type="sldNum" sz="quarter"/>
          </p:nvPr>
        </p:nvSpPr>
        <p:spPr>
          <a:noFill/>
          <a:ln>
            <a:round/>
            <a:headEnd/>
            <a:tailEnd/>
          </a:ln>
        </p:spPr>
        <p:txBody>
          <a:bodyPr/>
          <a:lstStyle/>
          <a:p>
            <a:fld id="{08F74720-24C4-4013-94AE-2E58A2030C99}" type="slidenum">
              <a:rPr lang="en-US" smtClean="0">
                <a:latin typeface="Times New Roman" pitchFamily="18" charset="0"/>
                <a:ea typeface="Arial Unicode MS" pitchFamily="34" charset="-128"/>
                <a:cs typeface="Arial Unicode MS" pitchFamily="34" charset="-128"/>
              </a:rPr>
              <a:pPr/>
              <a:t>8</a:t>
            </a:fld>
            <a:endParaRPr lang="en-US" smtClean="0">
              <a:latin typeface="Times New Roman" pitchFamily="18" charset="0"/>
              <a:ea typeface="Arial Unicode MS" pitchFamily="34" charset="-128"/>
              <a:cs typeface="Arial Unicode MS" pitchFamily="34" charset="-128"/>
            </a:endParaRPr>
          </a:p>
        </p:txBody>
      </p:sp>
      <p:sp>
        <p:nvSpPr>
          <p:cNvPr id="48131"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8132" name="Rectangle 2"/>
          <p:cNvSpPr>
            <a:spLocks noGrp="1" noChangeArrowheads="1"/>
          </p:cNvSpPr>
          <p:nvPr>
            <p:ph type="body" idx="1"/>
          </p:nvPr>
        </p:nvSpPr>
        <p:spPr>
          <a:xfrm>
            <a:off x="777875" y="4776788"/>
            <a:ext cx="6210300" cy="4518025"/>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8"/>
          <p:cNvSpPr>
            <a:spLocks noGrp="1" noChangeArrowheads="1"/>
          </p:cNvSpPr>
          <p:nvPr>
            <p:ph type="sldNum" sz="quarter"/>
          </p:nvPr>
        </p:nvSpPr>
        <p:spPr>
          <a:noFill/>
          <a:ln>
            <a:round/>
            <a:headEnd/>
            <a:tailEnd/>
          </a:ln>
        </p:spPr>
        <p:txBody>
          <a:bodyPr/>
          <a:lstStyle/>
          <a:p>
            <a:fld id="{6F1D305E-E9BB-4242-99C5-B63001B8487E}" type="slidenum">
              <a:rPr lang="en-US" smtClean="0">
                <a:latin typeface="Times New Roman" pitchFamily="18" charset="0"/>
                <a:ea typeface="Arial Unicode MS" pitchFamily="34" charset="-128"/>
                <a:cs typeface="Arial Unicode MS" pitchFamily="34" charset="-128"/>
              </a:rPr>
              <a:pPr/>
              <a:t>9</a:t>
            </a:fld>
            <a:endParaRPr lang="en-US" smtClean="0">
              <a:latin typeface="Times New Roman" pitchFamily="18" charset="0"/>
              <a:ea typeface="Arial Unicode MS" pitchFamily="34" charset="-128"/>
              <a:cs typeface="Arial Unicode MS" pitchFamily="34" charset="-128"/>
            </a:endParaRPr>
          </a:p>
        </p:txBody>
      </p:sp>
      <p:sp>
        <p:nvSpPr>
          <p:cNvPr id="49155" name="Rectangle 1"/>
          <p:cNvSpPr>
            <a:spLocks noGrp="1" noRot="1" noChangeAspect="1" noChangeArrowheads="1" noTextEdit="1"/>
          </p:cNvSpPr>
          <p:nvPr>
            <p:ph type="sldImg"/>
          </p:nvPr>
        </p:nvSpPr>
        <p:spPr>
          <a:solidFill>
            <a:srgbClr val="FFFFFF"/>
          </a:solidFill>
          <a:ln>
            <a:solidFill>
              <a:srgbClr val="000000"/>
            </a:solidFill>
            <a:miter lim="800000"/>
          </a:ln>
        </p:spPr>
      </p:sp>
      <p:sp>
        <p:nvSpPr>
          <p:cNvPr id="49156" name="Rectangle 2"/>
          <p:cNvSpPr>
            <a:spLocks noGrp="1" noChangeArrowheads="1"/>
          </p:cNvSpPr>
          <p:nvPr>
            <p:ph type="body" idx="1"/>
          </p:nvPr>
        </p:nvSpPr>
        <p:spPr>
          <a:xfrm>
            <a:off x="777875" y="4776788"/>
            <a:ext cx="6210300" cy="4518025"/>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8"/>
          <p:cNvSpPr>
            <a:spLocks noGrp="1" noChangeArrowheads="1"/>
          </p:cNvSpPr>
          <p:nvPr>
            <p:ph type="sldNum" sz="quarter"/>
          </p:nvPr>
        </p:nvSpPr>
        <p:spPr>
          <a:noFill/>
          <a:ln>
            <a:round/>
            <a:headEnd/>
            <a:tailEnd/>
          </a:ln>
        </p:spPr>
        <p:txBody>
          <a:bodyPr/>
          <a:lstStyle/>
          <a:p>
            <a:fld id="{018D788E-E28A-48FA-BE7A-EA8B18C9EDDC}" type="slidenum">
              <a:rPr lang="en-US" smtClean="0">
                <a:latin typeface="Times New Roman" pitchFamily="18" charset="0"/>
                <a:ea typeface="Arial Unicode MS" pitchFamily="34" charset="-128"/>
                <a:cs typeface="Arial Unicode MS" pitchFamily="34" charset="-128"/>
              </a:rPr>
              <a:pPr/>
              <a:t>10</a:t>
            </a:fld>
            <a:endParaRPr lang="en-US" smtClean="0">
              <a:latin typeface="Times New Roman" pitchFamily="18" charset="0"/>
              <a:ea typeface="Arial Unicode MS" pitchFamily="34" charset="-128"/>
              <a:cs typeface="Arial Unicode MS" pitchFamily="34" charset="-128"/>
            </a:endParaRPr>
          </a:p>
        </p:txBody>
      </p:sp>
      <p:sp>
        <p:nvSpPr>
          <p:cNvPr id="50179"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0180" name="Rectangle 2"/>
          <p:cNvSpPr>
            <a:spLocks noGrp="1" noChangeArrowheads="1"/>
          </p:cNvSpPr>
          <p:nvPr>
            <p:ph type="body" idx="1"/>
          </p:nvPr>
        </p:nvSpPr>
        <p:spPr>
          <a:xfrm>
            <a:off x="777875" y="4776788"/>
            <a:ext cx="6210300" cy="4518025"/>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8"/>
          <p:cNvSpPr>
            <a:spLocks noGrp="1" noChangeArrowheads="1"/>
          </p:cNvSpPr>
          <p:nvPr>
            <p:ph type="sldNum" sz="quarter"/>
          </p:nvPr>
        </p:nvSpPr>
        <p:spPr>
          <a:noFill/>
          <a:ln>
            <a:round/>
            <a:headEnd/>
            <a:tailEnd/>
          </a:ln>
        </p:spPr>
        <p:txBody>
          <a:bodyPr/>
          <a:lstStyle/>
          <a:p>
            <a:fld id="{8669EAAD-24B4-446E-B9A7-B0657FB96739}" type="slidenum">
              <a:rPr lang="en-US" smtClean="0">
                <a:latin typeface="Times New Roman" pitchFamily="18" charset="0"/>
                <a:ea typeface="Arial Unicode MS" pitchFamily="34" charset="-128"/>
                <a:cs typeface="Arial Unicode MS" pitchFamily="34" charset="-128"/>
              </a:rPr>
              <a:pPr/>
              <a:t>11</a:t>
            </a:fld>
            <a:endParaRPr lang="en-US" smtClean="0">
              <a:latin typeface="Times New Roman" pitchFamily="18" charset="0"/>
              <a:ea typeface="Arial Unicode MS" pitchFamily="34" charset="-128"/>
              <a:cs typeface="Arial Unicode MS" pitchFamily="34" charset="-128"/>
            </a:endParaRPr>
          </a:p>
        </p:txBody>
      </p:sp>
      <p:sp>
        <p:nvSpPr>
          <p:cNvPr id="51203"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1204" name="Rectangle 2"/>
          <p:cNvSpPr>
            <a:spLocks noGrp="1" noChangeArrowheads="1"/>
          </p:cNvSpPr>
          <p:nvPr>
            <p:ph type="body" idx="1"/>
          </p:nvPr>
        </p:nvSpPr>
        <p:spPr>
          <a:xfrm>
            <a:off x="777875" y="4776788"/>
            <a:ext cx="6210300" cy="4518025"/>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8"/>
          <p:cNvSpPr>
            <a:spLocks noGrp="1" noChangeArrowheads="1"/>
          </p:cNvSpPr>
          <p:nvPr>
            <p:ph type="sldNum" sz="quarter"/>
          </p:nvPr>
        </p:nvSpPr>
        <p:spPr>
          <a:noFill/>
          <a:ln>
            <a:round/>
            <a:headEnd/>
            <a:tailEnd/>
          </a:ln>
        </p:spPr>
        <p:txBody>
          <a:bodyPr/>
          <a:lstStyle/>
          <a:p>
            <a:fld id="{E35B320A-2067-4DE8-9DF0-1C0C3A0CFD3C}" type="slidenum">
              <a:rPr lang="en-US" smtClean="0">
                <a:latin typeface="Times New Roman" pitchFamily="18" charset="0"/>
                <a:ea typeface="Arial Unicode MS" pitchFamily="34" charset="-128"/>
                <a:cs typeface="Arial Unicode MS" pitchFamily="34" charset="-128"/>
              </a:rPr>
              <a:pPr/>
              <a:t>12</a:t>
            </a:fld>
            <a:endParaRPr lang="en-US" smtClean="0">
              <a:latin typeface="Times New Roman" pitchFamily="18" charset="0"/>
              <a:ea typeface="Arial Unicode MS" pitchFamily="34" charset="-128"/>
              <a:cs typeface="Arial Unicode MS" pitchFamily="34" charset="-128"/>
            </a:endParaRPr>
          </a:p>
        </p:txBody>
      </p:sp>
      <p:sp>
        <p:nvSpPr>
          <p:cNvPr id="52227"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2228" name="Rectangle 2"/>
          <p:cNvSpPr>
            <a:spLocks noGrp="1" noChangeArrowheads="1"/>
          </p:cNvSpPr>
          <p:nvPr>
            <p:ph type="body" idx="1"/>
          </p:nvPr>
        </p:nvSpPr>
        <p:spPr>
          <a:xfrm>
            <a:off x="777875" y="4776788"/>
            <a:ext cx="6210300" cy="4518025"/>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8"/>
          <p:cNvSpPr>
            <a:spLocks noGrp="1" noChangeArrowheads="1"/>
          </p:cNvSpPr>
          <p:nvPr>
            <p:ph type="sldNum" sz="quarter"/>
          </p:nvPr>
        </p:nvSpPr>
        <p:spPr>
          <a:noFill/>
          <a:ln>
            <a:round/>
            <a:headEnd/>
            <a:tailEnd/>
          </a:ln>
        </p:spPr>
        <p:txBody>
          <a:bodyPr/>
          <a:lstStyle/>
          <a:p>
            <a:fld id="{7B3D0F7E-BE2D-4451-8910-28D593D2D723}" type="slidenum">
              <a:rPr lang="en-US" smtClean="0">
                <a:latin typeface="Times New Roman" pitchFamily="18" charset="0"/>
                <a:ea typeface="Arial Unicode MS" pitchFamily="34" charset="-128"/>
                <a:cs typeface="Arial Unicode MS" pitchFamily="34" charset="-128"/>
              </a:rPr>
              <a:pPr/>
              <a:t>13</a:t>
            </a:fld>
            <a:endParaRPr lang="en-US" smtClean="0">
              <a:latin typeface="Times New Roman" pitchFamily="18" charset="0"/>
              <a:ea typeface="Arial Unicode MS" pitchFamily="34" charset="-128"/>
              <a:cs typeface="Arial Unicode MS" pitchFamily="34" charset="-128"/>
            </a:endParaRPr>
          </a:p>
        </p:txBody>
      </p:sp>
      <p:sp>
        <p:nvSpPr>
          <p:cNvPr id="53251"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3252" name="Rectangle 2"/>
          <p:cNvSpPr>
            <a:spLocks noGrp="1" noChangeArrowheads="1"/>
          </p:cNvSpPr>
          <p:nvPr>
            <p:ph type="body" idx="1"/>
          </p:nvPr>
        </p:nvSpPr>
        <p:spPr>
          <a:xfrm>
            <a:off x="777875" y="4776788"/>
            <a:ext cx="6210300" cy="4518025"/>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8"/>
          <p:cNvSpPr>
            <a:spLocks noGrp="1" noChangeArrowheads="1"/>
          </p:cNvSpPr>
          <p:nvPr>
            <p:ph type="sldNum" sz="quarter"/>
          </p:nvPr>
        </p:nvSpPr>
        <p:spPr>
          <a:noFill/>
          <a:ln>
            <a:round/>
            <a:headEnd/>
            <a:tailEnd/>
          </a:ln>
        </p:spPr>
        <p:txBody>
          <a:bodyPr/>
          <a:lstStyle/>
          <a:p>
            <a:fld id="{EBADA29F-D19B-4709-8F5F-A376241709C6}" type="slidenum">
              <a:rPr lang="en-US" smtClean="0">
                <a:latin typeface="Times New Roman" pitchFamily="18" charset="0"/>
                <a:ea typeface="Arial Unicode MS" pitchFamily="34" charset="-128"/>
                <a:cs typeface="Arial Unicode MS" pitchFamily="34" charset="-128"/>
              </a:rPr>
              <a:pPr/>
              <a:t>14</a:t>
            </a:fld>
            <a:endParaRPr lang="en-US" smtClean="0">
              <a:latin typeface="Times New Roman" pitchFamily="18" charset="0"/>
              <a:ea typeface="Arial Unicode MS" pitchFamily="34" charset="-128"/>
              <a:cs typeface="Arial Unicode MS" pitchFamily="34" charset="-128"/>
            </a:endParaRPr>
          </a:p>
        </p:txBody>
      </p:sp>
      <p:sp>
        <p:nvSpPr>
          <p:cNvPr id="54275" name="Rectangle 1"/>
          <p:cNvSpPr>
            <a:spLocks noGrp="1" noRot="1" noChangeAspect="1" noChangeArrowheads="1" noTextEdit="1"/>
          </p:cNvSpPr>
          <p:nvPr>
            <p:ph type="sldImg"/>
          </p:nvPr>
        </p:nvSpPr>
        <p:spPr>
          <a:xfrm>
            <a:off x="1371600" y="763588"/>
            <a:ext cx="5026025" cy="3768725"/>
          </a:xfrm>
          <a:solidFill>
            <a:srgbClr val="FFFFFF"/>
          </a:solidFill>
          <a:ln>
            <a:solidFill>
              <a:srgbClr val="000000"/>
            </a:solidFill>
            <a:miter lim="800000"/>
          </a:ln>
        </p:spPr>
      </p:sp>
      <p:sp>
        <p:nvSpPr>
          <p:cNvPr id="54276" name="Rectangle 2"/>
          <p:cNvSpPr>
            <a:spLocks noGrp="1" noChangeArrowheads="1"/>
          </p:cNvSpPr>
          <p:nvPr>
            <p:ph type="body" idx="1"/>
          </p:nvPr>
        </p:nvSpPr>
        <p:spPr>
          <a:xfrm>
            <a:off x="777875" y="4776788"/>
            <a:ext cx="6215063" cy="4432300"/>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8"/>
          <p:cNvSpPr>
            <a:spLocks noGrp="1" noChangeArrowheads="1"/>
          </p:cNvSpPr>
          <p:nvPr>
            <p:ph type="sldNum" sz="quarter"/>
          </p:nvPr>
        </p:nvSpPr>
        <p:spPr>
          <a:noFill/>
          <a:ln>
            <a:round/>
            <a:headEnd/>
            <a:tailEnd/>
          </a:ln>
        </p:spPr>
        <p:txBody>
          <a:bodyPr/>
          <a:lstStyle/>
          <a:p>
            <a:fld id="{7D030204-3A78-4436-BAEE-A16395C5E37B}" type="slidenum">
              <a:rPr lang="en-US" smtClean="0">
                <a:latin typeface="Times New Roman" pitchFamily="18" charset="0"/>
                <a:ea typeface="Arial Unicode MS" pitchFamily="34" charset="-128"/>
                <a:cs typeface="Arial Unicode MS" pitchFamily="34" charset="-128"/>
              </a:rPr>
              <a:pPr/>
              <a:t>15</a:t>
            </a:fld>
            <a:endParaRPr lang="en-US" smtClean="0">
              <a:latin typeface="Times New Roman" pitchFamily="18" charset="0"/>
              <a:ea typeface="Arial Unicode MS" pitchFamily="34" charset="-128"/>
              <a:cs typeface="Arial Unicode MS" pitchFamily="34" charset="-128"/>
            </a:endParaRPr>
          </a:p>
        </p:txBody>
      </p:sp>
      <p:sp>
        <p:nvSpPr>
          <p:cNvPr id="55299" name="Rectangle 1"/>
          <p:cNvSpPr>
            <a:spLocks noGrp="1" noRot="1" noChangeAspect="1" noChangeArrowheads="1" noTextEdit="1"/>
          </p:cNvSpPr>
          <p:nvPr>
            <p:ph type="sldImg"/>
          </p:nvPr>
        </p:nvSpPr>
        <p:spPr>
          <a:xfrm>
            <a:off x="1371600" y="763588"/>
            <a:ext cx="5026025" cy="3768725"/>
          </a:xfrm>
          <a:solidFill>
            <a:srgbClr val="FFFFFF"/>
          </a:solidFill>
          <a:ln>
            <a:solidFill>
              <a:srgbClr val="000000"/>
            </a:solidFill>
            <a:miter lim="800000"/>
          </a:ln>
        </p:spPr>
      </p:sp>
      <p:sp>
        <p:nvSpPr>
          <p:cNvPr id="55300" name="Rectangle 2"/>
          <p:cNvSpPr>
            <a:spLocks noGrp="1" noChangeArrowheads="1"/>
          </p:cNvSpPr>
          <p:nvPr>
            <p:ph type="body" idx="1"/>
          </p:nvPr>
        </p:nvSpPr>
        <p:spPr>
          <a:xfrm>
            <a:off x="777875" y="4776788"/>
            <a:ext cx="6215063" cy="4432300"/>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8"/>
          <p:cNvSpPr>
            <a:spLocks noGrp="1" noChangeArrowheads="1"/>
          </p:cNvSpPr>
          <p:nvPr>
            <p:ph type="sldNum" sz="quarter"/>
          </p:nvPr>
        </p:nvSpPr>
        <p:spPr>
          <a:noFill/>
          <a:ln>
            <a:round/>
            <a:headEnd/>
            <a:tailEnd/>
          </a:ln>
        </p:spPr>
        <p:txBody>
          <a:bodyPr/>
          <a:lstStyle/>
          <a:p>
            <a:fld id="{6D03A126-DCFF-4D41-893D-4DF3A8F2BCDC}" type="slidenum">
              <a:rPr lang="en-US" smtClean="0">
                <a:latin typeface="Times New Roman" pitchFamily="18" charset="0"/>
                <a:ea typeface="Arial Unicode MS" pitchFamily="34" charset="-128"/>
                <a:cs typeface="Arial Unicode MS" pitchFamily="34" charset="-128"/>
              </a:rPr>
              <a:pPr/>
              <a:t>16</a:t>
            </a:fld>
            <a:endParaRPr lang="en-US" smtClean="0">
              <a:latin typeface="Times New Roman" pitchFamily="18" charset="0"/>
              <a:ea typeface="Arial Unicode MS" pitchFamily="34" charset="-128"/>
              <a:cs typeface="Arial Unicode MS" pitchFamily="34" charset="-128"/>
            </a:endParaRPr>
          </a:p>
        </p:txBody>
      </p:sp>
      <p:sp>
        <p:nvSpPr>
          <p:cNvPr id="56323" name="Rectangle 1"/>
          <p:cNvSpPr>
            <a:spLocks noGrp="1" noRot="1" noChangeAspect="1" noChangeArrowheads="1" noTextEdit="1"/>
          </p:cNvSpPr>
          <p:nvPr>
            <p:ph type="sldImg"/>
          </p:nvPr>
        </p:nvSpPr>
        <p:spPr>
          <a:xfrm>
            <a:off x="1371600" y="763588"/>
            <a:ext cx="5026025" cy="3768725"/>
          </a:xfrm>
          <a:solidFill>
            <a:srgbClr val="FFFFFF"/>
          </a:solidFill>
          <a:ln>
            <a:solidFill>
              <a:srgbClr val="000000"/>
            </a:solidFill>
            <a:miter lim="800000"/>
          </a:ln>
        </p:spPr>
      </p:sp>
      <p:sp>
        <p:nvSpPr>
          <p:cNvPr id="56324" name="Rectangle 2"/>
          <p:cNvSpPr>
            <a:spLocks noGrp="1" noChangeArrowheads="1"/>
          </p:cNvSpPr>
          <p:nvPr>
            <p:ph type="body" idx="1"/>
          </p:nvPr>
        </p:nvSpPr>
        <p:spPr>
          <a:xfrm>
            <a:off x="777875" y="4776788"/>
            <a:ext cx="6215063" cy="4432300"/>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8"/>
          <p:cNvSpPr>
            <a:spLocks noGrp="1" noChangeArrowheads="1"/>
          </p:cNvSpPr>
          <p:nvPr>
            <p:ph type="sldNum" sz="quarter"/>
          </p:nvPr>
        </p:nvSpPr>
        <p:spPr>
          <a:noFill/>
          <a:ln>
            <a:round/>
            <a:headEnd/>
            <a:tailEnd/>
          </a:ln>
        </p:spPr>
        <p:txBody>
          <a:bodyPr/>
          <a:lstStyle/>
          <a:p>
            <a:fld id="{B1AED202-AFCE-41A7-B1B2-85849EE2BECC}" type="slidenum">
              <a:rPr lang="en-US" smtClean="0">
                <a:latin typeface="Times New Roman" pitchFamily="18" charset="0"/>
                <a:ea typeface="Arial Unicode MS" pitchFamily="34" charset="-128"/>
                <a:cs typeface="Arial Unicode MS" pitchFamily="34" charset="-128"/>
              </a:rPr>
              <a:pPr/>
              <a:t>18</a:t>
            </a:fld>
            <a:endParaRPr lang="en-US" smtClean="0">
              <a:latin typeface="Times New Roman" pitchFamily="18" charset="0"/>
              <a:ea typeface="Arial Unicode MS" pitchFamily="34" charset="-128"/>
              <a:cs typeface="Arial Unicode MS" pitchFamily="34" charset="-128"/>
            </a:endParaRPr>
          </a:p>
        </p:txBody>
      </p:sp>
      <p:sp>
        <p:nvSpPr>
          <p:cNvPr id="57347"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7348" name="Rectangle 2"/>
          <p:cNvSpPr>
            <a:spLocks noGrp="1" noChangeArrowheads="1"/>
          </p:cNvSpPr>
          <p:nvPr>
            <p:ph type="body" idx="1"/>
          </p:nvPr>
        </p:nvSpPr>
        <p:spPr>
          <a:xfrm>
            <a:off x="777875" y="4776788"/>
            <a:ext cx="6215063" cy="4522787"/>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8"/>
          <p:cNvSpPr>
            <a:spLocks noGrp="1" noChangeArrowheads="1"/>
          </p:cNvSpPr>
          <p:nvPr>
            <p:ph type="sldNum" sz="quarter"/>
          </p:nvPr>
        </p:nvSpPr>
        <p:spPr>
          <a:noFill/>
          <a:ln>
            <a:round/>
            <a:headEnd/>
            <a:tailEnd/>
          </a:ln>
        </p:spPr>
        <p:txBody>
          <a:bodyPr/>
          <a:lstStyle/>
          <a:p>
            <a:fld id="{0E8DF302-D04A-472D-8C20-B1FF0FEBE83C}" type="slidenum">
              <a:rPr lang="en-US" smtClean="0">
                <a:latin typeface="Times New Roman" pitchFamily="18" charset="0"/>
                <a:ea typeface="Arial Unicode MS" pitchFamily="34" charset="-128"/>
                <a:cs typeface="Arial Unicode MS" pitchFamily="34" charset="-128"/>
              </a:rPr>
              <a:pPr/>
              <a:t>19</a:t>
            </a:fld>
            <a:endParaRPr lang="en-US" smtClean="0">
              <a:latin typeface="Times New Roman" pitchFamily="18" charset="0"/>
              <a:ea typeface="Arial Unicode MS" pitchFamily="34" charset="-128"/>
              <a:cs typeface="Arial Unicode MS" pitchFamily="34" charset="-128"/>
            </a:endParaRPr>
          </a:p>
        </p:txBody>
      </p:sp>
      <p:sp>
        <p:nvSpPr>
          <p:cNvPr id="58371"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8372" name="Rectangle 2"/>
          <p:cNvSpPr>
            <a:spLocks noGrp="1" noChangeArrowheads="1"/>
          </p:cNvSpPr>
          <p:nvPr>
            <p:ph type="body" idx="1"/>
          </p:nvPr>
        </p:nvSpPr>
        <p:spPr>
          <a:xfrm>
            <a:off x="777875" y="4776788"/>
            <a:ext cx="6215063" cy="4522787"/>
          </a:xfrm>
          <a:noFill/>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6B0978E5-4CD7-4DBE-8C15-5B3F2C22208C}"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421BA61E-2124-428E-A0BA-C8FEF7FB7E9D}"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11F56F9A-152B-4247-A448-E89A7FA44AE4}"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6112" cy="4984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1750" y="1768475"/>
            <a:ext cx="4457700" cy="4984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42EF5A58-7982-40AF-8120-AD80F2C03F8B}"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endParaRPr lang="en-US"/>
          </a:p>
        </p:txBody>
      </p:sp>
      <p:sp>
        <p:nvSpPr>
          <p:cNvPr id="8" name="Rectangle 4"/>
          <p:cNvSpPr>
            <a:spLocks noGrp="1" noChangeArrowheads="1"/>
          </p:cNvSpPr>
          <p:nvPr>
            <p:ph type="ftr" idx="11"/>
          </p:nvPr>
        </p:nvSpPr>
        <p:spPr>
          <a:ln/>
        </p:spPr>
        <p:txBody>
          <a:bodyPr/>
          <a:lstStyle>
            <a:lvl1pPr>
              <a:defRPr/>
            </a:lvl1pPr>
          </a:lstStyle>
          <a:p>
            <a:pPr>
              <a:defRPr/>
            </a:pPr>
            <a:endParaRPr lang="en-US"/>
          </a:p>
        </p:txBody>
      </p:sp>
      <p:sp>
        <p:nvSpPr>
          <p:cNvPr id="9" name="Rectangle 5"/>
          <p:cNvSpPr>
            <a:spLocks noGrp="1" noChangeArrowheads="1"/>
          </p:cNvSpPr>
          <p:nvPr>
            <p:ph type="sldNum" idx="12"/>
          </p:nvPr>
        </p:nvSpPr>
        <p:spPr>
          <a:ln/>
        </p:spPr>
        <p:txBody>
          <a:bodyPr/>
          <a:lstStyle>
            <a:lvl1pPr>
              <a:defRPr/>
            </a:lvl1pPr>
          </a:lstStyle>
          <a:p>
            <a:pPr>
              <a:defRPr/>
            </a:pPr>
            <a:fld id="{05B8E75B-8C20-4829-B46B-E9FF40F22375}"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n-US"/>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8C336A10-1BB1-4762-BE39-525A68F22B68}"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p>
        </p:txBody>
      </p:sp>
      <p:sp>
        <p:nvSpPr>
          <p:cNvPr id="3" name="Rectangle 4"/>
          <p:cNvSpPr>
            <a:spLocks noGrp="1" noChangeArrowheads="1"/>
          </p:cNvSpPr>
          <p:nvPr>
            <p:ph type="ftr" idx="11"/>
          </p:nvPr>
        </p:nvSpPr>
        <p:spPr>
          <a:ln/>
        </p:spPr>
        <p:txBody>
          <a:bodyPr/>
          <a:lstStyle>
            <a:lvl1pPr>
              <a:defRPr/>
            </a:lvl1pPr>
          </a:lstStyle>
          <a:p>
            <a:pPr>
              <a:defRPr/>
            </a:pPr>
            <a:endParaRPr lang="en-US"/>
          </a:p>
        </p:txBody>
      </p:sp>
      <p:sp>
        <p:nvSpPr>
          <p:cNvPr id="4" name="Rectangle 5"/>
          <p:cNvSpPr>
            <a:spLocks noGrp="1" noChangeArrowheads="1"/>
          </p:cNvSpPr>
          <p:nvPr>
            <p:ph type="sldNum" idx="12"/>
          </p:nvPr>
        </p:nvSpPr>
        <p:spPr>
          <a:ln/>
        </p:spPr>
        <p:txBody>
          <a:bodyPr/>
          <a:lstStyle>
            <a:lvl1pPr>
              <a:defRPr/>
            </a:lvl1pPr>
          </a:lstStyle>
          <a:p>
            <a:pPr>
              <a:defRPr/>
            </a:pPr>
            <a:fld id="{B7C0AFCA-908A-40AB-BC12-D2776B049237}"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64C1C4AE-BBD3-4D7A-BAFD-199B16CD2EBD}"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85B2566C-966C-4AD6-9798-5201672AA4EB}"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2529D255-84FD-4841-BADC-1AF48D5B3BF1}"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4088" y="301625"/>
            <a:ext cx="2265362" cy="6451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48450" cy="6451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B5EEE5F2-F25C-4812-A1D1-1CE1F90A6F9E}"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503238" y="301625"/>
            <a:ext cx="9066212" cy="1257300"/>
          </a:xfrm>
          <a:prstGeom prst="rect">
            <a:avLst/>
          </a:prstGeom>
          <a:noFill/>
          <a:ln w="9525">
            <a:noFill/>
            <a:round/>
            <a:headEnd/>
            <a:tailEnd/>
          </a:ln>
        </p:spPr>
        <p:txBody>
          <a:bodyPr vert="horz" wrap="square" lIns="0" tIns="0" rIns="0" bIns="0" numCol="1" anchor="ctr" anchorCtr="0" compatLnSpc="1">
            <a:prstTxWarp prst="textNoShape">
              <a:avLst/>
            </a:prstTxWarp>
          </a:bodyPr>
          <a:lstStyle/>
          <a:p>
            <a:pPr lvl="0"/>
            <a:r>
              <a:rPr lang="en-GB" smtClean="0"/>
              <a:t>Click to edit the title text format</a:t>
            </a:r>
          </a:p>
        </p:txBody>
      </p:sp>
      <p:sp>
        <p:nvSpPr>
          <p:cNvPr id="2051" name="Rectangle 2"/>
          <p:cNvSpPr>
            <a:spLocks noGrp="1" noChangeArrowheads="1"/>
          </p:cNvSpPr>
          <p:nvPr>
            <p:ph type="body" idx="1"/>
          </p:nvPr>
        </p:nvSpPr>
        <p:spPr bwMode="auto">
          <a:xfrm>
            <a:off x="503238" y="1768475"/>
            <a:ext cx="9066212" cy="4984750"/>
          </a:xfrm>
          <a:prstGeom prst="rect">
            <a:avLst/>
          </a:prstGeom>
          <a:noFill/>
          <a:ln w="9525">
            <a:noFill/>
            <a:round/>
            <a:headEnd/>
            <a:tailEnd/>
          </a:ln>
        </p:spPr>
        <p:txBody>
          <a:bodyPr vert="horz" wrap="square" lIns="0" tIns="2808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 name="Rectangle 3"/>
          <p:cNvSpPr>
            <a:spLocks noGrp="1" noChangeArrowheads="1"/>
          </p:cNvSpPr>
          <p:nvPr>
            <p:ph type="dt"/>
          </p:nvPr>
        </p:nvSpPr>
        <p:spPr bwMode="auto">
          <a:xfrm>
            <a:off x="503238" y="6886575"/>
            <a:ext cx="2343150" cy="515938"/>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ea typeface="SimSun" charset="-122"/>
              </a:defRPr>
            </a:lvl1pPr>
          </a:lstStyle>
          <a:p>
            <a:pPr>
              <a:defRPr/>
            </a:pPr>
            <a:endParaRPr lang="en-US"/>
          </a:p>
        </p:txBody>
      </p:sp>
      <p:sp>
        <p:nvSpPr>
          <p:cNvPr id="1028" name="Rectangle 4"/>
          <p:cNvSpPr>
            <a:spLocks noGrp="1" noChangeArrowheads="1"/>
          </p:cNvSpPr>
          <p:nvPr>
            <p:ph type="ftr"/>
          </p:nvPr>
        </p:nvSpPr>
        <p:spPr bwMode="auto">
          <a:xfrm>
            <a:off x="3448050" y="6886575"/>
            <a:ext cx="3190875" cy="515938"/>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ea typeface="SimSun" charset="-122"/>
              </a:defRPr>
            </a:lvl1pPr>
          </a:lstStyle>
          <a:p>
            <a:pPr>
              <a:defRPr/>
            </a:pPr>
            <a:endParaRPr lang="en-US"/>
          </a:p>
        </p:txBody>
      </p:sp>
      <p:sp>
        <p:nvSpPr>
          <p:cNvPr id="1029" name="Rectangle 5"/>
          <p:cNvSpPr>
            <a:spLocks noGrp="1" noChangeArrowheads="1"/>
          </p:cNvSpPr>
          <p:nvPr>
            <p:ph type="sldNum"/>
          </p:nvPr>
        </p:nvSpPr>
        <p:spPr bwMode="auto">
          <a:xfrm>
            <a:off x="7227888" y="6886575"/>
            <a:ext cx="2343150" cy="515938"/>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ea typeface="SimSun" charset="-122"/>
              </a:defRPr>
            </a:lvl1pPr>
          </a:lstStyle>
          <a:p>
            <a:pPr>
              <a:defRPr/>
            </a:pPr>
            <a:fld id="{E092E2F1-8F42-40C8-9ADC-57CE52D346BC}"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SimSun" charset="-122"/>
        </a:defRPr>
      </a:lvl2pPr>
      <a:lvl3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SimSun" charset="-122"/>
        </a:defRPr>
      </a:lvl3pPr>
      <a:lvl4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SimSun" charset="-122"/>
        </a:defRPr>
      </a:lvl4pPr>
      <a:lvl5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SimSun" charset="-122"/>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9pPr>
    </p:titleStyle>
    <p:bodyStyle>
      <a:lvl1pPr marL="342900" indent="-342900" algn="l" defTabSz="457200" rtl="0" eaLnBrk="0" fontAlgn="base" hangingPunct="0">
        <a:lnSpc>
          <a:spcPct val="93000"/>
        </a:lnSpc>
        <a:spcBef>
          <a:spcPct val="0"/>
        </a:spcBef>
        <a:spcAft>
          <a:spcPts val="1425"/>
        </a:spcAft>
        <a:buClr>
          <a:srgbClr val="000000"/>
        </a:buClr>
        <a:buSzPct val="100000"/>
        <a:buFont typeface="Times New Roman" pitchFamily="18" charset="0"/>
        <a:buChar char="•"/>
        <a:defRPr sz="3200">
          <a:solidFill>
            <a:srgbClr val="000000"/>
          </a:solidFill>
          <a:latin typeface="+mn-lt"/>
          <a:ea typeface="+mn-ea"/>
          <a:cs typeface="+mn-cs"/>
        </a:defRPr>
      </a:lvl1pPr>
      <a:lvl2pPr marL="742950" indent="-285750" algn="l" defTabSz="457200" rtl="0" eaLnBrk="0" fontAlgn="base" hangingPunct="0">
        <a:lnSpc>
          <a:spcPct val="93000"/>
        </a:lnSpc>
        <a:spcBef>
          <a:spcPct val="0"/>
        </a:spcBef>
        <a:spcAft>
          <a:spcPts val="1138"/>
        </a:spcAft>
        <a:buClr>
          <a:srgbClr val="000000"/>
        </a:buClr>
        <a:buSzPct val="100000"/>
        <a:buFont typeface="Times New Roman" pitchFamily="18" charset="0"/>
        <a:buChar char="–"/>
        <a:defRPr sz="2800">
          <a:solidFill>
            <a:srgbClr val="000000"/>
          </a:solidFill>
          <a:latin typeface="+mn-lt"/>
          <a:ea typeface="+mn-ea"/>
        </a:defRPr>
      </a:lvl2pPr>
      <a:lvl3pPr marL="1143000" indent="-228600" algn="l" defTabSz="457200" rtl="0" eaLnBrk="0" fontAlgn="base" hangingPunct="0">
        <a:lnSpc>
          <a:spcPct val="93000"/>
        </a:lnSpc>
        <a:spcBef>
          <a:spcPct val="0"/>
        </a:spcBef>
        <a:spcAft>
          <a:spcPts val="850"/>
        </a:spcAft>
        <a:buClr>
          <a:srgbClr val="000000"/>
        </a:buClr>
        <a:buSzPct val="100000"/>
        <a:buFont typeface="Times New Roman" pitchFamily="18" charset="0"/>
        <a:buChar char="•"/>
        <a:defRPr sz="2400">
          <a:solidFill>
            <a:srgbClr val="000000"/>
          </a:solidFill>
          <a:latin typeface="+mn-lt"/>
          <a:ea typeface="+mn-ea"/>
        </a:defRPr>
      </a:lvl3pPr>
      <a:lvl4pPr marL="1600200" indent="-228600" algn="l" defTabSz="457200" rtl="0" eaLnBrk="0" fontAlgn="base" hangingPunct="0">
        <a:lnSpc>
          <a:spcPct val="93000"/>
        </a:lnSpc>
        <a:spcBef>
          <a:spcPct val="0"/>
        </a:spcBef>
        <a:spcAft>
          <a:spcPts val="575"/>
        </a:spcAft>
        <a:buClr>
          <a:srgbClr val="000000"/>
        </a:buClr>
        <a:buSzPct val="100000"/>
        <a:buFont typeface="Times New Roman" pitchFamily="18" charset="0"/>
        <a:buChar char="–"/>
        <a:defRPr sz="2000">
          <a:solidFill>
            <a:srgbClr val="000000"/>
          </a:solidFill>
          <a:latin typeface="+mn-lt"/>
          <a:ea typeface="+mn-ea"/>
        </a:defRPr>
      </a:lvl4pPr>
      <a:lvl5pPr marL="2057400" indent="-228600" algn="l" defTabSz="457200" rtl="0" eaLnBrk="0" fontAlgn="base" hangingPunct="0">
        <a:lnSpc>
          <a:spcPct val="93000"/>
        </a:lnSpc>
        <a:spcBef>
          <a:spcPct val="0"/>
        </a:spcBef>
        <a:spcAft>
          <a:spcPts val="288"/>
        </a:spcAft>
        <a:buClr>
          <a:srgbClr val="000000"/>
        </a:buClr>
        <a:buSzPct val="100000"/>
        <a:buFont typeface="Times New Roman" pitchFamily="18" charset="0"/>
        <a:buChar char="»"/>
        <a:defRPr sz="2000">
          <a:solidFill>
            <a:srgbClr val="000000"/>
          </a:solidFill>
          <a:latin typeface="+mn-lt"/>
          <a:ea typeface="+mn-ea"/>
        </a:defRPr>
      </a:lvl5pPr>
      <a:lvl6pPr marL="25146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
          <p:cNvSpPr txBox="1">
            <a:spLocks noChangeArrowheads="1"/>
          </p:cNvSpPr>
          <p:nvPr/>
        </p:nvSpPr>
        <p:spPr bwMode="auto">
          <a:xfrm>
            <a:off x="457200" y="1143000"/>
            <a:ext cx="8686800" cy="4143375"/>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					</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Chapter 10</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Appraising and Managing Performance </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685800" y="1090613"/>
            <a:ext cx="8229600" cy="5378450"/>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5pPr>
            <a:lvl6pPr marL="2514600" indent="-228600" defTabSz="457200" fontAlgn="base" hangingPunct="0">
              <a:lnSpc>
                <a:spcPct val="93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6pPr>
            <a:lvl7pPr marL="2971800" indent="-228600" defTabSz="457200" fontAlgn="base" hangingPunct="0">
              <a:lnSpc>
                <a:spcPct val="93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7pPr>
            <a:lvl8pPr marL="3429000" indent="-228600" defTabSz="457200" fontAlgn="base" hangingPunct="0">
              <a:lnSpc>
                <a:spcPct val="93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8pPr>
            <a:lvl9pPr marL="3886200" indent="-228600" defTabSz="457200" fontAlgn="base" hangingPunct="0">
              <a:lnSpc>
                <a:spcPct val="93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9pPr>
          </a:lstStyle>
          <a:p>
            <a:pPr algn="ctr">
              <a:buClrTx/>
              <a:buSzPct val="45000"/>
              <a:buFontTx/>
              <a:buNone/>
              <a:defRPr/>
            </a:pPr>
            <a:r>
              <a:rPr lang="en-US" sz="2800" b="1" dirty="0" smtClean="0"/>
              <a:t>Lecture Overview </a:t>
            </a:r>
          </a:p>
          <a:p>
            <a:pPr>
              <a:buClrTx/>
              <a:buFontTx/>
              <a:buNone/>
              <a:defRPr/>
            </a:pPr>
            <a:endParaRPr lang="en-US" sz="2400" b="1" dirty="0" smtClean="0"/>
          </a:p>
          <a:p>
            <a:pPr marL="342900" indent="-342900">
              <a:buClrTx/>
              <a:buFont typeface="Arial" pitchFamily="34" charset="0"/>
              <a:buChar char="•"/>
              <a:defRPr/>
            </a:pPr>
            <a:r>
              <a:rPr lang="en-US" sz="2000" b="1" dirty="0" smtClean="0"/>
              <a:t>Performance Appraisal</a:t>
            </a:r>
          </a:p>
          <a:p>
            <a:pPr marL="342900" indent="-342900">
              <a:buClrTx/>
              <a:buFont typeface="Arial" pitchFamily="34" charset="0"/>
              <a:buChar char="•"/>
              <a:defRPr/>
            </a:pPr>
            <a:endParaRPr lang="en-US" sz="2000" b="1" dirty="0" smtClean="0"/>
          </a:p>
          <a:p>
            <a:pPr marL="342900" indent="-342900">
              <a:buClrTx/>
              <a:buFont typeface="Arial" pitchFamily="34" charset="0"/>
              <a:buChar char="•"/>
              <a:defRPr/>
            </a:pPr>
            <a:r>
              <a:rPr lang="en-US" sz="2000" b="1" dirty="0" smtClean="0"/>
              <a:t>Relationship between Performance Appraisal and Job Evaluation</a:t>
            </a:r>
          </a:p>
          <a:p>
            <a:pPr marL="342900" indent="-342900">
              <a:buClrTx/>
              <a:buFont typeface="Arial" pitchFamily="34" charset="0"/>
              <a:buChar char="•"/>
              <a:defRPr/>
            </a:pPr>
            <a:endParaRPr lang="en-US" sz="2000" b="1" dirty="0" smtClean="0"/>
          </a:p>
          <a:p>
            <a:pPr marL="342900" indent="-342900">
              <a:buClrTx/>
              <a:buFont typeface="Arial" pitchFamily="34" charset="0"/>
              <a:buChar char="•"/>
              <a:defRPr/>
            </a:pPr>
            <a:r>
              <a:rPr lang="en-US" sz="2000" b="1" dirty="0" smtClean="0"/>
              <a:t>Objectives of Performance Appraisal</a:t>
            </a:r>
          </a:p>
          <a:p>
            <a:pPr marL="342900" indent="-342900">
              <a:buClrTx/>
              <a:buFont typeface="Arial" pitchFamily="34" charset="0"/>
              <a:buChar char="•"/>
              <a:defRPr/>
            </a:pPr>
            <a:endParaRPr lang="en-US" sz="2000" b="1" dirty="0" smtClean="0"/>
          </a:p>
          <a:p>
            <a:pPr marL="342900" indent="-342900">
              <a:buClrTx/>
              <a:buFont typeface="Arial" pitchFamily="34" charset="0"/>
              <a:buChar char="•"/>
              <a:defRPr/>
            </a:pPr>
            <a:r>
              <a:rPr lang="en-US" sz="2000" b="1" dirty="0" smtClean="0"/>
              <a:t>Multi Purposes of Performance</a:t>
            </a:r>
            <a:r>
              <a:rPr lang="en-US" sz="2000" b="1" dirty="0" smtClean="0">
                <a:solidFill>
                  <a:schemeClr val="tx1"/>
                </a:solidFill>
              </a:rPr>
              <a:t> </a:t>
            </a:r>
            <a:r>
              <a:rPr lang="en-US" sz="2000" b="1" dirty="0" smtClean="0"/>
              <a:t>Appraisal</a:t>
            </a:r>
          </a:p>
          <a:p>
            <a:pPr marL="342900" indent="-342900">
              <a:buClrTx/>
              <a:buFont typeface="Arial" pitchFamily="34" charset="0"/>
              <a:buChar char="•"/>
              <a:defRPr/>
            </a:pPr>
            <a:endParaRPr lang="en-US" sz="2000" b="1" dirty="0" smtClean="0"/>
          </a:p>
          <a:p>
            <a:pPr marL="342900" indent="-342900">
              <a:buClrTx/>
              <a:buFont typeface="Arial" pitchFamily="34" charset="0"/>
              <a:buChar char="•"/>
              <a:defRPr/>
            </a:pPr>
            <a:r>
              <a:rPr lang="en-US" sz="2000" b="1" dirty="0" smtClean="0"/>
              <a:t>Performance Appraisal and Competitive Advantage</a:t>
            </a:r>
          </a:p>
          <a:p>
            <a:pPr marL="342900" indent="-342900">
              <a:buClrTx/>
              <a:buFont typeface="Arial" pitchFamily="34" charset="0"/>
              <a:buChar char="•"/>
              <a:defRPr/>
            </a:pPr>
            <a:endParaRPr lang="en-US" sz="2000" b="1" dirty="0" smtClean="0"/>
          </a:p>
          <a:p>
            <a:pPr marL="342900" indent="-342900">
              <a:buClrTx/>
              <a:buFont typeface="Arial" pitchFamily="34" charset="0"/>
              <a:buChar char="•"/>
              <a:defRPr/>
            </a:pPr>
            <a:r>
              <a:rPr lang="en-US" sz="2000" b="1" dirty="0" smtClean="0"/>
              <a:t>Process of Performance Appraisal</a:t>
            </a:r>
          </a:p>
          <a:p>
            <a:pPr marL="342900" indent="-342900">
              <a:buClrTx/>
              <a:buFont typeface="Arial" pitchFamily="34" charset="0"/>
              <a:buChar char="•"/>
              <a:defRPr/>
            </a:pPr>
            <a:endParaRPr lang="en-US" sz="2000" b="1" dirty="0" smtClean="0"/>
          </a:p>
          <a:p>
            <a:pPr marL="342900" indent="-342900">
              <a:buClrTx/>
              <a:buFont typeface="Arial" pitchFamily="34" charset="0"/>
              <a:buChar char="•"/>
              <a:defRPr/>
            </a:pPr>
            <a:r>
              <a:rPr lang="en-US" sz="2000" b="1" dirty="0" smtClean="0"/>
              <a:t>Performance Appraisal Methods</a:t>
            </a:r>
          </a:p>
          <a:p>
            <a:pPr marL="342900" indent="-342900">
              <a:buClrTx/>
              <a:buFont typeface="Arial" pitchFamily="34" charset="0"/>
              <a:buChar char="•"/>
              <a:defRPr/>
            </a:pPr>
            <a:endParaRPr lang="en-US" sz="2000" b="1" dirty="0" smtClean="0"/>
          </a:p>
          <a:p>
            <a:pPr marL="342900" indent="-342900">
              <a:buClrTx/>
              <a:buFont typeface="Arial" pitchFamily="34" charset="0"/>
              <a:buChar char="•"/>
              <a:defRPr/>
            </a:pPr>
            <a:r>
              <a:rPr lang="en-US" sz="2000" b="1" dirty="0" smtClean="0"/>
              <a:t>Goal Based Performance Appraisal</a:t>
            </a:r>
          </a:p>
          <a:p>
            <a:pPr marL="342900" indent="-342900">
              <a:buClrTx/>
              <a:buFont typeface="Arial" pitchFamily="34" charset="0"/>
              <a:buChar char="•"/>
              <a:defRPr/>
            </a:pPr>
            <a:endParaRPr lang="en-US" sz="2000" b="1" dirty="0" smtClean="0"/>
          </a:p>
          <a:p>
            <a:pPr marL="342900" indent="-342900">
              <a:buClrTx/>
              <a:buFont typeface="Arial" pitchFamily="34" charset="0"/>
              <a:buChar char="•"/>
              <a:defRPr/>
            </a:pPr>
            <a:r>
              <a:rPr lang="en-US" sz="2000" b="1" dirty="0" smtClean="0"/>
              <a:t>360 Degree Performance Appraisal</a:t>
            </a:r>
          </a:p>
          <a:p>
            <a:pPr marL="342900" indent="-342900">
              <a:buClrTx/>
              <a:buFont typeface="Arial" pitchFamily="34" charset="0"/>
              <a:buChar char="•"/>
              <a:defRPr/>
            </a:pPr>
            <a:endParaRPr lang="en-US" sz="2000" b="1" dirty="0" smtClean="0"/>
          </a:p>
          <a:p>
            <a:pPr marL="342900" indent="-342900">
              <a:buClrTx/>
              <a:buFont typeface="Arial" pitchFamily="34" charset="0"/>
              <a:buChar char="•"/>
              <a:defRPr/>
            </a:pPr>
            <a:endParaRPr lang="en-US" sz="2000" b="1" dirty="0" smtClean="0"/>
          </a:p>
          <a:p>
            <a:pPr>
              <a:buClrTx/>
              <a:buFont typeface="Times New Roman" pitchFamily="16" charset="0"/>
              <a:buNone/>
              <a:defRPr/>
            </a:pPr>
            <a:endParaRPr lang="en-US" sz="2000" b="1" dirty="0" smtClean="0"/>
          </a:p>
          <a:p>
            <a:pPr>
              <a:buClrTx/>
              <a:buFontTx/>
              <a:buNone/>
              <a:defRPr/>
            </a:pPr>
            <a:endParaRPr lang="en-US" sz="2000" b="1" dirty="0" smtClean="0"/>
          </a:p>
          <a:p>
            <a:pPr>
              <a:buClrTx/>
              <a:buFontTx/>
              <a:buNone/>
              <a:defRPr/>
            </a:pPr>
            <a:endParaRPr lang="en-US" sz="2000" b="1" dirty="0" smtClean="0"/>
          </a:p>
          <a:p>
            <a:pPr>
              <a:buClrTx/>
              <a:buFontTx/>
              <a:buNone/>
              <a:defRPr/>
            </a:pPr>
            <a:endParaRPr lang="en-US" sz="2000" b="1" dirty="0" smtClean="0"/>
          </a:p>
          <a:p>
            <a:pPr>
              <a:buClrTx/>
              <a:buFontTx/>
              <a:buNone/>
              <a:defRPr/>
            </a:pPr>
            <a:endParaRPr lang="en-US" sz="2000" b="1" dirty="0" smtClean="0"/>
          </a:p>
          <a:p>
            <a:pPr>
              <a:buClrTx/>
              <a:buFontTx/>
              <a:buNone/>
              <a:defRPr/>
            </a:pPr>
            <a:endParaRPr lang="en-US" sz="2000" b="1" dirty="0" smtClean="0"/>
          </a:p>
          <a:p>
            <a:pPr>
              <a:buClrTx/>
              <a:buFontTx/>
              <a:buNone/>
              <a:defRPr/>
            </a:pPr>
            <a:endParaRPr lang="en-US" sz="2000" b="1" dirty="0" smtClean="0"/>
          </a:p>
          <a:p>
            <a:pPr>
              <a:buClrTx/>
              <a:buFontTx/>
              <a:buNone/>
              <a:defRPr/>
            </a:pPr>
            <a:endParaRPr lang="en-US" sz="2000" b="1" dirty="0" smtClean="0"/>
          </a:p>
          <a:p>
            <a:pPr>
              <a:buClrTx/>
              <a:buFontTx/>
              <a:buNone/>
              <a:defRPr/>
            </a:pPr>
            <a:endParaRPr lang="en-US" sz="2000" b="1" dirty="0" smtClean="0"/>
          </a:p>
          <a:p>
            <a:pPr>
              <a:buClrTx/>
              <a:buFontTx/>
              <a:buNone/>
              <a:defRPr/>
            </a:pPr>
            <a:endParaRPr lang="en-US" sz="2400" b="1" dirty="0" smtClean="0"/>
          </a:p>
          <a:p>
            <a:pPr>
              <a:buClrTx/>
              <a:buFontTx/>
              <a:buNone/>
              <a:defRPr/>
            </a:pPr>
            <a:endParaRPr lang="en-US" sz="2400" b="1" dirty="0" smtClean="0"/>
          </a:p>
          <a:p>
            <a:pPr>
              <a:buClrTx/>
              <a:buFontTx/>
              <a:buNone/>
              <a:defRPr/>
            </a:pPr>
            <a:endParaRPr lang="en-US" sz="2400" b="1" dirty="0" smtClean="0"/>
          </a:p>
          <a:p>
            <a:pPr>
              <a:buClrTx/>
              <a:buFontTx/>
              <a:buNone/>
              <a:defRPr/>
            </a:pPr>
            <a:endParaRPr lang="en-US" sz="2800" b="1" dirty="0" smtClean="0"/>
          </a:p>
          <a:p>
            <a:pPr>
              <a:buClrTx/>
              <a:buSzPct val="45000"/>
              <a:buFontTx/>
              <a:buNone/>
              <a:defRPr/>
            </a:pPr>
            <a:endParaRPr lang="en-US" dirty="0" smtClean="0"/>
          </a:p>
          <a:p>
            <a:pPr>
              <a:buClrTx/>
              <a:buSzPct val="45000"/>
              <a:buFontTx/>
              <a:buNone/>
              <a:defRPr/>
            </a:pPr>
            <a:endParaRPr lang="en-US" dirty="0" smtClean="0"/>
          </a:p>
          <a:p>
            <a:pPr>
              <a:buClrTx/>
              <a:buSzPct val="45000"/>
              <a:buFontTx/>
              <a:buNone/>
              <a:defRPr/>
            </a:pPr>
            <a:endParaRPr lang="en-US" dirty="0" smtClean="0"/>
          </a:p>
          <a:p>
            <a:pPr>
              <a:buClrTx/>
              <a:buSzPct val="45000"/>
              <a:buFontTx/>
              <a:buNone/>
              <a:defRPr/>
            </a:pPr>
            <a:r>
              <a:rPr lang="en-US" dirty="0" smtClean="0"/>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685800" y="450850"/>
            <a:ext cx="8229600" cy="5922963"/>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rgbClr val="000000"/>
                </a:solidFill>
                <a:latin typeface="Arial" charset="0"/>
                <a:ea typeface="SimSun" charset="-122"/>
              </a:defRPr>
            </a:lvl1pPr>
            <a:lvl2pPr>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rgbClr val="000000"/>
                </a:solidFill>
                <a:latin typeface="Arial" charset="0"/>
                <a:ea typeface="SimSun" charset="-122"/>
              </a:defRPr>
            </a:lvl2pPr>
            <a:lvl3pPr>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rgbClr val="000000"/>
                </a:solidFill>
                <a:latin typeface="Arial" charset="0"/>
                <a:ea typeface="SimSun" charset="-122"/>
              </a:defRPr>
            </a:lvl3pPr>
            <a:lvl4pPr>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rgbClr val="000000"/>
                </a:solidFill>
                <a:latin typeface="Arial" charset="0"/>
                <a:ea typeface="SimSun" charset="-122"/>
              </a:defRPr>
            </a:lvl4pPr>
            <a:lvl5pPr marL="1079500" indent="-212725">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rgbClr val="000000"/>
                </a:solidFill>
                <a:latin typeface="Arial" charset="0"/>
                <a:ea typeface="SimSun" charset="-122"/>
              </a:defRPr>
            </a:lvl5pPr>
            <a:lvl6pPr marL="1536700" indent="-212725" defTabSz="457200" fontAlgn="base" hangingPunct="0">
              <a:lnSpc>
                <a:spcPct val="93000"/>
              </a:lnSpc>
              <a:spcBef>
                <a:spcPct val="0"/>
              </a:spcBef>
              <a:spcAft>
                <a:spcPct val="0"/>
              </a:spcAft>
              <a:buClr>
                <a:srgbClr val="000000"/>
              </a:buClr>
              <a:buSzPct val="100000"/>
              <a:buFont typeface="Times New Roman" pitchFamily="16"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rgbClr val="000000"/>
                </a:solidFill>
                <a:latin typeface="Arial" charset="0"/>
                <a:ea typeface="SimSun" charset="-122"/>
              </a:defRPr>
            </a:lvl6pPr>
            <a:lvl7pPr marL="1993900" indent="-212725" defTabSz="457200" fontAlgn="base" hangingPunct="0">
              <a:lnSpc>
                <a:spcPct val="93000"/>
              </a:lnSpc>
              <a:spcBef>
                <a:spcPct val="0"/>
              </a:spcBef>
              <a:spcAft>
                <a:spcPct val="0"/>
              </a:spcAft>
              <a:buClr>
                <a:srgbClr val="000000"/>
              </a:buClr>
              <a:buSzPct val="100000"/>
              <a:buFont typeface="Times New Roman" pitchFamily="16"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rgbClr val="000000"/>
                </a:solidFill>
                <a:latin typeface="Arial" charset="0"/>
                <a:ea typeface="SimSun" charset="-122"/>
              </a:defRPr>
            </a:lvl7pPr>
            <a:lvl8pPr marL="2451100" indent="-212725" defTabSz="457200" fontAlgn="base" hangingPunct="0">
              <a:lnSpc>
                <a:spcPct val="93000"/>
              </a:lnSpc>
              <a:spcBef>
                <a:spcPct val="0"/>
              </a:spcBef>
              <a:spcAft>
                <a:spcPct val="0"/>
              </a:spcAft>
              <a:buClr>
                <a:srgbClr val="000000"/>
              </a:buClr>
              <a:buSzPct val="100000"/>
              <a:buFont typeface="Times New Roman" pitchFamily="16"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rgbClr val="000000"/>
                </a:solidFill>
                <a:latin typeface="Arial" charset="0"/>
                <a:ea typeface="SimSun" charset="-122"/>
              </a:defRPr>
            </a:lvl8pPr>
            <a:lvl9pPr marL="2908300" indent="-212725" defTabSz="457200" fontAlgn="base" hangingPunct="0">
              <a:lnSpc>
                <a:spcPct val="93000"/>
              </a:lnSpc>
              <a:spcBef>
                <a:spcPct val="0"/>
              </a:spcBef>
              <a:spcAft>
                <a:spcPct val="0"/>
              </a:spcAft>
              <a:buClr>
                <a:srgbClr val="000000"/>
              </a:buClr>
              <a:buSzPct val="100000"/>
              <a:buFont typeface="Times New Roman" pitchFamily="16"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rgbClr val="000000"/>
                </a:solidFill>
                <a:latin typeface="Arial" charset="0"/>
                <a:ea typeface="SimSun" charset="-122"/>
              </a:defRPr>
            </a:lvl9pPr>
          </a:lstStyle>
          <a:p>
            <a:pPr lvl="4" algn="ctr">
              <a:buClrTx/>
              <a:buSzPct val="45000"/>
              <a:buFontTx/>
              <a:buNone/>
              <a:defRPr/>
            </a:pPr>
            <a:r>
              <a:rPr lang="en-US" sz="2800" b="1" dirty="0" smtClean="0"/>
              <a:t>Recap of Previous Lecture</a:t>
            </a:r>
          </a:p>
          <a:p>
            <a:pPr lvl="4">
              <a:buClrTx/>
              <a:buSzPct val="45000"/>
              <a:buFontTx/>
              <a:buNone/>
              <a:defRPr/>
            </a:pPr>
            <a:endParaRPr lang="en-US" sz="2800" b="1" dirty="0" smtClean="0"/>
          </a:p>
          <a:p>
            <a:pPr marL="342900" indent="-342900">
              <a:buClrTx/>
              <a:buSzPct val="45000"/>
              <a:buFont typeface="Arial" pitchFamily="34" charset="0"/>
              <a:buChar char="•"/>
              <a:defRPr/>
            </a:pPr>
            <a:endParaRPr lang="en-US" sz="2000" b="1" dirty="0" smtClean="0"/>
          </a:p>
          <a:p>
            <a:pPr marL="342900" indent="-342900">
              <a:buClrTx/>
              <a:buSzPct val="45000"/>
              <a:buFont typeface="Arial" pitchFamily="34" charset="0"/>
              <a:buChar char="•"/>
              <a:defRPr/>
            </a:pPr>
            <a:endParaRPr lang="en-US" sz="2000" b="1" dirty="0" smtClean="0"/>
          </a:p>
          <a:p>
            <a:pPr marL="342900" indent="-342900">
              <a:buClrTx/>
              <a:buSzPct val="45000"/>
              <a:buFont typeface="Arial" pitchFamily="34" charset="0"/>
              <a:buChar char="•"/>
              <a:defRPr/>
            </a:pPr>
            <a:r>
              <a:rPr lang="en-US" sz="2000" b="1" dirty="0" smtClean="0"/>
              <a:t>Training Process</a:t>
            </a:r>
          </a:p>
          <a:p>
            <a:pPr marL="342900" indent="-342900">
              <a:buClrTx/>
              <a:buSzPct val="45000"/>
              <a:buFont typeface="Arial" pitchFamily="34" charset="0"/>
              <a:buChar char="•"/>
              <a:defRPr/>
            </a:pPr>
            <a:endParaRPr lang="en-US" sz="2000" b="1" dirty="0" smtClean="0"/>
          </a:p>
          <a:p>
            <a:pPr marL="342900" indent="-342900">
              <a:buClrTx/>
              <a:buSzPct val="45000"/>
              <a:buFont typeface="Arial" pitchFamily="34" charset="0"/>
              <a:buChar char="•"/>
              <a:defRPr/>
            </a:pPr>
            <a:r>
              <a:rPr lang="en-US" sz="2000" b="1" dirty="0" smtClean="0"/>
              <a:t>Phases in Training Process</a:t>
            </a:r>
          </a:p>
          <a:p>
            <a:pPr marL="342900" indent="-342900">
              <a:buClrTx/>
              <a:buSzPct val="45000"/>
              <a:buFont typeface="Arial" pitchFamily="34" charset="0"/>
              <a:buChar char="•"/>
              <a:defRPr/>
            </a:pPr>
            <a:endParaRPr lang="en-US" sz="2000" b="1" dirty="0" smtClean="0"/>
          </a:p>
          <a:p>
            <a:pPr marL="342900" indent="-342900">
              <a:buClrTx/>
              <a:buSzPct val="45000"/>
              <a:buFont typeface="Arial" pitchFamily="34" charset="0"/>
              <a:buChar char="•"/>
              <a:defRPr/>
            </a:pPr>
            <a:r>
              <a:rPr lang="en-US" sz="2000" b="1" dirty="0" smtClean="0"/>
              <a:t>Steps in Training Program</a:t>
            </a:r>
          </a:p>
          <a:p>
            <a:pPr marL="342900" indent="-342900">
              <a:buClrTx/>
              <a:buSzPct val="45000"/>
              <a:buFont typeface="Arial" pitchFamily="34" charset="0"/>
              <a:buChar char="•"/>
              <a:defRPr/>
            </a:pPr>
            <a:endParaRPr lang="en-US" sz="2000" b="1" dirty="0" smtClean="0"/>
          </a:p>
          <a:p>
            <a:pPr marL="342900" indent="-342900">
              <a:buClrTx/>
              <a:buSzPct val="45000"/>
              <a:buFont typeface="Arial" pitchFamily="34" charset="0"/>
              <a:buChar char="•"/>
              <a:defRPr/>
            </a:pPr>
            <a:r>
              <a:rPr lang="en-US" sz="2000" b="1" dirty="0" smtClean="0"/>
              <a:t>Training Methods</a:t>
            </a:r>
          </a:p>
          <a:p>
            <a:pPr marL="342900" indent="-342900">
              <a:buClrTx/>
              <a:buSzPct val="45000"/>
              <a:buFont typeface="Arial" pitchFamily="34" charset="0"/>
              <a:buChar char="•"/>
              <a:defRPr/>
            </a:pPr>
            <a:endParaRPr lang="en-US" sz="2000" b="1" dirty="0" smtClean="0"/>
          </a:p>
          <a:p>
            <a:pPr marL="342900" indent="-342900">
              <a:buClrTx/>
              <a:buSzPct val="45000"/>
              <a:buFont typeface="Arial" pitchFamily="34" charset="0"/>
              <a:buChar char="•"/>
              <a:defRPr/>
            </a:pPr>
            <a:r>
              <a:rPr lang="en-US" sz="2000" b="1" dirty="0" smtClean="0"/>
              <a:t>Training and HRD</a:t>
            </a:r>
          </a:p>
          <a:p>
            <a:pPr lvl="4">
              <a:buClrTx/>
              <a:buSzPct val="45000"/>
              <a:buFontTx/>
              <a:buNone/>
              <a:defRPr/>
            </a:pPr>
            <a:endParaRPr lang="en-US" sz="2000" b="1" dirty="0" smtClean="0"/>
          </a:p>
          <a:p>
            <a:pPr lvl="4">
              <a:buClrTx/>
              <a:buSzPct val="45000"/>
              <a:buFontTx/>
              <a:buNone/>
              <a:defRPr/>
            </a:pPr>
            <a:endParaRPr lang="en-US" sz="2000" b="1" dirty="0" smtClean="0"/>
          </a:p>
          <a:p>
            <a:pPr lvl="4">
              <a:buClrTx/>
              <a:buSzPct val="45000"/>
              <a:buFontTx/>
              <a:buNone/>
              <a:defRPr/>
            </a:pPr>
            <a:endParaRPr lang="en-US" sz="2000" b="1" dirty="0" smtClean="0"/>
          </a:p>
          <a:p>
            <a:pPr lvl="4">
              <a:buClrTx/>
              <a:buSzPct val="45000"/>
              <a:buFontTx/>
              <a:buNone/>
              <a:defRPr/>
            </a:pPr>
            <a:endParaRPr lang="en-US" sz="2000" b="1" dirty="0" smtClean="0"/>
          </a:p>
          <a:p>
            <a:pPr lvl="4">
              <a:buClrTx/>
              <a:buSzPct val="45000"/>
              <a:buFontTx/>
              <a:buNone/>
              <a:defRPr/>
            </a:pPr>
            <a:endParaRPr lang="en-US" sz="2800" b="1" dirty="0" smtClean="0"/>
          </a:p>
          <a:p>
            <a:pPr>
              <a:buFont typeface="Times New Roman" pitchFamily="16" charset="0"/>
              <a:buNone/>
              <a:defRPr/>
            </a:pPr>
            <a:endParaRPr lang="en-US" sz="2000" b="1" dirty="0" smtClean="0"/>
          </a:p>
          <a:p>
            <a:pPr>
              <a:buClrTx/>
              <a:buSzPct val="45000"/>
              <a:buFontTx/>
              <a:buNone/>
              <a:defRPr/>
            </a:pPr>
            <a:endParaRPr lang="en-US" sz="2000" b="1" dirty="0" smtClean="0"/>
          </a:p>
          <a:p>
            <a:pPr>
              <a:buClrTx/>
              <a:buSzPct val="45000"/>
              <a:buFontTx/>
              <a:buNone/>
              <a:defRPr/>
            </a:pPr>
            <a:endParaRPr lang="en-US" sz="2000" b="1" dirty="0" smtClean="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
          <p:cNvSpPr txBox="1">
            <a:spLocks noChangeArrowheads="1"/>
          </p:cNvSpPr>
          <p:nvPr/>
        </p:nvSpPr>
        <p:spPr bwMode="auto">
          <a:xfrm>
            <a:off x="685800" y="457200"/>
            <a:ext cx="8229600" cy="594360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 Training Process</a:t>
            </a:r>
          </a:p>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 </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p:txBody>
      </p:sp>
      <p:sp>
        <p:nvSpPr>
          <p:cNvPr id="6147" name="AutoShape 2"/>
          <p:cNvSpPr>
            <a:spLocks noChangeArrowheads="1"/>
          </p:cNvSpPr>
          <p:nvPr/>
        </p:nvSpPr>
        <p:spPr bwMode="auto">
          <a:xfrm>
            <a:off x="914400" y="1143000"/>
            <a:ext cx="3200400" cy="18288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Need Assessment</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a) Organization support    </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b) Organizational Analysis</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c) Task and KSA analysis </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d) Person Analysis            </a:t>
            </a:r>
          </a:p>
        </p:txBody>
      </p:sp>
      <p:sp>
        <p:nvSpPr>
          <p:cNvPr id="6148" name="AutoShape 3"/>
          <p:cNvSpPr>
            <a:spLocks noChangeArrowheads="1"/>
          </p:cNvSpPr>
          <p:nvPr/>
        </p:nvSpPr>
        <p:spPr bwMode="auto">
          <a:xfrm>
            <a:off x="1143000" y="3200400"/>
            <a:ext cx="2971800" cy="11430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Instructional Objectives</a:t>
            </a:r>
          </a:p>
        </p:txBody>
      </p:sp>
      <p:sp>
        <p:nvSpPr>
          <p:cNvPr id="6149" name="AutoShape 4"/>
          <p:cNvSpPr>
            <a:spLocks noChangeArrowheads="1"/>
          </p:cNvSpPr>
          <p:nvPr/>
        </p:nvSpPr>
        <p:spPr bwMode="auto">
          <a:xfrm>
            <a:off x="5029200" y="3200400"/>
            <a:ext cx="2057400" cy="9144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Development of</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criteria</a:t>
            </a:r>
          </a:p>
        </p:txBody>
      </p:sp>
      <p:sp>
        <p:nvSpPr>
          <p:cNvPr id="6150" name="AutoShape 5"/>
          <p:cNvSpPr>
            <a:spLocks noChangeArrowheads="1"/>
          </p:cNvSpPr>
          <p:nvPr/>
        </p:nvSpPr>
        <p:spPr bwMode="auto">
          <a:xfrm>
            <a:off x="7543800" y="3200400"/>
            <a:ext cx="2057400" cy="6858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Training Validity</a:t>
            </a:r>
          </a:p>
        </p:txBody>
      </p:sp>
      <p:sp>
        <p:nvSpPr>
          <p:cNvPr id="6151" name="AutoShape 6"/>
          <p:cNvSpPr>
            <a:spLocks noChangeArrowheads="1"/>
          </p:cNvSpPr>
          <p:nvPr/>
        </p:nvSpPr>
        <p:spPr bwMode="auto">
          <a:xfrm>
            <a:off x="7543800" y="4114800"/>
            <a:ext cx="2057400" cy="6858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Transfer Validity</a:t>
            </a:r>
          </a:p>
        </p:txBody>
      </p:sp>
      <p:sp>
        <p:nvSpPr>
          <p:cNvPr id="6152" name="AutoShape 7"/>
          <p:cNvSpPr>
            <a:spLocks noChangeArrowheads="1"/>
          </p:cNvSpPr>
          <p:nvPr/>
        </p:nvSpPr>
        <p:spPr bwMode="auto">
          <a:xfrm>
            <a:off x="7543800" y="5029200"/>
            <a:ext cx="2057400" cy="6858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Intraorganizational</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validity</a:t>
            </a:r>
          </a:p>
        </p:txBody>
      </p:sp>
      <p:sp>
        <p:nvSpPr>
          <p:cNvPr id="6153" name="AutoShape 8"/>
          <p:cNvSpPr>
            <a:spLocks noChangeArrowheads="1"/>
          </p:cNvSpPr>
          <p:nvPr/>
        </p:nvSpPr>
        <p:spPr bwMode="auto">
          <a:xfrm>
            <a:off x="7543800" y="5943600"/>
            <a:ext cx="2057400" cy="6858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Interorganizational</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validity</a:t>
            </a:r>
          </a:p>
        </p:txBody>
      </p:sp>
      <p:sp>
        <p:nvSpPr>
          <p:cNvPr id="6154" name="AutoShape 9"/>
          <p:cNvSpPr>
            <a:spLocks noChangeArrowheads="1"/>
          </p:cNvSpPr>
          <p:nvPr/>
        </p:nvSpPr>
        <p:spPr bwMode="auto">
          <a:xfrm>
            <a:off x="3886200" y="4800600"/>
            <a:ext cx="2286000" cy="9144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Selection and design</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of instructional</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program</a:t>
            </a:r>
          </a:p>
        </p:txBody>
      </p:sp>
      <p:sp>
        <p:nvSpPr>
          <p:cNvPr id="6155" name="AutoShape 10"/>
          <p:cNvSpPr>
            <a:spLocks noChangeArrowheads="1"/>
          </p:cNvSpPr>
          <p:nvPr/>
        </p:nvSpPr>
        <p:spPr bwMode="auto">
          <a:xfrm>
            <a:off x="3886200" y="5943600"/>
            <a:ext cx="2286000" cy="9144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Training</a:t>
            </a:r>
          </a:p>
        </p:txBody>
      </p:sp>
      <p:sp>
        <p:nvSpPr>
          <p:cNvPr id="6156" name="AutoShape 11"/>
          <p:cNvSpPr>
            <a:spLocks noChangeArrowheads="1"/>
          </p:cNvSpPr>
          <p:nvPr/>
        </p:nvSpPr>
        <p:spPr bwMode="auto">
          <a:xfrm>
            <a:off x="5943600" y="6894513"/>
            <a:ext cx="2286000" cy="57785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Use of evaluation </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models</a:t>
            </a:r>
          </a:p>
        </p:txBody>
      </p:sp>
      <p:sp>
        <p:nvSpPr>
          <p:cNvPr id="6157" name="Line 12"/>
          <p:cNvSpPr>
            <a:spLocks noChangeShapeType="1"/>
          </p:cNvSpPr>
          <p:nvPr/>
        </p:nvSpPr>
        <p:spPr bwMode="auto">
          <a:xfrm>
            <a:off x="2743200" y="2971800"/>
            <a:ext cx="1588" cy="228600"/>
          </a:xfrm>
          <a:prstGeom prst="line">
            <a:avLst/>
          </a:prstGeom>
          <a:noFill/>
          <a:ln w="9360">
            <a:solidFill>
              <a:srgbClr val="000000"/>
            </a:solidFill>
            <a:round/>
            <a:headEnd/>
            <a:tailEnd type="triangle" w="med" len="med"/>
          </a:ln>
        </p:spPr>
        <p:txBody>
          <a:bodyPr/>
          <a:lstStyle/>
          <a:p>
            <a:endParaRPr lang="en-US"/>
          </a:p>
        </p:txBody>
      </p:sp>
      <p:sp>
        <p:nvSpPr>
          <p:cNvPr id="6158" name="Line 13"/>
          <p:cNvSpPr>
            <a:spLocks noChangeShapeType="1"/>
          </p:cNvSpPr>
          <p:nvPr/>
        </p:nvSpPr>
        <p:spPr bwMode="auto">
          <a:xfrm>
            <a:off x="4114800" y="3657600"/>
            <a:ext cx="914400" cy="1588"/>
          </a:xfrm>
          <a:prstGeom prst="line">
            <a:avLst/>
          </a:prstGeom>
          <a:noFill/>
          <a:ln w="9360">
            <a:solidFill>
              <a:srgbClr val="000000"/>
            </a:solidFill>
            <a:round/>
            <a:headEnd/>
            <a:tailEnd type="triangle" w="med" len="med"/>
          </a:ln>
        </p:spPr>
        <p:txBody>
          <a:bodyPr/>
          <a:lstStyle/>
          <a:p>
            <a:endParaRPr lang="en-US"/>
          </a:p>
        </p:txBody>
      </p:sp>
      <p:sp>
        <p:nvSpPr>
          <p:cNvPr id="6159" name="Line 14"/>
          <p:cNvSpPr>
            <a:spLocks noChangeShapeType="1"/>
          </p:cNvSpPr>
          <p:nvPr/>
        </p:nvSpPr>
        <p:spPr bwMode="auto">
          <a:xfrm>
            <a:off x="4572000" y="3657600"/>
            <a:ext cx="1588" cy="1143000"/>
          </a:xfrm>
          <a:prstGeom prst="line">
            <a:avLst/>
          </a:prstGeom>
          <a:noFill/>
          <a:ln w="9360">
            <a:solidFill>
              <a:srgbClr val="000000"/>
            </a:solidFill>
            <a:round/>
            <a:headEnd/>
            <a:tailEnd type="triangle" w="med" len="med"/>
          </a:ln>
        </p:spPr>
        <p:txBody>
          <a:bodyPr/>
          <a:lstStyle/>
          <a:p>
            <a:endParaRPr lang="en-US"/>
          </a:p>
        </p:txBody>
      </p:sp>
      <p:sp>
        <p:nvSpPr>
          <p:cNvPr id="6160" name="Line 15"/>
          <p:cNvSpPr>
            <a:spLocks noChangeShapeType="1"/>
          </p:cNvSpPr>
          <p:nvPr/>
        </p:nvSpPr>
        <p:spPr bwMode="auto">
          <a:xfrm>
            <a:off x="4572000" y="5715000"/>
            <a:ext cx="1588" cy="228600"/>
          </a:xfrm>
          <a:prstGeom prst="line">
            <a:avLst/>
          </a:prstGeom>
          <a:noFill/>
          <a:ln w="9360">
            <a:solidFill>
              <a:srgbClr val="000000"/>
            </a:solidFill>
            <a:round/>
            <a:headEnd/>
            <a:tailEnd type="triangle" w="med" len="med"/>
          </a:ln>
        </p:spPr>
        <p:txBody>
          <a:bodyPr/>
          <a:lstStyle/>
          <a:p>
            <a:endParaRPr lang="en-US"/>
          </a:p>
        </p:txBody>
      </p:sp>
      <p:sp>
        <p:nvSpPr>
          <p:cNvPr id="6161" name="Line 16"/>
          <p:cNvSpPr>
            <a:spLocks noChangeShapeType="1"/>
          </p:cNvSpPr>
          <p:nvPr/>
        </p:nvSpPr>
        <p:spPr bwMode="auto">
          <a:xfrm>
            <a:off x="5029200" y="6858000"/>
            <a:ext cx="1588" cy="457200"/>
          </a:xfrm>
          <a:prstGeom prst="line">
            <a:avLst/>
          </a:prstGeom>
          <a:noFill/>
          <a:ln w="9360">
            <a:solidFill>
              <a:srgbClr val="000000"/>
            </a:solidFill>
            <a:round/>
            <a:headEnd/>
            <a:tailEnd/>
          </a:ln>
        </p:spPr>
        <p:txBody>
          <a:bodyPr/>
          <a:lstStyle/>
          <a:p>
            <a:endParaRPr lang="en-US"/>
          </a:p>
        </p:txBody>
      </p:sp>
      <p:sp>
        <p:nvSpPr>
          <p:cNvPr id="6162" name="Line 17"/>
          <p:cNvSpPr>
            <a:spLocks noChangeShapeType="1"/>
          </p:cNvSpPr>
          <p:nvPr/>
        </p:nvSpPr>
        <p:spPr bwMode="auto">
          <a:xfrm>
            <a:off x="5029200" y="7315200"/>
            <a:ext cx="914400" cy="1588"/>
          </a:xfrm>
          <a:prstGeom prst="line">
            <a:avLst/>
          </a:prstGeom>
          <a:noFill/>
          <a:ln w="9360">
            <a:solidFill>
              <a:srgbClr val="000000"/>
            </a:solidFill>
            <a:round/>
            <a:headEnd/>
            <a:tailEnd type="triangle" w="med" len="med"/>
          </a:ln>
        </p:spPr>
        <p:txBody>
          <a:bodyPr/>
          <a:lstStyle/>
          <a:p>
            <a:endParaRPr lang="en-US"/>
          </a:p>
        </p:txBody>
      </p:sp>
      <p:sp>
        <p:nvSpPr>
          <p:cNvPr id="6163" name="Line 18"/>
          <p:cNvSpPr>
            <a:spLocks noChangeShapeType="1"/>
          </p:cNvSpPr>
          <p:nvPr/>
        </p:nvSpPr>
        <p:spPr bwMode="auto">
          <a:xfrm>
            <a:off x="7315200" y="3657600"/>
            <a:ext cx="1588" cy="2743200"/>
          </a:xfrm>
          <a:prstGeom prst="line">
            <a:avLst/>
          </a:prstGeom>
          <a:noFill/>
          <a:ln w="9360">
            <a:solidFill>
              <a:srgbClr val="000000"/>
            </a:solidFill>
            <a:round/>
            <a:headEnd/>
            <a:tailEnd/>
          </a:ln>
        </p:spPr>
        <p:txBody>
          <a:bodyPr/>
          <a:lstStyle/>
          <a:p>
            <a:endParaRPr lang="en-US"/>
          </a:p>
        </p:txBody>
      </p:sp>
      <p:sp>
        <p:nvSpPr>
          <p:cNvPr id="6164" name="Line 19"/>
          <p:cNvSpPr>
            <a:spLocks noChangeShapeType="1"/>
          </p:cNvSpPr>
          <p:nvPr/>
        </p:nvSpPr>
        <p:spPr bwMode="auto">
          <a:xfrm>
            <a:off x="7315200" y="3657600"/>
            <a:ext cx="228600" cy="1588"/>
          </a:xfrm>
          <a:prstGeom prst="line">
            <a:avLst/>
          </a:prstGeom>
          <a:noFill/>
          <a:ln w="9360">
            <a:solidFill>
              <a:srgbClr val="000000"/>
            </a:solidFill>
            <a:round/>
            <a:headEnd/>
            <a:tailEnd type="triangle" w="med" len="med"/>
          </a:ln>
        </p:spPr>
        <p:txBody>
          <a:bodyPr/>
          <a:lstStyle/>
          <a:p>
            <a:endParaRPr lang="en-US"/>
          </a:p>
        </p:txBody>
      </p:sp>
      <p:sp>
        <p:nvSpPr>
          <p:cNvPr id="6165" name="Line 20"/>
          <p:cNvSpPr>
            <a:spLocks noChangeShapeType="1"/>
          </p:cNvSpPr>
          <p:nvPr/>
        </p:nvSpPr>
        <p:spPr bwMode="auto">
          <a:xfrm>
            <a:off x="7086600" y="3657600"/>
            <a:ext cx="457200" cy="1588"/>
          </a:xfrm>
          <a:prstGeom prst="line">
            <a:avLst/>
          </a:prstGeom>
          <a:noFill/>
          <a:ln w="9360">
            <a:solidFill>
              <a:srgbClr val="000000"/>
            </a:solidFill>
            <a:round/>
            <a:headEnd/>
            <a:tailEnd type="triangle" w="med" len="med"/>
          </a:ln>
        </p:spPr>
        <p:txBody>
          <a:bodyPr/>
          <a:lstStyle/>
          <a:p>
            <a:endParaRPr lang="en-US"/>
          </a:p>
        </p:txBody>
      </p:sp>
      <p:sp>
        <p:nvSpPr>
          <p:cNvPr id="6166" name="Line 21"/>
          <p:cNvSpPr>
            <a:spLocks noChangeShapeType="1"/>
          </p:cNvSpPr>
          <p:nvPr/>
        </p:nvSpPr>
        <p:spPr bwMode="auto">
          <a:xfrm>
            <a:off x="7315200" y="4572000"/>
            <a:ext cx="228600" cy="1588"/>
          </a:xfrm>
          <a:prstGeom prst="line">
            <a:avLst/>
          </a:prstGeom>
          <a:noFill/>
          <a:ln w="9360">
            <a:solidFill>
              <a:srgbClr val="000000"/>
            </a:solidFill>
            <a:round/>
            <a:headEnd/>
            <a:tailEnd type="triangle" w="med" len="med"/>
          </a:ln>
        </p:spPr>
        <p:txBody>
          <a:bodyPr/>
          <a:lstStyle/>
          <a:p>
            <a:endParaRPr lang="en-US"/>
          </a:p>
        </p:txBody>
      </p:sp>
      <p:sp>
        <p:nvSpPr>
          <p:cNvPr id="6167" name="Line 22"/>
          <p:cNvSpPr>
            <a:spLocks noChangeShapeType="1"/>
          </p:cNvSpPr>
          <p:nvPr/>
        </p:nvSpPr>
        <p:spPr bwMode="auto">
          <a:xfrm>
            <a:off x="7315200" y="5486400"/>
            <a:ext cx="228600" cy="1588"/>
          </a:xfrm>
          <a:prstGeom prst="line">
            <a:avLst/>
          </a:prstGeom>
          <a:noFill/>
          <a:ln w="9360">
            <a:solidFill>
              <a:srgbClr val="000000"/>
            </a:solidFill>
            <a:round/>
            <a:headEnd/>
            <a:tailEnd type="triangle" w="med" len="med"/>
          </a:ln>
        </p:spPr>
        <p:txBody>
          <a:bodyPr/>
          <a:lstStyle/>
          <a:p>
            <a:endParaRPr lang="en-US"/>
          </a:p>
        </p:txBody>
      </p:sp>
      <p:sp>
        <p:nvSpPr>
          <p:cNvPr id="6168" name="Line 23"/>
          <p:cNvSpPr>
            <a:spLocks noChangeShapeType="1"/>
          </p:cNvSpPr>
          <p:nvPr/>
        </p:nvSpPr>
        <p:spPr bwMode="auto">
          <a:xfrm>
            <a:off x="7315200" y="6400800"/>
            <a:ext cx="228600" cy="1588"/>
          </a:xfrm>
          <a:prstGeom prst="line">
            <a:avLst/>
          </a:prstGeom>
          <a:noFill/>
          <a:ln w="9360">
            <a:solidFill>
              <a:srgbClr val="000000"/>
            </a:solidFill>
            <a:round/>
            <a:headEnd/>
            <a:tailEnd type="triangle" w="med" len="med"/>
          </a:ln>
        </p:spPr>
        <p:txBody>
          <a:bodyPr/>
          <a:lstStyle/>
          <a:p>
            <a:endParaRPr lang="en-US"/>
          </a:p>
        </p:txBody>
      </p:sp>
      <p:sp>
        <p:nvSpPr>
          <p:cNvPr id="6169" name="Line 24"/>
          <p:cNvSpPr>
            <a:spLocks noChangeShapeType="1"/>
          </p:cNvSpPr>
          <p:nvPr/>
        </p:nvSpPr>
        <p:spPr bwMode="auto">
          <a:xfrm flipV="1">
            <a:off x="6858000" y="6167438"/>
            <a:ext cx="1588" cy="695325"/>
          </a:xfrm>
          <a:prstGeom prst="line">
            <a:avLst/>
          </a:prstGeom>
          <a:noFill/>
          <a:ln w="9360">
            <a:solidFill>
              <a:srgbClr val="000000"/>
            </a:solidFill>
            <a:round/>
            <a:headEnd/>
            <a:tailEnd/>
          </a:ln>
        </p:spPr>
        <p:txBody>
          <a:bodyPr/>
          <a:lstStyle/>
          <a:p>
            <a:endParaRPr lang="en-US"/>
          </a:p>
        </p:txBody>
      </p:sp>
      <p:sp>
        <p:nvSpPr>
          <p:cNvPr id="6170" name="Line 25"/>
          <p:cNvSpPr>
            <a:spLocks noChangeShapeType="1"/>
          </p:cNvSpPr>
          <p:nvPr/>
        </p:nvSpPr>
        <p:spPr bwMode="auto">
          <a:xfrm>
            <a:off x="6858000" y="6172200"/>
            <a:ext cx="457200" cy="1588"/>
          </a:xfrm>
          <a:prstGeom prst="line">
            <a:avLst/>
          </a:prstGeom>
          <a:noFill/>
          <a:ln w="9360">
            <a:solidFill>
              <a:srgbClr val="000000"/>
            </a:solidFill>
            <a:round/>
            <a:headEnd/>
            <a:tailEnd type="triangle" w="med" len="med"/>
          </a:ln>
        </p:spPr>
        <p:txBody>
          <a:bodyPr/>
          <a:lstStyle/>
          <a:p>
            <a:endParaRPr lang="en-US"/>
          </a:p>
        </p:txBody>
      </p:sp>
      <p:sp>
        <p:nvSpPr>
          <p:cNvPr id="6171" name="Line 26"/>
          <p:cNvSpPr>
            <a:spLocks noChangeShapeType="1"/>
          </p:cNvSpPr>
          <p:nvPr/>
        </p:nvSpPr>
        <p:spPr bwMode="auto">
          <a:xfrm>
            <a:off x="9829800" y="3429000"/>
            <a:ext cx="1588" cy="4114800"/>
          </a:xfrm>
          <a:prstGeom prst="line">
            <a:avLst/>
          </a:prstGeom>
          <a:noFill/>
          <a:ln w="9360">
            <a:solidFill>
              <a:srgbClr val="000000"/>
            </a:solidFill>
            <a:round/>
            <a:headEnd/>
            <a:tailEnd/>
          </a:ln>
        </p:spPr>
        <p:txBody>
          <a:bodyPr/>
          <a:lstStyle/>
          <a:p>
            <a:endParaRPr lang="en-US"/>
          </a:p>
        </p:txBody>
      </p:sp>
      <p:sp>
        <p:nvSpPr>
          <p:cNvPr id="6172" name="Line 27"/>
          <p:cNvSpPr>
            <a:spLocks noChangeShapeType="1"/>
          </p:cNvSpPr>
          <p:nvPr/>
        </p:nvSpPr>
        <p:spPr bwMode="auto">
          <a:xfrm>
            <a:off x="457200" y="2286000"/>
            <a:ext cx="1588" cy="5257800"/>
          </a:xfrm>
          <a:prstGeom prst="line">
            <a:avLst/>
          </a:prstGeom>
          <a:noFill/>
          <a:ln w="9360">
            <a:solidFill>
              <a:srgbClr val="000000"/>
            </a:solidFill>
            <a:round/>
            <a:headEnd/>
            <a:tailEnd/>
          </a:ln>
        </p:spPr>
        <p:txBody>
          <a:bodyPr/>
          <a:lstStyle/>
          <a:p>
            <a:endParaRPr lang="en-US"/>
          </a:p>
        </p:txBody>
      </p:sp>
      <p:sp>
        <p:nvSpPr>
          <p:cNvPr id="6173" name="Line 28"/>
          <p:cNvSpPr>
            <a:spLocks noChangeShapeType="1"/>
          </p:cNvSpPr>
          <p:nvPr/>
        </p:nvSpPr>
        <p:spPr bwMode="auto">
          <a:xfrm flipH="1" flipV="1">
            <a:off x="452438" y="7504113"/>
            <a:ext cx="9382125" cy="25400"/>
          </a:xfrm>
          <a:prstGeom prst="line">
            <a:avLst/>
          </a:prstGeom>
          <a:noFill/>
          <a:ln w="9360">
            <a:solidFill>
              <a:srgbClr val="000000"/>
            </a:solidFill>
            <a:round/>
            <a:headEnd/>
            <a:tailEnd/>
          </a:ln>
        </p:spPr>
        <p:txBody>
          <a:bodyPr/>
          <a:lstStyle/>
          <a:p>
            <a:endParaRPr lang="en-US"/>
          </a:p>
        </p:txBody>
      </p:sp>
      <p:sp>
        <p:nvSpPr>
          <p:cNvPr id="6174" name="Line 29"/>
          <p:cNvSpPr>
            <a:spLocks noChangeShapeType="1"/>
          </p:cNvSpPr>
          <p:nvPr/>
        </p:nvSpPr>
        <p:spPr bwMode="auto">
          <a:xfrm>
            <a:off x="457200" y="2286000"/>
            <a:ext cx="457200" cy="1588"/>
          </a:xfrm>
          <a:prstGeom prst="line">
            <a:avLst/>
          </a:prstGeom>
          <a:noFill/>
          <a:ln w="9360">
            <a:solidFill>
              <a:srgbClr val="000000"/>
            </a:solidFill>
            <a:round/>
            <a:headEnd/>
            <a:tailEnd type="triangle" w="med" len="med"/>
          </a:ln>
        </p:spPr>
        <p:txBody>
          <a:bodyPr/>
          <a:lstStyle/>
          <a:p>
            <a:endParaRPr lang="en-US"/>
          </a:p>
        </p:txBody>
      </p:sp>
      <p:sp>
        <p:nvSpPr>
          <p:cNvPr id="6175" name="Line 30"/>
          <p:cNvSpPr>
            <a:spLocks noChangeShapeType="1"/>
          </p:cNvSpPr>
          <p:nvPr/>
        </p:nvSpPr>
        <p:spPr bwMode="auto">
          <a:xfrm>
            <a:off x="9601200" y="3429000"/>
            <a:ext cx="228600" cy="1588"/>
          </a:xfrm>
          <a:prstGeom prst="line">
            <a:avLst/>
          </a:prstGeom>
          <a:noFill/>
          <a:ln w="9360">
            <a:solidFill>
              <a:srgbClr val="000000"/>
            </a:solidFill>
            <a:round/>
            <a:headEnd/>
            <a:tailEnd type="triangle" w="med" len="med"/>
          </a:ln>
        </p:spPr>
        <p:txBody>
          <a:bodyPr/>
          <a:lstStyle/>
          <a:p>
            <a:endParaRPr lang="en-US"/>
          </a:p>
        </p:txBody>
      </p:sp>
      <p:sp>
        <p:nvSpPr>
          <p:cNvPr id="6176" name="Line 31"/>
          <p:cNvSpPr>
            <a:spLocks noChangeShapeType="1"/>
          </p:cNvSpPr>
          <p:nvPr/>
        </p:nvSpPr>
        <p:spPr bwMode="auto">
          <a:xfrm>
            <a:off x="9601200" y="4343400"/>
            <a:ext cx="228600" cy="1588"/>
          </a:xfrm>
          <a:prstGeom prst="line">
            <a:avLst/>
          </a:prstGeom>
          <a:noFill/>
          <a:ln w="9360">
            <a:solidFill>
              <a:srgbClr val="000000"/>
            </a:solidFill>
            <a:round/>
            <a:headEnd/>
            <a:tailEnd type="triangle" w="med" len="med"/>
          </a:ln>
        </p:spPr>
        <p:txBody>
          <a:bodyPr/>
          <a:lstStyle/>
          <a:p>
            <a:endParaRPr lang="en-US"/>
          </a:p>
        </p:txBody>
      </p:sp>
      <p:sp>
        <p:nvSpPr>
          <p:cNvPr id="6177" name="Line 32"/>
          <p:cNvSpPr>
            <a:spLocks noChangeShapeType="1"/>
          </p:cNvSpPr>
          <p:nvPr/>
        </p:nvSpPr>
        <p:spPr bwMode="auto">
          <a:xfrm>
            <a:off x="9601200" y="5257800"/>
            <a:ext cx="228600" cy="1588"/>
          </a:xfrm>
          <a:prstGeom prst="line">
            <a:avLst/>
          </a:prstGeom>
          <a:noFill/>
          <a:ln w="9360">
            <a:solidFill>
              <a:srgbClr val="000000"/>
            </a:solidFill>
            <a:round/>
            <a:headEnd/>
            <a:tailEnd type="triangle" w="med" len="med"/>
          </a:ln>
        </p:spPr>
        <p:txBody>
          <a:bodyPr/>
          <a:lstStyle/>
          <a:p>
            <a:endParaRPr lang="en-US"/>
          </a:p>
        </p:txBody>
      </p:sp>
      <p:sp>
        <p:nvSpPr>
          <p:cNvPr id="6178" name="Line 33"/>
          <p:cNvSpPr>
            <a:spLocks noChangeShapeType="1"/>
          </p:cNvSpPr>
          <p:nvPr/>
        </p:nvSpPr>
        <p:spPr bwMode="auto">
          <a:xfrm>
            <a:off x="9601200" y="6172200"/>
            <a:ext cx="228600" cy="1588"/>
          </a:xfrm>
          <a:prstGeom prst="line">
            <a:avLst/>
          </a:prstGeom>
          <a:noFill/>
          <a:ln w="9360">
            <a:solidFill>
              <a:srgbClr val="000000"/>
            </a:solidFill>
            <a:round/>
            <a:headEnd/>
            <a:tailEnd type="triangle" w="med" len="med"/>
          </a:ln>
        </p:spPr>
        <p:txBody>
          <a:bodyPr/>
          <a:lstStyle/>
          <a:p>
            <a:endParaRPr lang="en-US"/>
          </a:p>
        </p:txBody>
      </p:sp>
      <p:sp>
        <p:nvSpPr>
          <p:cNvPr id="6179" name="Text Box 34"/>
          <p:cNvSpPr txBox="1">
            <a:spLocks noChangeArrowheads="1"/>
          </p:cNvSpPr>
          <p:nvPr/>
        </p:nvSpPr>
        <p:spPr bwMode="auto">
          <a:xfrm>
            <a:off x="685800" y="7086600"/>
            <a:ext cx="4343400" cy="45720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Source: Aswathappa, 2008, p. 216</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ChangeArrowheads="1"/>
          </p:cNvSpPr>
          <p:nvPr/>
        </p:nvSpPr>
        <p:spPr bwMode="auto">
          <a:xfrm>
            <a:off x="2922588" y="960438"/>
            <a:ext cx="3144837" cy="493712"/>
          </a:xfrm>
          <a:prstGeom prst="rect">
            <a:avLst/>
          </a:prstGeom>
          <a:noFill/>
          <a:ln w="9525">
            <a:noFill/>
            <a:miter lim="800000"/>
            <a:headEnd/>
            <a:tailEnd/>
          </a:ln>
        </p:spPr>
        <p:txBody>
          <a:bodyPr wrap="none">
            <a:spAutoFit/>
          </a:bodyPr>
          <a:lstStyle/>
          <a:p>
            <a:pPr algn="ct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a:solidFill>
                  <a:schemeClr val="tx1"/>
                </a:solidFill>
              </a:rPr>
              <a:t> </a:t>
            </a:r>
            <a:r>
              <a:rPr lang="en-US" sz="2800" b="1">
                <a:solidFill>
                  <a:srgbClr val="000000"/>
                </a:solidFill>
              </a:rPr>
              <a:t>Training Process</a:t>
            </a:r>
          </a:p>
        </p:txBody>
      </p:sp>
      <p:sp>
        <p:nvSpPr>
          <p:cNvPr id="7171" name="Rounded Rectangle 2"/>
          <p:cNvSpPr>
            <a:spLocks noChangeArrowheads="1"/>
          </p:cNvSpPr>
          <p:nvPr/>
        </p:nvSpPr>
        <p:spPr bwMode="auto">
          <a:xfrm>
            <a:off x="1458913" y="2255838"/>
            <a:ext cx="2362200" cy="914400"/>
          </a:xfrm>
          <a:prstGeom prst="roundRect">
            <a:avLst>
              <a:gd name="adj" fmla="val 16667"/>
            </a:avLst>
          </a:prstGeom>
          <a:solidFill>
            <a:srgbClr val="00B8FF"/>
          </a:solidFill>
          <a:ln w="9525" algn="ctr">
            <a:solidFill>
              <a:schemeClr val="tx1"/>
            </a:solidFill>
            <a:round/>
            <a:headEnd/>
            <a:tailEnd/>
          </a:ln>
        </p:spPr>
        <p:txBody>
          <a:bodyPr/>
          <a:lstStyle/>
          <a:p>
            <a:r>
              <a:rPr lang="en-US"/>
              <a:t> </a:t>
            </a:r>
            <a:r>
              <a:rPr lang="en-US" b="1"/>
              <a:t>Phase 1</a:t>
            </a:r>
          </a:p>
          <a:p>
            <a:r>
              <a:rPr lang="en-US" b="1"/>
              <a:t>Training Need</a:t>
            </a:r>
          </a:p>
        </p:txBody>
      </p:sp>
      <p:sp>
        <p:nvSpPr>
          <p:cNvPr id="7172" name="Rounded Rectangle 3"/>
          <p:cNvSpPr>
            <a:spLocks noChangeArrowheads="1"/>
          </p:cNvSpPr>
          <p:nvPr/>
        </p:nvSpPr>
        <p:spPr bwMode="auto">
          <a:xfrm>
            <a:off x="4659313" y="2255838"/>
            <a:ext cx="2362200" cy="914400"/>
          </a:xfrm>
          <a:prstGeom prst="roundRect">
            <a:avLst>
              <a:gd name="adj" fmla="val 16667"/>
            </a:avLst>
          </a:prstGeom>
          <a:solidFill>
            <a:srgbClr val="00B8FF"/>
          </a:solidFill>
          <a:ln w="9525" algn="ctr">
            <a:solidFill>
              <a:schemeClr val="tx1"/>
            </a:solidFill>
            <a:round/>
            <a:headEnd/>
            <a:tailEnd/>
          </a:ln>
        </p:spPr>
        <p:txBody>
          <a:bodyPr/>
          <a:lstStyle/>
          <a:p>
            <a:r>
              <a:rPr lang="en-US"/>
              <a:t> </a:t>
            </a:r>
            <a:r>
              <a:rPr lang="en-US" b="1"/>
              <a:t>Phase 2</a:t>
            </a:r>
          </a:p>
          <a:p>
            <a:r>
              <a:rPr lang="en-US" b="1"/>
              <a:t>Training Design</a:t>
            </a:r>
          </a:p>
        </p:txBody>
      </p:sp>
      <p:sp>
        <p:nvSpPr>
          <p:cNvPr id="7173" name="Rounded Rectangle 4"/>
          <p:cNvSpPr>
            <a:spLocks noChangeArrowheads="1"/>
          </p:cNvSpPr>
          <p:nvPr/>
        </p:nvSpPr>
        <p:spPr bwMode="auto">
          <a:xfrm>
            <a:off x="4679950" y="3932238"/>
            <a:ext cx="2362200" cy="914400"/>
          </a:xfrm>
          <a:prstGeom prst="roundRect">
            <a:avLst>
              <a:gd name="adj" fmla="val 16667"/>
            </a:avLst>
          </a:prstGeom>
          <a:solidFill>
            <a:srgbClr val="00B8FF"/>
          </a:solidFill>
          <a:ln w="9525" algn="ctr">
            <a:solidFill>
              <a:schemeClr val="tx1"/>
            </a:solidFill>
            <a:round/>
            <a:headEnd/>
            <a:tailEnd/>
          </a:ln>
        </p:spPr>
        <p:txBody>
          <a:bodyPr/>
          <a:lstStyle/>
          <a:p>
            <a:r>
              <a:rPr lang="en-US"/>
              <a:t> </a:t>
            </a:r>
            <a:r>
              <a:rPr lang="en-US" b="1"/>
              <a:t>Phase 3</a:t>
            </a:r>
          </a:p>
          <a:p>
            <a:r>
              <a:rPr lang="en-US" b="1"/>
              <a:t>Training Implementation</a:t>
            </a:r>
          </a:p>
        </p:txBody>
      </p:sp>
      <p:sp>
        <p:nvSpPr>
          <p:cNvPr id="7174" name="Rounded Rectangle 5"/>
          <p:cNvSpPr>
            <a:spLocks noChangeArrowheads="1"/>
          </p:cNvSpPr>
          <p:nvPr/>
        </p:nvSpPr>
        <p:spPr bwMode="auto">
          <a:xfrm>
            <a:off x="1547813" y="3932238"/>
            <a:ext cx="2362200" cy="914400"/>
          </a:xfrm>
          <a:prstGeom prst="roundRect">
            <a:avLst>
              <a:gd name="adj" fmla="val 16667"/>
            </a:avLst>
          </a:prstGeom>
          <a:solidFill>
            <a:srgbClr val="00B8FF"/>
          </a:solidFill>
          <a:ln w="9525" algn="ctr">
            <a:solidFill>
              <a:schemeClr val="tx1"/>
            </a:solidFill>
            <a:round/>
            <a:headEnd/>
            <a:tailEnd/>
          </a:ln>
        </p:spPr>
        <p:txBody>
          <a:bodyPr/>
          <a:lstStyle/>
          <a:p>
            <a:r>
              <a:rPr lang="en-US"/>
              <a:t> </a:t>
            </a:r>
            <a:r>
              <a:rPr lang="en-US" b="1"/>
              <a:t>Phase 4</a:t>
            </a:r>
          </a:p>
          <a:p>
            <a:r>
              <a:rPr lang="en-US" b="1"/>
              <a:t>Training Evaluation</a:t>
            </a:r>
          </a:p>
        </p:txBody>
      </p:sp>
      <p:cxnSp>
        <p:nvCxnSpPr>
          <p:cNvPr id="7175" name="Straight Arrow Connector 7"/>
          <p:cNvCxnSpPr>
            <a:cxnSpLocks noChangeShapeType="1"/>
            <a:stCxn id="7171" idx="3"/>
            <a:endCxn id="7172" idx="1"/>
          </p:cNvCxnSpPr>
          <p:nvPr/>
        </p:nvCxnSpPr>
        <p:spPr bwMode="auto">
          <a:xfrm>
            <a:off x="3821113" y="2713038"/>
            <a:ext cx="838200" cy="0"/>
          </a:xfrm>
          <a:prstGeom prst="straightConnector1">
            <a:avLst/>
          </a:prstGeom>
          <a:noFill/>
          <a:ln w="9525" algn="ctr">
            <a:solidFill>
              <a:schemeClr val="tx1"/>
            </a:solidFill>
            <a:round/>
            <a:headEnd/>
            <a:tailEnd type="arrow" w="med" len="med"/>
          </a:ln>
        </p:spPr>
      </p:cxnSp>
      <p:cxnSp>
        <p:nvCxnSpPr>
          <p:cNvPr id="7176" name="Straight Arrow Connector 9"/>
          <p:cNvCxnSpPr>
            <a:cxnSpLocks noChangeShapeType="1"/>
            <a:stCxn id="7172" idx="2"/>
            <a:endCxn id="7173" idx="0"/>
          </p:cNvCxnSpPr>
          <p:nvPr/>
        </p:nvCxnSpPr>
        <p:spPr bwMode="auto">
          <a:xfrm>
            <a:off x="5840413" y="3170238"/>
            <a:ext cx="20637" cy="762000"/>
          </a:xfrm>
          <a:prstGeom prst="straightConnector1">
            <a:avLst/>
          </a:prstGeom>
          <a:noFill/>
          <a:ln w="9525" algn="ctr">
            <a:solidFill>
              <a:schemeClr val="tx1"/>
            </a:solidFill>
            <a:round/>
            <a:headEnd/>
            <a:tailEnd type="arrow" w="med" len="med"/>
          </a:ln>
        </p:spPr>
      </p:cxnSp>
      <p:cxnSp>
        <p:nvCxnSpPr>
          <p:cNvPr id="7177" name="Straight Arrow Connector 11"/>
          <p:cNvCxnSpPr>
            <a:cxnSpLocks noChangeShapeType="1"/>
            <a:stCxn id="7173" idx="1"/>
            <a:endCxn id="7174" idx="3"/>
          </p:cNvCxnSpPr>
          <p:nvPr/>
        </p:nvCxnSpPr>
        <p:spPr bwMode="auto">
          <a:xfrm flipH="1">
            <a:off x="3910013" y="4389438"/>
            <a:ext cx="769937" cy="0"/>
          </a:xfrm>
          <a:prstGeom prst="straightConnector1">
            <a:avLst/>
          </a:prstGeom>
          <a:noFill/>
          <a:ln w="9525" algn="ctr">
            <a:solidFill>
              <a:schemeClr val="tx1"/>
            </a:solidFill>
            <a:round/>
            <a:headEnd/>
            <a:tailEnd type="arrow" w="med" len="med"/>
          </a:ln>
        </p:spPr>
      </p:cxnSp>
      <p:cxnSp>
        <p:nvCxnSpPr>
          <p:cNvPr id="7178" name="Straight Arrow Connector 13"/>
          <p:cNvCxnSpPr>
            <a:cxnSpLocks noChangeShapeType="1"/>
            <a:stCxn id="7174" idx="0"/>
          </p:cNvCxnSpPr>
          <p:nvPr/>
        </p:nvCxnSpPr>
        <p:spPr bwMode="auto">
          <a:xfrm flipV="1">
            <a:off x="2728913" y="3170238"/>
            <a:ext cx="0" cy="762000"/>
          </a:xfrm>
          <a:prstGeom prst="straightConnector1">
            <a:avLst/>
          </a:prstGeom>
          <a:noFill/>
          <a:ln w="9525" algn="ctr">
            <a:solidFill>
              <a:schemeClr val="tx1"/>
            </a:solidFill>
            <a:round/>
            <a:headEnd/>
            <a:tailEnd type="arrow" w="med" len="med"/>
          </a:ln>
        </p:spPr>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685800" y="1022350"/>
            <a:ext cx="8229600" cy="537845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Steps in Training Program</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p:txBody>
      </p:sp>
      <p:sp>
        <p:nvSpPr>
          <p:cNvPr id="8195" name="Text Box 2"/>
          <p:cNvSpPr txBox="1">
            <a:spLocks noChangeArrowheads="1"/>
          </p:cNvSpPr>
          <p:nvPr/>
        </p:nvSpPr>
        <p:spPr bwMode="auto">
          <a:xfrm>
            <a:off x="685800" y="7073900"/>
            <a:ext cx="9144000" cy="45720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Source: Aswathappa, Human Resource Management, Text and Cases, 2008, p. 220 </a:t>
            </a:r>
          </a:p>
        </p:txBody>
      </p:sp>
      <p:sp>
        <p:nvSpPr>
          <p:cNvPr id="8196" name="AutoShape 3"/>
          <p:cNvSpPr>
            <a:spLocks noChangeArrowheads="1"/>
          </p:cNvSpPr>
          <p:nvPr/>
        </p:nvSpPr>
        <p:spPr bwMode="auto">
          <a:xfrm>
            <a:off x="914400" y="2057400"/>
            <a:ext cx="2514600" cy="9144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Who are the trainees?</a:t>
            </a:r>
          </a:p>
        </p:txBody>
      </p:sp>
      <p:sp>
        <p:nvSpPr>
          <p:cNvPr id="8197" name="AutoShape 4"/>
          <p:cNvSpPr>
            <a:spLocks noChangeArrowheads="1"/>
          </p:cNvSpPr>
          <p:nvPr/>
        </p:nvSpPr>
        <p:spPr bwMode="auto">
          <a:xfrm>
            <a:off x="3886200" y="2057400"/>
            <a:ext cx="2514600" cy="9144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Who are the trainers?</a:t>
            </a:r>
          </a:p>
        </p:txBody>
      </p:sp>
      <p:sp>
        <p:nvSpPr>
          <p:cNvPr id="8198" name="AutoShape 5"/>
          <p:cNvSpPr>
            <a:spLocks noChangeArrowheads="1"/>
          </p:cNvSpPr>
          <p:nvPr/>
        </p:nvSpPr>
        <p:spPr bwMode="auto">
          <a:xfrm>
            <a:off x="6858000" y="2057400"/>
            <a:ext cx="2514600" cy="9144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What methods and</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techniques?</a:t>
            </a:r>
          </a:p>
        </p:txBody>
      </p:sp>
      <p:sp>
        <p:nvSpPr>
          <p:cNvPr id="8199" name="AutoShape 6"/>
          <p:cNvSpPr>
            <a:spLocks noChangeArrowheads="1"/>
          </p:cNvSpPr>
          <p:nvPr/>
        </p:nvSpPr>
        <p:spPr bwMode="auto">
          <a:xfrm>
            <a:off x="914400" y="3657600"/>
            <a:ext cx="2514600" cy="9144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Where to conduct the </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program?</a:t>
            </a:r>
          </a:p>
        </p:txBody>
      </p:sp>
      <p:sp>
        <p:nvSpPr>
          <p:cNvPr id="8200" name="AutoShape 7"/>
          <p:cNvSpPr>
            <a:spLocks noChangeArrowheads="1"/>
          </p:cNvSpPr>
          <p:nvPr/>
        </p:nvSpPr>
        <p:spPr bwMode="auto">
          <a:xfrm>
            <a:off x="3886200" y="3657600"/>
            <a:ext cx="2514600" cy="9144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What principles of </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learning?</a:t>
            </a:r>
          </a:p>
        </p:txBody>
      </p:sp>
      <p:sp>
        <p:nvSpPr>
          <p:cNvPr id="8201" name="AutoShape 8"/>
          <p:cNvSpPr>
            <a:spLocks noChangeArrowheads="1"/>
          </p:cNvSpPr>
          <p:nvPr/>
        </p:nvSpPr>
        <p:spPr bwMode="auto">
          <a:xfrm>
            <a:off x="6858000" y="3657600"/>
            <a:ext cx="2514600" cy="9144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What should be the </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Level of training?</a:t>
            </a:r>
          </a:p>
        </p:txBody>
      </p:sp>
      <p:sp>
        <p:nvSpPr>
          <p:cNvPr id="8202" name="Line 9"/>
          <p:cNvSpPr>
            <a:spLocks noChangeShapeType="1"/>
          </p:cNvSpPr>
          <p:nvPr/>
        </p:nvSpPr>
        <p:spPr bwMode="auto">
          <a:xfrm>
            <a:off x="3429000" y="2514600"/>
            <a:ext cx="457200" cy="1588"/>
          </a:xfrm>
          <a:prstGeom prst="line">
            <a:avLst/>
          </a:prstGeom>
          <a:noFill/>
          <a:ln w="9360">
            <a:solidFill>
              <a:srgbClr val="000000"/>
            </a:solidFill>
            <a:round/>
            <a:headEnd/>
            <a:tailEnd type="triangle" w="med" len="med"/>
          </a:ln>
        </p:spPr>
        <p:txBody>
          <a:bodyPr/>
          <a:lstStyle/>
          <a:p>
            <a:endParaRPr lang="en-US"/>
          </a:p>
        </p:txBody>
      </p:sp>
      <p:sp>
        <p:nvSpPr>
          <p:cNvPr id="8203" name="Line 10"/>
          <p:cNvSpPr>
            <a:spLocks noChangeShapeType="1"/>
          </p:cNvSpPr>
          <p:nvPr/>
        </p:nvSpPr>
        <p:spPr bwMode="auto">
          <a:xfrm>
            <a:off x="6400800" y="2514600"/>
            <a:ext cx="457200" cy="1588"/>
          </a:xfrm>
          <a:prstGeom prst="line">
            <a:avLst/>
          </a:prstGeom>
          <a:noFill/>
          <a:ln w="9360">
            <a:solidFill>
              <a:srgbClr val="000000"/>
            </a:solidFill>
            <a:round/>
            <a:headEnd/>
            <a:tailEnd type="triangle" w="med" len="med"/>
          </a:ln>
        </p:spPr>
        <p:txBody>
          <a:bodyPr/>
          <a:lstStyle/>
          <a:p>
            <a:endParaRPr lang="en-US"/>
          </a:p>
        </p:txBody>
      </p:sp>
      <p:sp>
        <p:nvSpPr>
          <p:cNvPr id="8204" name="Line 11"/>
          <p:cNvSpPr>
            <a:spLocks noChangeShapeType="1"/>
          </p:cNvSpPr>
          <p:nvPr/>
        </p:nvSpPr>
        <p:spPr bwMode="auto">
          <a:xfrm>
            <a:off x="8001000" y="2971800"/>
            <a:ext cx="1588" cy="685800"/>
          </a:xfrm>
          <a:prstGeom prst="line">
            <a:avLst/>
          </a:prstGeom>
          <a:noFill/>
          <a:ln w="9360">
            <a:solidFill>
              <a:srgbClr val="000000"/>
            </a:solidFill>
            <a:round/>
            <a:headEnd/>
            <a:tailEnd type="triangle" w="med" len="med"/>
          </a:ln>
        </p:spPr>
        <p:txBody>
          <a:bodyPr/>
          <a:lstStyle/>
          <a:p>
            <a:endParaRPr lang="en-US"/>
          </a:p>
        </p:txBody>
      </p:sp>
      <p:sp>
        <p:nvSpPr>
          <p:cNvPr id="8205" name="Line 12"/>
          <p:cNvSpPr>
            <a:spLocks noChangeShapeType="1"/>
          </p:cNvSpPr>
          <p:nvPr/>
        </p:nvSpPr>
        <p:spPr bwMode="auto">
          <a:xfrm flipH="1">
            <a:off x="6396038" y="4114800"/>
            <a:ext cx="466725" cy="1588"/>
          </a:xfrm>
          <a:prstGeom prst="line">
            <a:avLst/>
          </a:prstGeom>
          <a:noFill/>
          <a:ln w="9360">
            <a:solidFill>
              <a:srgbClr val="000000"/>
            </a:solidFill>
            <a:round/>
            <a:headEnd/>
            <a:tailEnd type="triangle" w="med" len="med"/>
          </a:ln>
        </p:spPr>
        <p:txBody>
          <a:bodyPr/>
          <a:lstStyle/>
          <a:p>
            <a:endParaRPr lang="en-US"/>
          </a:p>
        </p:txBody>
      </p:sp>
      <p:sp>
        <p:nvSpPr>
          <p:cNvPr id="8206" name="Line 13"/>
          <p:cNvSpPr>
            <a:spLocks noChangeShapeType="1"/>
          </p:cNvSpPr>
          <p:nvPr/>
        </p:nvSpPr>
        <p:spPr bwMode="auto">
          <a:xfrm flipH="1">
            <a:off x="3424238" y="4114800"/>
            <a:ext cx="466725" cy="1588"/>
          </a:xfrm>
          <a:prstGeom prst="line">
            <a:avLst/>
          </a:prstGeom>
          <a:noFill/>
          <a:ln w="9360">
            <a:solidFill>
              <a:srgbClr val="000000"/>
            </a:solidFill>
            <a:round/>
            <a:headEnd/>
            <a:tailEnd type="triangle" w="med" len="med"/>
          </a:ln>
        </p:spPr>
        <p:txBody>
          <a:bodyPr/>
          <a:lstStyle/>
          <a:p>
            <a:endParaRPr lang="en-U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
          <p:cNvSpPr txBox="1">
            <a:spLocks noChangeArrowheads="1"/>
          </p:cNvSpPr>
          <p:nvPr/>
        </p:nvSpPr>
        <p:spPr bwMode="auto">
          <a:xfrm>
            <a:off x="685800" y="1022350"/>
            <a:ext cx="8229600" cy="537845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Training Methods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p:txBody>
      </p:sp>
      <p:sp>
        <p:nvSpPr>
          <p:cNvPr id="9219" name="Text Box 2"/>
          <p:cNvSpPr txBox="1">
            <a:spLocks noChangeArrowheads="1"/>
          </p:cNvSpPr>
          <p:nvPr/>
        </p:nvSpPr>
        <p:spPr bwMode="auto">
          <a:xfrm>
            <a:off x="685800" y="7073900"/>
            <a:ext cx="9144000" cy="45720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Source: Aswathappa, Human Resource Management, Text and Cases, 2008, p. 221 </a:t>
            </a:r>
          </a:p>
        </p:txBody>
      </p:sp>
      <p:graphicFrame>
        <p:nvGraphicFramePr>
          <p:cNvPr id="2" name="Group 3"/>
          <p:cNvGraphicFramePr>
            <a:graphicFrameLocks noGrp="1"/>
          </p:cNvGraphicFramePr>
          <p:nvPr/>
        </p:nvGraphicFramePr>
        <p:xfrm>
          <a:off x="228600" y="1911350"/>
          <a:ext cx="9602788" cy="4826556"/>
        </p:xfrm>
        <a:graphic>
          <a:graphicData uri="http://schemas.openxmlformats.org/drawingml/2006/table">
            <a:tbl>
              <a:tblPr/>
              <a:tblGrid>
                <a:gridCol w="1751013"/>
                <a:gridCol w="1568450"/>
                <a:gridCol w="1570037"/>
                <a:gridCol w="1568450"/>
                <a:gridCol w="1568450"/>
                <a:gridCol w="1576388"/>
              </a:tblGrid>
              <a:tr h="1330325">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FFFFFF"/>
                          </a:solidFill>
                          <a:effectLst/>
                          <a:latin typeface="Arial" charset="0"/>
                          <a:ea typeface="SimSun" charset="-122"/>
                        </a:rPr>
                        <a:t>Training Method</a:t>
                      </a:r>
                    </a:p>
                  </a:txBody>
                  <a:tcPr marL="90000" marR="90000" marT="135252"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FFFFFF"/>
                          </a:solidFill>
                          <a:effectLst/>
                          <a:latin typeface="Arial" charset="0"/>
                          <a:ea typeface="SimSun" charset="-122"/>
                        </a:rPr>
                        <a:t>Orienting new employees, introducing innovation</a:t>
                      </a:r>
                    </a:p>
                  </a:txBody>
                  <a:tcPr marL="90000" marR="90000" marT="135252"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FFFFFF"/>
                          </a:solidFill>
                          <a:effectLst/>
                          <a:latin typeface="Arial" charset="0"/>
                          <a:ea typeface="SimSun" charset="-122"/>
                        </a:rPr>
                        <a:t>Special skills training</a:t>
                      </a:r>
                    </a:p>
                  </a:txBody>
                  <a:tcPr marL="90000" marR="90000" marT="135252"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FFFFFF"/>
                          </a:solidFill>
                          <a:effectLst/>
                          <a:latin typeface="Arial" charset="0"/>
                          <a:ea typeface="SimSun" charset="-122"/>
                        </a:rPr>
                        <a:t>Safety education</a:t>
                      </a:r>
                    </a:p>
                  </a:txBody>
                  <a:tcPr marL="90000" marR="90000" marT="135252"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FFFFFF"/>
                          </a:solidFill>
                          <a:effectLst/>
                          <a:latin typeface="Arial" charset="0"/>
                          <a:ea typeface="SimSun" charset="-122"/>
                        </a:rPr>
                        <a:t>Creative technical and professional education</a:t>
                      </a:r>
                    </a:p>
                  </a:txBody>
                  <a:tcPr marL="90000" marR="90000" marT="135252"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FFFFFF"/>
                          </a:solidFill>
                          <a:effectLst/>
                          <a:latin typeface="Arial" charset="0"/>
                          <a:ea typeface="SimSun" charset="-122"/>
                        </a:rPr>
                        <a:t>Sales, administrative and managerial education</a:t>
                      </a:r>
                    </a:p>
                  </a:txBody>
                  <a:tcPr marL="90000" marR="90000" marT="135252" marB="46800" horzOverflow="overflow">
                    <a:lnL>
                      <a:noFill/>
                    </a:lnL>
                    <a:lnR>
                      <a:noFill/>
                    </a:lnR>
                    <a:lnT>
                      <a:noFill/>
                    </a:lnT>
                    <a:lnB>
                      <a:noFill/>
                    </a:lnB>
                    <a:lnTlToBr>
                      <a:noFill/>
                    </a:lnTlToBr>
                    <a:lnBlToTr>
                      <a:noFill/>
                    </a:lnBlToTr>
                    <a:solidFill>
                      <a:srgbClr val="0066CC"/>
                    </a:solidFill>
                  </a:tcPr>
                </a:tc>
              </a:tr>
              <a:tr h="377825">
                <a:tc gridSpan="6">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1" i="0" u="none" strike="noStrike" cap="none" normalizeH="0" baseline="0" dirty="0" smtClean="0">
                          <a:ln>
                            <a:noFill/>
                          </a:ln>
                          <a:solidFill>
                            <a:srgbClr val="FFFFFF"/>
                          </a:solidFill>
                          <a:effectLst/>
                          <a:latin typeface="Arial" charset="0"/>
                          <a:ea typeface="SimSun" charset="-122"/>
                        </a:rPr>
                        <a:t>On the job</a:t>
                      </a:r>
                    </a:p>
                  </a:txBody>
                  <a:tcPr marL="90000" marR="90000" marT="135252" marB="46800" horzOverflow="overflow">
                    <a:lnL>
                      <a:noFill/>
                    </a:lnL>
                    <a:lnR>
                      <a:noFill/>
                    </a:lnR>
                    <a:lnT>
                      <a:noFill/>
                    </a:lnT>
                    <a:lnB>
                      <a:noFill/>
                    </a:lnB>
                    <a:lnTlToBr>
                      <a:noFill/>
                    </a:lnTlToBr>
                    <a:lnBlToTr>
                      <a:noFill/>
                    </a:lnBlToTr>
                    <a:solidFill>
                      <a:srgbClr val="0099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615950">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Orientation training</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r>
              <a:tr h="615950">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Job Instruction training </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0099FF"/>
                    </a:solidFill>
                  </a:tcPr>
                </a:tc>
              </a:tr>
              <a:tr h="615950">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Apprentice training</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r>
              <a:tr h="377825">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Internship</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r>
              <a:tr h="377825">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Job rotation</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r>
              <a:tr h="377825">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Coaching</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r>
            </a:tbl>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1"/>
          <p:cNvSpPr txBox="1">
            <a:spLocks noChangeArrowheads="1"/>
          </p:cNvSpPr>
          <p:nvPr/>
        </p:nvSpPr>
        <p:spPr bwMode="auto">
          <a:xfrm>
            <a:off x="685800" y="228600"/>
            <a:ext cx="8229600" cy="617220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Training Methods</a:t>
            </a:r>
          </a:p>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p:txBody>
      </p:sp>
      <p:sp>
        <p:nvSpPr>
          <p:cNvPr id="10243" name="Text Box 2"/>
          <p:cNvSpPr txBox="1">
            <a:spLocks noChangeArrowheads="1"/>
          </p:cNvSpPr>
          <p:nvPr/>
        </p:nvSpPr>
        <p:spPr bwMode="auto">
          <a:xfrm>
            <a:off x="685800" y="7073900"/>
            <a:ext cx="9144000" cy="45720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Source: Aswathappa, Human Resource Management, Text and Cases, 2008, p. 218 </a:t>
            </a:r>
          </a:p>
        </p:txBody>
      </p:sp>
      <p:graphicFrame>
        <p:nvGraphicFramePr>
          <p:cNvPr id="2" name="Group 3"/>
          <p:cNvGraphicFramePr>
            <a:graphicFrameLocks noGrp="1"/>
          </p:cNvGraphicFramePr>
          <p:nvPr/>
        </p:nvGraphicFramePr>
        <p:xfrm>
          <a:off x="228600" y="709613"/>
          <a:ext cx="9788525" cy="6218413"/>
        </p:xfrm>
        <a:graphic>
          <a:graphicData uri="http://schemas.openxmlformats.org/drawingml/2006/table">
            <a:tbl>
              <a:tblPr/>
              <a:tblGrid>
                <a:gridCol w="1785938"/>
                <a:gridCol w="1598612"/>
                <a:gridCol w="1600200"/>
                <a:gridCol w="1598613"/>
                <a:gridCol w="1598612"/>
                <a:gridCol w="1606550"/>
              </a:tblGrid>
              <a:tr h="1587500">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FFFFFF"/>
                          </a:solidFill>
                          <a:effectLst/>
                          <a:latin typeface="Arial" charset="0"/>
                          <a:ea typeface="SimSun" charset="-122"/>
                        </a:rPr>
                        <a:t>Training Method</a:t>
                      </a:r>
                    </a:p>
                  </a:txBody>
                  <a:tcPr marL="90000" marR="90000" marT="135252"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FFFFFF"/>
                          </a:solidFill>
                          <a:effectLst/>
                          <a:latin typeface="Arial" charset="0"/>
                          <a:ea typeface="SimSun" charset="-122"/>
                        </a:rPr>
                        <a:t>Orienting new employees, introducing innovation</a:t>
                      </a:r>
                    </a:p>
                  </a:txBody>
                  <a:tcPr marL="90000" marR="90000" marT="135252"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FFFFFF"/>
                          </a:solidFill>
                          <a:effectLst/>
                          <a:latin typeface="Arial" charset="0"/>
                          <a:ea typeface="SimSun" charset="-122"/>
                        </a:rPr>
                        <a:t>Special skills training</a:t>
                      </a:r>
                    </a:p>
                  </a:txBody>
                  <a:tcPr marL="90000" marR="90000" marT="135252"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FFFFFF"/>
                          </a:solidFill>
                          <a:effectLst/>
                          <a:latin typeface="Arial" charset="0"/>
                          <a:ea typeface="SimSun" charset="-122"/>
                        </a:rPr>
                        <a:t>Safety education</a:t>
                      </a:r>
                    </a:p>
                  </a:txBody>
                  <a:tcPr marL="90000" marR="90000" marT="135252"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FFFFFF"/>
                          </a:solidFill>
                          <a:effectLst/>
                          <a:latin typeface="Arial" charset="0"/>
                          <a:ea typeface="SimSun" charset="-122"/>
                        </a:rPr>
                        <a:t>Creative technical and professional education</a:t>
                      </a:r>
                    </a:p>
                  </a:txBody>
                  <a:tcPr marL="90000" marR="90000" marT="135252"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FFFFFF"/>
                          </a:solidFill>
                          <a:effectLst/>
                          <a:latin typeface="Arial" charset="0"/>
                          <a:ea typeface="SimSun" charset="-122"/>
                        </a:rPr>
                        <a:t>Sales, administrative and managerial education</a:t>
                      </a:r>
                    </a:p>
                  </a:txBody>
                  <a:tcPr marL="90000" marR="90000" marT="135252" marB="46800" horzOverflow="overflow">
                    <a:lnL>
                      <a:noFill/>
                    </a:lnL>
                    <a:lnR>
                      <a:noFill/>
                    </a:lnR>
                    <a:lnT>
                      <a:noFill/>
                    </a:lnT>
                    <a:lnB>
                      <a:noFill/>
                    </a:lnB>
                    <a:lnTlToBr>
                      <a:noFill/>
                    </a:lnTlToBr>
                    <a:lnBlToTr>
                      <a:noFill/>
                    </a:lnBlToTr>
                    <a:solidFill>
                      <a:srgbClr val="0066CC"/>
                    </a:solidFill>
                  </a:tcPr>
                </a:tc>
              </a:tr>
              <a:tr h="398463">
                <a:tc gridSpan="6">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1" i="0" u="none" strike="noStrike" cap="none" normalizeH="0" baseline="0" dirty="0" smtClean="0">
                          <a:ln>
                            <a:noFill/>
                          </a:ln>
                          <a:solidFill>
                            <a:srgbClr val="FFFFFF"/>
                          </a:solidFill>
                          <a:effectLst/>
                          <a:latin typeface="Arial" charset="0"/>
                          <a:ea typeface="SimSun" charset="-122"/>
                        </a:rPr>
                        <a:t>Off the job</a:t>
                      </a:r>
                    </a:p>
                  </a:txBody>
                  <a:tcPr marL="90000" marR="90000" marT="135252" marB="46800" horzOverflow="overflow">
                    <a:lnL>
                      <a:noFill/>
                    </a:lnL>
                    <a:lnR>
                      <a:noFill/>
                    </a:lnR>
                    <a:lnT>
                      <a:noFill/>
                    </a:lnT>
                    <a:lnB>
                      <a:noFill/>
                    </a:lnB>
                    <a:lnTlToBr>
                      <a:noFill/>
                    </a:lnTlToBr>
                    <a:lnBlToTr>
                      <a:noFill/>
                    </a:lnBlToTr>
                    <a:solidFill>
                      <a:srgbClr val="0099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98463">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Vestibule</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r>
              <a:tr h="398463">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Lecture</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r>
              <a:tr h="398463">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Films</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r>
              <a:tr h="398463">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Conference</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r>
              <a:tr h="398463">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Case Study</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r>
              <a:tr h="398463">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Role Playing</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0099FF"/>
                    </a:solidFill>
                  </a:tcPr>
                </a:tc>
              </a:tr>
              <a:tr h="398463">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Simulation</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r>
              <a:tr h="696913">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Programmed Instructions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0099FF"/>
                    </a:solidFill>
                  </a:tcPr>
                </a:tc>
              </a:tr>
              <a:tr h="700088">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Laboratory Training</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13525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a:t>
                      </a:r>
                    </a:p>
                  </a:txBody>
                  <a:tcPr marL="90000" marR="90000" marT="135252" marB="46800" horzOverflow="overflow">
                    <a:lnL>
                      <a:noFill/>
                    </a:lnL>
                    <a:lnR>
                      <a:noFill/>
                    </a:lnR>
                    <a:lnT>
                      <a:noFill/>
                    </a:lnT>
                    <a:lnB>
                      <a:noFill/>
                    </a:lnB>
                    <a:lnTlToBr>
                      <a:noFill/>
                    </a:lnTlToBr>
                    <a:lnBlToTr>
                      <a:noFill/>
                    </a:lnBlToTr>
                    <a:solidFill>
                      <a:srgbClr val="99CCFF"/>
                    </a:solidFill>
                  </a:tcPr>
                </a:tc>
              </a:tr>
            </a:tbl>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Text Box 1"/>
          <p:cNvSpPr txBox="1">
            <a:spLocks noChangeArrowheads="1"/>
          </p:cNvSpPr>
          <p:nvPr/>
        </p:nvSpPr>
        <p:spPr bwMode="auto">
          <a:xfrm>
            <a:off x="3200400" y="685800"/>
            <a:ext cx="3063875" cy="487363"/>
          </a:xfrm>
          <a:prstGeom prst="rect">
            <a:avLst/>
          </a:prstGeom>
          <a:noFill/>
          <a:ln w="9525">
            <a:noFill/>
            <a:round/>
            <a:headEnd/>
            <a:tailEnd/>
          </a:ln>
        </p:spPr>
        <p:txBody>
          <a:bodyPr lIns="90000" tIns="45000" rIns="90000" bIns="45000"/>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Training Process</a:t>
            </a:r>
          </a:p>
        </p:txBody>
      </p:sp>
      <p:sp>
        <p:nvSpPr>
          <p:cNvPr id="11267" name="AutoShape 2"/>
          <p:cNvSpPr>
            <a:spLocks noChangeArrowheads="1"/>
          </p:cNvSpPr>
          <p:nvPr/>
        </p:nvSpPr>
        <p:spPr bwMode="auto">
          <a:xfrm>
            <a:off x="2286000" y="1600200"/>
            <a:ext cx="5715000" cy="5486400"/>
          </a:xfrm>
          <a:prstGeom prst="triangle">
            <a:avLst>
              <a:gd name="adj" fmla="val 49324"/>
            </a:avLst>
          </a:prstGeom>
          <a:solidFill>
            <a:srgbClr val="99CCFF"/>
          </a:solidFill>
          <a:ln w="9360">
            <a:solidFill>
              <a:srgbClr val="000000"/>
            </a:solidFill>
            <a:round/>
            <a:headEnd/>
            <a:tailEnd/>
          </a:ln>
        </p:spPr>
        <p:txBody>
          <a:bodyPr wrap="none" anchor="ctr"/>
          <a:lstStyle/>
          <a:p>
            <a:endParaRPr lang="en-US"/>
          </a:p>
        </p:txBody>
      </p:sp>
      <p:sp>
        <p:nvSpPr>
          <p:cNvPr id="11268" name="Text Box 3"/>
          <p:cNvSpPr txBox="1">
            <a:spLocks noChangeArrowheads="1"/>
          </p:cNvSpPr>
          <p:nvPr/>
        </p:nvSpPr>
        <p:spPr bwMode="auto">
          <a:xfrm>
            <a:off x="4343400" y="2286000"/>
            <a:ext cx="2971800" cy="855663"/>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Is the organization </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is better because of training?</a:t>
            </a:r>
          </a:p>
        </p:txBody>
      </p:sp>
      <p:sp>
        <p:nvSpPr>
          <p:cNvPr id="11269" name="Text Box 4"/>
          <p:cNvSpPr txBox="1">
            <a:spLocks noChangeArrowheads="1"/>
          </p:cNvSpPr>
          <p:nvPr/>
        </p:nvSpPr>
        <p:spPr bwMode="auto">
          <a:xfrm>
            <a:off x="4114800" y="3206750"/>
            <a:ext cx="2971800" cy="136525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Are trainees behaving differently in the job after training? Are they using knowledge and skills learned in the training?</a:t>
            </a:r>
          </a:p>
        </p:txBody>
      </p:sp>
      <p:sp>
        <p:nvSpPr>
          <p:cNvPr id="11270" name="Text Box 5"/>
          <p:cNvSpPr txBox="1">
            <a:spLocks noChangeArrowheads="1"/>
          </p:cNvSpPr>
          <p:nvPr/>
        </p:nvSpPr>
        <p:spPr bwMode="auto">
          <a:xfrm>
            <a:off x="4114800" y="4572000"/>
            <a:ext cx="2971800" cy="1109663"/>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To what extent the trainees have greater knowledge of skills after the training program?</a:t>
            </a:r>
          </a:p>
        </p:txBody>
      </p:sp>
      <p:sp>
        <p:nvSpPr>
          <p:cNvPr id="11271" name="Text Box 6"/>
          <p:cNvSpPr txBox="1">
            <a:spLocks noChangeArrowheads="1"/>
          </p:cNvSpPr>
          <p:nvPr/>
        </p:nvSpPr>
        <p:spPr bwMode="auto">
          <a:xfrm>
            <a:off x="4114800" y="5695950"/>
            <a:ext cx="3429000" cy="136525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Did the trainees like the program, trainer, facilities, timing? Did they think that training was useful? What improvement they suggest?</a:t>
            </a:r>
          </a:p>
        </p:txBody>
      </p:sp>
      <p:sp>
        <p:nvSpPr>
          <p:cNvPr id="11272" name="Line 7"/>
          <p:cNvSpPr>
            <a:spLocks noChangeShapeType="1"/>
          </p:cNvSpPr>
          <p:nvPr/>
        </p:nvSpPr>
        <p:spPr bwMode="auto">
          <a:xfrm>
            <a:off x="914400" y="3200400"/>
            <a:ext cx="8686800" cy="1588"/>
          </a:xfrm>
          <a:prstGeom prst="line">
            <a:avLst/>
          </a:prstGeom>
          <a:noFill/>
          <a:ln w="9360">
            <a:solidFill>
              <a:srgbClr val="000000"/>
            </a:solidFill>
            <a:round/>
            <a:headEnd/>
            <a:tailEnd/>
          </a:ln>
        </p:spPr>
        <p:txBody>
          <a:bodyPr/>
          <a:lstStyle/>
          <a:p>
            <a:endParaRPr lang="en-US"/>
          </a:p>
        </p:txBody>
      </p:sp>
      <p:sp>
        <p:nvSpPr>
          <p:cNvPr id="11273" name="Line 8"/>
          <p:cNvSpPr>
            <a:spLocks noChangeShapeType="1"/>
          </p:cNvSpPr>
          <p:nvPr/>
        </p:nvSpPr>
        <p:spPr bwMode="auto">
          <a:xfrm>
            <a:off x="914400" y="4572000"/>
            <a:ext cx="8686800" cy="1588"/>
          </a:xfrm>
          <a:prstGeom prst="line">
            <a:avLst/>
          </a:prstGeom>
          <a:noFill/>
          <a:ln w="9360">
            <a:solidFill>
              <a:srgbClr val="000000"/>
            </a:solidFill>
            <a:round/>
            <a:headEnd/>
            <a:tailEnd/>
          </a:ln>
        </p:spPr>
        <p:txBody>
          <a:bodyPr/>
          <a:lstStyle/>
          <a:p>
            <a:endParaRPr lang="en-US"/>
          </a:p>
        </p:txBody>
      </p:sp>
      <p:sp>
        <p:nvSpPr>
          <p:cNvPr id="11274" name="Line 9"/>
          <p:cNvSpPr>
            <a:spLocks noChangeShapeType="1"/>
          </p:cNvSpPr>
          <p:nvPr/>
        </p:nvSpPr>
        <p:spPr bwMode="auto">
          <a:xfrm>
            <a:off x="914400" y="5724525"/>
            <a:ext cx="8686800" cy="1588"/>
          </a:xfrm>
          <a:prstGeom prst="line">
            <a:avLst/>
          </a:prstGeom>
          <a:noFill/>
          <a:ln w="9360">
            <a:solidFill>
              <a:srgbClr val="000000"/>
            </a:solidFill>
            <a:round/>
            <a:headEnd/>
            <a:tailEnd/>
          </a:ln>
        </p:spPr>
        <p:txBody>
          <a:bodyPr/>
          <a:lstStyle/>
          <a:p>
            <a:endParaRPr lang="en-US"/>
          </a:p>
        </p:txBody>
      </p:sp>
      <p:sp>
        <p:nvSpPr>
          <p:cNvPr id="11275" name="Line 10"/>
          <p:cNvSpPr>
            <a:spLocks noChangeShapeType="1"/>
          </p:cNvSpPr>
          <p:nvPr/>
        </p:nvSpPr>
        <p:spPr bwMode="auto">
          <a:xfrm>
            <a:off x="914400" y="7091363"/>
            <a:ext cx="8686800" cy="1587"/>
          </a:xfrm>
          <a:prstGeom prst="line">
            <a:avLst/>
          </a:prstGeom>
          <a:noFill/>
          <a:ln w="9360">
            <a:solidFill>
              <a:srgbClr val="000000"/>
            </a:solidFill>
            <a:round/>
            <a:headEnd/>
            <a:tailEnd/>
          </a:ln>
        </p:spPr>
        <p:txBody>
          <a:bodyPr/>
          <a:lstStyle/>
          <a:p>
            <a:endParaRPr lang="en-US"/>
          </a:p>
        </p:txBody>
      </p:sp>
      <p:sp>
        <p:nvSpPr>
          <p:cNvPr id="11276" name="Line 11"/>
          <p:cNvSpPr>
            <a:spLocks noChangeShapeType="1"/>
          </p:cNvSpPr>
          <p:nvPr/>
        </p:nvSpPr>
        <p:spPr bwMode="auto">
          <a:xfrm>
            <a:off x="914400" y="1652588"/>
            <a:ext cx="8686800" cy="1587"/>
          </a:xfrm>
          <a:prstGeom prst="line">
            <a:avLst/>
          </a:prstGeom>
          <a:noFill/>
          <a:ln w="9360">
            <a:solidFill>
              <a:srgbClr val="000000"/>
            </a:solidFill>
            <a:round/>
            <a:headEnd/>
            <a:tailEnd/>
          </a:ln>
        </p:spPr>
        <p:txBody>
          <a:bodyPr/>
          <a:lstStyle/>
          <a:p>
            <a:endParaRPr lang="en-US"/>
          </a:p>
        </p:txBody>
      </p:sp>
      <p:sp>
        <p:nvSpPr>
          <p:cNvPr id="11277" name="Text Box 12"/>
          <p:cNvSpPr txBox="1">
            <a:spLocks noChangeArrowheads="1"/>
          </p:cNvSpPr>
          <p:nvPr/>
        </p:nvSpPr>
        <p:spPr bwMode="auto">
          <a:xfrm>
            <a:off x="1371600" y="2286000"/>
            <a:ext cx="2057400" cy="344488"/>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Result</a:t>
            </a:r>
          </a:p>
        </p:txBody>
      </p:sp>
      <p:sp>
        <p:nvSpPr>
          <p:cNvPr id="11278" name="Text Box 13"/>
          <p:cNvSpPr txBox="1">
            <a:spLocks noChangeArrowheads="1"/>
          </p:cNvSpPr>
          <p:nvPr/>
        </p:nvSpPr>
        <p:spPr bwMode="auto">
          <a:xfrm>
            <a:off x="1371600" y="3770313"/>
            <a:ext cx="2057400" cy="344487"/>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Behavior</a:t>
            </a:r>
          </a:p>
        </p:txBody>
      </p:sp>
      <p:sp>
        <p:nvSpPr>
          <p:cNvPr id="11279" name="Text Box 14"/>
          <p:cNvSpPr txBox="1">
            <a:spLocks noChangeArrowheads="1"/>
          </p:cNvSpPr>
          <p:nvPr/>
        </p:nvSpPr>
        <p:spPr bwMode="auto">
          <a:xfrm>
            <a:off x="1371600" y="4800600"/>
            <a:ext cx="2057400" cy="344488"/>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Learning</a:t>
            </a:r>
          </a:p>
        </p:txBody>
      </p:sp>
      <p:sp>
        <p:nvSpPr>
          <p:cNvPr id="11280" name="Text Box 15"/>
          <p:cNvSpPr txBox="1">
            <a:spLocks noChangeArrowheads="1"/>
          </p:cNvSpPr>
          <p:nvPr/>
        </p:nvSpPr>
        <p:spPr bwMode="auto">
          <a:xfrm>
            <a:off x="1371600" y="6172200"/>
            <a:ext cx="2057400" cy="344488"/>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Reaction</a:t>
            </a:r>
          </a:p>
        </p:txBody>
      </p:sp>
      <p:sp>
        <p:nvSpPr>
          <p:cNvPr id="11281" name="Text Box 16"/>
          <p:cNvSpPr txBox="1">
            <a:spLocks noChangeArrowheads="1"/>
          </p:cNvSpPr>
          <p:nvPr/>
        </p:nvSpPr>
        <p:spPr bwMode="auto">
          <a:xfrm>
            <a:off x="7086600" y="1338263"/>
            <a:ext cx="2743200" cy="184785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endParaRPr lang="en-US">
              <a:solidFill>
                <a:srgbClr val="000000"/>
              </a:solidFill>
            </a:endParaRPr>
          </a:p>
          <a:p>
            <a:pPr>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a:solidFill>
                  <a:srgbClr val="000000"/>
                </a:solidFill>
              </a:rPr>
              <a:t>Accidents, 	Quality</a:t>
            </a:r>
          </a:p>
          <a:p>
            <a:pPr>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a:solidFill>
                  <a:srgbClr val="000000"/>
                </a:solidFill>
              </a:rPr>
              <a:t>Productivity</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a:solidFill>
                  <a:srgbClr val="000000"/>
                </a:solidFill>
              </a:rPr>
              <a:t>Cost</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a:solidFill>
                  <a:srgbClr val="000000"/>
                </a:solidFill>
              </a:rPr>
              <a:t>Morale</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a:solidFill>
                  <a:srgbClr val="000000"/>
                </a:solidFill>
              </a:rPr>
              <a:t>Profits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a:solidFill>
                  <a:srgbClr val="000000"/>
                </a:solidFill>
              </a:rPr>
              <a:t>Turnover</a:t>
            </a:r>
          </a:p>
        </p:txBody>
      </p:sp>
      <p:sp>
        <p:nvSpPr>
          <p:cNvPr id="11282" name="Text Box 17"/>
          <p:cNvSpPr txBox="1">
            <a:spLocks noChangeArrowheads="1"/>
          </p:cNvSpPr>
          <p:nvPr/>
        </p:nvSpPr>
        <p:spPr bwMode="auto">
          <a:xfrm>
            <a:off x="7086600" y="3429000"/>
            <a:ext cx="2743200" cy="855663"/>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Performance, appraisal by supervisor, peer, subordinate, customers</a:t>
            </a:r>
          </a:p>
        </p:txBody>
      </p:sp>
      <p:sp>
        <p:nvSpPr>
          <p:cNvPr id="11283" name="Text Box 18"/>
          <p:cNvSpPr txBox="1">
            <a:spLocks noChangeArrowheads="1"/>
          </p:cNvSpPr>
          <p:nvPr/>
        </p:nvSpPr>
        <p:spPr bwMode="auto">
          <a:xfrm>
            <a:off x="7086600" y="4572000"/>
            <a:ext cx="2743200" cy="600075"/>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Written Tests, Performance tests</a:t>
            </a:r>
          </a:p>
        </p:txBody>
      </p:sp>
      <p:sp>
        <p:nvSpPr>
          <p:cNvPr id="11284" name="Text Box 19"/>
          <p:cNvSpPr txBox="1">
            <a:spLocks noChangeArrowheads="1"/>
          </p:cNvSpPr>
          <p:nvPr/>
        </p:nvSpPr>
        <p:spPr bwMode="auto">
          <a:xfrm>
            <a:off x="7772400" y="5943600"/>
            <a:ext cx="2743200" cy="344488"/>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Questionnaires</a:t>
            </a:r>
          </a:p>
        </p:txBody>
      </p:sp>
      <p:sp>
        <p:nvSpPr>
          <p:cNvPr id="11285" name="Text Box 20"/>
          <p:cNvSpPr txBox="1">
            <a:spLocks noChangeArrowheads="1"/>
          </p:cNvSpPr>
          <p:nvPr/>
        </p:nvSpPr>
        <p:spPr bwMode="auto">
          <a:xfrm>
            <a:off x="7950200" y="1135063"/>
            <a:ext cx="2743200" cy="344487"/>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a:solidFill>
                  <a:srgbClr val="000000"/>
                </a:solidFill>
              </a:rPr>
              <a:t>Measures</a:t>
            </a:r>
          </a:p>
        </p:txBody>
      </p:sp>
      <p:sp>
        <p:nvSpPr>
          <p:cNvPr id="11286" name="Text Box 21"/>
          <p:cNvSpPr txBox="1">
            <a:spLocks noChangeArrowheads="1"/>
          </p:cNvSpPr>
          <p:nvPr/>
        </p:nvSpPr>
        <p:spPr bwMode="auto">
          <a:xfrm>
            <a:off x="1143000" y="1143000"/>
            <a:ext cx="2743200" cy="344488"/>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a:solidFill>
                  <a:srgbClr val="000000"/>
                </a:solidFill>
              </a:rPr>
              <a:t>Level</a:t>
            </a:r>
          </a:p>
        </p:txBody>
      </p:sp>
      <p:sp>
        <p:nvSpPr>
          <p:cNvPr id="11287" name="Text Box 22"/>
          <p:cNvSpPr txBox="1">
            <a:spLocks noChangeArrowheads="1"/>
          </p:cNvSpPr>
          <p:nvPr/>
        </p:nvSpPr>
        <p:spPr bwMode="auto">
          <a:xfrm>
            <a:off x="2971800" y="1255713"/>
            <a:ext cx="4343400" cy="344487"/>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a:solidFill>
                  <a:srgbClr val="000000"/>
                </a:solidFill>
              </a:rPr>
              <a:t>Four Levels of Training Evaluation </a:t>
            </a:r>
          </a:p>
        </p:txBody>
      </p:sp>
      <p:sp>
        <p:nvSpPr>
          <p:cNvPr id="11288" name="Text Box 23"/>
          <p:cNvSpPr txBox="1">
            <a:spLocks noChangeArrowheads="1"/>
          </p:cNvSpPr>
          <p:nvPr/>
        </p:nvSpPr>
        <p:spPr bwMode="auto">
          <a:xfrm>
            <a:off x="685800" y="7086600"/>
            <a:ext cx="9144000" cy="45720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Source: Aswathappa, Human Resource Management, Text and Cases, 2008, p. 230</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
          <p:cNvSpPr txBox="1">
            <a:spLocks noChangeArrowheads="1"/>
          </p:cNvSpPr>
          <p:nvPr/>
        </p:nvSpPr>
        <p:spPr bwMode="auto">
          <a:xfrm>
            <a:off x="685800" y="1022350"/>
            <a:ext cx="8229600" cy="5378450"/>
          </a:xfrm>
          <a:prstGeom prst="rect">
            <a:avLst/>
          </a:prstGeom>
          <a:noFill/>
          <a:ln w="9525">
            <a:noFill/>
            <a:round/>
            <a:headEnd/>
            <a:tailEnd/>
          </a:ln>
        </p:spPr>
        <p:txBody>
          <a:bodyPr wrap="none" anchor="ctr"/>
          <a:lstStyle/>
          <a:p>
            <a:endParaRPr lang="en-US"/>
          </a:p>
        </p:txBody>
      </p:sp>
      <p:sp>
        <p:nvSpPr>
          <p:cNvPr id="12291" name="Text Box 2"/>
          <p:cNvSpPr txBox="1">
            <a:spLocks noChangeArrowheads="1"/>
          </p:cNvSpPr>
          <p:nvPr/>
        </p:nvSpPr>
        <p:spPr bwMode="auto">
          <a:xfrm>
            <a:off x="685800" y="1143000"/>
            <a:ext cx="7772400" cy="6889750"/>
          </a:xfrm>
          <a:prstGeom prst="rect">
            <a:avLst/>
          </a:prstGeom>
          <a:noFill/>
          <a:ln w="9525">
            <a:noFill/>
            <a:round/>
            <a:headEnd/>
            <a:tailEnd/>
          </a:ln>
        </p:spPr>
        <p:txBody>
          <a:bodyPr lIns="90000" tIns="45000" rIns="90000" bIns="45000"/>
          <a:lstStyle/>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i="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p:txBody>
      </p:sp>
      <p:graphicFrame>
        <p:nvGraphicFramePr>
          <p:cNvPr id="2" name="Group 3"/>
          <p:cNvGraphicFramePr>
            <a:graphicFrameLocks noGrp="1"/>
          </p:cNvGraphicFramePr>
          <p:nvPr/>
        </p:nvGraphicFramePr>
        <p:xfrm>
          <a:off x="773113" y="1646238"/>
          <a:ext cx="8763000" cy="5160964"/>
        </p:xfrm>
        <a:graphic>
          <a:graphicData uri="http://schemas.openxmlformats.org/drawingml/2006/table">
            <a:tbl>
              <a:tblPr/>
              <a:tblGrid>
                <a:gridCol w="449558"/>
                <a:gridCol w="1835413"/>
                <a:gridCol w="2389755"/>
                <a:gridCol w="4088274"/>
              </a:tblGrid>
              <a:tr h="1728788">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Arial" charset="0"/>
                          <a:ea typeface="SimSun" charset="-122"/>
                        </a:rPr>
                        <a:t>1</a:t>
                      </a:r>
                    </a:p>
                  </a:txBody>
                  <a:tcPr marL="90000" marR="90000" marT="97200"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1" i="0" u="none" strike="noStrike" cap="none" normalizeH="0" baseline="0" dirty="0" smtClean="0">
                          <a:ln>
                            <a:noFill/>
                          </a:ln>
                          <a:solidFill>
                            <a:srgbClr val="FFFFFF"/>
                          </a:solidFill>
                          <a:effectLst/>
                          <a:latin typeface="Arial" charset="0"/>
                          <a:ea typeface="SimSun" charset="-122"/>
                        </a:rPr>
                        <a:t>Training Need Assessment</a:t>
                      </a:r>
                    </a:p>
                  </a:txBody>
                  <a:tcPr marL="90000" marR="90000" marT="939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Arial" charset="0"/>
                          <a:ea typeface="SimSun" charset="-122"/>
                        </a:rPr>
                        <a:t>Organizational Analysis </a:t>
                      </a:r>
                    </a:p>
                  </a:txBody>
                  <a:tcPr marL="90000" marR="90000" marT="97200"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Arial" charset="0"/>
                          <a:ea typeface="SimSun" charset="-122"/>
                        </a:rPr>
                        <a:t>1 How training will assist to achieve organization goals?</a:t>
                      </a:r>
                    </a:p>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Arial" charset="0"/>
                          <a:ea typeface="SimSun" charset="-122"/>
                        </a:rPr>
                        <a:t>2 What cost is expected and what is benefit to the organization?</a:t>
                      </a:r>
                    </a:p>
                  </a:txBody>
                  <a:tcPr marL="90000" marR="90000" marT="97200" marB="46800" horzOverflow="overflow">
                    <a:lnL>
                      <a:noFill/>
                    </a:lnL>
                    <a:lnR>
                      <a:noFill/>
                    </a:lnR>
                    <a:lnT>
                      <a:noFill/>
                    </a:lnT>
                    <a:lnB>
                      <a:noFill/>
                    </a:lnB>
                    <a:lnTlToBr>
                      <a:noFill/>
                    </a:lnTlToBr>
                    <a:lnBlToTr>
                      <a:noFill/>
                    </a:lnBlToTr>
                    <a:solidFill>
                      <a:srgbClr val="0066CC"/>
                    </a:solidFill>
                  </a:tcPr>
                </a:tc>
              </a:tr>
              <a:tr h="1528763">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Arial" charset="0"/>
                          <a:ea typeface="SimSun" charset="-122"/>
                        </a:rPr>
                        <a:t>Task Analysis</a:t>
                      </a:r>
                    </a:p>
                  </a:txBody>
                  <a:tcPr marL="90000" marR="90000" marT="97200"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Arial" charset="0"/>
                          <a:ea typeface="SimSun" charset="-122"/>
                        </a:rPr>
                        <a:t>1 What are job responsibilities and duties?</a:t>
                      </a:r>
                    </a:p>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Arial" charset="0"/>
                          <a:ea typeface="SimSun" charset="-122"/>
                        </a:rPr>
                        <a:t>2 What knowledge and skills are required to increase work performance?</a:t>
                      </a:r>
                    </a:p>
                  </a:txBody>
                  <a:tcPr marL="90000" marR="90000" marT="97200" marB="46800" horzOverflow="overflow">
                    <a:lnL>
                      <a:noFill/>
                    </a:lnL>
                    <a:lnR>
                      <a:noFill/>
                    </a:lnR>
                    <a:lnT>
                      <a:noFill/>
                    </a:lnT>
                    <a:lnB>
                      <a:noFill/>
                    </a:lnB>
                    <a:lnTlToBr>
                      <a:noFill/>
                    </a:lnTlToBr>
                    <a:lnBlToTr>
                      <a:noFill/>
                    </a:lnBlToTr>
                    <a:solidFill>
                      <a:srgbClr val="0099FF"/>
                    </a:solidFill>
                  </a:tcPr>
                </a:tc>
              </a:tr>
              <a:tr h="1903413">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Arial" charset="0"/>
                          <a:ea typeface="SimSun" charset="-122"/>
                        </a:rPr>
                        <a:t>Person Analysis</a:t>
                      </a:r>
                    </a:p>
                  </a:txBody>
                  <a:tcPr marL="90000" marR="90000" marT="97200"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Arial" charset="0"/>
                          <a:ea typeface="SimSun" charset="-122"/>
                        </a:rPr>
                        <a:t>1 What is trainee's skill and knowledge level? </a:t>
                      </a:r>
                    </a:p>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Arial" charset="0"/>
                          <a:ea typeface="SimSun" charset="-122"/>
                        </a:rPr>
                        <a:t>2 Which learning style trainees prefer?</a:t>
                      </a:r>
                    </a:p>
                  </a:txBody>
                  <a:tcPr marL="90000" marR="90000" marT="97200" marB="46800" horzOverflow="overflow">
                    <a:lnL>
                      <a:noFill/>
                    </a:lnL>
                    <a:lnR>
                      <a:noFill/>
                    </a:lnR>
                    <a:lnT>
                      <a:noFill/>
                    </a:lnT>
                    <a:lnB>
                      <a:noFill/>
                    </a:lnB>
                    <a:lnTlToBr>
                      <a:noFill/>
                    </a:lnTlToBr>
                    <a:lnBlToTr>
                      <a:noFill/>
                    </a:lnBlToTr>
                    <a:solidFill>
                      <a:srgbClr val="99CCFF"/>
                    </a:solidFill>
                  </a:tcPr>
                </a:tc>
              </a:tr>
            </a:tbl>
          </a:graphicData>
        </a:graphic>
      </p:graphicFrame>
      <p:sp>
        <p:nvSpPr>
          <p:cNvPr id="12305" name="Text Box 16"/>
          <p:cNvSpPr txBox="1">
            <a:spLocks noChangeArrowheads="1"/>
          </p:cNvSpPr>
          <p:nvPr/>
        </p:nvSpPr>
        <p:spPr bwMode="auto">
          <a:xfrm>
            <a:off x="2286000" y="914400"/>
            <a:ext cx="5486400" cy="487363"/>
          </a:xfrm>
          <a:prstGeom prst="rect">
            <a:avLst/>
          </a:prstGeom>
          <a:noFill/>
          <a:ln w="9525">
            <a:noFill/>
            <a:round/>
            <a:headEnd/>
            <a:tailEnd/>
          </a:ln>
        </p:spPr>
        <p:txBody>
          <a:bodyPr lIns="90000" tIns="45000" rIns="90000" bIns="45000"/>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Training Process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685800" y="1022350"/>
            <a:ext cx="8229600" cy="537845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p:txBody>
      </p:sp>
      <p:sp>
        <p:nvSpPr>
          <p:cNvPr id="13315" name="Text Box 2"/>
          <p:cNvSpPr txBox="1">
            <a:spLocks noChangeArrowheads="1"/>
          </p:cNvSpPr>
          <p:nvPr/>
        </p:nvSpPr>
        <p:spPr bwMode="auto">
          <a:xfrm>
            <a:off x="914400" y="1828800"/>
            <a:ext cx="7772400" cy="688975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i="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p:txBody>
      </p:sp>
      <p:graphicFrame>
        <p:nvGraphicFramePr>
          <p:cNvPr id="2" name="Group 3"/>
          <p:cNvGraphicFramePr>
            <a:graphicFrameLocks noGrp="1"/>
          </p:cNvGraphicFramePr>
          <p:nvPr/>
        </p:nvGraphicFramePr>
        <p:xfrm>
          <a:off x="814388" y="522288"/>
          <a:ext cx="9017000" cy="6654816"/>
        </p:xfrm>
        <a:graphic>
          <a:graphicData uri="http://schemas.openxmlformats.org/drawingml/2006/table">
            <a:tbl>
              <a:tblPr/>
              <a:tblGrid>
                <a:gridCol w="461962"/>
                <a:gridCol w="1889125"/>
                <a:gridCol w="2968625"/>
                <a:gridCol w="3697288"/>
              </a:tblGrid>
              <a:tr h="2446338">
                <a:tc>
                  <a:txBody>
                    <a:bodyPr/>
                    <a:lstStyle/>
                    <a:p>
                      <a:pPr marL="0" marR="0" lvl="0" indent="0" algn="l" defTabSz="457200" rtl="0" eaLnBrk="1" fontAlgn="base" latinLnBrk="0" hangingPunct="0">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Cambria" pitchFamily="16" charset="0"/>
                          <a:ea typeface="SimSun" charset="-122"/>
                        </a:rPr>
                        <a:t>2</a:t>
                      </a:r>
                    </a:p>
                  </a:txBody>
                  <a:tcPr marL="90000" marR="90000" marT="61920"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9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1" i="0" u="none" strike="noStrike" cap="none" normalizeH="0" baseline="0" dirty="0" smtClean="0">
                          <a:ln>
                            <a:noFill/>
                          </a:ln>
                          <a:solidFill>
                            <a:srgbClr val="FFFFFF"/>
                          </a:solidFill>
                          <a:effectLst/>
                          <a:latin typeface="Arial" charset="0"/>
                          <a:ea typeface="SimSun" charset="-122"/>
                        </a:rPr>
                        <a:t>Training Design</a:t>
                      </a:r>
                    </a:p>
                  </a:txBody>
                  <a:tcPr marL="90000" marR="90000" marT="74520"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Cambria" pitchFamily="16" charset="0"/>
                          <a:ea typeface="SimSun" charset="-122"/>
                        </a:rPr>
                        <a:t>Instructional Objectives/strategy</a:t>
                      </a:r>
                    </a:p>
                  </a:txBody>
                  <a:tcPr marL="90000" marR="90000" marT="61920"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Cambria" pitchFamily="16" charset="0"/>
                          <a:ea typeface="SimSun" charset="-122"/>
                        </a:rPr>
                        <a:t>1 Based on TNA,  learning objectives are set (desired skills and knowledge and attitude change)</a:t>
                      </a:r>
                    </a:p>
                    <a:p>
                      <a:pPr marL="0" marR="0" lvl="0" indent="0" algn="l" defTabSz="457200" rtl="0" eaLnBrk="1" fontAlgn="base" latinLnBrk="0" hangingPunct="0">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Cambria" pitchFamily="16" charset="0"/>
                          <a:ea typeface="SimSun" charset="-122"/>
                        </a:rPr>
                        <a:t>2 This includes detailed plan regarding methods, material, resources and training objectives etc.</a:t>
                      </a:r>
                    </a:p>
                  </a:txBody>
                  <a:tcPr marL="90000" marR="90000" marT="61920" marB="46800" horzOverflow="overflow">
                    <a:lnL>
                      <a:noFill/>
                    </a:lnL>
                    <a:lnR>
                      <a:noFill/>
                    </a:lnR>
                    <a:lnT>
                      <a:noFill/>
                    </a:lnT>
                    <a:lnB>
                      <a:noFill/>
                    </a:lnB>
                    <a:lnTlToBr>
                      <a:noFill/>
                    </a:lnTlToBr>
                    <a:lnBlToTr>
                      <a:noFill/>
                    </a:lnBlToTr>
                    <a:solidFill>
                      <a:srgbClr val="0066CC"/>
                    </a:solidFill>
                  </a:tcPr>
                </a:tc>
              </a:tr>
              <a:tr h="4202113">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Cambria" pitchFamily="16" charset="0"/>
                          <a:ea typeface="SimSun" charset="-122"/>
                        </a:rPr>
                        <a:t>Trainee Readiness</a:t>
                      </a:r>
                    </a:p>
                  </a:txBody>
                  <a:tcPr marL="90000" marR="90000" marT="61920"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Cambria" pitchFamily="16" charset="0"/>
                          <a:ea typeface="SimSun" charset="-122"/>
                        </a:rPr>
                        <a:t>1 Assessment of trainee's background knowledge and skills to determine level of readiness to absorb new learning</a:t>
                      </a:r>
                    </a:p>
                    <a:p>
                      <a:pPr marL="0" marR="0" lvl="0" indent="0" algn="l" defTabSz="457200" rtl="0" eaLnBrk="1" fontAlgn="base" latinLnBrk="0" hangingPunct="0">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Cambria" pitchFamily="16" charset="0"/>
                          <a:ea typeface="SimSun" charset="-122"/>
                        </a:rPr>
                        <a:t>2 Knowledge of level of trainee to develop contents/strategy of training program</a:t>
                      </a:r>
                    </a:p>
                    <a:p>
                      <a:pPr marL="0" marR="0" lvl="0" indent="0" algn="l" defTabSz="457200" rtl="0" eaLnBrk="1" fontAlgn="base" latinLnBrk="0" hangingPunct="0">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Cambria" pitchFamily="16" charset="0"/>
                          <a:ea typeface="SimSun" charset="-122"/>
                        </a:rPr>
                        <a:t>3 Categorizing and grouping trainees according to their capacity to learn</a:t>
                      </a:r>
                    </a:p>
                    <a:p>
                      <a:pPr marL="0" marR="0" lvl="0" indent="0" algn="l" defTabSz="457200" rtl="0" eaLnBrk="1" fontAlgn="base" latinLnBrk="0" hangingPunct="0">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Cambria" pitchFamily="16" charset="0"/>
                          <a:ea typeface="SimSun" charset="-122"/>
                        </a:rPr>
                        <a:t>4 To enforce and motivate trainee's desire to learn new knowledge and skills</a:t>
                      </a:r>
                    </a:p>
                  </a:txBody>
                  <a:tcPr marL="90000" marR="90000" marT="61920" marB="46800" horzOverflow="overflow">
                    <a:lnL>
                      <a:noFill/>
                    </a:lnL>
                    <a:lnR>
                      <a:noFill/>
                    </a:lnR>
                    <a:lnT>
                      <a:noFill/>
                    </a:lnT>
                    <a:lnB>
                      <a:noFill/>
                    </a:lnB>
                    <a:lnTlToBr>
                      <a:noFill/>
                    </a:lnTlToBr>
                    <a:lnBlToTr>
                      <a:noFill/>
                    </a:lnBlToTr>
                    <a:solidFill>
                      <a:srgbClr val="0099FF"/>
                    </a:solidFill>
                  </a:tcPr>
                </a:tc>
              </a:tr>
            </a:tbl>
          </a:graphicData>
        </a:graphic>
      </p:graphicFrame>
      <p:sp>
        <p:nvSpPr>
          <p:cNvPr id="13325" name="Text Box 12"/>
          <p:cNvSpPr txBox="1">
            <a:spLocks noChangeArrowheads="1"/>
          </p:cNvSpPr>
          <p:nvPr/>
        </p:nvSpPr>
        <p:spPr bwMode="auto">
          <a:xfrm>
            <a:off x="2286000" y="0"/>
            <a:ext cx="5486400" cy="487363"/>
          </a:xfrm>
          <a:prstGeom prst="rect">
            <a:avLst/>
          </a:prstGeom>
          <a:noFill/>
          <a:ln w="9525">
            <a:noFill/>
            <a:round/>
            <a:headEnd/>
            <a:tailEnd/>
          </a:ln>
        </p:spPr>
        <p:txBody>
          <a:bodyPr lIns="90000" tIns="45000" rIns="90000" bIns="45000"/>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Training Process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1"/>
          <p:cNvSpPr txBox="1">
            <a:spLocks noChangeArrowheads="1"/>
          </p:cNvSpPr>
          <p:nvPr/>
        </p:nvSpPr>
        <p:spPr bwMode="auto">
          <a:xfrm>
            <a:off x="685800" y="1022350"/>
            <a:ext cx="8229600" cy="537845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p:txBody>
      </p:sp>
      <p:sp>
        <p:nvSpPr>
          <p:cNvPr id="14339" name="Text Box 2"/>
          <p:cNvSpPr txBox="1">
            <a:spLocks noChangeArrowheads="1"/>
          </p:cNvSpPr>
          <p:nvPr/>
        </p:nvSpPr>
        <p:spPr bwMode="auto">
          <a:xfrm>
            <a:off x="914400" y="1828800"/>
            <a:ext cx="7772400" cy="688975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i="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p:txBody>
      </p:sp>
      <p:graphicFrame>
        <p:nvGraphicFramePr>
          <p:cNvPr id="2" name="Group 3"/>
          <p:cNvGraphicFramePr>
            <a:graphicFrameLocks noGrp="1"/>
          </p:cNvGraphicFramePr>
          <p:nvPr/>
        </p:nvGraphicFramePr>
        <p:xfrm>
          <a:off x="685800" y="438150"/>
          <a:ext cx="8853488" cy="6795462"/>
        </p:xfrm>
        <a:graphic>
          <a:graphicData uri="http://schemas.openxmlformats.org/drawingml/2006/table">
            <a:tbl>
              <a:tblPr/>
              <a:tblGrid>
                <a:gridCol w="828675"/>
                <a:gridCol w="1968500"/>
                <a:gridCol w="1682750"/>
                <a:gridCol w="4373563"/>
              </a:tblGrid>
              <a:tr h="3527425">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Arial" charset="0"/>
                          <a:ea typeface="SimSun" charset="-122"/>
                        </a:rPr>
                        <a:t>2</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1" i="0" u="none" strike="noStrike" cap="none" normalizeH="0" baseline="0" dirty="0" smtClean="0">
                          <a:ln>
                            <a:noFill/>
                          </a:ln>
                          <a:solidFill>
                            <a:srgbClr val="FFFFFF"/>
                          </a:solidFill>
                          <a:effectLst/>
                          <a:latin typeface="Arial" charset="0"/>
                          <a:ea typeface="SimSun" charset="-122"/>
                        </a:rPr>
                        <a:t>Training Design</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Arial" charset="0"/>
                          <a:ea typeface="SimSun" charset="-122"/>
                        </a:rPr>
                        <a:t>Learning Principle </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Arial" charset="0"/>
                          <a:ea typeface="SimSun" charset="-122"/>
                        </a:rPr>
                        <a:t>1.  Setting training goals and objectives</a:t>
                      </a:r>
                    </a:p>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Arial" charset="0"/>
                          <a:ea typeface="SimSun" charset="-122"/>
                        </a:rPr>
                        <a:t>2. Meaningful presentation</a:t>
                      </a:r>
                    </a:p>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Arial" charset="0"/>
                          <a:ea typeface="SimSun" charset="-122"/>
                        </a:rPr>
                        <a:t>3. Social learning theory focusing on learning based on modeling and visual aids</a:t>
                      </a:r>
                    </a:p>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Arial" charset="0"/>
                          <a:ea typeface="SimSun" charset="-122"/>
                        </a:rPr>
                        <a:t>4. Appreciate differences in learning style;  some learn quickly in group discussion while some prefer to work alone on problems</a:t>
                      </a:r>
                    </a:p>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Arial" charset="0"/>
                          <a:ea typeface="SimSun" charset="-122"/>
                        </a:rPr>
                        <a:t>5. Practice and Practice (Exercises/work on solutions)</a:t>
                      </a:r>
                    </a:p>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Arial" charset="0"/>
                          <a:ea typeface="SimSun" charset="-122"/>
                        </a:rPr>
                        <a:t>6. Feedback on progress</a:t>
                      </a:r>
                    </a:p>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Arial" charset="0"/>
                          <a:ea typeface="SimSun" charset="-122"/>
                        </a:rPr>
                        <a:t>7. Time duration (continuous or distributed)</a:t>
                      </a:r>
                    </a:p>
                  </a:txBody>
                  <a:tcPr marL="90000" marR="90000" marT="92124" marB="46800" horzOverflow="overflow">
                    <a:lnL>
                      <a:noFill/>
                    </a:lnL>
                    <a:lnR>
                      <a:noFill/>
                    </a:lnR>
                    <a:lnT>
                      <a:noFill/>
                    </a:lnT>
                    <a:lnB>
                      <a:noFill/>
                    </a:lnB>
                    <a:lnTlToBr>
                      <a:noFill/>
                    </a:lnTlToBr>
                    <a:lnBlToTr>
                      <a:noFill/>
                    </a:lnBlToTr>
                    <a:solidFill>
                      <a:srgbClr val="0066CC"/>
                    </a:solidFill>
                  </a:tcPr>
                </a:tc>
              </a:tr>
              <a:tr h="612775">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Arial" charset="0"/>
                          <a:ea typeface="SimSun" charset="-122"/>
                        </a:rPr>
                        <a:t>3</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1" i="0" u="none" strike="noStrike" cap="none" normalizeH="0" baseline="0" dirty="0" smtClean="0">
                          <a:ln>
                            <a:noFill/>
                          </a:ln>
                          <a:solidFill>
                            <a:srgbClr val="FFFFFF"/>
                          </a:solidFill>
                          <a:effectLst/>
                          <a:latin typeface="Arial" charset="0"/>
                          <a:ea typeface="SimSun" charset="-122"/>
                        </a:rPr>
                        <a:t>Training Implementation</a:t>
                      </a:r>
                    </a:p>
                  </a:txBody>
                  <a:tcPr marL="90000" marR="90000" marT="101340"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9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Cambria" pitchFamily="16" charset="0"/>
                          <a:ea typeface="SimSun" charset="-122"/>
                        </a:rPr>
                        <a:t>Material and Equipment</a:t>
                      </a:r>
                    </a:p>
                  </a:txBody>
                  <a:tcPr marL="90000" marR="90000" marT="92268"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Arial" charset="0"/>
                          <a:ea typeface="SimSun" charset="-122"/>
                        </a:rPr>
                        <a:t>Posters and Charts</a:t>
                      </a:r>
                    </a:p>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Arial" charset="0"/>
                          <a:ea typeface="SimSun" charset="-122"/>
                        </a:rPr>
                        <a:t>Whiteboard/Projector</a:t>
                      </a:r>
                    </a:p>
                  </a:txBody>
                  <a:tcPr marL="90000" marR="90000" marT="119412" marB="46800" horzOverflow="overflow">
                    <a:lnL>
                      <a:noFill/>
                    </a:lnL>
                    <a:lnR>
                      <a:noFill/>
                    </a:lnR>
                    <a:lnT>
                      <a:noFill/>
                    </a:lnT>
                    <a:lnB>
                      <a:noFill/>
                    </a:lnB>
                    <a:lnTlToBr>
                      <a:noFill/>
                    </a:lnTlToBr>
                    <a:lnBlToTr>
                      <a:noFill/>
                    </a:lnBlToTr>
                    <a:solidFill>
                      <a:srgbClr val="0099FF"/>
                    </a:solidFill>
                  </a:tcPr>
                </a:tc>
              </a:tr>
              <a:tr h="612775">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9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Cambria" pitchFamily="16" charset="0"/>
                          <a:ea typeface="SimSun" charset="-122"/>
                        </a:rPr>
                        <a:t>Trainee's Manual</a:t>
                      </a:r>
                    </a:p>
                  </a:txBody>
                  <a:tcPr marL="90000" marR="90000" marT="92268"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9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Cambria" pitchFamily="16" charset="0"/>
                          <a:ea typeface="SimSun" charset="-122"/>
                        </a:rPr>
                        <a:t>1. Contains Information on Training Content</a:t>
                      </a:r>
                    </a:p>
                  </a:txBody>
                  <a:tcPr marL="90000" marR="90000" marT="92268" marB="46800" horzOverflow="overflow">
                    <a:lnL>
                      <a:noFill/>
                    </a:lnL>
                    <a:lnR>
                      <a:noFill/>
                    </a:lnR>
                    <a:lnT>
                      <a:noFill/>
                    </a:lnT>
                    <a:lnB>
                      <a:noFill/>
                    </a:lnB>
                    <a:lnTlToBr>
                      <a:noFill/>
                    </a:lnTlToBr>
                    <a:lnBlToTr>
                      <a:noFill/>
                    </a:lnBlToTr>
                    <a:solidFill>
                      <a:srgbClr val="99CCFF"/>
                    </a:solidFill>
                  </a:tcPr>
                </a:tc>
              </a:tr>
              <a:tr h="612775">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9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Cambria" pitchFamily="16" charset="0"/>
                          <a:ea typeface="SimSun" charset="-122"/>
                        </a:rPr>
                        <a:t>Trainer's Manual</a:t>
                      </a:r>
                    </a:p>
                  </a:txBody>
                  <a:tcPr marL="90000" marR="90000" marT="92268"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9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Cambria" pitchFamily="16" charset="0"/>
                          <a:ea typeface="SimSun" charset="-122"/>
                        </a:rPr>
                        <a:t>Contains information given in trainee's manual and instruction on how to deliver</a:t>
                      </a:r>
                    </a:p>
                  </a:txBody>
                  <a:tcPr marL="90000" marR="90000" marT="92268" marB="46800" horzOverflow="overflow">
                    <a:lnL>
                      <a:noFill/>
                    </a:lnL>
                    <a:lnR>
                      <a:noFill/>
                    </a:lnR>
                    <a:lnT>
                      <a:noFill/>
                    </a:lnT>
                    <a:lnB>
                      <a:noFill/>
                    </a:lnB>
                    <a:lnTlToBr>
                      <a:noFill/>
                    </a:lnTlToBr>
                    <a:lnBlToTr>
                      <a:noFill/>
                    </a:lnBlToTr>
                    <a:solidFill>
                      <a:srgbClr val="0099FF"/>
                    </a:solidFill>
                  </a:tcPr>
                </a:tc>
              </a:tr>
              <a:tr h="544513">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9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Cambria" pitchFamily="16" charset="0"/>
                          <a:ea typeface="SimSun" charset="-122"/>
                        </a:rPr>
                        <a:t>Facilities</a:t>
                      </a:r>
                    </a:p>
                  </a:txBody>
                  <a:tcPr marL="90000" marR="90000" marT="92268"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9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Cambria" pitchFamily="16" charset="0"/>
                          <a:ea typeface="SimSun" charset="-122"/>
                        </a:rPr>
                        <a:t>1. computer/furniture/training room</a:t>
                      </a:r>
                    </a:p>
                  </a:txBody>
                  <a:tcPr marL="90000" marR="90000" marT="92268" marB="46800" horzOverflow="overflow">
                    <a:lnL>
                      <a:noFill/>
                    </a:lnL>
                    <a:lnR>
                      <a:noFill/>
                    </a:lnR>
                    <a:lnT>
                      <a:noFill/>
                    </a:lnT>
                    <a:lnB>
                      <a:noFill/>
                    </a:lnB>
                    <a:lnTlToBr>
                      <a:noFill/>
                    </a:lnTlToBr>
                    <a:lnBlToTr>
                      <a:noFill/>
                    </a:lnBlToTr>
                    <a:solidFill>
                      <a:srgbClr val="99CCFF"/>
                    </a:solidFill>
                  </a:tcPr>
                </a:tc>
              </a:tr>
              <a:tr h="841375">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9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Cambria" pitchFamily="16" charset="0"/>
                          <a:ea typeface="SimSun" charset="-122"/>
                        </a:rPr>
                        <a:t>Trainer</a:t>
                      </a:r>
                    </a:p>
                  </a:txBody>
                  <a:tcPr marL="90000" marR="90000" marT="92268"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9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Cambria" pitchFamily="16" charset="0"/>
                          <a:ea typeface="SimSun" charset="-122"/>
                        </a:rPr>
                        <a:t>1. Who will deliver the training?</a:t>
                      </a:r>
                    </a:p>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Arial" charset="0"/>
                          <a:ea typeface="SimSun" charset="-122"/>
                        </a:rPr>
                        <a:t>2. Trainer's qualification, experience, expertise and background</a:t>
                      </a:r>
                    </a:p>
                  </a:txBody>
                  <a:tcPr marL="90000" marR="90000" marT="92268" marB="46800" horzOverflow="overflow">
                    <a:lnL>
                      <a:noFill/>
                    </a:lnL>
                    <a:lnR>
                      <a:noFill/>
                    </a:lnR>
                    <a:lnT>
                      <a:noFill/>
                    </a:lnT>
                    <a:lnB>
                      <a:noFill/>
                    </a:lnB>
                    <a:lnTlToBr>
                      <a:noFill/>
                    </a:lnTlToBr>
                    <a:lnBlToTr>
                      <a:noFill/>
                    </a:lnBlToTr>
                    <a:solidFill>
                      <a:srgbClr val="0099FF"/>
                    </a:solidFill>
                  </a:tcPr>
                </a:tc>
              </a:tr>
            </a:tbl>
          </a:graphicData>
        </a:graphic>
      </p:graphicFrame>
      <p:sp>
        <p:nvSpPr>
          <p:cNvPr id="14365" name="Text Box 28"/>
          <p:cNvSpPr txBox="1">
            <a:spLocks noChangeArrowheads="1"/>
          </p:cNvSpPr>
          <p:nvPr/>
        </p:nvSpPr>
        <p:spPr bwMode="auto">
          <a:xfrm>
            <a:off x="2286000" y="0"/>
            <a:ext cx="5486400" cy="487363"/>
          </a:xfrm>
          <a:prstGeom prst="rect">
            <a:avLst/>
          </a:prstGeom>
          <a:noFill/>
          <a:ln w="9525">
            <a:noFill/>
            <a:round/>
            <a:headEnd/>
            <a:tailEnd/>
          </a:ln>
        </p:spPr>
        <p:txBody>
          <a:bodyPr lIns="90000" tIns="45000" rIns="90000" bIns="45000"/>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Training Process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1"/>
          <p:cNvSpPr txBox="1">
            <a:spLocks noChangeArrowheads="1"/>
          </p:cNvSpPr>
          <p:nvPr/>
        </p:nvSpPr>
        <p:spPr bwMode="auto">
          <a:xfrm>
            <a:off x="685800" y="1022350"/>
            <a:ext cx="8229600" cy="537845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p:txBody>
      </p:sp>
      <p:sp>
        <p:nvSpPr>
          <p:cNvPr id="1028" name="Text Box 2"/>
          <p:cNvSpPr txBox="1">
            <a:spLocks noChangeArrowheads="1"/>
          </p:cNvSpPr>
          <p:nvPr/>
        </p:nvSpPr>
        <p:spPr bwMode="auto">
          <a:xfrm>
            <a:off x="914400" y="1828800"/>
            <a:ext cx="7772400" cy="688975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i="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p:txBody>
      </p:sp>
      <p:graphicFrame>
        <p:nvGraphicFramePr>
          <p:cNvPr id="15363" name="Group 3"/>
          <p:cNvGraphicFramePr>
            <a:graphicFrameLocks noGrp="1"/>
          </p:cNvGraphicFramePr>
          <p:nvPr/>
        </p:nvGraphicFramePr>
        <p:xfrm>
          <a:off x="685800" y="1555750"/>
          <a:ext cx="8697911" cy="4281488"/>
        </p:xfrm>
        <a:graphic>
          <a:graphicData uri="http://schemas.openxmlformats.org/drawingml/2006/table">
            <a:tbl>
              <a:tblPr/>
              <a:tblGrid>
                <a:gridCol w="446798"/>
                <a:gridCol w="1823422"/>
                <a:gridCol w="2372000"/>
                <a:gridCol w="4055691"/>
              </a:tblGrid>
              <a:tr h="1236663">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Arial" charset="0"/>
                          <a:ea typeface="SimSun" charset="-122"/>
                        </a:rPr>
                        <a:t>4</a:t>
                      </a:r>
                    </a:p>
                  </a:txBody>
                  <a:tcPr marL="90000" marR="90000" marT="97200"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1" i="0" u="none" strike="noStrike" cap="none" normalizeH="0" baseline="0" dirty="0" smtClean="0">
                          <a:ln>
                            <a:noFill/>
                          </a:ln>
                          <a:solidFill>
                            <a:srgbClr val="FFFFFF"/>
                          </a:solidFill>
                          <a:effectLst/>
                          <a:latin typeface="Arial" charset="0"/>
                          <a:ea typeface="SimSun" charset="-122"/>
                        </a:rPr>
                        <a:t>Training Evaluation</a:t>
                      </a:r>
                    </a:p>
                  </a:txBody>
                  <a:tcPr marL="90000" marR="90000" marT="939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Arial" charset="0"/>
                          <a:ea typeface="SimSun" charset="-122"/>
                        </a:rPr>
                        <a:t>Reactive</a:t>
                      </a:r>
                    </a:p>
                  </a:txBody>
                  <a:tcPr marL="90000" marR="90000" marT="97200"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Cambria" pitchFamily="16" charset="0"/>
                          <a:ea typeface="SimSun" charset="-122"/>
                        </a:rPr>
                        <a:t>1. Did the trainees find the training interesting (Questionnaires)? Immediate feedback response on training </a:t>
                      </a:r>
                    </a:p>
                  </a:txBody>
                  <a:tcPr marL="90000" marR="90000" marT="60552" marB="46800" horzOverflow="overflow">
                    <a:lnL>
                      <a:noFill/>
                    </a:lnL>
                    <a:lnR>
                      <a:noFill/>
                    </a:lnR>
                    <a:lnT>
                      <a:noFill/>
                    </a:lnT>
                    <a:lnB>
                      <a:noFill/>
                    </a:lnB>
                    <a:lnTlToBr>
                      <a:noFill/>
                    </a:lnTlToBr>
                    <a:lnBlToTr>
                      <a:noFill/>
                    </a:lnBlToTr>
                    <a:solidFill>
                      <a:srgbClr val="0066CC"/>
                    </a:solidFill>
                  </a:tcPr>
                </a:tc>
              </a:tr>
              <a:tr h="904875">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Arial" charset="0"/>
                          <a:ea typeface="SimSun" charset="-122"/>
                        </a:rPr>
                        <a:t>Learning</a:t>
                      </a:r>
                    </a:p>
                  </a:txBody>
                  <a:tcPr marL="90000" marR="90000" marT="97200"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Cambria" pitchFamily="16" charset="0"/>
                          <a:ea typeface="SimSun" charset="-122"/>
                        </a:rPr>
                        <a:t>1. Did the trainees have made advancement in knowledge and skills (written test)?</a:t>
                      </a:r>
                    </a:p>
                  </a:txBody>
                  <a:tcPr marL="90000" marR="90000" marT="60552" marB="46800" horzOverflow="overflow">
                    <a:lnL>
                      <a:noFill/>
                    </a:lnL>
                    <a:lnR>
                      <a:noFill/>
                    </a:lnR>
                    <a:lnT>
                      <a:noFill/>
                    </a:lnT>
                    <a:lnB>
                      <a:noFill/>
                    </a:lnB>
                    <a:lnTlToBr>
                      <a:noFill/>
                    </a:lnTlToBr>
                    <a:lnBlToTr>
                      <a:noFill/>
                    </a:lnBlToTr>
                    <a:solidFill>
                      <a:srgbClr val="0099FF"/>
                    </a:solidFill>
                  </a:tcPr>
                </a:tc>
              </a:tr>
              <a:tr h="904875">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Arial" charset="0"/>
                          <a:ea typeface="SimSun" charset="-122"/>
                        </a:rPr>
                        <a:t>Behavior</a:t>
                      </a:r>
                    </a:p>
                  </a:txBody>
                  <a:tcPr marL="90000" marR="90000" marT="97200"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Cambria" pitchFamily="16" charset="0"/>
                          <a:ea typeface="SimSun" charset="-122"/>
                        </a:rPr>
                        <a:t>1. Is trainee behaving in different way after receiving training (performance appraisal)</a:t>
                      </a:r>
                    </a:p>
                  </a:txBody>
                  <a:tcPr marL="90000" marR="90000" marT="60552" marB="46800" horzOverflow="overflow">
                    <a:lnL>
                      <a:noFill/>
                    </a:lnL>
                    <a:lnR>
                      <a:noFill/>
                    </a:lnR>
                    <a:lnT>
                      <a:noFill/>
                    </a:lnT>
                    <a:lnB>
                      <a:noFill/>
                    </a:lnB>
                    <a:lnTlToBr>
                      <a:noFill/>
                    </a:lnTlToBr>
                    <a:lnBlToTr>
                      <a:noFill/>
                    </a:lnBlToTr>
                    <a:solidFill>
                      <a:srgbClr val="99CCFF"/>
                    </a:solidFill>
                  </a:tcPr>
                </a:tc>
              </a:tr>
              <a:tr h="1235075">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1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119412"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000" b="0" i="0" u="none" strike="noStrike" cap="none" normalizeH="0" baseline="0" dirty="0" smtClean="0">
                          <a:ln>
                            <a:noFill/>
                          </a:ln>
                          <a:solidFill>
                            <a:srgbClr val="FFFFFF"/>
                          </a:solidFill>
                          <a:effectLst/>
                          <a:latin typeface="Arial" charset="0"/>
                          <a:ea typeface="SimSun" charset="-122"/>
                        </a:rPr>
                        <a:t>Results</a:t>
                      </a:r>
                    </a:p>
                  </a:txBody>
                  <a:tcPr marL="90000" marR="90000" marT="97200"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Cambria" pitchFamily="16" charset="0"/>
                          <a:ea typeface="SimSun" charset="-122"/>
                        </a:rPr>
                        <a:t>1. Is organization/unit performing better (Quality/Productivity/Cost/ Profit/Morale/Work environment/team work</a:t>
                      </a:r>
                    </a:p>
                  </a:txBody>
                  <a:tcPr marL="90000" marR="90000" marT="60552" marB="46800" horzOverflow="overflow">
                    <a:lnL>
                      <a:noFill/>
                    </a:lnL>
                    <a:lnR>
                      <a:noFill/>
                    </a:lnR>
                    <a:lnT>
                      <a:noFill/>
                    </a:lnT>
                    <a:lnB>
                      <a:noFill/>
                    </a:lnB>
                    <a:lnTlToBr>
                      <a:noFill/>
                    </a:lnTlToBr>
                    <a:lnBlToTr>
                      <a:noFill/>
                    </a:lnBlToTr>
                    <a:solidFill>
                      <a:srgbClr val="0099FF"/>
                    </a:solidFill>
                  </a:tcPr>
                </a:tc>
              </a:tr>
            </a:tbl>
          </a:graphicData>
        </a:graphic>
      </p:graphicFrame>
      <p:sp>
        <p:nvSpPr>
          <p:cNvPr id="1046" name="Text Box 20"/>
          <p:cNvSpPr txBox="1">
            <a:spLocks noChangeArrowheads="1"/>
          </p:cNvSpPr>
          <p:nvPr/>
        </p:nvSpPr>
        <p:spPr bwMode="auto">
          <a:xfrm>
            <a:off x="2286000" y="655638"/>
            <a:ext cx="5486400" cy="487362"/>
          </a:xfrm>
          <a:prstGeom prst="rect">
            <a:avLst/>
          </a:prstGeom>
          <a:noFill/>
          <a:ln w="9525">
            <a:noFill/>
            <a:round/>
            <a:headEnd/>
            <a:tailEnd/>
          </a:ln>
        </p:spPr>
        <p:txBody>
          <a:bodyPr lIns="90000" tIns="45000" rIns="90000" bIns="45000"/>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Training Process</a:t>
            </a:r>
          </a:p>
        </p:txBody>
      </p:sp>
      <p:graphicFrame>
        <p:nvGraphicFramePr>
          <p:cNvPr id="1026" name="Object 21"/>
          <p:cNvGraphicFramePr>
            <a:graphicFrameLocks noChangeAspect="1"/>
          </p:cNvGraphicFramePr>
          <p:nvPr/>
        </p:nvGraphicFramePr>
        <p:xfrm>
          <a:off x="914400" y="6172200"/>
          <a:ext cx="8261350" cy="1077913"/>
        </p:xfrm>
        <a:graphic>
          <a:graphicData uri="http://schemas.openxmlformats.org/presentationml/2006/ole">
            <p:oleObj spid="_x0000_s1026" r:id="rId4" imgW="6114600" imgH="1079640" progId="">
              <p:embed/>
            </p:oleObj>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
          <p:cNvSpPr txBox="1">
            <a:spLocks noChangeArrowheads="1"/>
          </p:cNvSpPr>
          <p:nvPr/>
        </p:nvSpPr>
        <p:spPr bwMode="auto">
          <a:xfrm>
            <a:off x="1143000" y="2501900"/>
            <a:ext cx="8458200" cy="1841500"/>
          </a:xfrm>
          <a:prstGeom prst="rect">
            <a:avLst/>
          </a:prstGeom>
          <a:noFill/>
          <a:ln w="9525">
            <a:noFill/>
            <a:round/>
            <a:headEnd/>
            <a:tailEnd/>
          </a:ln>
        </p:spPr>
        <p:txBody>
          <a:bodyPr lIns="0" tIns="28080" rIns="0" bIns="0"/>
          <a:lstStyle/>
          <a:p>
            <a:pPr algn="just">
              <a:spcBef>
                <a:spcPts val="800"/>
              </a:spcBef>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a:solidFill>
                  <a:srgbClr val="000000"/>
                </a:solidFill>
              </a:rPr>
              <a:t>“A set of systematic and planned activities designed by an organization to provide its members with the necessary skills to meet current and future job demands”</a:t>
            </a:r>
          </a:p>
          <a:p>
            <a:pPr algn="just">
              <a:spcBef>
                <a:spcPts val="800"/>
              </a:spcBef>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endParaRPr lang="en-US" sz="2400">
              <a:solidFill>
                <a:srgbClr val="000000"/>
              </a:solidFill>
            </a:endParaRPr>
          </a:p>
          <a:p>
            <a:pPr algn="r">
              <a:spcBef>
                <a:spcPts val="800"/>
              </a:spcBef>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1400">
                <a:solidFill>
                  <a:srgbClr val="000000"/>
                </a:solidFill>
              </a:rPr>
              <a:t>Werner and DeSimone (2006)</a:t>
            </a:r>
          </a:p>
        </p:txBody>
      </p:sp>
      <p:sp>
        <p:nvSpPr>
          <p:cNvPr id="15363" name="Text Box 2"/>
          <p:cNvSpPr txBox="1">
            <a:spLocks noChangeArrowheads="1"/>
          </p:cNvSpPr>
          <p:nvPr/>
        </p:nvSpPr>
        <p:spPr bwMode="auto">
          <a:xfrm>
            <a:off x="2584450" y="1371600"/>
            <a:ext cx="4502150" cy="623888"/>
          </a:xfrm>
          <a:prstGeom prst="rect">
            <a:avLst/>
          </a:prstGeom>
          <a:noFill/>
          <a:ln w="9525">
            <a:noFill/>
            <a:round/>
            <a:headEnd/>
            <a:tailEnd/>
          </a:ln>
        </p:spPr>
        <p:txBody>
          <a:bodyPr lIns="0" tIns="0" rIns="0" bIns="0"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Definition of HRD</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1"/>
          <p:cNvSpPr txBox="1">
            <a:spLocks noChangeArrowheads="1"/>
          </p:cNvSpPr>
          <p:nvPr/>
        </p:nvSpPr>
        <p:spPr bwMode="auto">
          <a:xfrm>
            <a:off x="1198563" y="2246313"/>
            <a:ext cx="7783512" cy="2005012"/>
          </a:xfrm>
          <a:prstGeom prst="rect">
            <a:avLst/>
          </a:prstGeom>
          <a:noFill/>
          <a:ln w="9525">
            <a:noFill/>
            <a:round/>
            <a:headEnd/>
            <a:tailEnd/>
          </a:ln>
        </p:spPr>
        <p:txBody>
          <a:bodyPr lIns="90000" tIns="45000" rIns="90000" bIns="45000"/>
          <a:lstStyle/>
          <a:p>
            <a:pPr marL="342900" indent="-342900">
              <a:spcBef>
                <a:spcPts val="800"/>
              </a:spcBef>
              <a:buFont typeface="Arial"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b="1">
                <a:solidFill>
                  <a:srgbClr val="000000"/>
                </a:solidFill>
              </a:rPr>
              <a:t>Human Resource Management (HRM) covers many functions</a:t>
            </a:r>
          </a:p>
          <a:p>
            <a:pPr marL="342900" indent="-342900">
              <a:spcBef>
                <a:spcPts val="800"/>
              </a:spcBef>
              <a:buFont typeface="Arial"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endParaRPr lang="en-US" sz="2400" b="1">
              <a:solidFill>
                <a:srgbClr val="000000"/>
              </a:solidFill>
            </a:endParaRPr>
          </a:p>
          <a:p>
            <a:pPr marL="342900" indent="-342900">
              <a:spcBef>
                <a:spcPts val="800"/>
              </a:spcBef>
              <a:buFont typeface="Arial"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b="1">
                <a:solidFill>
                  <a:srgbClr val="000000"/>
                </a:solidFill>
              </a:rPr>
              <a:t>Human resource development (HRD) is just one of the functions within HRM</a:t>
            </a:r>
          </a:p>
        </p:txBody>
      </p:sp>
      <p:sp>
        <p:nvSpPr>
          <p:cNvPr id="16387" name="Text Box 2"/>
          <p:cNvSpPr txBox="1">
            <a:spLocks noChangeArrowheads="1"/>
          </p:cNvSpPr>
          <p:nvPr/>
        </p:nvSpPr>
        <p:spPr bwMode="auto">
          <a:xfrm>
            <a:off x="352425" y="1143000"/>
            <a:ext cx="9477375" cy="623888"/>
          </a:xfrm>
          <a:prstGeom prst="rect">
            <a:avLst/>
          </a:prstGeom>
          <a:noFill/>
          <a:ln w="9525">
            <a:noFill/>
            <a:round/>
            <a:headEnd/>
            <a:tailEnd/>
          </a:ln>
        </p:spPr>
        <p:txBody>
          <a:bodyPr lIns="0" tIns="0" rIns="0" bIns="0"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lang="en-US" sz="2800" b="1">
                <a:solidFill>
                  <a:srgbClr val="000000"/>
                </a:solidFill>
              </a:rPr>
              <a:t>Relationship Between HRM and HRD</a:t>
            </a:r>
          </a:p>
        </p:txBody>
      </p:sp>
      <p:sp>
        <p:nvSpPr>
          <p:cNvPr id="16388" name="Text Box 3"/>
          <p:cNvSpPr txBox="1">
            <a:spLocks noChangeArrowheads="1"/>
          </p:cNvSpPr>
          <p:nvPr/>
        </p:nvSpPr>
        <p:spPr bwMode="auto">
          <a:xfrm>
            <a:off x="1244600" y="4975225"/>
            <a:ext cx="6070600" cy="1654175"/>
          </a:xfrm>
          <a:prstGeom prst="rect">
            <a:avLst/>
          </a:prstGeom>
          <a:noFill/>
          <a:ln w="9525">
            <a:noFill/>
            <a:round/>
            <a:headEnd/>
            <a:tailEnd/>
          </a:ln>
        </p:spPr>
        <p:txBody>
          <a:bodyPr lIns="90000" tIns="45000" rIns="90000" bIns="45000"/>
          <a:lstStyle/>
          <a:p>
            <a:pPr marL="342900" indent="-342900">
              <a:spcBef>
                <a:spcPts val="800"/>
              </a:spcBef>
              <a:buFont typeface="Courier New" pitchFamily="49" charset="0"/>
              <a:buChar char="o"/>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endParaRPr lang="en-US" sz="2400" b="1">
              <a:solidFill>
                <a:srgbClr val="000000"/>
              </a:solidFill>
            </a:endParaRPr>
          </a:p>
          <a:p>
            <a:pPr marL="342900" indent="-342900">
              <a:spcBef>
                <a:spcPts val="800"/>
              </a:spcBef>
              <a:buFont typeface="Arial"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b="1">
                <a:solidFill>
                  <a:srgbClr val="000000"/>
                </a:solidFill>
              </a:rPr>
              <a:t>Training and development (T&amp;D)</a:t>
            </a:r>
          </a:p>
          <a:p>
            <a:pPr marL="342900" indent="-342900">
              <a:spcBef>
                <a:spcPts val="800"/>
              </a:spcBef>
              <a:buFont typeface="Arial"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b="1">
                <a:solidFill>
                  <a:srgbClr val="000000"/>
                </a:solidFill>
              </a:rPr>
              <a:t>Organizational development</a:t>
            </a:r>
          </a:p>
          <a:p>
            <a:pPr marL="342900" indent="-342900">
              <a:spcBef>
                <a:spcPts val="800"/>
              </a:spcBef>
              <a:buFont typeface="Arial"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b="1">
                <a:solidFill>
                  <a:srgbClr val="000000"/>
                </a:solidFill>
              </a:rPr>
              <a:t>Career development</a:t>
            </a:r>
          </a:p>
        </p:txBody>
      </p:sp>
      <p:sp>
        <p:nvSpPr>
          <p:cNvPr id="16389" name="Text Box 4"/>
          <p:cNvSpPr txBox="1">
            <a:spLocks noChangeArrowheads="1"/>
          </p:cNvSpPr>
          <p:nvPr/>
        </p:nvSpPr>
        <p:spPr bwMode="auto">
          <a:xfrm>
            <a:off x="696913" y="4464050"/>
            <a:ext cx="3973512" cy="623888"/>
          </a:xfrm>
          <a:prstGeom prst="rect">
            <a:avLst/>
          </a:prstGeom>
          <a:noFill/>
          <a:ln w="9525">
            <a:noFill/>
            <a:round/>
            <a:headEnd/>
            <a:tailEnd/>
          </a:ln>
        </p:spPr>
        <p:txBody>
          <a:bodyPr lIns="0" tIns="0" rIns="0" bIns="0"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HRD Functions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1"/>
          <p:cNvSpPr txBox="1">
            <a:spLocks noChangeArrowheads="1"/>
          </p:cNvSpPr>
          <p:nvPr/>
        </p:nvSpPr>
        <p:spPr bwMode="auto">
          <a:xfrm>
            <a:off x="1143000" y="4343400"/>
            <a:ext cx="8458200" cy="1344613"/>
          </a:xfrm>
          <a:prstGeom prst="rect">
            <a:avLst/>
          </a:prstGeom>
          <a:noFill/>
          <a:ln w="9525">
            <a:noFill/>
            <a:round/>
            <a:headEnd/>
            <a:tailEnd/>
          </a:ln>
        </p:spPr>
        <p:txBody>
          <a:bodyPr lIns="0" tIns="28080" rIns="0" bIns="0"/>
          <a:lstStyle/>
          <a:p>
            <a:pPr marL="342900" indent="-342900" algn="just">
              <a:lnSpc>
                <a:spcPct val="90000"/>
              </a:lnSpc>
              <a:spcBef>
                <a:spcPts val="800"/>
              </a:spcBef>
              <a:buFont typeface="Arial"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b="1">
                <a:solidFill>
                  <a:srgbClr val="000000"/>
                </a:solidFill>
              </a:rPr>
              <a:t>The process of improving an organization’s effectiveness and member’s well-being through the application of behavioral science concepts</a:t>
            </a:r>
          </a:p>
        </p:txBody>
      </p:sp>
      <p:sp>
        <p:nvSpPr>
          <p:cNvPr id="17411" name="Text Box 2"/>
          <p:cNvSpPr txBox="1">
            <a:spLocks noChangeArrowheads="1"/>
          </p:cNvSpPr>
          <p:nvPr/>
        </p:nvSpPr>
        <p:spPr bwMode="auto">
          <a:xfrm>
            <a:off x="1143000" y="3657600"/>
            <a:ext cx="7240588" cy="623888"/>
          </a:xfrm>
          <a:prstGeom prst="rect">
            <a:avLst/>
          </a:prstGeom>
          <a:noFill/>
          <a:ln w="9525">
            <a:noFill/>
            <a:round/>
            <a:headEnd/>
            <a:tailEnd/>
          </a:ln>
        </p:spPr>
        <p:txBody>
          <a:bodyPr lIns="0" tIns="0" rIns="0" bIns="0"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Organizational Development</a:t>
            </a:r>
          </a:p>
        </p:txBody>
      </p:sp>
      <p:sp>
        <p:nvSpPr>
          <p:cNvPr id="17412" name="Text Box 3"/>
          <p:cNvSpPr txBox="1">
            <a:spLocks noChangeArrowheads="1"/>
          </p:cNvSpPr>
          <p:nvPr/>
        </p:nvSpPr>
        <p:spPr bwMode="auto">
          <a:xfrm>
            <a:off x="1143000" y="1354138"/>
            <a:ext cx="8229600" cy="1389062"/>
          </a:xfrm>
          <a:prstGeom prst="rect">
            <a:avLst/>
          </a:prstGeom>
          <a:noFill/>
          <a:ln w="9525">
            <a:noFill/>
            <a:round/>
            <a:headEnd/>
            <a:tailEnd/>
          </a:ln>
        </p:spPr>
        <p:txBody>
          <a:bodyPr lIns="0" tIns="28080" rIns="0" bIns="0"/>
          <a:lstStyle/>
          <a:p>
            <a:pPr marL="342900" indent="-342900">
              <a:spcBef>
                <a:spcPts val="800"/>
              </a:spcBef>
              <a:buFont typeface="Arial"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b="1">
                <a:solidFill>
                  <a:srgbClr val="000000"/>
                </a:solidFill>
              </a:rPr>
              <a:t>Training </a:t>
            </a:r>
            <a:r>
              <a:rPr lang="en-US" sz="2400" b="1">
                <a:solidFill>
                  <a:srgbClr val="000000"/>
                </a:solidFill>
                <a:cs typeface="Tahoma" pitchFamily="34" charset="0"/>
              </a:rPr>
              <a:t>–</a:t>
            </a:r>
            <a:r>
              <a:rPr lang="en-US" sz="2400" b="1">
                <a:solidFill>
                  <a:srgbClr val="000000"/>
                </a:solidFill>
              </a:rPr>
              <a:t> improving the knowledge, skills and attitudes of employees for the short-term, particular to a specific job or task</a:t>
            </a:r>
          </a:p>
        </p:txBody>
      </p:sp>
      <p:sp>
        <p:nvSpPr>
          <p:cNvPr id="17413" name="Text Box 4"/>
          <p:cNvSpPr txBox="1">
            <a:spLocks noChangeArrowheads="1"/>
          </p:cNvSpPr>
          <p:nvPr/>
        </p:nvSpPr>
        <p:spPr bwMode="auto">
          <a:xfrm>
            <a:off x="1143000" y="2609850"/>
            <a:ext cx="7964488" cy="1047750"/>
          </a:xfrm>
          <a:prstGeom prst="rect">
            <a:avLst/>
          </a:prstGeom>
          <a:noFill/>
          <a:ln w="18360">
            <a:noFill/>
            <a:round/>
            <a:headEnd/>
            <a:tailEnd/>
          </a:ln>
        </p:spPr>
        <p:txBody>
          <a:bodyPr lIns="0" tIns="28080" rIns="0" bIns="0"/>
          <a:lstStyle/>
          <a:p>
            <a:pPr marL="342900" indent="-342900">
              <a:spcBef>
                <a:spcPts val="800"/>
              </a:spcBef>
              <a:buFont typeface="Arial" charset="0"/>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pPr>
            <a:r>
              <a:rPr lang="en-US" sz="2400" b="1">
                <a:solidFill>
                  <a:srgbClr val="000000"/>
                </a:solidFill>
              </a:rPr>
              <a:t>Development </a:t>
            </a:r>
            <a:r>
              <a:rPr lang="en-US" sz="2400" b="1">
                <a:solidFill>
                  <a:srgbClr val="000000"/>
                </a:solidFill>
                <a:cs typeface="Tahoma" pitchFamily="34" charset="0"/>
              </a:rPr>
              <a:t>–</a:t>
            </a:r>
            <a:r>
              <a:rPr lang="en-US" sz="2400" b="1">
                <a:solidFill>
                  <a:srgbClr val="000000"/>
                </a:solidFill>
              </a:rPr>
              <a:t> preparing for future responsibilities, while increasing the capacity to perform at a current job</a:t>
            </a:r>
          </a:p>
        </p:txBody>
      </p:sp>
      <p:sp>
        <p:nvSpPr>
          <p:cNvPr id="17414" name="Text Box 5"/>
          <p:cNvSpPr txBox="1">
            <a:spLocks noChangeArrowheads="1"/>
          </p:cNvSpPr>
          <p:nvPr/>
        </p:nvSpPr>
        <p:spPr bwMode="auto">
          <a:xfrm>
            <a:off x="984250" y="747713"/>
            <a:ext cx="8388350" cy="623887"/>
          </a:xfrm>
          <a:prstGeom prst="rect">
            <a:avLst/>
          </a:prstGeom>
          <a:noFill/>
          <a:ln w="9525">
            <a:noFill/>
            <a:round/>
            <a:headEnd/>
            <a:tailEnd/>
          </a:ln>
        </p:spPr>
        <p:txBody>
          <a:bodyPr lIns="0" tIns="0" rIns="0" bIns="0"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Training and Development (T&amp;D)</a:t>
            </a:r>
          </a:p>
        </p:txBody>
      </p:sp>
      <p:sp>
        <p:nvSpPr>
          <p:cNvPr id="18438" name="Text Box 6"/>
          <p:cNvSpPr txBox="1">
            <a:spLocks noChangeArrowheads="1"/>
          </p:cNvSpPr>
          <p:nvPr/>
        </p:nvSpPr>
        <p:spPr bwMode="auto">
          <a:xfrm>
            <a:off x="1143000" y="5943600"/>
            <a:ext cx="8001000" cy="1389063"/>
          </a:xfrm>
          <a:prstGeom prst="rect">
            <a:avLst/>
          </a:prstGeom>
          <a:noFill/>
          <a:ln>
            <a:noFill/>
          </a:ln>
          <a:effectLst/>
          <a:extLst>
            <a:ext uri="{909E8E84-426E-40DD-AFC4-6F175D3DCCD1}"/>
            <a:ext uri="{91240B29-F687-4F45-9708-019B960494DF}"/>
            <a:ext uri="{AF507438-7753-43E0-B8FC-AC1667EBCBE1}"/>
          </a:extLst>
        </p:spPr>
        <p:txBody>
          <a:bodyPr lIns="0" tIns="28080" rIns="0" bIns="0"/>
          <a:lstStyle>
            <a:lvl1pP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solidFill>
                  <a:srgbClr val="000000"/>
                </a:solidFill>
                <a:latin typeface="Arial" charset="0"/>
                <a:ea typeface="SimSun" charset="-122"/>
              </a:defRPr>
            </a:lvl1pPr>
            <a:lvl2pP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solidFill>
                  <a:srgbClr val="000000"/>
                </a:solidFill>
                <a:latin typeface="Arial" charset="0"/>
                <a:ea typeface="SimSun" charset="-122"/>
              </a:defRPr>
            </a:lvl2pPr>
            <a:lvl3pP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solidFill>
                  <a:srgbClr val="000000"/>
                </a:solidFill>
                <a:latin typeface="Arial" charset="0"/>
                <a:ea typeface="SimSun" charset="-122"/>
              </a:defRPr>
            </a:lvl3pPr>
            <a:lvl4pP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solidFill>
                  <a:srgbClr val="000000"/>
                </a:solidFill>
                <a:latin typeface="Arial" charset="0"/>
                <a:ea typeface="SimSun" charset="-122"/>
              </a:defRPr>
            </a:lvl4pPr>
            <a:lvl5pP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solidFill>
                  <a:srgbClr val="000000"/>
                </a:solidFill>
                <a:latin typeface="Arial" charset="0"/>
                <a:ea typeface="SimSun" charset="-122"/>
              </a:defRPr>
            </a:lvl5pPr>
            <a:lvl6pPr marL="2514600" indent="-228600" defTabSz="457200" fontAlgn="base" hangingPunct="0">
              <a:lnSpc>
                <a:spcPct val="93000"/>
              </a:lnSpc>
              <a:spcBef>
                <a:spcPct val="0"/>
              </a:spcBef>
              <a:spcAft>
                <a:spcPct val="0"/>
              </a:spcAft>
              <a:buClr>
                <a:srgbClr val="000000"/>
              </a:buClr>
              <a:buSzPct val="100000"/>
              <a:buFont typeface="Times New Roman" pitchFamily="16" charset="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solidFill>
                  <a:srgbClr val="000000"/>
                </a:solidFill>
                <a:latin typeface="Arial" charset="0"/>
                <a:ea typeface="SimSun" charset="-122"/>
              </a:defRPr>
            </a:lvl6pPr>
            <a:lvl7pPr marL="2971800" indent="-228600" defTabSz="457200" fontAlgn="base" hangingPunct="0">
              <a:lnSpc>
                <a:spcPct val="93000"/>
              </a:lnSpc>
              <a:spcBef>
                <a:spcPct val="0"/>
              </a:spcBef>
              <a:spcAft>
                <a:spcPct val="0"/>
              </a:spcAft>
              <a:buClr>
                <a:srgbClr val="000000"/>
              </a:buClr>
              <a:buSzPct val="100000"/>
              <a:buFont typeface="Times New Roman" pitchFamily="16" charset="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solidFill>
                  <a:srgbClr val="000000"/>
                </a:solidFill>
                <a:latin typeface="Arial" charset="0"/>
                <a:ea typeface="SimSun" charset="-122"/>
              </a:defRPr>
            </a:lvl7pPr>
            <a:lvl8pPr marL="3429000" indent="-228600" defTabSz="457200" fontAlgn="base" hangingPunct="0">
              <a:lnSpc>
                <a:spcPct val="93000"/>
              </a:lnSpc>
              <a:spcBef>
                <a:spcPct val="0"/>
              </a:spcBef>
              <a:spcAft>
                <a:spcPct val="0"/>
              </a:spcAft>
              <a:buClr>
                <a:srgbClr val="000000"/>
              </a:buClr>
              <a:buSzPct val="100000"/>
              <a:buFont typeface="Times New Roman" pitchFamily="16" charset="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solidFill>
                  <a:srgbClr val="000000"/>
                </a:solidFill>
                <a:latin typeface="Arial" charset="0"/>
                <a:ea typeface="SimSun" charset="-122"/>
              </a:defRPr>
            </a:lvl8pPr>
            <a:lvl9pPr marL="3886200" indent="-228600" defTabSz="457200" fontAlgn="base" hangingPunct="0">
              <a:lnSpc>
                <a:spcPct val="93000"/>
              </a:lnSpc>
              <a:spcBef>
                <a:spcPct val="0"/>
              </a:spcBef>
              <a:spcAft>
                <a:spcPct val="0"/>
              </a:spcAft>
              <a:buClr>
                <a:srgbClr val="000000"/>
              </a:buClr>
              <a:buSzPct val="100000"/>
              <a:buFont typeface="Times New Roman" pitchFamily="16" charset="0"/>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solidFill>
                  <a:srgbClr val="000000"/>
                </a:solidFill>
                <a:latin typeface="Arial" charset="0"/>
                <a:ea typeface="SimSun" charset="-122"/>
              </a:defRPr>
            </a:lvl9pPr>
          </a:lstStyle>
          <a:p>
            <a:pPr marL="342900" indent="-342900" algn="just">
              <a:spcBef>
                <a:spcPts val="800"/>
              </a:spcBef>
              <a:buFont typeface="Arial" pitchFamily="34" charset="0"/>
              <a:buChar char="•"/>
              <a:defRPr/>
            </a:pPr>
            <a:r>
              <a:rPr lang="en-US" sz="2400" b="1" dirty="0" smtClean="0"/>
              <a:t>Ongoing process by which individuals progress through series of changes until they achieve their personal level of maximum achievement</a:t>
            </a:r>
          </a:p>
          <a:p>
            <a:pPr algn="r">
              <a:spcBef>
                <a:spcPts val="800"/>
              </a:spcBef>
              <a:buFont typeface="Times New Roman" pitchFamily="16" charset="0"/>
              <a:buNone/>
              <a:defRPr/>
            </a:pPr>
            <a:r>
              <a:rPr lang="en-US" sz="1400" dirty="0" smtClean="0"/>
              <a:t>Werner and </a:t>
            </a:r>
            <a:r>
              <a:rPr lang="en-US" sz="1400" dirty="0" err="1" smtClean="0"/>
              <a:t>DeSimone</a:t>
            </a:r>
            <a:r>
              <a:rPr lang="en-US" sz="1400" dirty="0" smtClean="0"/>
              <a:t> (2006)</a:t>
            </a:r>
          </a:p>
          <a:p>
            <a:pPr marL="342900" indent="-342900" algn="just">
              <a:spcBef>
                <a:spcPts val="800"/>
              </a:spcBef>
              <a:buFont typeface="Arial" pitchFamily="34" charset="0"/>
              <a:buChar char="•"/>
              <a:defRPr/>
            </a:pPr>
            <a:endParaRPr lang="en-US" sz="2400" b="1" dirty="0" smtClean="0"/>
          </a:p>
        </p:txBody>
      </p:sp>
      <p:sp>
        <p:nvSpPr>
          <p:cNvPr id="17416" name="Text Box 7"/>
          <p:cNvSpPr txBox="1">
            <a:spLocks noChangeArrowheads="1"/>
          </p:cNvSpPr>
          <p:nvPr/>
        </p:nvSpPr>
        <p:spPr bwMode="auto">
          <a:xfrm>
            <a:off x="2311400" y="5376863"/>
            <a:ext cx="5340350" cy="623887"/>
          </a:xfrm>
          <a:prstGeom prst="rect">
            <a:avLst/>
          </a:prstGeom>
          <a:noFill/>
          <a:ln w="9525">
            <a:noFill/>
            <a:round/>
            <a:headEnd/>
            <a:tailEnd/>
          </a:ln>
        </p:spPr>
        <p:txBody>
          <a:bodyPr lIns="0" tIns="0" rIns="0" bIns="0"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Career Development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ChangeArrowheads="1"/>
          </p:cNvSpPr>
          <p:nvPr/>
        </p:nvSpPr>
        <p:spPr bwMode="auto">
          <a:xfrm>
            <a:off x="1552575" y="3605213"/>
            <a:ext cx="6975475" cy="492125"/>
          </a:xfrm>
          <a:prstGeom prst="rect">
            <a:avLst/>
          </a:prstGeom>
          <a:noFill/>
          <a:ln w="9525">
            <a:noFill/>
            <a:miter lim="800000"/>
            <a:headEnd/>
            <a:tailEnd/>
          </a:ln>
        </p:spPr>
        <p:txBody>
          <a:bodyPr wrap="none">
            <a:spAutoFit/>
          </a:bodyPr>
          <a:lstStyle/>
          <a:p>
            <a:pPr algn="ct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Appraising and Managing Performance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1"/>
          <p:cNvSpPr txBox="1">
            <a:spLocks noChangeArrowheads="1"/>
          </p:cNvSpPr>
          <p:nvPr/>
        </p:nvSpPr>
        <p:spPr bwMode="auto">
          <a:xfrm>
            <a:off x="685800" y="1090613"/>
            <a:ext cx="8229600" cy="5378450"/>
          </a:xfrm>
          <a:prstGeom prst="rect">
            <a:avLst/>
          </a:prstGeom>
          <a:noFill/>
          <a:ln>
            <a:noFill/>
          </a:ln>
          <a:effectLst/>
          <a:extLst>
            <a:ext uri="{909E8E84-426E-40DD-AFC4-6F175D3DCCD1}"/>
            <a:ext uri="{91240B29-F687-4F45-9708-019B960494DF}"/>
            <a:ext uri="{AF507438-7753-43E0-B8FC-AC1667EBCBE1}"/>
          </a:extLst>
        </p:spPr>
        <p:txBody>
          <a:bodyPr lIns="90000" tIns="6984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5pPr>
            <a:lvl6pPr marL="2514600" indent="-228600" defTabSz="457200" fontAlgn="base" hangingPunct="0">
              <a:lnSpc>
                <a:spcPct val="93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6pPr>
            <a:lvl7pPr marL="2971800" indent="-228600" defTabSz="457200" fontAlgn="base" hangingPunct="0">
              <a:lnSpc>
                <a:spcPct val="93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7pPr>
            <a:lvl8pPr marL="3429000" indent="-228600" defTabSz="457200" fontAlgn="base" hangingPunct="0">
              <a:lnSpc>
                <a:spcPct val="93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8pPr>
            <a:lvl9pPr marL="3886200" indent="-228600" defTabSz="457200" fontAlgn="base" hangingPunct="0">
              <a:lnSpc>
                <a:spcPct val="93000"/>
              </a:lnSpc>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122"/>
              </a:defRPr>
            </a:lvl9pPr>
          </a:lstStyle>
          <a:p>
            <a:pPr algn="ctr">
              <a:buClrTx/>
              <a:buSzPct val="45000"/>
              <a:buFontTx/>
              <a:buNone/>
              <a:defRPr/>
            </a:pPr>
            <a:r>
              <a:rPr lang="en-US" sz="2800" b="1" dirty="0" smtClean="0"/>
              <a:t>Performance Appraisal</a:t>
            </a:r>
          </a:p>
          <a:p>
            <a:pPr>
              <a:buClrTx/>
              <a:buFontTx/>
              <a:buNone/>
              <a:defRPr/>
            </a:pPr>
            <a:endParaRPr lang="en-US" sz="2400" b="1" dirty="0" smtClean="0"/>
          </a:p>
          <a:p>
            <a:pPr marL="342900" indent="-342900">
              <a:buClrTx/>
              <a:buFont typeface="Arial" pitchFamily="34" charset="0"/>
              <a:buChar char="•"/>
              <a:defRPr/>
            </a:pPr>
            <a:r>
              <a:rPr lang="en-US" sz="2000" b="1" dirty="0" smtClean="0"/>
              <a:t>Performance appraisal is to evaluate the performance of an employee to determine whether he is performing his given task and duties well or to monitor whether he has given his best effort and performance on given job</a:t>
            </a:r>
          </a:p>
          <a:p>
            <a:pPr>
              <a:buClrTx/>
              <a:buFont typeface="Times New Roman" pitchFamily="16" charset="0"/>
              <a:buNone/>
              <a:defRPr/>
            </a:pPr>
            <a:endParaRPr lang="en-US" sz="2400" b="1" dirty="0" smtClean="0"/>
          </a:p>
          <a:p>
            <a:pPr marL="342900" indent="-342900">
              <a:buClrTx/>
              <a:buFont typeface="Arial" pitchFamily="34" charset="0"/>
              <a:buChar char="•"/>
              <a:defRPr/>
            </a:pPr>
            <a:r>
              <a:rPr lang="en-US" sz="2000" b="1" i="1" dirty="0" smtClean="0"/>
              <a:t>Performance appraisal is an assessment of individual performance, the performance is measured against such factors as job knowledge, quality, quantity of output, initiative, leadership, abilities, supervision, cooperation, judgment, analytical skills, problem solving skills, etc. </a:t>
            </a:r>
          </a:p>
          <a:p>
            <a:pPr marL="342900" indent="-342900">
              <a:buClrTx/>
              <a:buFont typeface="Arial" pitchFamily="34" charset="0"/>
              <a:buChar char="•"/>
              <a:defRPr/>
            </a:pPr>
            <a:endParaRPr lang="en-US" sz="2000" b="1" i="1" dirty="0" smtClean="0"/>
          </a:p>
          <a:p>
            <a:pPr marL="2171700" lvl="4" indent="-342900" algn="r">
              <a:defRPr/>
            </a:pPr>
            <a:r>
              <a:rPr lang="en-US" sz="2000" b="1" i="1" dirty="0" smtClean="0"/>
              <a:t>(P. 239)</a:t>
            </a:r>
          </a:p>
          <a:p>
            <a:pPr marL="342900" indent="-342900">
              <a:buClrTx/>
              <a:buFont typeface="Arial" pitchFamily="34" charset="0"/>
              <a:buChar char="•"/>
              <a:defRPr/>
            </a:pPr>
            <a:r>
              <a:rPr lang="en-US" sz="2000" b="1" dirty="0" smtClean="0"/>
              <a:t>The other similar terms often used for performance appraisal are performance rating, employee performance review, employee assessment, personal appraisal, employee evaluation, or performance evaluation</a:t>
            </a:r>
          </a:p>
          <a:p>
            <a:pPr>
              <a:buClrTx/>
              <a:buFontTx/>
              <a:buNone/>
              <a:defRPr/>
            </a:pPr>
            <a:endParaRPr lang="en-US" sz="2000" b="1" dirty="0" smtClean="0"/>
          </a:p>
          <a:p>
            <a:pPr>
              <a:buClrTx/>
              <a:buFontTx/>
              <a:buNone/>
              <a:defRPr/>
            </a:pPr>
            <a:endParaRPr lang="en-US" sz="2400" b="1" dirty="0" smtClean="0"/>
          </a:p>
          <a:p>
            <a:pPr>
              <a:buClrTx/>
              <a:buFontTx/>
              <a:buNone/>
              <a:defRPr/>
            </a:pPr>
            <a:endParaRPr lang="en-US" sz="2400" b="1" dirty="0" smtClean="0"/>
          </a:p>
          <a:p>
            <a:pPr>
              <a:buClrTx/>
              <a:buFontTx/>
              <a:buNone/>
              <a:defRPr/>
            </a:pPr>
            <a:endParaRPr lang="en-US" sz="2400" b="1" dirty="0" smtClean="0"/>
          </a:p>
          <a:p>
            <a:pPr>
              <a:buClrTx/>
              <a:buFontTx/>
              <a:buNone/>
              <a:defRPr/>
            </a:pPr>
            <a:endParaRPr lang="en-US" sz="2800" b="1" dirty="0" smtClean="0"/>
          </a:p>
          <a:p>
            <a:pPr>
              <a:buClrTx/>
              <a:buSzPct val="45000"/>
              <a:buFontTx/>
              <a:buNone/>
              <a:defRPr/>
            </a:pPr>
            <a:endParaRPr lang="en-US" dirty="0" smtClean="0"/>
          </a:p>
          <a:p>
            <a:pPr>
              <a:buClrTx/>
              <a:buSzPct val="45000"/>
              <a:buFontTx/>
              <a:buNone/>
              <a:defRPr/>
            </a:pPr>
            <a:endParaRPr lang="en-US" dirty="0" smtClean="0"/>
          </a:p>
          <a:p>
            <a:pPr>
              <a:buClrTx/>
              <a:buSzPct val="45000"/>
              <a:buFontTx/>
              <a:buNone/>
              <a:defRPr/>
            </a:pPr>
            <a:endParaRPr lang="en-US" dirty="0" smtClean="0"/>
          </a:p>
          <a:p>
            <a:pPr>
              <a:buClrTx/>
              <a:buSzPct val="45000"/>
              <a:buFontTx/>
              <a:buNone/>
              <a:defRPr/>
            </a:pPr>
            <a:r>
              <a:rPr lang="en-US" dirty="0" smtClean="0"/>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
          <p:cNvSpPr txBox="1">
            <a:spLocks noChangeArrowheads="1"/>
          </p:cNvSpPr>
          <p:nvPr/>
        </p:nvSpPr>
        <p:spPr bwMode="auto">
          <a:xfrm>
            <a:off x="685800" y="1090613"/>
            <a:ext cx="8229600" cy="537845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Performance Appraisal</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a:p>
            <a:pP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a:p>
            <a:pP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a:p>
            <a:pP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 </a:t>
            </a:r>
          </a:p>
        </p:txBody>
      </p:sp>
      <p:sp>
        <p:nvSpPr>
          <p:cNvPr id="20483" name="AutoShape 2"/>
          <p:cNvSpPr>
            <a:spLocks noChangeArrowheads="1"/>
          </p:cNvSpPr>
          <p:nvPr/>
        </p:nvSpPr>
        <p:spPr bwMode="auto">
          <a:xfrm>
            <a:off x="1143000" y="2286000"/>
            <a:ext cx="2286000" cy="685800"/>
          </a:xfrm>
          <a:prstGeom prst="roundRect">
            <a:avLst>
              <a:gd name="adj" fmla="val 16667"/>
            </a:avLst>
          </a:prstGeom>
          <a:solidFill>
            <a:srgbClr val="99CCFF"/>
          </a:solidFill>
          <a:ln w="9525">
            <a:solidFill>
              <a:srgbClr val="000000"/>
            </a:solidFill>
            <a:round/>
            <a:headEnd/>
            <a:tailEnd/>
          </a:ln>
        </p:spPr>
        <p:txBody>
          <a:bodyPr wrap="none" lIns="90000" tIns="45000" rIns="90000" bIns="45000"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Job Analysis</a:t>
            </a:r>
          </a:p>
        </p:txBody>
      </p:sp>
      <p:sp>
        <p:nvSpPr>
          <p:cNvPr id="20484" name="AutoShape 3"/>
          <p:cNvSpPr>
            <a:spLocks noChangeArrowheads="1"/>
          </p:cNvSpPr>
          <p:nvPr/>
        </p:nvSpPr>
        <p:spPr bwMode="auto">
          <a:xfrm>
            <a:off x="7543800" y="2286000"/>
            <a:ext cx="2286000" cy="685800"/>
          </a:xfrm>
          <a:prstGeom prst="roundRect">
            <a:avLst>
              <a:gd name="adj" fmla="val 16667"/>
            </a:avLst>
          </a:prstGeom>
          <a:solidFill>
            <a:srgbClr val="99CCFF"/>
          </a:solidFill>
          <a:ln w="9525">
            <a:solidFill>
              <a:srgbClr val="000000"/>
            </a:solidFill>
            <a:round/>
            <a:headEnd/>
            <a:tailEnd/>
          </a:ln>
        </p:spPr>
        <p:txBody>
          <a:bodyPr wrap="none" lIns="90000" tIns="45000" rIns="90000" bIns="45000"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Performance</a:t>
            </a:r>
          </a:p>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Appraisal</a:t>
            </a:r>
          </a:p>
        </p:txBody>
      </p:sp>
      <p:sp>
        <p:nvSpPr>
          <p:cNvPr id="20485" name="AutoShape 4"/>
          <p:cNvSpPr>
            <a:spLocks noChangeArrowheads="1"/>
          </p:cNvSpPr>
          <p:nvPr/>
        </p:nvSpPr>
        <p:spPr bwMode="auto">
          <a:xfrm>
            <a:off x="4343400" y="2286000"/>
            <a:ext cx="2286000" cy="685800"/>
          </a:xfrm>
          <a:prstGeom prst="roundRect">
            <a:avLst>
              <a:gd name="adj" fmla="val 16667"/>
            </a:avLst>
          </a:prstGeom>
          <a:solidFill>
            <a:srgbClr val="99CCFF"/>
          </a:solidFill>
          <a:ln w="9525">
            <a:solidFill>
              <a:srgbClr val="000000"/>
            </a:solidFill>
            <a:round/>
            <a:headEnd/>
            <a:tailEnd/>
          </a:ln>
        </p:spPr>
        <p:txBody>
          <a:bodyPr wrap="none" lIns="90000" tIns="45000" rIns="90000" bIns="45000"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Performance </a:t>
            </a:r>
          </a:p>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Standards</a:t>
            </a:r>
          </a:p>
        </p:txBody>
      </p:sp>
      <p:sp>
        <p:nvSpPr>
          <p:cNvPr id="20486" name="AutoShape 5"/>
          <p:cNvSpPr>
            <a:spLocks noChangeArrowheads="1"/>
          </p:cNvSpPr>
          <p:nvPr/>
        </p:nvSpPr>
        <p:spPr bwMode="auto">
          <a:xfrm>
            <a:off x="1143000" y="3886200"/>
            <a:ext cx="2743200" cy="1143000"/>
          </a:xfrm>
          <a:prstGeom prst="roundRect">
            <a:avLst>
              <a:gd name="adj" fmla="val 16667"/>
            </a:avLst>
          </a:prstGeom>
          <a:solidFill>
            <a:srgbClr val="99CCFF"/>
          </a:solidFill>
          <a:ln w="9525">
            <a:solidFill>
              <a:srgbClr val="000000"/>
            </a:solidFill>
            <a:round/>
            <a:headEnd/>
            <a:tailEnd/>
          </a:ln>
        </p:spPr>
        <p:txBody>
          <a:bodyPr wrap="none" lIns="90000" tIns="45000" rIns="90000" bIns="450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Describe work and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professional requirement</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of a job</a:t>
            </a:r>
          </a:p>
        </p:txBody>
      </p:sp>
      <p:sp>
        <p:nvSpPr>
          <p:cNvPr id="20487" name="AutoShape 6"/>
          <p:cNvSpPr>
            <a:spLocks noChangeArrowheads="1"/>
          </p:cNvSpPr>
          <p:nvPr/>
        </p:nvSpPr>
        <p:spPr bwMode="auto">
          <a:xfrm>
            <a:off x="7315200" y="3886200"/>
            <a:ext cx="2514600" cy="1143000"/>
          </a:xfrm>
          <a:prstGeom prst="roundRect">
            <a:avLst>
              <a:gd name="adj" fmla="val 16667"/>
            </a:avLst>
          </a:prstGeom>
          <a:solidFill>
            <a:srgbClr val="99CCFF"/>
          </a:solidFill>
          <a:ln w="9525">
            <a:solidFill>
              <a:srgbClr val="000000"/>
            </a:solidFill>
            <a:round/>
            <a:headEnd/>
            <a:tailEnd/>
          </a:ln>
        </p:spPr>
        <p:txBody>
          <a:bodyPr wrap="none" lIns="90000" tIns="45000" rIns="90000" bIns="450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Describe the job relevant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strengths and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weaknesses of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each individual</a:t>
            </a:r>
          </a:p>
        </p:txBody>
      </p:sp>
      <p:sp>
        <p:nvSpPr>
          <p:cNvPr id="20488" name="AutoShape 7"/>
          <p:cNvSpPr>
            <a:spLocks noChangeArrowheads="1"/>
          </p:cNvSpPr>
          <p:nvPr/>
        </p:nvSpPr>
        <p:spPr bwMode="auto">
          <a:xfrm>
            <a:off x="4114800" y="3886200"/>
            <a:ext cx="2971800" cy="1143000"/>
          </a:xfrm>
          <a:prstGeom prst="roundRect">
            <a:avLst>
              <a:gd name="adj" fmla="val 16667"/>
            </a:avLst>
          </a:prstGeom>
          <a:solidFill>
            <a:srgbClr val="99CCFF"/>
          </a:solidFill>
          <a:ln w="9525">
            <a:solidFill>
              <a:srgbClr val="000000"/>
            </a:solidFill>
            <a:round/>
            <a:headEnd/>
            <a:tailEnd/>
          </a:ln>
        </p:spPr>
        <p:txBody>
          <a:bodyPr wrap="none" lIns="90000" tIns="45000" rIns="90000" bIns="450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Translate job requirements</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into levels of acceptable</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or unacceptable performance</a:t>
            </a:r>
          </a:p>
        </p:txBody>
      </p:sp>
      <p:sp>
        <p:nvSpPr>
          <p:cNvPr id="20489" name="Line 8"/>
          <p:cNvSpPr>
            <a:spLocks noChangeShapeType="1"/>
          </p:cNvSpPr>
          <p:nvPr/>
        </p:nvSpPr>
        <p:spPr bwMode="auto">
          <a:xfrm>
            <a:off x="3886200" y="4343400"/>
            <a:ext cx="228600" cy="1588"/>
          </a:xfrm>
          <a:prstGeom prst="line">
            <a:avLst/>
          </a:prstGeom>
          <a:noFill/>
          <a:ln w="9525">
            <a:solidFill>
              <a:srgbClr val="000000"/>
            </a:solidFill>
            <a:round/>
            <a:headEnd/>
            <a:tailEnd type="triangle" w="med" len="med"/>
          </a:ln>
        </p:spPr>
        <p:txBody>
          <a:bodyPr/>
          <a:lstStyle/>
          <a:p>
            <a:endParaRPr lang="en-US"/>
          </a:p>
        </p:txBody>
      </p:sp>
      <p:sp>
        <p:nvSpPr>
          <p:cNvPr id="20490" name="Line 9"/>
          <p:cNvSpPr>
            <a:spLocks noChangeShapeType="1"/>
          </p:cNvSpPr>
          <p:nvPr/>
        </p:nvSpPr>
        <p:spPr bwMode="auto">
          <a:xfrm>
            <a:off x="7086600" y="4343400"/>
            <a:ext cx="228600" cy="1588"/>
          </a:xfrm>
          <a:prstGeom prst="line">
            <a:avLst/>
          </a:prstGeom>
          <a:noFill/>
          <a:ln w="9525">
            <a:solidFill>
              <a:srgbClr val="000000"/>
            </a:solidFill>
            <a:round/>
            <a:headEnd/>
            <a:tailEnd type="triangle" w="med" len="med"/>
          </a:ln>
        </p:spPr>
        <p:txBody>
          <a:bodyPr/>
          <a:lstStyle/>
          <a:p>
            <a:endParaRPr lang="en-US"/>
          </a:p>
        </p:txBody>
      </p:sp>
      <p:sp>
        <p:nvSpPr>
          <p:cNvPr id="20491" name="Text Box 10"/>
          <p:cNvSpPr txBox="1">
            <a:spLocks noChangeArrowheads="1"/>
          </p:cNvSpPr>
          <p:nvPr/>
        </p:nvSpPr>
        <p:spPr bwMode="auto">
          <a:xfrm>
            <a:off x="2057400" y="5715000"/>
            <a:ext cx="7326313" cy="344488"/>
          </a:xfrm>
          <a:prstGeom prst="rect">
            <a:avLst/>
          </a:prstGeom>
          <a:noFill/>
          <a:ln w="9525">
            <a:noFill/>
            <a:round/>
            <a:headEnd/>
            <a:tailEnd/>
          </a:ln>
        </p:spPr>
        <p:txBody>
          <a:bodyPr lIns="90000" tIns="45000" rIns="90000" bIns="45000"/>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a:solidFill>
                  <a:srgbClr val="000000"/>
                </a:solidFill>
              </a:rPr>
              <a:t>Relationship of Performance Appraisal and Job Analysis</a:t>
            </a:r>
          </a:p>
        </p:txBody>
      </p:sp>
      <p:sp>
        <p:nvSpPr>
          <p:cNvPr id="20492" name="Text Box 11"/>
          <p:cNvSpPr txBox="1">
            <a:spLocks noChangeArrowheads="1"/>
          </p:cNvSpPr>
          <p:nvPr/>
        </p:nvSpPr>
        <p:spPr bwMode="auto">
          <a:xfrm>
            <a:off x="685800" y="6602413"/>
            <a:ext cx="9144000" cy="45720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Source: Aswathappa, Human Resource Management, Text and Cases, 2008, p. 240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p:cNvSpPr>
            <a:spLocks noChangeArrowheads="1"/>
          </p:cNvSpPr>
          <p:nvPr/>
        </p:nvSpPr>
        <p:spPr bwMode="auto">
          <a:xfrm>
            <a:off x="1341438" y="1036638"/>
            <a:ext cx="6442075" cy="493712"/>
          </a:xfrm>
          <a:prstGeom prst="rect">
            <a:avLst/>
          </a:prstGeom>
          <a:noFill/>
          <a:ln w="9525">
            <a:noFill/>
            <a:miter lim="800000"/>
            <a:headEnd/>
            <a:tailEnd/>
          </a:ln>
        </p:spPr>
        <p:txBody>
          <a:bodyPr wrap="none">
            <a:spAutoFit/>
          </a:bodyPr>
          <a:lstStyle/>
          <a:p>
            <a:pPr algn="ctr">
              <a:buClrTx/>
              <a:buSzPct val="45000"/>
              <a:buFontTx/>
              <a:buNone/>
            </a:pPr>
            <a:r>
              <a:rPr lang="en-US" sz="2800" b="1">
                <a:solidFill>
                  <a:srgbClr val="000000"/>
                </a:solidFill>
              </a:rPr>
              <a:t>Objectives of Performance</a:t>
            </a:r>
            <a:r>
              <a:rPr lang="en-US" b="1">
                <a:solidFill>
                  <a:schemeClr val="tx1"/>
                </a:solidFill>
              </a:rPr>
              <a:t> </a:t>
            </a:r>
            <a:r>
              <a:rPr lang="en-US" sz="2800" b="1">
                <a:solidFill>
                  <a:srgbClr val="000000"/>
                </a:solidFill>
              </a:rPr>
              <a:t>Appraisal</a:t>
            </a:r>
          </a:p>
        </p:txBody>
      </p:sp>
      <p:sp>
        <p:nvSpPr>
          <p:cNvPr id="3" name="TextBox 2"/>
          <p:cNvSpPr txBox="1"/>
          <p:nvPr/>
        </p:nvSpPr>
        <p:spPr>
          <a:xfrm>
            <a:off x="849313" y="2027238"/>
            <a:ext cx="8534400" cy="5245100"/>
          </a:xfrm>
          <a:prstGeom prst="rect">
            <a:avLst/>
          </a:prstGeom>
          <a:noFill/>
        </p:spPr>
        <p:txBody>
          <a:bodyPr>
            <a:spAutoFit/>
          </a:bodyPr>
          <a:lstStyle/>
          <a:p>
            <a:pPr marL="342900" indent="-342900">
              <a:buFont typeface="Arial" pitchFamily="34" charset="0"/>
              <a:buChar char="•"/>
              <a:defRPr/>
            </a:pPr>
            <a:r>
              <a:rPr lang="en-US" sz="2000" b="1" dirty="0">
                <a:solidFill>
                  <a:schemeClr val="tx1"/>
                </a:solidFill>
                <a:ea typeface="SimSun" charset="-122"/>
              </a:rPr>
              <a:t>Make promotion decisions based performance </a:t>
            </a:r>
          </a:p>
          <a:p>
            <a:pPr marL="342900" indent="-342900">
              <a:buFont typeface="Arial" pitchFamily="34" charset="0"/>
              <a:buChar char="•"/>
              <a:defRPr/>
            </a:pPr>
            <a:endParaRPr lang="en-US" sz="2000" b="1" dirty="0">
              <a:solidFill>
                <a:schemeClr val="tx1"/>
              </a:solidFill>
              <a:ea typeface="SimSun" charset="-122"/>
            </a:endParaRPr>
          </a:p>
          <a:p>
            <a:pPr marL="342900" indent="-342900">
              <a:buFont typeface="Arial" pitchFamily="34" charset="0"/>
              <a:buChar char="•"/>
              <a:defRPr/>
            </a:pPr>
            <a:r>
              <a:rPr lang="en-US" sz="2000" b="1" dirty="0">
                <a:solidFill>
                  <a:schemeClr val="tx1"/>
                </a:solidFill>
                <a:ea typeface="SimSun" charset="-122"/>
              </a:rPr>
              <a:t>To confirm services of employee on probation</a:t>
            </a:r>
          </a:p>
          <a:p>
            <a:pPr marL="342900" indent="-342900">
              <a:buFont typeface="Arial" pitchFamily="34" charset="0"/>
              <a:buChar char="•"/>
              <a:defRPr/>
            </a:pPr>
            <a:endParaRPr lang="en-US" sz="2000" b="1" dirty="0">
              <a:solidFill>
                <a:schemeClr val="tx1"/>
              </a:solidFill>
              <a:ea typeface="SimSun" charset="-122"/>
            </a:endParaRPr>
          </a:p>
          <a:p>
            <a:pPr marL="342900" indent="-342900">
              <a:buFont typeface="Arial" pitchFamily="34" charset="0"/>
              <a:buChar char="•"/>
              <a:defRPr/>
            </a:pPr>
            <a:r>
              <a:rPr lang="en-US" sz="2000" b="1" dirty="0">
                <a:solidFill>
                  <a:schemeClr val="tx1"/>
                </a:solidFill>
                <a:ea typeface="SimSun" charset="-122"/>
              </a:rPr>
              <a:t>To identify training and development needs of employees</a:t>
            </a:r>
          </a:p>
          <a:p>
            <a:pPr marL="342900" indent="-342900">
              <a:buFont typeface="Arial" pitchFamily="34" charset="0"/>
              <a:buChar char="•"/>
              <a:defRPr/>
            </a:pPr>
            <a:endParaRPr lang="en-US" sz="2000" b="1" dirty="0">
              <a:solidFill>
                <a:schemeClr val="tx1"/>
              </a:solidFill>
              <a:ea typeface="SimSun" charset="-122"/>
            </a:endParaRPr>
          </a:p>
          <a:p>
            <a:pPr marL="342900" indent="-342900">
              <a:buFont typeface="Arial" pitchFamily="34" charset="0"/>
              <a:buChar char="•"/>
              <a:defRPr/>
            </a:pPr>
            <a:r>
              <a:rPr lang="en-US" sz="2000" b="1" dirty="0">
                <a:solidFill>
                  <a:schemeClr val="tx1"/>
                </a:solidFill>
                <a:ea typeface="SimSun" charset="-122"/>
              </a:rPr>
              <a:t>To decide compensation </a:t>
            </a:r>
          </a:p>
          <a:p>
            <a:pPr marL="342900" indent="-342900">
              <a:buFont typeface="Arial" pitchFamily="34" charset="0"/>
              <a:buChar char="•"/>
              <a:defRPr/>
            </a:pPr>
            <a:endParaRPr lang="en-US" sz="2000" b="1" dirty="0">
              <a:solidFill>
                <a:schemeClr val="tx1"/>
              </a:solidFill>
              <a:ea typeface="SimSun" charset="-122"/>
            </a:endParaRPr>
          </a:p>
          <a:p>
            <a:pPr marL="342900" indent="-342900">
              <a:buFont typeface="Arial" pitchFamily="34" charset="0"/>
              <a:buChar char="•"/>
              <a:defRPr/>
            </a:pPr>
            <a:r>
              <a:rPr lang="en-US" sz="2000" b="1" dirty="0">
                <a:solidFill>
                  <a:schemeClr val="tx1"/>
                </a:solidFill>
                <a:ea typeface="SimSun" charset="-122"/>
              </a:rPr>
              <a:t>To inform employees of their performance and give them feedback and guidance to improve performance</a:t>
            </a:r>
          </a:p>
          <a:p>
            <a:pPr marL="342900" indent="-342900">
              <a:buFont typeface="Arial" pitchFamily="34" charset="0"/>
              <a:buChar char="•"/>
              <a:defRPr/>
            </a:pPr>
            <a:endParaRPr lang="en-US" sz="2000" b="1" dirty="0">
              <a:solidFill>
                <a:schemeClr val="tx1"/>
              </a:solidFill>
              <a:ea typeface="SimSun" charset="-122"/>
            </a:endParaRPr>
          </a:p>
          <a:p>
            <a:pPr marL="342900" indent="-342900">
              <a:buFont typeface="Arial" pitchFamily="34" charset="0"/>
              <a:buChar char="•"/>
              <a:defRPr/>
            </a:pPr>
            <a:r>
              <a:rPr lang="en-US" sz="2000" b="1" dirty="0">
                <a:solidFill>
                  <a:schemeClr val="tx1"/>
                </a:solidFill>
                <a:ea typeface="SimSun" charset="-122"/>
              </a:rPr>
              <a:t>Performance appraisal helps to know the effectiveness of other HR functions such as recruitment and selection, training, and promotion etc.</a:t>
            </a:r>
          </a:p>
          <a:p>
            <a:pPr>
              <a:buFont typeface="Times New Roman" pitchFamily="16" charset="0"/>
              <a:buNone/>
              <a:defRPr/>
            </a:pPr>
            <a:endParaRPr lang="en-US" sz="2000" b="1" dirty="0">
              <a:solidFill>
                <a:schemeClr val="tx1"/>
              </a:solidFill>
              <a:ea typeface="SimSun" charset="-122"/>
            </a:endParaRPr>
          </a:p>
          <a:p>
            <a:pPr>
              <a:buFont typeface="Times New Roman" pitchFamily="16" charset="0"/>
              <a:buNone/>
              <a:defRPr/>
            </a:pPr>
            <a:endParaRPr lang="en-US" sz="2000" b="1" dirty="0">
              <a:solidFill>
                <a:schemeClr val="tx1"/>
              </a:solidFill>
              <a:ea typeface="SimSun" charset="-122"/>
            </a:endParaRPr>
          </a:p>
          <a:p>
            <a:pPr>
              <a:buFont typeface="Times New Roman" pitchFamily="16" charset="0"/>
              <a:buNone/>
              <a:defRPr/>
            </a:pPr>
            <a:endParaRPr lang="en-US" sz="2000" b="1" dirty="0">
              <a:solidFill>
                <a:schemeClr val="tx1"/>
              </a:solidFill>
              <a:ea typeface="SimSun" charset="-122"/>
            </a:endParaRPr>
          </a:p>
          <a:p>
            <a:pPr>
              <a:buFont typeface="Times New Roman" pitchFamily="16" charset="0"/>
              <a:buNone/>
              <a:defRPr/>
            </a:pPr>
            <a:endParaRPr lang="en-US" sz="2000" b="1" dirty="0">
              <a:solidFill>
                <a:schemeClr val="tx1"/>
              </a:solidFill>
              <a:ea typeface="SimSun"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ChangeArrowheads="1"/>
          </p:cNvSpPr>
          <p:nvPr/>
        </p:nvSpPr>
        <p:spPr bwMode="auto">
          <a:xfrm>
            <a:off x="973138" y="1036638"/>
            <a:ext cx="7180262" cy="493712"/>
          </a:xfrm>
          <a:prstGeom prst="rect">
            <a:avLst/>
          </a:prstGeom>
          <a:noFill/>
          <a:ln w="9525">
            <a:noFill/>
            <a:miter lim="800000"/>
            <a:headEnd/>
            <a:tailEnd/>
          </a:ln>
        </p:spPr>
        <p:txBody>
          <a:bodyPr wrap="none">
            <a:spAutoFit/>
          </a:bodyPr>
          <a:lstStyle/>
          <a:p>
            <a:pPr algn="ctr">
              <a:buClrTx/>
              <a:buSzPct val="45000"/>
              <a:buFontTx/>
              <a:buNone/>
            </a:pPr>
            <a:r>
              <a:rPr lang="en-US" sz="2800" b="1">
                <a:solidFill>
                  <a:srgbClr val="000000"/>
                </a:solidFill>
              </a:rPr>
              <a:t>Multi Purposes of Performance</a:t>
            </a:r>
            <a:r>
              <a:rPr lang="en-US" b="1">
                <a:solidFill>
                  <a:schemeClr val="tx1"/>
                </a:solidFill>
              </a:rPr>
              <a:t> </a:t>
            </a:r>
            <a:r>
              <a:rPr lang="en-US" sz="2800" b="1">
                <a:solidFill>
                  <a:srgbClr val="000000"/>
                </a:solidFill>
              </a:rPr>
              <a:t>Appraisal</a:t>
            </a:r>
          </a:p>
        </p:txBody>
      </p:sp>
      <p:graphicFrame>
        <p:nvGraphicFramePr>
          <p:cNvPr id="4" name="Table 3"/>
          <p:cNvGraphicFramePr>
            <a:graphicFrameLocks noGrp="1"/>
          </p:cNvGraphicFramePr>
          <p:nvPr/>
        </p:nvGraphicFramePr>
        <p:xfrm>
          <a:off x="993775" y="2103438"/>
          <a:ext cx="7877678" cy="3992880"/>
        </p:xfrm>
        <a:graphic>
          <a:graphicData uri="http://schemas.openxmlformats.org/drawingml/2006/table">
            <a:tbl>
              <a:tblPr firstRow="1" bandRow="1">
                <a:tableStyleId>{5C22544A-7EE6-4342-B048-85BDC9FD1C3A}</a:tableStyleId>
              </a:tblPr>
              <a:tblGrid>
                <a:gridCol w="3938839"/>
                <a:gridCol w="3938839"/>
              </a:tblGrid>
              <a:tr h="370840">
                <a:tc>
                  <a:txBody>
                    <a:bodyPr/>
                    <a:lstStyle/>
                    <a:p>
                      <a:r>
                        <a:rPr lang="en-US" sz="2000" b="1" dirty="0" smtClean="0"/>
                        <a:t>Administrative</a:t>
                      </a:r>
                      <a:endParaRPr lang="en-US" sz="2000" b="1" dirty="0"/>
                    </a:p>
                  </a:txBody>
                  <a:tcPr/>
                </a:tc>
                <a:tc>
                  <a:txBody>
                    <a:bodyPr/>
                    <a:lstStyle/>
                    <a:p>
                      <a:r>
                        <a:rPr lang="en-US" sz="2000" b="1" dirty="0" smtClean="0"/>
                        <a:t>Developmental</a:t>
                      </a:r>
                      <a:endParaRPr lang="en-US" sz="2000" b="1"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Set selection</a:t>
                      </a:r>
                      <a:r>
                        <a:rPr lang="en-US" sz="2000" baseline="0" dirty="0" smtClean="0"/>
                        <a:t> criteria</a:t>
                      </a:r>
                      <a:endParaRPr lang="en-US" sz="2000" dirty="0" smtClean="0"/>
                    </a:p>
                    <a:p>
                      <a:endParaRPr lang="en-US" sz="2000" dirty="0"/>
                    </a:p>
                  </a:txBody>
                  <a:tcPr/>
                </a:tc>
                <a:tc>
                  <a:txBody>
                    <a:bodyPr/>
                    <a:lstStyle/>
                    <a:p>
                      <a:r>
                        <a:rPr lang="en-US" sz="2000" dirty="0" smtClean="0"/>
                        <a:t>Identification of individual training needs</a:t>
                      </a:r>
                    </a:p>
                  </a:txBody>
                  <a:tcPr/>
                </a:tc>
              </a:tr>
              <a:tr h="370840">
                <a:tc>
                  <a:txBody>
                    <a:bodyPr/>
                    <a:lstStyle/>
                    <a:p>
                      <a:r>
                        <a:rPr lang="en-US" sz="2000" dirty="0" smtClean="0"/>
                        <a:t>Promotion</a:t>
                      </a:r>
                      <a:endParaRPr lang="en-US" sz="2000" dirty="0"/>
                    </a:p>
                  </a:txBody>
                  <a:tcPr/>
                </a:tc>
                <a:tc>
                  <a:txBody>
                    <a:bodyPr/>
                    <a:lstStyle/>
                    <a:p>
                      <a:r>
                        <a:rPr lang="en-US" sz="2000" dirty="0" smtClean="0"/>
                        <a:t>Performance feedback</a:t>
                      </a:r>
                    </a:p>
                  </a:txBody>
                  <a:tcPr/>
                </a:tc>
              </a:tr>
              <a:tr h="370840">
                <a:tc>
                  <a:txBody>
                    <a:bodyPr/>
                    <a:lstStyle/>
                    <a:p>
                      <a:r>
                        <a:rPr lang="en-US" sz="2000" dirty="0" smtClean="0"/>
                        <a:t>Retention or termination</a:t>
                      </a:r>
                      <a:endParaRPr lang="en-US" sz="2000" dirty="0"/>
                    </a:p>
                  </a:txBody>
                  <a:tcPr/>
                </a:tc>
                <a:tc>
                  <a:txBody>
                    <a:bodyPr/>
                    <a:lstStyle/>
                    <a:p>
                      <a:r>
                        <a:rPr lang="en-US" sz="2000" dirty="0" smtClean="0"/>
                        <a:t>Determining job assignment and transfer</a:t>
                      </a:r>
                    </a:p>
                  </a:txBody>
                  <a:tcPr/>
                </a:tc>
              </a:tr>
              <a:tr h="370840">
                <a:tc>
                  <a:txBody>
                    <a:bodyPr/>
                    <a:lstStyle/>
                    <a:p>
                      <a:r>
                        <a:rPr lang="en-US" sz="2000" dirty="0" smtClean="0"/>
                        <a:t>Identification of poor</a:t>
                      </a:r>
                      <a:r>
                        <a:rPr lang="en-US" sz="2000" baseline="0" dirty="0" smtClean="0"/>
                        <a:t> performers</a:t>
                      </a:r>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Identification</a:t>
                      </a:r>
                      <a:r>
                        <a:rPr lang="en-US" sz="2000" baseline="0" dirty="0" smtClean="0"/>
                        <a:t> of strengths and weaknesses of employee</a:t>
                      </a:r>
                      <a:endParaRPr lang="en-US" sz="2000" dirty="0" smtClean="0"/>
                    </a:p>
                  </a:txBody>
                  <a:tcPr/>
                </a:tc>
              </a:tr>
              <a:tr h="370840">
                <a:tc>
                  <a:txBody>
                    <a:bodyPr/>
                    <a:lstStyle/>
                    <a:p>
                      <a:r>
                        <a:rPr lang="en-US" sz="2000" dirty="0" smtClean="0"/>
                        <a:t>Compensation</a:t>
                      </a:r>
                      <a:endParaRPr lang="en-US" sz="2000" dirty="0"/>
                    </a:p>
                  </a:txBody>
                  <a:tcPr/>
                </a:tc>
                <a:tc>
                  <a:txBody>
                    <a:bodyPr/>
                    <a:lstStyle/>
                    <a:p>
                      <a:r>
                        <a:rPr lang="en-US" sz="2000" dirty="0" smtClean="0"/>
                        <a:t>Recognize</a:t>
                      </a:r>
                      <a:r>
                        <a:rPr lang="en-US" sz="2000" baseline="0" dirty="0" smtClean="0"/>
                        <a:t> and appreciate individual performance </a:t>
                      </a:r>
                      <a:endParaRPr lang="en-US" sz="2000" dirty="0" smtClean="0"/>
                    </a:p>
                  </a:txBody>
                  <a:tcPr/>
                </a:tc>
              </a:tr>
              <a:tr h="370840">
                <a:tc>
                  <a:txBody>
                    <a:bodyPr/>
                    <a:lstStyle/>
                    <a:p>
                      <a:r>
                        <a:rPr lang="en-US" sz="2000" dirty="0" smtClean="0"/>
                        <a:t>Evaluate training effectiveness</a:t>
                      </a:r>
                      <a:endParaRPr lang="en-US" sz="2000" dirty="0"/>
                    </a:p>
                  </a:txBody>
                  <a:tcPr/>
                </a:tc>
                <a:tc>
                  <a:txBody>
                    <a:bodyPr/>
                    <a:lstStyle/>
                    <a:p>
                      <a:r>
                        <a:rPr lang="en-US" sz="2000" dirty="0" smtClean="0"/>
                        <a:t>Goal setting and evaluation</a:t>
                      </a:r>
                    </a:p>
                  </a:txBody>
                  <a:tcPr/>
                </a:tc>
              </a:tr>
            </a:tbl>
          </a:graphicData>
        </a:graphic>
      </p:graphicFrame>
      <p:sp>
        <p:nvSpPr>
          <p:cNvPr id="22557" name="Text Box 11"/>
          <p:cNvSpPr txBox="1">
            <a:spLocks noChangeArrowheads="1"/>
          </p:cNvSpPr>
          <p:nvPr/>
        </p:nvSpPr>
        <p:spPr bwMode="auto">
          <a:xfrm>
            <a:off x="422275" y="6602413"/>
            <a:ext cx="9437688" cy="45720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Adopted from: Aswathappa, Human Resource Management, Text and Cases, 2008, p. 240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p:cNvSpPr>
            <a:spLocks noChangeArrowheads="1"/>
          </p:cNvSpPr>
          <p:nvPr/>
        </p:nvSpPr>
        <p:spPr bwMode="auto">
          <a:xfrm>
            <a:off x="657225" y="766763"/>
            <a:ext cx="8907463" cy="493712"/>
          </a:xfrm>
          <a:prstGeom prst="rect">
            <a:avLst/>
          </a:prstGeom>
          <a:noFill/>
          <a:ln w="9525">
            <a:noFill/>
            <a:miter lim="800000"/>
            <a:headEnd/>
            <a:tailEnd/>
          </a:ln>
        </p:spPr>
        <p:txBody>
          <a:bodyPr wrap="none">
            <a:spAutoFit/>
          </a:bodyPr>
          <a:lstStyle/>
          <a:p>
            <a:pPr algn="ctr">
              <a:buClrTx/>
              <a:buSzPct val="45000"/>
              <a:buFontTx/>
              <a:buNone/>
            </a:pPr>
            <a:r>
              <a:rPr lang="en-US" sz="2800" b="1">
                <a:solidFill>
                  <a:srgbClr val="000000"/>
                </a:solidFill>
              </a:rPr>
              <a:t>Performance</a:t>
            </a:r>
            <a:r>
              <a:rPr lang="en-US" b="1">
                <a:solidFill>
                  <a:schemeClr val="tx1"/>
                </a:solidFill>
              </a:rPr>
              <a:t> </a:t>
            </a:r>
            <a:r>
              <a:rPr lang="en-US" sz="2800" b="1">
                <a:solidFill>
                  <a:srgbClr val="000000"/>
                </a:solidFill>
              </a:rPr>
              <a:t>Appraisal and Competitive Advantage</a:t>
            </a:r>
          </a:p>
        </p:txBody>
      </p:sp>
      <p:sp>
        <p:nvSpPr>
          <p:cNvPr id="23555" name="Text Box 11"/>
          <p:cNvSpPr txBox="1">
            <a:spLocks noChangeArrowheads="1"/>
          </p:cNvSpPr>
          <p:nvPr/>
        </p:nvSpPr>
        <p:spPr bwMode="auto">
          <a:xfrm>
            <a:off x="392113" y="6602413"/>
            <a:ext cx="9437687" cy="45720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Adopted from: Aswathappa, Human Resource Management, Text and Cases, 2008, p. 240 </a:t>
            </a:r>
          </a:p>
        </p:txBody>
      </p:sp>
      <p:sp>
        <p:nvSpPr>
          <p:cNvPr id="23556" name="Oval 2"/>
          <p:cNvSpPr>
            <a:spLocks noChangeArrowheads="1"/>
          </p:cNvSpPr>
          <p:nvPr/>
        </p:nvSpPr>
        <p:spPr bwMode="auto">
          <a:xfrm>
            <a:off x="4057650" y="3094038"/>
            <a:ext cx="1981200" cy="1371600"/>
          </a:xfrm>
          <a:prstGeom prst="ellipse">
            <a:avLst/>
          </a:prstGeom>
          <a:solidFill>
            <a:srgbClr val="00B8FF"/>
          </a:solidFill>
          <a:ln w="9525" algn="ctr">
            <a:solidFill>
              <a:schemeClr val="tx1"/>
            </a:solidFill>
            <a:round/>
            <a:headEnd/>
            <a:tailEnd/>
          </a:ln>
        </p:spPr>
        <p:txBody>
          <a:bodyPr/>
          <a:lstStyle/>
          <a:p>
            <a:endParaRPr lang="en-US"/>
          </a:p>
          <a:p>
            <a:r>
              <a:rPr lang="en-US"/>
              <a:t>Competitive advantage</a:t>
            </a:r>
          </a:p>
        </p:txBody>
      </p:sp>
      <p:sp>
        <p:nvSpPr>
          <p:cNvPr id="23557" name="Rectangle 4"/>
          <p:cNvSpPr>
            <a:spLocks noChangeArrowheads="1"/>
          </p:cNvSpPr>
          <p:nvPr/>
        </p:nvSpPr>
        <p:spPr bwMode="auto">
          <a:xfrm>
            <a:off x="966788" y="2598738"/>
            <a:ext cx="1981200" cy="990600"/>
          </a:xfrm>
          <a:prstGeom prst="rect">
            <a:avLst/>
          </a:prstGeom>
          <a:solidFill>
            <a:srgbClr val="00B8FF"/>
          </a:solidFill>
          <a:ln w="9525" algn="ctr">
            <a:solidFill>
              <a:schemeClr val="tx1"/>
            </a:solidFill>
            <a:round/>
            <a:headEnd/>
            <a:tailEnd/>
          </a:ln>
        </p:spPr>
        <p:txBody>
          <a:bodyPr/>
          <a:lstStyle/>
          <a:p>
            <a:r>
              <a:rPr lang="en-US"/>
              <a:t>Consistency between strategy and behavior</a:t>
            </a:r>
          </a:p>
        </p:txBody>
      </p:sp>
      <p:sp>
        <p:nvSpPr>
          <p:cNvPr id="23558" name="Rectangle 6"/>
          <p:cNvSpPr>
            <a:spLocks noChangeArrowheads="1"/>
          </p:cNvSpPr>
          <p:nvPr/>
        </p:nvSpPr>
        <p:spPr bwMode="auto">
          <a:xfrm>
            <a:off x="4057650" y="1276350"/>
            <a:ext cx="1981200" cy="990600"/>
          </a:xfrm>
          <a:prstGeom prst="rect">
            <a:avLst/>
          </a:prstGeom>
          <a:solidFill>
            <a:srgbClr val="00B8FF"/>
          </a:solidFill>
          <a:ln w="9525" algn="ctr">
            <a:solidFill>
              <a:schemeClr val="tx1"/>
            </a:solidFill>
            <a:round/>
            <a:headEnd/>
            <a:tailEnd/>
          </a:ln>
        </p:spPr>
        <p:txBody>
          <a:bodyPr/>
          <a:lstStyle/>
          <a:p>
            <a:r>
              <a:rPr lang="en-US"/>
              <a:t>Improving performance</a:t>
            </a:r>
          </a:p>
        </p:txBody>
      </p:sp>
      <p:sp>
        <p:nvSpPr>
          <p:cNvPr id="23559" name="Rectangle 7"/>
          <p:cNvSpPr>
            <a:spLocks noChangeArrowheads="1"/>
          </p:cNvSpPr>
          <p:nvPr/>
        </p:nvSpPr>
        <p:spPr bwMode="auto">
          <a:xfrm>
            <a:off x="1155700" y="4872038"/>
            <a:ext cx="1981200" cy="990600"/>
          </a:xfrm>
          <a:prstGeom prst="rect">
            <a:avLst/>
          </a:prstGeom>
          <a:solidFill>
            <a:srgbClr val="00B8FF"/>
          </a:solidFill>
          <a:ln w="9525" algn="ctr">
            <a:solidFill>
              <a:schemeClr val="tx1"/>
            </a:solidFill>
            <a:round/>
            <a:headEnd/>
            <a:tailEnd/>
          </a:ln>
        </p:spPr>
        <p:txBody>
          <a:bodyPr/>
          <a:lstStyle/>
          <a:p>
            <a:r>
              <a:rPr lang="en-US"/>
              <a:t>Minimizing dissatisfaction and turnover</a:t>
            </a:r>
          </a:p>
        </p:txBody>
      </p:sp>
      <p:sp>
        <p:nvSpPr>
          <p:cNvPr id="23560" name="Rectangle 8"/>
          <p:cNvSpPr>
            <a:spLocks noChangeArrowheads="1"/>
          </p:cNvSpPr>
          <p:nvPr/>
        </p:nvSpPr>
        <p:spPr bwMode="auto">
          <a:xfrm>
            <a:off x="6716713" y="4999038"/>
            <a:ext cx="1981200" cy="990600"/>
          </a:xfrm>
          <a:prstGeom prst="rect">
            <a:avLst/>
          </a:prstGeom>
          <a:solidFill>
            <a:srgbClr val="00B8FF"/>
          </a:solidFill>
          <a:ln w="9525" algn="ctr">
            <a:solidFill>
              <a:schemeClr val="tx1"/>
            </a:solidFill>
            <a:round/>
            <a:headEnd/>
            <a:tailEnd/>
          </a:ln>
        </p:spPr>
        <p:txBody>
          <a:bodyPr/>
          <a:lstStyle/>
          <a:p>
            <a:r>
              <a:rPr lang="en-US"/>
              <a:t>Ensuring legal compliance</a:t>
            </a:r>
          </a:p>
        </p:txBody>
      </p:sp>
      <p:sp>
        <p:nvSpPr>
          <p:cNvPr id="23561" name="Rectangle 9"/>
          <p:cNvSpPr>
            <a:spLocks noChangeArrowheads="1"/>
          </p:cNvSpPr>
          <p:nvPr/>
        </p:nvSpPr>
        <p:spPr bwMode="auto">
          <a:xfrm>
            <a:off x="6946900" y="2446338"/>
            <a:ext cx="1981200" cy="990600"/>
          </a:xfrm>
          <a:prstGeom prst="rect">
            <a:avLst/>
          </a:prstGeom>
          <a:solidFill>
            <a:srgbClr val="00B8FF"/>
          </a:solidFill>
          <a:ln w="9525" algn="ctr">
            <a:solidFill>
              <a:schemeClr val="tx1"/>
            </a:solidFill>
            <a:round/>
            <a:headEnd/>
            <a:tailEnd/>
          </a:ln>
        </p:spPr>
        <p:txBody>
          <a:bodyPr/>
          <a:lstStyle/>
          <a:p>
            <a:r>
              <a:rPr lang="en-US"/>
              <a:t>Making correct decisions</a:t>
            </a:r>
          </a:p>
        </p:txBody>
      </p:sp>
      <p:cxnSp>
        <p:nvCxnSpPr>
          <p:cNvPr id="23562" name="Straight Arrow Connector 12"/>
          <p:cNvCxnSpPr>
            <a:cxnSpLocks noChangeShapeType="1"/>
          </p:cNvCxnSpPr>
          <p:nvPr/>
        </p:nvCxnSpPr>
        <p:spPr bwMode="auto">
          <a:xfrm>
            <a:off x="2982913" y="2941638"/>
            <a:ext cx="1295400" cy="457200"/>
          </a:xfrm>
          <a:prstGeom prst="straightConnector1">
            <a:avLst/>
          </a:prstGeom>
          <a:noFill/>
          <a:ln w="9525" algn="ctr">
            <a:solidFill>
              <a:schemeClr val="tx1"/>
            </a:solidFill>
            <a:round/>
            <a:headEnd/>
            <a:tailEnd type="arrow" w="med" len="med"/>
          </a:ln>
        </p:spPr>
      </p:cxnSp>
      <p:cxnSp>
        <p:nvCxnSpPr>
          <p:cNvPr id="23563" name="Straight Arrow Connector 14"/>
          <p:cNvCxnSpPr>
            <a:cxnSpLocks noChangeShapeType="1"/>
            <a:stCxn id="23558" idx="2"/>
            <a:endCxn id="23556" idx="0"/>
          </p:cNvCxnSpPr>
          <p:nvPr/>
        </p:nvCxnSpPr>
        <p:spPr bwMode="auto">
          <a:xfrm>
            <a:off x="5048250" y="2266950"/>
            <a:ext cx="0" cy="827088"/>
          </a:xfrm>
          <a:prstGeom prst="straightConnector1">
            <a:avLst/>
          </a:prstGeom>
          <a:noFill/>
          <a:ln w="9525" algn="ctr">
            <a:solidFill>
              <a:schemeClr val="tx1"/>
            </a:solidFill>
            <a:round/>
            <a:headEnd/>
            <a:tailEnd type="arrow" w="med" len="med"/>
          </a:ln>
        </p:spPr>
      </p:cxnSp>
      <p:cxnSp>
        <p:nvCxnSpPr>
          <p:cNvPr id="23564" name="Straight Arrow Connector 18"/>
          <p:cNvCxnSpPr>
            <a:cxnSpLocks noChangeShapeType="1"/>
          </p:cNvCxnSpPr>
          <p:nvPr/>
        </p:nvCxnSpPr>
        <p:spPr bwMode="auto">
          <a:xfrm flipV="1">
            <a:off x="3136900" y="4008438"/>
            <a:ext cx="955675" cy="990600"/>
          </a:xfrm>
          <a:prstGeom prst="straightConnector1">
            <a:avLst/>
          </a:prstGeom>
          <a:noFill/>
          <a:ln w="9525" algn="ctr">
            <a:solidFill>
              <a:schemeClr val="tx1"/>
            </a:solidFill>
            <a:round/>
            <a:headEnd/>
            <a:tailEnd type="arrow" w="med" len="med"/>
          </a:ln>
        </p:spPr>
      </p:cxnSp>
      <p:cxnSp>
        <p:nvCxnSpPr>
          <p:cNvPr id="23565" name="Straight Arrow Connector 22"/>
          <p:cNvCxnSpPr>
            <a:cxnSpLocks noChangeShapeType="1"/>
          </p:cNvCxnSpPr>
          <p:nvPr/>
        </p:nvCxnSpPr>
        <p:spPr bwMode="auto">
          <a:xfrm flipH="1" flipV="1">
            <a:off x="6038850" y="4084638"/>
            <a:ext cx="895350" cy="914400"/>
          </a:xfrm>
          <a:prstGeom prst="straightConnector1">
            <a:avLst/>
          </a:prstGeom>
          <a:noFill/>
          <a:ln w="9525" algn="ctr">
            <a:solidFill>
              <a:schemeClr val="tx1"/>
            </a:solidFill>
            <a:round/>
            <a:headEnd/>
            <a:tailEnd type="arrow" w="med" len="med"/>
          </a:ln>
        </p:spPr>
      </p:cxnSp>
      <p:cxnSp>
        <p:nvCxnSpPr>
          <p:cNvPr id="23566" name="Straight Arrow Connector 28"/>
          <p:cNvCxnSpPr>
            <a:cxnSpLocks noChangeShapeType="1"/>
            <a:stCxn id="23561" idx="1"/>
          </p:cNvCxnSpPr>
          <p:nvPr/>
        </p:nvCxnSpPr>
        <p:spPr bwMode="auto">
          <a:xfrm flipH="1">
            <a:off x="5878513" y="2941638"/>
            <a:ext cx="1068387" cy="457200"/>
          </a:xfrm>
          <a:prstGeom prst="straightConnector1">
            <a:avLst/>
          </a:prstGeom>
          <a:noFill/>
          <a:ln w="9525" algn="ctr">
            <a:solidFill>
              <a:schemeClr val="tx1"/>
            </a:solidFill>
            <a:round/>
            <a:headEnd/>
            <a:tailEnd type="arrow" w="med" len="med"/>
          </a:ln>
        </p:spPr>
      </p:cxn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SimSun"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SimSun"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5134</TotalTime>
  <Words>1424</Words>
  <Application>Microsoft Office PowerPoint</Application>
  <PresentationFormat>Custom</PresentationFormat>
  <Paragraphs>444</Paragraphs>
  <Slides>22</Slides>
  <Notes>17</Notes>
  <HiddenSlides>2</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22</vt:i4>
      </vt:variant>
    </vt:vector>
  </HeadingPairs>
  <TitlesOfParts>
    <vt:vector size="2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Saqib Yousaf</dc:creator>
  <cp:lastModifiedBy>NTS</cp:lastModifiedBy>
  <cp:revision>155</cp:revision>
  <cp:lastPrinted>1601-01-01T00:00:00Z</cp:lastPrinted>
  <dcterms:created xsi:type="dcterms:W3CDTF">2012-09-11T13:07:29Z</dcterms:created>
  <dcterms:modified xsi:type="dcterms:W3CDTF">2012-11-09T08:05:46Z</dcterms:modified>
</cp:coreProperties>
</file>