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8"/>
  </p:notesMasterIdLst>
  <p:sldIdLst>
    <p:sldId id="256" r:id="rId2"/>
    <p:sldId id="257" r:id="rId3"/>
    <p:sldId id="271" r:id="rId4"/>
    <p:sldId id="272" r:id="rId5"/>
    <p:sldId id="273" r:id="rId6"/>
    <p:sldId id="274" r:id="rId7"/>
    <p:sldId id="275" r:id="rId8"/>
    <p:sldId id="276" r:id="rId9"/>
    <p:sldId id="277" r:id="rId10"/>
    <p:sldId id="279" r:id="rId11"/>
    <p:sldId id="280" r:id="rId12"/>
    <p:sldId id="281" r:id="rId13"/>
    <p:sldId id="282" r:id="rId14"/>
    <p:sldId id="283" r:id="rId15"/>
    <p:sldId id="284" r:id="rId16"/>
    <p:sldId id="289" r:id="rId17"/>
  </p:sldIdLst>
  <p:sldSz cx="10080625" cy="7559675"/>
  <p:notesSz cx="7772400" cy="100584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5pPr>
    <a:lvl6pPr marL="2286000" algn="l" defTabSz="914400" rtl="0" eaLnBrk="1" latinLnBrk="0" hangingPunct="1">
      <a:defRPr kern="1200">
        <a:solidFill>
          <a:schemeClr val="bg1"/>
        </a:solidFill>
        <a:latin typeface="Arial" charset="0"/>
        <a:ea typeface="SimSun" charset="-122"/>
        <a:cs typeface="+mn-cs"/>
      </a:defRPr>
    </a:lvl6pPr>
    <a:lvl7pPr marL="2743200" algn="l" defTabSz="914400" rtl="0" eaLnBrk="1" latinLnBrk="0" hangingPunct="1">
      <a:defRPr kern="1200">
        <a:solidFill>
          <a:schemeClr val="bg1"/>
        </a:solidFill>
        <a:latin typeface="Arial" charset="0"/>
        <a:ea typeface="SimSun" charset="-122"/>
        <a:cs typeface="+mn-cs"/>
      </a:defRPr>
    </a:lvl7pPr>
    <a:lvl8pPr marL="3200400" algn="l" defTabSz="914400" rtl="0" eaLnBrk="1" latinLnBrk="0" hangingPunct="1">
      <a:defRPr kern="1200">
        <a:solidFill>
          <a:schemeClr val="bg1"/>
        </a:solidFill>
        <a:latin typeface="Arial" charset="0"/>
        <a:ea typeface="SimSun" charset="-122"/>
        <a:cs typeface="+mn-cs"/>
      </a:defRPr>
    </a:lvl8pPr>
    <a:lvl9pPr marL="3657600" algn="l" defTabSz="914400" rtl="0" eaLnBrk="1" latinLnBrk="0" hangingPunct="1">
      <a:defRPr kern="1200">
        <a:solidFill>
          <a:schemeClr val="bg1"/>
        </a:solidFill>
        <a:latin typeface="Arial" charset="0"/>
        <a:ea typeface="SimSun"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7" d="100"/>
          <a:sy n="67" d="100"/>
        </p:scale>
        <p:origin x="-1194" y="-10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7772400" cy="10058400"/>
          </a:xfrm>
          <a:prstGeom prst="roundRect">
            <a:avLst>
              <a:gd name="adj" fmla="val 19"/>
            </a:avLst>
          </a:prstGeom>
          <a:solidFill>
            <a:srgbClr val="FFFFFF"/>
          </a:solidFill>
          <a:ln w="9360">
            <a:noFill/>
            <a:miter lim="800000"/>
            <a:headEnd/>
            <a:tailEnd/>
          </a:ln>
          <a:effectLst/>
        </p:spPr>
        <p:txBody>
          <a:bodyPr wrap="none" anchor="ctr"/>
          <a:lstStyle/>
          <a:p>
            <a:pPr>
              <a:defRPr/>
            </a:pPr>
            <a:endParaRPr lang="en-US"/>
          </a:p>
        </p:txBody>
      </p:sp>
      <p:sp>
        <p:nvSpPr>
          <p:cNvPr id="2050" name="AutoShape 2"/>
          <p:cNvSpPr>
            <a:spLocks noChangeArrowheads="1"/>
          </p:cNvSpPr>
          <p:nvPr/>
        </p:nvSpPr>
        <p:spPr bwMode="auto">
          <a:xfrm>
            <a:off x="0" y="0"/>
            <a:ext cx="7772400" cy="10058400"/>
          </a:xfrm>
          <a:prstGeom prst="roundRect">
            <a:avLst>
              <a:gd name="adj" fmla="val 19"/>
            </a:avLst>
          </a:prstGeom>
          <a:solidFill>
            <a:srgbClr val="FFFFFF"/>
          </a:solidFill>
          <a:ln w="9525">
            <a:noFill/>
            <a:round/>
            <a:headEnd/>
            <a:tailEnd/>
          </a:ln>
          <a:effectLst/>
        </p:spPr>
        <p:txBody>
          <a:bodyPr wrap="none" anchor="ctr"/>
          <a:lstStyle/>
          <a:p>
            <a:pPr>
              <a:defRPr/>
            </a:pPr>
            <a:endParaRPr lang="en-US"/>
          </a:p>
        </p:txBody>
      </p:sp>
      <p:sp>
        <p:nvSpPr>
          <p:cNvPr id="2051" name="AutoShape 3"/>
          <p:cNvSpPr>
            <a:spLocks noChangeArrowheads="1"/>
          </p:cNvSpPr>
          <p:nvPr/>
        </p:nvSpPr>
        <p:spPr bwMode="auto">
          <a:xfrm>
            <a:off x="0" y="0"/>
            <a:ext cx="7772400" cy="10058400"/>
          </a:xfrm>
          <a:prstGeom prst="roundRect">
            <a:avLst>
              <a:gd name="adj" fmla="val 19"/>
            </a:avLst>
          </a:prstGeom>
          <a:solidFill>
            <a:srgbClr val="FFFFFF"/>
          </a:solidFill>
          <a:ln w="9525">
            <a:noFill/>
            <a:round/>
            <a:headEnd/>
            <a:tailEnd/>
          </a:ln>
          <a:effectLst/>
        </p:spPr>
        <p:txBody>
          <a:bodyPr wrap="none" anchor="ctr"/>
          <a:lstStyle/>
          <a:p>
            <a:pPr>
              <a:defRPr/>
            </a:pPr>
            <a:endParaRPr lang="en-US"/>
          </a:p>
        </p:txBody>
      </p:sp>
      <p:sp>
        <p:nvSpPr>
          <p:cNvPr id="2052" name="AutoShape 4"/>
          <p:cNvSpPr>
            <a:spLocks noChangeArrowheads="1"/>
          </p:cNvSpPr>
          <p:nvPr/>
        </p:nvSpPr>
        <p:spPr bwMode="auto">
          <a:xfrm>
            <a:off x="0" y="0"/>
            <a:ext cx="7772400" cy="10058400"/>
          </a:xfrm>
          <a:prstGeom prst="roundRect">
            <a:avLst>
              <a:gd name="adj" fmla="val 19"/>
            </a:avLst>
          </a:prstGeom>
          <a:solidFill>
            <a:srgbClr val="FFFFFF"/>
          </a:solidFill>
          <a:ln w="9525">
            <a:noFill/>
            <a:round/>
            <a:headEnd/>
            <a:tailEnd/>
          </a:ln>
          <a:effectLst/>
        </p:spPr>
        <p:txBody>
          <a:bodyPr wrap="none" anchor="ctr"/>
          <a:lstStyle/>
          <a:p>
            <a:pPr>
              <a:defRPr/>
            </a:pPr>
            <a:endParaRPr lang="en-US"/>
          </a:p>
        </p:txBody>
      </p:sp>
      <p:sp>
        <p:nvSpPr>
          <p:cNvPr id="34822" name="Rectangle 5"/>
          <p:cNvSpPr>
            <a:spLocks noGrp="1" noRot="1" noChangeAspect="1" noChangeArrowheads="1"/>
          </p:cNvSpPr>
          <p:nvPr>
            <p:ph type="sldImg"/>
          </p:nvPr>
        </p:nvSpPr>
        <p:spPr bwMode="auto">
          <a:xfrm>
            <a:off x="1371600" y="763588"/>
            <a:ext cx="5021263" cy="3763962"/>
          </a:xfrm>
          <a:prstGeom prst="rect">
            <a:avLst/>
          </a:prstGeom>
          <a:noFill/>
          <a:ln w="9525">
            <a:noFill/>
            <a:round/>
            <a:headEnd/>
            <a:tailEnd/>
          </a:ln>
        </p:spPr>
      </p:sp>
      <p:sp>
        <p:nvSpPr>
          <p:cNvPr id="2054" name="Rectangle 6"/>
          <p:cNvSpPr>
            <a:spLocks noGrp="1" noChangeArrowheads="1"/>
          </p:cNvSpPr>
          <p:nvPr>
            <p:ph type="body"/>
          </p:nvPr>
        </p:nvSpPr>
        <p:spPr bwMode="auto">
          <a:xfrm>
            <a:off x="777875" y="4776788"/>
            <a:ext cx="6210300" cy="451802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2055" name="Rectangle 7"/>
          <p:cNvSpPr>
            <a:spLocks noGrp="1" noChangeArrowheads="1"/>
          </p:cNvSpPr>
          <p:nvPr>
            <p:ph type="hdr"/>
          </p:nvPr>
        </p:nvSpPr>
        <p:spPr bwMode="auto">
          <a:xfrm>
            <a:off x="0" y="0"/>
            <a:ext cx="3365500" cy="4953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cs typeface="Arial Unicode MS" charset="0"/>
              </a:defRPr>
            </a:lvl1pPr>
          </a:lstStyle>
          <a:p>
            <a:pPr>
              <a:defRPr/>
            </a:pPr>
            <a:endParaRPr lang="en-US"/>
          </a:p>
        </p:txBody>
      </p:sp>
      <p:sp>
        <p:nvSpPr>
          <p:cNvPr id="2056" name="Rectangle 8"/>
          <p:cNvSpPr>
            <a:spLocks noGrp="1" noChangeArrowheads="1"/>
          </p:cNvSpPr>
          <p:nvPr>
            <p:ph type="dt"/>
          </p:nvPr>
        </p:nvSpPr>
        <p:spPr bwMode="auto">
          <a:xfrm>
            <a:off x="4398963" y="0"/>
            <a:ext cx="3365500" cy="4953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cs typeface="Arial Unicode MS" charset="0"/>
              </a:defRPr>
            </a:lvl1pPr>
          </a:lstStyle>
          <a:p>
            <a:pPr>
              <a:defRPr/>
            </a:pPr>
            <a:endParaRPr lang="en-US"/>
          </a:p>
        </p:txBody>
      </p:sp>
      <p:sp>
        <p:nvSpPr>
          <p:cNvPr id="2057" name="Rectangle 9"/>
          <p:cNvSpPr>
            <a:spLocks noGrp="1" noChangeArrowheads="1"/>
          </p:cNvSpPr>
          <p:nvPr>
            <p:ph type="ftr"/>
          </p:nvPr>
        </p:nvSpPr>
        <p:spPr bwMode="auto">
          <a:xfrm>
            <a:off x="0" y="9555163"/>
            <a:ext cx="3365500" cy="49530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cs typeface="Arial Unicode MS" charset="0"/>
              </a:defRPr>
            </a:lvl1pPr>
          </a:lstStyle>
          <a:p>
            <a:pPr>
              <a:defRPr/>
            </a:pPr>
            <a:endParaRPr lang="en-US"/>
          </a:p>
        </p:txBody>
      </p:sp>
      <p:sp>
        <p:nvSpPr>
          <p:cNvPr id="2058" name="Rectangle 10"/>
          <p:cNvSpPr>
            <a:spLocks noGrp="1" noChangeArrowheads="1"/>
          </p:cNvSpPr>
          <p:nvPr>
            <p:ph type="sldNum"/>
          </p:nvPr>
        </p:nvSpPr>
        <p:spPr bwMode="auto">
          <a:xfrm>
            <a:off x="4398963" y="9555163"/>
            <a:ext cx="3365500" cy="49530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cs typeface="Arial Unicode MS" charset="0"/>
              </a:defRPr>
            </a:lvl1pPr>
          </a:lstStyle>
          <a:p>
            <a:pPr>
              <a:defRPr/>
            </a:pPr>
            <a:fld id="{CB2260A3-7B38-4F2B-8D82-84384954591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10"/>
          <p:cNvSpPr>
            <a:spLocks noGrp="1" noChangeArrowheads="1"/>
          </p:cNvSpPr>
          <p:nvPr>
            <p:ph type="sldNum" sz="quarter"/>
          </p:nvPr>
        </p:nvSpPr>
        <p:spPr>
          <a:noFill/>
        </p:spPr>
        <p:txBody>
          <a:bodyPr/>
          <a:lstStyle/>
          <a:p>
            <a:fld id="{1E0DFF13-9721-4ABA-B057-819494C4328F}" type="slidenum">
              <a:rPr lang="en-US" smtClean="0"/>
              <a:pPr/>
              <a:t>1</a:t>
            </a:fld>
            <a:endParaRPr lang="en-US" smtClean="0"/>
          </a:p>
        </p:txBody>
      </p:sp>
      <p:sp>
        <p:nvSpPr>
          <p:cNvPr id="3584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5844"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10"/>
          <p:cNvSpPr>
            <a:spLocks noGrp="1" noChangeArrowheads="1"/>
          </p:cNvSpPr>
          <p:nvPr>
            <p:ph type="sldNum" sz="quarter"/>
          </p:nvPr>
        </p:nvSpPr>
        <p:spPr>
          <a:noFill/>
        </p:spPr>
        <p:txBody>
          <a:bodyPr/>
          <a:lstStyle/>
          <a:p>
            <a:fld id="{39D71638-5E12-4541-9063-B1E1F2D1959A}" type="slidenum">
              <a:rPr lang="en-US" smtClean="0"/>
              <a:pPr/>
              <a:t>2</a:t>
            </a:fld>
            <a:endParaRPr lang="en-US" smtClean="0"/>
          </a:p>
        </p:txBody>
      </p:sp>
      <p:sp>
        <p:nvSpPr>
          <p:cNvPr id="3686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6868"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10"/>
          <p:cNvSpPr>
            <a:spLocks noGrp="1" noChangeArrowheads="1"/>
          </p:cNvSpPr>
          <p:nvPr>
            <p:ph type="sldNum" sz="quarter"/>
          </p:nvPr>
        </p:nvSpPr>
        <p:spPr>
          <a:noFill/>
        </p:spPr>
        <p:txBody>
          <a:bodyPr/>
          <a:lstStyle/>
          <a:p>
            <a:fld id="{87A0798F-FDC5-4547-8484-EC72E38ED66C}" type="slidenum">
              <a:rPr lang="en-US" smtClean="0"/>
              <a:pPr/>
              <a:t>3</a:t>
            </a:fld>
            <a:endParaRPr lang="en-US" smtClean="0"/>
          </a:p>
        </p:txBody>
      </p:sp>
      <p:sp>
        <p:nvSpPr>
          <p:cNvPr id="5017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0180"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10"/>
          <p:cNvSpPr>
            <a:spLocks noGrp="1" noChangeArrowheads="1"/>
          </p:cNvSpPr>
          <p:nvPr>
            <p:ph type="sldNum" sz="quarter"/>
          </p:nvPr>
        </p:nvSpPr>
        <p:spPr>
          <a:noFill/>
        </p:spPr>
        <p:txBody>
          <a:bodyPr/>
          <a:lstStyle/>
          <a:p>
            <a:fld id="{209B9F43-8A9E-4832-B079-2358F8E96256}" type="slidenum">
              <a:rPr lang="en-US" smtClean="0"/>
              <a:pPr/>
              <a:t>4</a:t>
            </a:fld>
            <a:endParaRPr lang="en-US" smtClean="0"/>
          </a:p>
        </p:txBody>
      </p:sp>
      <p:sp>
        <p:nvSpPr>
          <p:cNvPr id="5120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1204"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10"/>
          <p:cNvSpPr>
            <a:spLocks noGrp="1" noChangeArrowheads="1"/>
          </p:cNvSpPr>
          <p:nvPr>
            <p:ph type="sldNum" sz="quarter"/>
          </p:nvPr>
        </p:nvSpPr>
        <p:spPr>
          <a:noFill/>
        </p:spPr>
        <p:txBody>
          <a:bodyPr/>
          <a:lstStyle/>
          <a:p>
            <a:fld id="{98683651-B80E-4BEB-8379-C9747BC2095B}" type="slidenum">
              <a:rPr lang="en-US" smtClean="0"/>
              <a:pPr/>
              <a:t>5</a:t>
            </a:fld>
            <a:endParaRPr lang="en-US" smtClean="0"/>
          </a:p>
        </p:txBody>
      </p:sp>
      <p:sp>
        <p:nvSpPr>
          <p:cNvPr id="5222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2228"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10"/>
          <p:cNvSpPr>
            <a:spLocks noGrp="1" noChangeArrowheads="1"/>
          </p:cNvSpPr>
          <p:nvPr>
            <p:ph type="sldNum" sz="quarter"/>
          </p:nvPr>
        </p:nvSpPr>
        <p:spPr>
          <a:noFill/>
        </p:spPr>
        <p:txBody>
          <a:bodyPr/>
          <a:lstStyle/>
          <a:p>
            <a:fld id="{949C2569-D990-45A7-8E4B-3FA7926C43F7}" type="slidenum">
              <a:rPr lang="en-US" smtClean="0"/>
              <a:pPr/>
              <a:t>6</a:t>
            </a:fld>
            <a:endParaRPr lang="en-US" smtClean="0"/>
          </a:p>
        </p:txBody>
      </p:sp>
      <p:sp>
        <p:nvSpPr>
          <p:cNvPr id="5325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3252"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10"/>
          <p:cNvSpPr>
            <a:spLocks noGrp="1" noChangeArrowheads="1"/>
          </p:cNvSpPr>
          <p:nvPr>
            <p:ph type="sldNum" sz="quarter"/>
          </p:nvPr>
        </p:nvSpPr>
        <p:spPr>
          <a:noFill/>
        </p:spPr>
        <p:txBody>
          <a:bodyPr/>
          <a:lstStyle/>
          <a:p>
            <a:fld id="{0DFECF3C-B5B1-471D-88FD-BEB068EEFD57}" type="slidenum">
              <a:rPr lang="en-US" smtClean="0"/>
              <a:pPr/>
              <a:t>7</a:t>
            </a:fld>
            <a:endParaRPr lang="en-US" smtClean="0"/>
          </a:p>
        </p:txBody>
      </p:sp>
      <p:sp>
        <p:nvSpPr>
          <p:cNvPr id="54275"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4276"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10"/>
          <p:cNvSpPr>
            <a:spLocks noGrp="1" noChangeArrowheads="1"/>
          </p:cNvSpPr>
          <p:nvPr>
            <p:ph type="sldNum" sz="quarter"/>
          </p:nvPr>
        </p:nvSpPr>
        <p:spPr>
          <a:noFill/>
        </p:spPr>
        <p:txBody>
          <a:bodyPr/>
          <a:lstStyle/>
          <a:p>
            <a:fld id="{BD80609A-76AB-4285-A9A2-7964DBFD5DC3}" type="slidenum">
              <a:rPr lang="en-US" smtClean="0"/>
              <a:pPr/>
              <a:t>8</a:t>
            </a:fld>
            <a:endParaRPr lang="en-US" smtClean="0"/>
          </a:p>
        </p:txBody>
      </p:sp>
      <p:sp>
        <p:nvSpPr>
          <p:cNvPr id="5529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5300"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10"/>
          <p:cNvSpPr>
            <a:spLocks noGrp="1" noChangeArrowheads="1"/>
          </p:cNvSpPr>
          <p:nvPr>
            <p:ph type="sldNum" sz="quarter"/>
          </p:nvPr>
        </p:nvSpPr>
        <p:spPr>
          <a:noFill/>
        </p:spPr>
        <p:txBody>
          <a:bodyPr/>
          <a:lstStyle/>
          <a:p>
            <a:fld id="{29080541-A5BF-40DB-825C-149993800D44}" type="slidenum">
              <a:rPr lang="en-US" smtClean="0"/>
              <a:pPr/>
              <a:t>9</a:t>
            </a:fld>
            <a:endParaRPr lang="en-US" smtClean="0"/>
          </a:p>
        </p:txBody>
      </p:sp>
      <p:sp>
        <p:nvSpPr>
          <p:cNvPr id="5632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6324"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10"/>
          <p:cNvSpPr>
            <a:spLocks noGrp="1" noChangeArrowheads="1"/>
          </p:cNvSpPr>
          <p:nvPr>
            <p:ph type="sldNum" sz="quarter"/>
          </p:nvPr>
        </p:nvSpPr>
        <p:spPr>
          <a:noFill/>
        </p:spPr>
        <p:txBody>
          <a:bodyPr/>
          <a:lstStyle/>
          <a:p>
            <a:fld id="{5C3F16DF-F922-4277-A8A7-DE0BA55BC436}" type="slidenum">
              <a:rPr lang="en-US" smtClean="0"/>
              <a:pPr/>
              <a:t>10</a:t>
            </a:fld>
            <a:endParaRPr lang="en-US" smtClean="0"/>
          </a:p>
        </p:txBody>
      </p:sp>
      <p:sp>
        <p:nvSpPr>
          <p:cNvPr id="57347" name="Rectangle 1"/>
          <p:cNvSpPr>
            <a:spLocks noGrp="1" noRot="1" noChangeAspect="1" noChangeArrowheads="1" noTextEdit="1"/>
          </p:cNvSpPr>
          <p:nvPr>
            <p:ph type="sldImg"/>
          </p:nvPr>
        </p:nvSpPr>
        <p:spPr>
          <a:xfrm>
            <a:off x="1371600" y="763588"/>
            <a:ext cx="5024438" cy="3767137"/>
          </a:xfrm>
          <a:solidFill>
            <a:srgbClr val="FFFFFF"/>
          </a:solidFill>
          <a:ln>
            <a:solidFill>
              <a:srgbClr val="000000"/>
            </a:solidFill>
            <a:miter lim="800000"/>
          </a:ln>
        </p:spPr>
      </p:sp>
      <p:sp>
        <p:nvSpPr>
          <p:cNvPr id="57348"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10"/>
          <p:cNvSpPr>
            <a:spLocks noGrp="1" noChangeArrowheads="1"/>
          </p:cNvSpPr>
          <p:nvPr>
            <p:ph type="sldNum" sz="quarter"/>
          </p:nvPr>
        </p:nvSpPr>
        <p:spPr>
          <a:noFill/>
        </p:spPr>
        <p:txBody>
          <a:bodyPr/>
          <a:lstStyle/>
          <a:p>
            <a:fld id="{711F5CDA-4760-482C-9EBF-58D532ED9B59}" type="slidenum">
              <a:rPr lang="en-US" smtClean="0"/>
              <a:pPr/>
              <a:t>11</a:t>
            </a:fld>
            <a:endParaRPr lang="en-US" smtClean="0"/>
          </a:p>
        </p:txBody>
      </p:sp>
      <p:sp>
        <p:nvSpPr>
          <p:cNvPr id="5837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8372"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10"/>
          <p:cNvSpPr>
            <a:spLocks noGrp="1" noChangeArrowheads="1"/>
          </p:cNvSpPr>
          <p:nvPr>
            <p:ph type="sldNum" sz="quarter"/>
          </p:nvPr>
        </p:nvSpPr>
        <p:spPr>
          <a:noFill/>
        </p:spPr>
        <p:txBody>
          <a:bodyPr/>
          <a:lstStyle/>
          <a:p>
            <a:fld id="{8AE549D5-1C50-44B2-9E02-22A7C82D49A7}" type="slidenum">
              <a:rPr lang="en-US" smtClean="0"/>
              <a:pPr/>
              <a:t>12</a:t>
            </a:fld>
            <a:endParaRPr lang="en-US" smtClean="0"/>
          </a:p>
        </p:txBody>
      </p:sp>
      <p:sp>
        <p:nvSpPr>
          <p:cNvPr id="59395"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9396"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10"/>
          <p:cNvSpPr>
            <a:spLocks noGrp="1" noChangeArrowheads="1"/>
          </p:cNvSpPr>
          <p:nvPr>
            <p:ph type="sldNum" sz="quarter"/>
          </p:nvPr>
        </p:nvSpPr>
        <p:spPr>
          <a:noFill/>
        </p:spPr>
        <p:txBody>
          <a:bodyPr/>
          <a:lstStyle/>
          <a:p>
            <a:fld id="{6C9B2FA3-A4EB-4FFF-BF0D-0C6F50A2605A}" type="slidenum">
              <a:rPr lang="en-US" smtClean="0"/>
              <a:pPr/>
              <a:t>13</a:t>
            </a:fld>
            <a:endParaRPr lang="en-US" smtClean="0"/>
          </a:p>
        </p:txBody>
      </p:sp>
      <p:sp>
        <p:nvSpPr>
          <p:cNvPr id="6041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60420"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10"/>
          <p:cNvSpPr>
            <a:spLocks noGrp="1" noChangeArrowheads="1"/>
          </p:cNvSpPr>
          <p:nvPr>
            <p:ph type="sldNum" sz="quarter"/>
          </p:nvPr>
        </p:nvSpPr>
        <p:spPr>
          <a:noFill/>
        </p:spPr>
        <p:txBody>
          <a:bodyPr/>
          <a:lstStyle/>
          <a:p>
            <a:fld id="{A375EAA6-2339-49B0-A33C-167EBD4D7A5A}" type="slidenum">
              <a:rPr lang="en-US" smtClean="0"/>
              <a:pPr/>
              <a:t>14</a:t>
            </a:fld>
            <a:endParaRPr lang="en-US" smtClean="0"/>
          </a:p>
        </p:txBody>
      </p:sp>
      <p:sp>
        <p:nvSpPr>
          <p:cNvPr id="6144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61444"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10"/>
          <p:cNvSpPr>
            <a:spLocks noGrp="1" noChangeArrowheads="1"/>
          </p:cNvSpPr>
          <p:nvPr>
            <p:ph type="sldNum" sz="quarter"/>
          </p:nvPr>
        </p:nvSpPr>
        <p:spPr>
          <a:noFill/>
        </p:spPr>
        <p:txBody>
          <a:bodyPr/>
          <a:lstStyle/>
          <a:p>
            <a:fld id="{E34C69E4-8906-4423-9A63-B524870A491B}" type="slidenum">
              <a:rPr lang="en-US" smtClean="0"/>
              <a:pPr/>
              <a:t>15</a:t>
            </a:fld>
            <a:endParaRPr lang="en-US" smtClean="0"/>
          </a:p>
        </p:txBody>
      </p:sp>
      <p:sp>
        <p:nvSpPr>
          <p:cNvPr id="6246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62468"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10"/>
          <p:cNvSpPr>
            <a:spLocks noGrp="1" noChangeArrowheads="1"/>
          </p:cNvSpPr>
          <p:nvPr>
            <p:ph type="sldNum" sz="quarter"/>
          </p:nvPr>
        </p:nvSpPr>
        <p:spPr>
          <a:noFill/>
        </p:spPr>
        <p:txBody>
          <a:bodyPr/>
          <a:lstStyle/>
          <a:p>
            <a:fld id="{6EC02B9C-C59A-41AA-9FED-698FC95A150B}" type="slidenum">
              <a:rPr lang="en-US" smtClean="0"/>
              <a:pPr/>
              <a:t>16</a:t>
            </a:fld>
            <a:endParaRPr lang="en-US" smtClean="0"/>
          </a:p>
        </p:txBody>
      </p:sp>
      <p:sp>
        <p:nvSpPr>
          <p:cNvPr id="6758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67588" name="Rectangle 2"/>
          <p:cNvSpPr>
            <a:spLocks noGrp="1" noChangeArrowheads="1"/>
          </p:cNvSpPr>
          <p:nvPr>
            <p:ph type="body" idx="1"/>
          </p:nvPr>
        </p:nvSpPr>
        <p:spPr>
          <a:xfrm>
            <a:off x="777875" y="4776788"/>
            <a:ext cx="6211888" cy="4519612"/>
          </a:xfrm>
          <a:noFill/>
          <a:ln/>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5F9628C9-801B-4430-9889-52ED2883542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4CA31289-CFDE-4090-96E4-D37BD0F91EF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F595D208-FD6C-45C2-BC13-567924288BB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1768475"/>
            <a:ext cx="4454525" cy="4981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0163" y="1768475"/>
            <a:ext cx="4456112" cy="4981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D7E6BA99-2744-4C7A-8FD6-D52295ACCEF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3"/>
          <p:cNvSpPr>
            <a:spLocks noGrp="1" noChangeArrowheads="1"/>
          </p:cNvSpPr>
          <p:nvPr>
            <p:ph type="dt" idx="10"/>
          </p:nvPr>
        </p:nvSpPr>
        <p:spPr>
          <a:ln/>
        </p:spPr>
        <p:txBody>
          <a:bodyPr/>
          <a:lstStyle>
            <a:lvl1pPr>
              <a:defRPr/>
            </a:lvl1pPr>
          </a:lstStyle>
          <a:p>
            <a:pPr>
              <a:defRPr/>
            </a:pPr>
            <a:endParaRPr lang="en-US"/>
          </a:p>
        </p:txBody>
      </p:sp>
      <p:sp>
        <p:nvSpPr>
          <p:cNvPr id="8" name="Rectangle 4"/>
          <p:cNvSpPr>
            <a:spLocks noGrp="1" noChangeArrowheads="1"/>
          </p:cNvSpPr>
          <p:nvPr>
            <p:ph type="ftr" idx="11"/>
          </p:nvPr>
        </p:nvSpPr>
        <p:spPr>
          <a:ln/>
        </p:spPr>
        <p:txBody>
          <a:bodyPr/>
          <a:lstStyle>
            <a:lvl1pPr>
              <a:defRPr/>
            </a:lvl1pPr>
          </a:lstStyle>
          <a:p>
            <a:pPr>
              <a:defRPr/>
            </a:pPr>
            <a:endParaRPr lang="en-US"/>
          </a:p>
        </p:txBody>
      </p:sp>
      <p:sp>
        <p:nvSpPr>
          <p:cNvPr id="9" name="Rectangle 5"/>
          <p:cNvSpPr>
            <a:spLocks noGrp="1" noChangeArrowheads="1"/>
          </p:cNvSpPr>
          <p:nvPr>
            <p:ph type="sldNum" idx="12"/>
          </p:nvPr>
        </p:nvSpPr>
        <p:spPr>
          <a:ln/>
        </p:spPr>
        <p:txBody>
          <a:bodyPr/>
          <a:lstStyle>
            <a:lvl1pPr>
              <a:defRPr/>
            </a:lvl1pPr>
          </a:lstStyle>
          <a:p>
            <a:pPr>
              <a:defRPr/>
            </a:pPr>
            <a:fld id="{D95C5160-CB82-4F8A-BBF2-C2278A3CB88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3"/>
          <p:cNvSpPr>
            <a:spLocks noGrp="1" noChangeArrowheads="1"/>
          </p:cNvSpPr>
          <p:nvPr>
            <p:ph type="dt" idx="10"/>
          </p:nvPr>
        </p:nvSpPr>
        <p:spPr>
          <a:ln/>
        </p:spPr>
        <p:txBody>
          <a:bodyPr/>
          <a:lstStyle>
            <a:lvl1pPr>
              <a:defRPr/>
            </a:lvl1pPr>
          </a:lstStyle>
          <a:p>
            <a:pPr>
              <a:defRPr/>
            </a:pPr>
            <a:endParaRPr lang="en-US"/>
          </a:p>
        </p:txBody>
      </p:sp>
      <p:sp>
        <p:nvSpPr>
          <p:cNvPr id="4" name="Rectangle 4"/>
          <p:cNvSpPr>
            <a:spLocks noGrp="1" noChangeArrowheads="1"/>
          </p:cNvSpPr>
          <p:nvPr>
            <p:ph type="ftr" idx="11"/>
          </p:nvPr>
        </p:nvSpPr>
        <p:spPr>
          <a:ln/>
        </p:spPr>
        <p:txBody>
          <a:bodyPr/>
          <a:lstStyle>
            <a:lvl1pPr>
              <a:defRPr/>
            </a:lvl1pPr>
          </a:lstStyle>
          <a:p>
            <a:pPr>
              <a:defRPr/>
            </a:pPr>
            <a:endParaRPr lang="en-US"/>
          </a:p>
        </p:txBody>
      </p:sp>
      <p:sp>
        <p:nvSpPr>
          <p:cNvPr id="5" name="Rectangle 5"/>
          <p:cNvSpPr>
            <a:spLocks noGrp="1" noChangeArrowheads="1"/>
          </p:cNvSpPr>
          <p:nvPr>
            <p:ph type="sldNum" idx="12"/>
          </p:nvPr>
        </p:nvSpPr>
        <p:spPr>
          <a:ln/>
        </p:spPr>
        <p:txBody>
          <a:bodyPr/>
          <a:lstStyle>
            <a:lvl1pPr>
              <a:defRPr/>
            </a:lvl1pPr>
          </a:lstStyle>
          <a:p>
            <a:pPr>
              <a:defRPr/>
            </a:pPr>
            <a:fld id="{C1BF5DF3-8632-4C56-94FF-14CE35344B5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US"/>
          </a:p>
        </p:txBody>
      </p:sp>
      <p:sp>
        <p:nvSpPr>
          <p:cNvPr id="3" name="Rectangle 4"/>
          <p:cNvSpPr>
            <a:spLocks noGrp="1" noChangeArrowheads="1"/>
          </p:cNvSpPr>
          <p:nvPr>
            <p:ph type="ftr" idx="11"/>
          </p:nvPr>
        </p:nvSpPr>
        <p:spPr>
          <a:ln/>
        </p:spPr>
        <p:txBody>
          <a:bodyPr/>
          <a:lstStyle>
            <a:lvl1pPr>
              <a:defRPr/>
            </a:lvl1pPr>
          </a:lstStyle>
          <a:p>
            <a:pPr>
              <a:defRPr/>
            </a:pPr>
            <a:endParaRPr lang="en-US"/>
          </a:p>
        </p:txBody>
      </p:sp>
      <p:sp>
        <p:nvSpPr>
          <p:cNvPr id="4" name="Rectangle 5"/>
          <p:cNvSpPr>
            <a:spLocks noGrp="1" noChangeArrowheads="1"/>
          </p:cNvSpPr>
          <p:nvPr>
            <p:ph type="sldNum" idx="12"/>
          </p:nvPr>
        </p:nvSpPr>
        <p:spPr>
          <a:ln/>
        </p:spPr>
        <p:txBody>
          <a:bodyPr/>
          <a:lstStyle>
            <a:lvl1pPr>
              <a:defRPr/>
            </a:lvl1pPr>
          </a:lstStyle>
          <a:p>
            <a:pPr>
              <a:defRPr/>
            </a:pPr>
            <a:fld id="{52025D08-C44B-4CF2-AF3D-3F11225ACBA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D25E7119-A451-4659-A1F7-81485CF7B47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0122169D-1934-472C-9496-9F7241680F5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86B64219-0939-4C4E-9DE3-68BEF9A5E56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0913" y="301625"/>
            <a:ext cx="2265362" cy="64484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301625"/>
            <a:ext cx="6645275" cy="6448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idx="10"/>
          </p:nvPr>
        </p:nvSpPr>
        <p:spPr>
          <a:ln/>
        </p:spPr>
        <p:txBody>
          <a:bodyPr/>
          <a:lstStyle>
            <a:lvl1pPr>
              <a:defRPr/>
            </a:lvl1pPr>
          </a:lstStyle>
          <a:p>
            <a:pPr>
              <a:defRPr/>
            </a:pPr>
            <a:endParaRPr lang="en-US"/>
          </a:p>
        </p:txBody>
      </p:sp>
      <p:sp>
        <p:nvSpPr>
          <p:cNvPr id="5" name="Rectangle 4"/>
          <p:cNvSpPr>
            <a:spLocks noGrp="1" noChangeArrowheads="1"/>
          </p:cNvSpPr>
          <p:nvPr>
            <p:ph type="ftr" idx="11"/>
          </p:nvPr>
        </p:nvSpPr>
        <p:spPr>
          <a:ln/>
        </p:spPr>
        <p:txBody>
          <a:bodyPr/>
          <a:lstStyle>
            <a:lvl1pPr>
              <a:defRPr/>
            </a:lvl1pPr>
          </a:lstStyle>
          <a:p>
            <a:pPr>
              <a:defRPr/>
            </a:pPr>
            <a:endParaRPr lang="en-US"/>
          </a:p>
        </p:txBody>
      </p:sp>
      <p:sp>
        <p:nvSpPr>
          <p:cNvPr id="6" name="Rectangle 5"/>
          <p:cNvSpPr>
            <a:spLocks noGrp="1" noChangeArrowheads="1"/>
          </p:cNvSpPr>
          <p:nvPr>
            <p:ph type="sldNum" idx="12"/>
          </p:nvPr>
        </p:nvSpPr>
        <p:spPr>
          <a:ln/>
        </p:spPr>
        <p:txBody>
          <a:bodyPr/>
          <a:lstStyle>
            <a:lvl1pPr>
              <a:defRPr/>
            </a:lvl1pPr>
          </a:lstStyle>
          <a:p>
            <a:pPr>
              <a:defRPr/>
            </a:pPr>
            <a:fld id="{B9A0E6F9-2A67-487B-A865-6F6A20180C0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503238" y="301625"/>
            <a:ext cx="9063037" cy="1254125"/>
          </a:xfrm>
          <a:prstGeom prst="rect">
            <a:avLst/>
          </a:prstGeom>
          <a:noFill/>
          <a:ln w="9525">
            <a:noFill/>
            <a:round/>
            <a:headEnd/>
            <a:tailEnd/>
          </a:ln>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2051" name="Rectangle 2"/>
          <p:cNvSpPr>
            <a:spLocks noGrp="1" noChangeArrowheads="1"/>
          </p:cNvSpPr>
          <p:nvPr>
            <p:ph type="body" idx="1"/>
          </p:nvPr>
        </p:nvSpPr>
        <p:spPr bwMode="auto">
          <a:xfrm>
            <a:off x="503238" y="1768475"/>
            <a:ext cx="9063037" cy="4981575"/>
          </a:xfrm>
          <a:prstGeom prst="rect">
            <a:avLst/>
          </a:prstGeom>
          <a:noFill/>
          <a:ln w="9525">
            <a:noFill/>
            <a:round/>
            <a:headEnd/>
            <a:tailEnd/>
          </a:ln>
        </p:spPr>
        <p:txBody>
          <a:bodyPr vert="horz" wrap="square" lIns="0" tIns="2808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 name="Rectangle 3"/>
          <p:cNvSpPr>
            <a:spLocks noGrp="1" noChangeArrowheads="1"/>
          </p:cNvSpPr>
          <p:nvPr>
            <p:ph type="dt"/>
          </p:nvPr>
        </p:nvSpPr>
        <p:spPr bwMode="auto">
          <a:xfrm>
            <a:off x="503238" y="6886575"/>
            <a:ext cx="2339975" cy="5127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defRPr>
            </a:lvl1pPr>
          </a:lstStyle>
          <a:p>
            <a:pPr>
              <a:defRPr/>
            </a:pPr>
            <a:endParaRPr lang="en-US"/>
          </a:p>
        </p:txBody>
      </p:sp>
      <p:sp>
        <p:nvSpPr>
          <p:cNvPr id="1028" name="Rectangle 4"/>
          <p:cNvSpPr>
            <a:spLocks noGrp="1" noChangeArrowheads="1"/>
          </p:cNvSpPr>
          <p:nvPr>
            <p:ph type="ftr"/>
          </p:nvPr>
        </p:nvSpPr>
        <p:spPr bwMode="auto">
          <a:xfrm>
            <a:off x="3448050" y="6886575"/>
            <a:ext cx="3187700" cy="5127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defRPr>
            </a:lvl1pPr>
          </a:lstStyle>
          <a:p>
            <a:pPr>
              <a:defRPr/>
            </a:pPr>
            <a:endParaRPr lang="en-US"/>
          </a:p>
        </p:txBody>
      </p:sp>
      <p:sp>
        <p:nvSpPr>
          <p:cNvPr id="1029" name="Rectangle 5"/>
          <p:cNvSpPr>
            <a:spLocks noGrp="1" noChangeArrowheads="1"/>
          </p:cNvSpPr>
          <p:nvPr>
            <p:ph type="sldNum"/>
          </p:nvPr>
        </p:nvSpPr>
        <p:spPr bwMode="auto">
          <a:xfrm>
            <a:off x="7227888" y="6886575"/>
            <a:ext cx="2339975" cy="5127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defRPr>
            </a:lvl1pPr>
          </a:lstStyle>
          <a:p>
            <a:pPr>
              <a:defRPr/>
            </a:pPr>
            <a:fld id="{18F6E989-AE05-4D6E-B2A5-2341DACD568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2pPr>
      <a:lvl3pPr algn="ctr" defTabSz="457200" rtl="0" eaLnBrk="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3pPr>
      <a:lvl4pPr algn="ctr" defTabSz="457200" rtl="0" eaLnBrk="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4pPr>
      <a:lvl5pPr algn="ctr" defTabSz="457200" rtl="0" eaLnBrk="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SimSun" charset="-122"/>
        </a:defRPr>
      </a:lvl9pPr>
    </p:titleStyle>
    <p:bodyStyle>
      <a:lvl1pPr marL="342900" indent="-342900" algn="l" defTabSz="457200" rtl="0" eaLnBrk="0" fontAlgn="base" hangingPunct="0">
        <a:lnSpc>
          <a:spcPct val="93000"/>
        </a:lnSpc>
        <a:spcBef>
          <a:spcPct val="0"/>
        </a:spcBef>
        <a:spcAft>
          <a:spcPts val="1425"/>
        </a:spcAft>
        <a:buClr>
          <a:srgbClr val="000000"/>
        </a:buClr>
        <a:buSzPct val="100000"/>
        <a:buFont typeface="Times New Roman" pitchFamily="16" charset="0"/>
        <a:buChar char="•"/>
        <a:defRPr sz="3200">
          <a:solidFill>
            <a:srgbClr val="000000"/>
          </a:solidFill>
          <a:latin typeface="+mn-lt"/>
          <a:ea typeface="+mn-ea"/>
          <a:cs typeface="+mn-cs"/>
        </a:defRPr>
      </a:lvl1pPr>
      <a:lvl2pPr marL="742950" indent="-285750" algn="l" defTabSz="457200" rtl="0" eaLnBrk="0" fontAlgn="base" hangingPunct="0">
        <a:lnSpc>
          <a:spcPct val="93000"/>
        </a:lnSpc>
        <a:spcBef>
          <a:spcPct val="0"/>
        </a:spcBef>
        <a:spcAft>
          <a:spcPts val="1138"/>
        </a:spcAft>
        <a:buClr>
          <a:srgbClr val="000000"/>
        </a:buClr>
        <a:buSzPct val="100000"/>
        <a:buFont typeface="Times New Roman" pitchFamily="16" charset="0"/>
        <a:buChar char="–"/>
        <a:defRPr sz="2800">
          <a:solidFill>
            <a:srgbClr val="000000"/>
          </a:solidFill>
          <a:latin typeface="+mn-lt"/>
          <a:ea typeface="+mn-ea"/>
        </a:defRPr>
      </a:lvl2pPr>
      <a:lvl3pPr marL="1143000" indent="-228600" algn="l" defTabSz="457200" rtl="0" eaLnBrk="0" fontAlgn="base" hangingPunct="0">
        <a:lnSpc>
          <a:spcPct val="93000"/>
        </a:lnSpc>
        <a:spcBef>
          <a:spcPct val="0"/>
        </a:spcBef>
        <a:spcAft>
          <a:spcPts val="850"/>
        </a:spcAft>
        <a:buClr>
          <a:srgbClr val="000000"/>
        </a:buClr>
        <a:buSzPct val="100000"/>
        <a:buFont typeface="Times New Roman" pitchFamily="16" charset="0"/>
        <a:buChar char="•"/>
        <a:defRPr sz="2400">
          <a:solidFill>
            <a:srgbClr val="000000"/>
          </a:solidFill>
          <a:latin typeface="+mn-lt"/>
          <a:ea typeface="+mn-ea"/>
        </a:defRPr>
      </a:lvl3pPr>
      <a:lvl4pPr marL="1600200" indent="-228600" algn="l" defTabSz="457200" rtl="0" eaLnBrk="0" fontAlgn="base" hangingPunct="0">
        <a:lnSpc>
          <a:spcPct val="93000"/>
        </a:lnSpc>
        <a:spcBef>
          <a:spcPct val="0"/>
        </a:spcBef>
        <a:spcAft>
          <a:spcPts val="575"/>
        </a:spcAft>
        <a:buClr>
          <a:srgbClr val="000000"/>
        </a:buClr>
        <a:buSzPct val="100000"/>
        <a:buFont typeface="Times New Roman" pitchFamily="16" charset="0"/>
        <a:buChar char="–"/>
        <a:defRPr sz="2000">
          <a:solidFill>
            <a:srgbClr val="000000"/>
          </a:solidFill>
          <a:latin typeface="+mn-lt"/>
          <a:ea typeface="+mn-ea"/>
        </a:defRPr>
      </a:lvl4pPr>
      <a:lvl5pPr marL="2057400" indent="-228600" algn="l" defTabSz="457200" rtl="0" eaLnBrk="0" fontAlgn="base" hangingPunct="0">
        <a:lnSpc>
          <a:spcPct val="93000"/>
        </a:lnSpc>
        <a:spcBef>
          <a:spcPct val="0"/>
        </a:spcBef>
        <a:spcAft>
          <a:spcPts val="288"/>
        </a:spcAft>
        <a:buClr>
          <a:srgbClr val="000000"/>
        </a:buClr>
        <a:buSzPct val="100000"/>
        <a:buFont typeface="Times New Roman" pitchFamily="16" charset="0"/>
        <a:buChar char="»"/>
        <a:defRPr sz="2000">
          <a:solidFill>
            <a:srgbClr val="000000"/>
          </a:solidFill>
          <a:latin typeface="+mn-lt"/>
          <a:ea typeface="+mn-ea"/>
        </a:defRPr>
      </a:lvl5pPr>
      <a:lvl6pPr marL="25146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93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
          <p:cNvSpPr txBox="1">
            <a:spLocks noChangeArrowheads="1"/>
          </p:cNvSpPr>
          <p:nvPr/>
        </p:nvSpPr>
        <p:spPr bwMode="auto">
          <a:xfrm>
            <a:off x="457200" y="1143000"/>
            <a:ext cx="8686800" cy="4143375"/>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Chapter 9</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DEVELOPMENT AND CAREER MANAGEMENT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685800" y="579438"/>
            <a:ext cx="8229600" cy="5889625"/>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Lecture Overview</a:t>
            </a:r>
          </a:p>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Training and Development</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Training and Education</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Inputs in Training</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Benefits of Employee Training</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Training Process</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Need of Training (Performance Gap Model)</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Steps in Training Program</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Training Methods</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Reason of Ineffective Training </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Career Development</a:t>
            </a:r>
          </a:p>
          <a:p>
            <a:pPr>
              <a:buClrTx/>
              <a:buFont typeface="Arial"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Steps in Training Program</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p:txBody>
      </p:sp>
      <p:sp>
        <p:nvSpPr>
          <p:cNvPr id="1028" name="Text Box 2"/>
          <p:cNvSpPr txBox="1">
            <a:spLocks noChangeArrowheads="1"/>
          </p:cNvSpPr>
          <p:nvPr/>
        </p:nvSpPr>
        <p:spPr bwMode="auto">
          <a:xfrm>
            <a:off x="685800" y="7073900"/>
            <a:ext cx="9144000" cy="4572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Source: Aswathappa, Human Resource Management, Text and Cases, 2008, p. 220 </a:t>
            </a:r>
          </a:p>
        </p:txBody>
      </p:sp>
      <p:sp>
        <p:nvSpPr>
          <p:cNvPr id="1029" name="AutoShape 3"/>
          <p:cNvSpPr>
            <a:spLocks noChangeArrowheads="1"/>
          </p:cNvSpPr>
          <p:nvPr/>
        </p:nvSpPr>
        <p:spPr bwMode="auto">
          <a:xfrm>
            <a:off x="914400" y="2057400"/>
            <a:ext cx="25146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Who are the trainees?</a:t>
            </a:r>
          </a:p>
        </p:txBody>
      </p:sp>
      <p:sp>
        <p:nvSpPr>
          <p:cNvPr id="1030" name="AutoShape 4"/>
          <p:cNvSpPr>
            <a:spLocks noChangeArrowheads="1"/>
          </p:cNvSpPr>
          <p:nvPr/>
        </p:nvSpPr>
        <p:spPr bwMode="auto">
          <a:xfrm>
            <a:off x="3886200" y="2057400"/>
            <a:ext cx="25146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Who are the trainers?</a:t>
            </a:r>
          </a:p>
        </p:txBody>
      </p:sp>
      <p:sp>
        <p:nvSpPr>
          <p:cNvPr id="1031" name="AutoShape 5"/>
          <p:cNvSpPr>
            <a:spLocks noChangeArrowheads="1"/>
          </p:cNvSpPr>
          <p:nvPr/>
        </p:nvSpPr>
        <p:spPr bwMode="auto">
          <a:xfrm>
            <a:off x="6858000" y="2057400"/>
            <a:ext cx="25146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What methods and</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techniques?</a:t>
            </a:r>
          </a:p>
        </p:txBody>
      </p:sp>
      <p:sp>
        <p:nvSpPr>
          <p:cNvPr id="1032" name="AutoShape 6"/>
          <p:cNvSpPr>
            <a:spLocks noChangeArrowheads="1"/>
          </p:cNvSpPr>
          <p:nvPr/>
        </p:nvSpPr>
        <p:spPr bwMode="auto">
          <a:xfrm>
            <a:off x="914400" y="3657600"/>
            <a:ext cx="25146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Where to conduct the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program?</a:t>
            </a:r>
          </a:p>
        </p:txBody>
      </p:sp>
      <p:sp>
        <p:nvSpPr>
          <p:cNvPr id="1033" name="AutoShape 7"/>
          <p:cNvSpPr>
            <a:spLocks noChangeArrowheads="1"/>
          </p:cNvSpPr>
          <p:nvPr/>
        </p:nvSpPr>
        <p:spPr bwMode="auto">
          <a:xfrm>
            <a:off x="3886200" y="3657600"/>
            <a:ext cx="25146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What principles of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learning?</a:t>
            </a:r>
          </a:p>
        </p:txBody>
      </p:sp>
      <p:sp>
        <p:nvSpPr>
          <p:cNvPr id="1034" name="AutoShape 8"/>
          <p:cNvSpPr>
            <a:spLocks noChangeArrowheads="1"/>
          </p:cNvSpPr>
          <p:nvPr/>
        </p:nvSpPr>
        <p:spPr bwMode="auto">
          <a:xfrm>
            <a:off x="6858000" y="3657600"/>
            <a:ext cx="2514600" cy="914400"/>
          </a:xfrm>
          <a:prstGeom prst="roundRect">
            <a:avLst>
              <a:gd name="adj" fmla="val 16667"/>
            </a:avLst>
          </a:prstGeom>
          <a:solidFill>
            <a:srgbClr val="99CCFF"/>
          </a:solidFill>
          <a:ln w="9360">
            <a:solidFill>
              <a:srgbClr val="000000"/>
            </a:solidFill>
            <a:round/>
            <a:headEnd/>
            <a:tailEnd/>
          </a:ln>
        </p:spPr>
        <p:txBody>
          <a:bodyPr wrap="none" lIns="90000" tIns="45000" rIns="90000" bIns="45000" anchor="ct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What should be the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Level of training?</a:t>
            </a:r>
          </a:p>
        </p:txBody>
      </p:sp>
      <p:sp>
        <p:nvSpPr>
          <p:cNvPr id="1035" name="Line 9"/>
          <p:cNvSpPr>
            <a:spLocks noChangeShapeType="1"/>
          </p:cNvSpPr>
          <p:nvPr/>
        </p:nvSpPr>
        <p:spPr bwMode="auto">
          <a:xfrm>
            <a:off x="3429000" y="2514600"/>
            <a:ext cx="457200" cy="1588"/>
          </a:xfrm>
          <a:prstGeom prst="line">
            <a:avLst/>
          </a:prstGeom>
          <a:noFill/>
          <a:ln w="9360">
            <a:solidFill>
              <a:srgbClr val="000000"/>
            </a:solidFill>
            <a:round/>
            <a:headEnd/>
            <a:tailEnd type="triangle" w="med" len="med"/>
          </a:ln>
        </p:spPr>
        <p:txBody>
          <a:bodyPr/>
          <a:lstStyle/>
          <a:p>
            <a:endParaRPr lang="en-US"/>
          </a:p>
        </p:txBody>
      </p:sp>
      <p:sp>
        <p:nvSpPr>
          <p:cNvPr id="1036" name="Line 10"/>
          <p:cNvSpPr>
            <a:spLocks noChangeShapeType="1"/>
          </p:cNvSpPr>
          <p:nvPr/>
        </p:nvSpPr>
        <p:spPr bwMode="auto">
          <a:xfrm>
            <a:off x="6400800" y="2514600"/>
            <a:ext cx="457200" cy="1588"/>
          </a:xfrm>
          <a:prstGeom prst="line">
            <a:avLst/>
          </a:prstGeom>
          <a:noFill/>
          <a:ln w="9360">
            <a:solidFill>
              <a:srgbClr val="000000"/>
            </a:solidFill>
            <a:round/>
            <a:headEnd/>
            <a:tailEnd type="triangle" w="med" len="med"/>
          </a:ln>
        </p:spPr>
        <p:txBody>
          <a:bodyPr/>
          <a:lstStyle/>
          <a:p>
            <a:endParaRPr lang="en-US"/>
          </a:p>
        </p:txBody>
      </p:sp>
      <p:sp>
        <p:nvSpPr>
          <p:cNvPr id="1037" name="Line 11"/>
          <p:cNvSpPr>
            <a:spLocks noChangeShapeType="1"/>
          </p:cNvSpPr>
          <p:nvPr/>
        </p:nvSpPr>
        <p:spPr bwMode="auto">
          <a:xfrm>
            <a:off x="8001000" y="2971800"/>
            <a:ext cx="1588" cy="685800"/>
          </a:xfrm>
          <a:prstGeom prst="line">
            <a:avLst/>
          </a:prstGeom>
          <a:noFill/>
          <a:ln w="9360">
            <a:solidFill>
              <a:srgbClr val="000000"/>
            </a:solidFill>
            <a:round/>
            <a:headEnd/>
            <a:tailEnd type="triangle" w="med" len="med"/>
          </a:ln>
        </p:spPr>
        <p:txBody>
          <a:bodyPr/>
          <a:lstStyle/>
          <a:p>
            <a:endParaRPr lang="en-US"/>
          </a:p>
        </p:txBody>
      </p:sp>
      <p:sp>
        <p:nvSpPr>
          <p:cNvPr id="1038" name="Line 12"/>
          <p:cNvSpPr>
            <a:spLocks noChangeShapeType="1"/>
          </p:cNvSpPr>
          <p:nvPr/>
        </p:nvSpPr>
        <p:spPr bwMode="auto">
          <a:xfrm flipH="1">
            <a:off x="6397625" y="4114800"/>
            <a:ext cx="463550" cy="1588"/>
          </a:xfrm>
          <a:prstGeom prst="line">
            <a:avLst/>
          </a:prstGeom>
          <a:noFill/>
          <a:ln w="9360">
            <a:solidFill>
              <a:srgbClr val="000000"/>
            </a:solidFill>
            <a:round/>
            <a:headEnd/>
            <a:tailEnd type="triangle" w="med" len="med"/>
          </a:ln>
        </p:spPr>
        <p:txBody>
          <a:bodyPr/>
          <a:lstStyle/>
          <a:p>
            <a:endParaRPr lang="en-US"/>
          </a:p>
        </p:txBody>
      </p:sp>
      <p:sp>
        <p:nvSpPr>
          <p:cNvPr id="1039" name="Line 13"/>
          <p:cNvSpPr>
            <a:spLocks noChangeShapeType="1"/>
          </p:cNvSpPr>
          <p:nvPr/>
        </p:nvSpPr>
        <p:spPr bwMode="auto">
          <a:xfrm flipH="1">
            <a:off x="3425825" y="4114800"/>
            <a:ext cx="463550" cy="1588"/>
          </a:xfrm>
          <a:prstGeom prst="line">
            <a:avLst/>
          </a:prstGeom>
          <a:noFill/>
          <a:ln w="9360">
            <a:solidFill>
              <a:srgbClr val="000000"/>
            </a:solidFill>
            <a:round/>
            <a:headEnd/>
            <a:tailEnd type="triangle" w="med" len="med"/>
          </a:ln>
        </p:spPr>
        <p:txBody>
          <a:bodyPr/>
          <a:lstStyle/>
          <a:p>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Methods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p:txBody>
      </p:sp>
      <p:sp>
        <p:nvSpPr>
          <p:cNvPr id="17411" name="Text Box 2"/>
          <p:cNvSpPr txBox="1">
            <a:spLocks noChangeArrowheads="1"/>
          </p:cNvSpPr>
          <p:nvPr/>
        </p:nvSpPr>
        <p:spPr bwMode="auto">
          <a:xfrm>
            <a:off x="685800" y="7073900"/>
            <a:ext cx="9144000" cy="4572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Source: Aswathappa, Human Resource Management, Text and Cases, 2008, p. 221 </a:t>
            </a:r>
          </a:p>
        </p:txBody>
      </p:sp>
      <p:graphicFrame>
        <p:nvGraphicFramePr>
          <p:cNvPr id="19459" name="Group 3"/>
          <p:cNvGraphicFramePr>
            <a:graphicFrameLocks noGrp="1"/>
          </p:cNvGraphicFramePr>
          <p:nvPr/>
        </p:nvGraphicFramePr>
        <p:xfrm>
          <a:off x="228600" y="1911350"/>
          <a:ext cx="9602788" cy="4751903"/>
        </p:xfrm>
        <a:graphic>
          <a:graphicData uri="http://schemas.openxmlformats.org/drawingml/2006/table">
            <a:tbl>
              <a:tblPr/>
              <a:tblGrid>
                <a:gridCol w="1751013"/>
                <a:gridCol w="1568450"/>
                <a:gridCol w="1570037"/>
                <a:gridCol w="1568450"/>
                <a:gridCol w="1568450"/>
                <a:gridCol w="1576388"/>
              </a:tblGrid>
              <a:tr h="1384300">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Training Method</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FFFFFF"/>
                          </a:solidFill>
                          <a:effectLst/>
                          <a:latin typeface="Arial" charset="0"/>
                          <a:ea typeface="SimSun" charset="-122"/>
                        </a:rPr>
                        <a:t>Orienting new employees, introducing innovation</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FFFFFF"/>
                          </a:solidFill>
                          <a:effectLst/>
                          <a:latin typeface="Arial" charset="0"/>
                          <a:ea typeface="SimSun" charset="-122"/>
                        </a:rPr>
                        <a:t>Special skills training</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FFFFFF"/>
                          </a:solidFill>
                          <a:effectLst/>
                          <a:latin typeface="Arial" charset="0"/>
                          <a:ea typeface="SimSun" charset="-122"/>
                        </a:rPr>
                        <a:t>Safety education</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Creative technical and professional education</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FFFFFF"/>
                          </a:solidFill>
                          <a:effectLst/>
                          <a:latin typeface="Arial" charset="0"/>
                          <a:ea typeface="SimSun" charset="-122"/>
                        </a:rPr>
                        <a:t>Sales, administrative and managerial education</a:t>
                      </a:r>
                    </a:p>
                  </a:txBody>
                  <a:tcPr marL="90000" marR="90000" marT="92124" marB="46800" horzOverflow="overflow">
                    <a:lnL>
                      <a:noFill/>
                    </a:lnL>
                    <a:lnR>
                      <a:noFill/>
                    </a:lnR>
                    <a:lnT>
                      <a:noFill/>
                    </a:lnT>
                    <a:lnB>
                      <a:noFill/>
                    </a:lnB>
                    <a:lnTlToBr>
                      <a:noFill/>
                    </a:lnTlToBr>
                    <a:lnBlToTr>
                      <a:noFill/>
                    </a:lnBlToTr>
                    <a:solidFill>
                      <a:srgbClr val="0066CC"/>
                    </a:solidFill>
                  </a:tcPr>
                </a:tc>
              </a:tr>
              <a:tr h="365125">
                <a:tc gridSpan="6">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1" i="0" u="none" strike="noStrike" cap="none" normalizeH="0" baseline="0" smtClean="0">
                          <a:ln>
                            <a:noFill/>
                          </a:ln>
                          <a:solidFill>
                            <a:srgbClr val="FFFFFF"/>
                          </a:solidFill>
                          <a:effectLst/>
                          <a:latin typeface="Arial" charset="0"/>
                          <a:ea typeface="SimSun" charset="-122"/>
                        </a:rPr>
                        <a:t>On the job</a:t>
                      </a:r>
                    </a:p>
                  </a:txBody>
                  <a:tcPr marL="90000" marR="90000" marT="92124" marB="46800" horzOverflow="overflow">
                    <a:lnL>
                      <a:noFill/>
                    </a:lnL>
                    <a:lnR>
                      <a:noFill/>
                    </a:lnR>
                    <a:lnT>
                      <a:noFill/>
                    </a:lnT>
                    <a:lnB>
                      <a:noFill/>
                    </a:lnB>
                    <a:lnTlToBr>
                      <a:noFill/>
                    </a:lnTlToBr>
                    <a:lnBlToTr>
                      <a:noFill/>
                    </a:lnBlToTr>
                    <a:solidFill>
                      <a:srgbClr val="0099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191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Orientation training</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r>
              <a:tr h="6191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Job Instruction training </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0099FF"/>
                    </a:solidFill>
                  </a:tcPr>
                </a:tc>
              </a:tr>
              <a:tr h="6191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Apprentice training</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r>
              <a:tr h="3651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Internship</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r>
              <a:tr h="3651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Job rotation</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r>
              <a:tr h="3651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Coaching</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r>
            </a:tbl>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
          <p:cNvSpPr txBox="1">
            <a:spLocks noChangeArrowheads="1"/>
          </p:cNvSpPr>
          <p:nvPr/>
        </p:nvSpPr>
        <p:spPr bwMode="auto">
          <a:xfrm>
            <a:off x="685800" y="228600"/>
            <a:ext cx="8229600" cy="617220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Methods</a:t>
            </a:r>
          </a:p>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p:txBody>
      </p:sp>
      <p:sp>
        <p:nvSpPr>
          <p:cNvPr id="18435" name="Text Box 2"/>
          <p:cNvSpPr txBox="1">
            <a:spLocks noChangeArrowheads="1"/>
          </p:cNvSpPr>
          <p:nvPr/>
        </p:nvSpPr>
        <p:spPr bwMode="auto">
          <a:xfrm>
            <a:off x="685800" y="7073900"/>
            <a:ext cx="9144000" cy="4572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Source: Aswathappa, Human Resource Management, Text and Cases, 2008, p. 218 </a:t>
            </a:r>
          </a:p>
        </p:txBody>
      </p:sp>
      <p:graphicFrame>
        <p:nvGraphicFramePr>
          <p:cNvPr id="20483" name="Group 3"/>
          <p:cNvGraphicFramePr>
            <a:graphicFrameLocks noGrp="1"/>
          </p:cNvGraphicFramePr>
          <p:nvPr/>
        </p:nvGraphicFramePr>
        <p:xfrm>
          <a:off x="228600" y="709613"/>
          <a:ext cx="9788525" cy="5773742"/>
        </p:xfrm>
        <a:graphic>
          <a:graphicData uri="http://schemas.openxmlformats.org/drawingml/2006/table">
            <a:tbl>
              <a:tblPr/>
              <a:tblGrid>
                <a:gridCol w="1785938"/>
                <a:gridCol w="1598612"/>
                <a:gridCol w="1600200"/>
                <a:gridCol w="1598613"/>
                <a:gridCol w="1598612"/>
                <a:gridCol w="1606550"/>
              </a:tblGrid>
              <a:tr h="1587500">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FFFFFF"/>
                          </a:solidFill>
                          <a:effectLst/>
                          <a:latin typeface="Arial" charset="0"/>
                          <a:ea typeface="SimSun" charset="-122"/>
                        </a:rPr>
                        <a:t>Training Method</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FFFFFF"/>
                          </a:solidFill>
                          <a:effectLst/>
                          <a:latin typeface="Arial" charset="0"/>
                          <a:ea typeface="SimSun" charset="-122"/>
                        </a:rPr>
                        <a:t>Orienting new employees, introducing innovation</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FFFFFF"/>
                          </a:solidFill>
                          <a:effectLst/>
                          <a:latin typeface="Arial" charset="0"/>
                          <a:ea typeface="SimSun" charset="-122"/>
                        </a:rPr>
                        <a:t>Special skills training</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FFFFFF"/>
                          </a:solidFill>
                          <a:effectLst/>
                          <a:latin typeface="Arial" charset="0"/>
                          <a:ea typeface="SimSun" charset="-122"/>
                        </a:rPr>
                        <a:t>Safety education</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FFFFFF"/>
                          </a:solidFill>
                          <a:effectLst/>
                          <a:latin typeface="Arial" charset="0"/>
                          <a:ea typeface="SimSun" charset="-122"/>
                        </a:rPr>
                        <a:t>Creative technical and profession eduction</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FFFFFF"/>
                          </a:solidFill>
                          <a:effectLst/>
                          <a:latin typeface="Arial" charset="0"/>
                          <a:ea typeface="SimSun" charset="-122"/>
                        </a:rPr>
                        <a:t>Sales, administrative and managerial education</a:t>
                      </a:r>
                    </a:p>
                  </a:txBody>
                  <a:tcPr marL="90000" marR="90000" marT="92124" marB="46800" horzOverflow="overflow">
                    <a:lnL>
                      <a:noFill/>
                    </a:lnL>
                    <a:lnR>
                      <a:noFill/>
                    </a:lnR>
                    <a:lnT>
                      <a:noFill/>
                    </a:lnT>
                    <a:lnB>
                      <a:noFill/>
                    </a:lnB>
                    <a:lnTlToBr>
                      <a:noFill/>
                    </a:lnTlToBr>
                    <a:lnBlToTr>
                      <a:noFill/>
                    </a:lnBlToTr>
                    <a:solidFill>
                      <a:srgbClr val="0066CC"/>
                    </a:solidFill>
                  </a:tcPr>
                </a:tc>
              </a:tr>
              <a:tr h="398463">
                <a:tc gridSpan="6">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1" i="0" u="none" strike="noStrike" cap="none" normalizeH="0" baseline="0" smtClean="0">
                          <a:ln>
                            <a:noFill/>
                          </a:ln>
                          <a:solidFill>
                            <a:srgbClr val="FFFFFF"/>
                          </a:solidFill>
                          <a:effectLst/>
                          <a:latin typeface="Arial" charset="0"/>
                          <a:ea typeface="SimSun" charset="-122"/>
                        </a:rPr>
                        <a:t>Off the job</a:t>
                      </a:r>
                    </a:p>
                  </a:txBody>
                  <a:tcPr marL="90000" marR="90000" marT="92124" marB="46800" horzOverflow="overflow">
                    <a:lnL>
                      <a:noFill/>
                    </a:lnL>
                    <a:lnR>
                      <a:noFill/>
                    </a:lnR>
                    <a:lnT>
                      <a:noFill/>
                    </a:lnT>
                    <a:lnB>
                      <a:noFill/>
                    </a:lnB>
                    <a:lnTlToBr>
                      <a:noFill/>
                    </a:lnTlToBr>
                    <a:lnBlToTr>
                      <a:noFill/>
                    </a:lnBlToTr>
                    <a:solidFill>
                      <a:srgbClr val="0099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98463">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Lecture</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r>
              <a:tr h="398463">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Films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r>
              <a:tr h="398463">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Conference</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r>
              <a:tr h="398463">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Case Study</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r>
              <a:tr h="398463">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Role Playing</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0099FF"/>
                    </a:solidFill>
                  </a:tcPr>
                </a:tc>
              </a:tr>
              <a:tr h="398463">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Simulation</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r>
              <a:tr h="696913">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Programmed Instructions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0099FF"/>
                    </a:solidFill>
                  </a:tcPr>
                </a:tc>
              </a:tr>
              <a:tr h="700088">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Laboratory Training</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dirty="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Yes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10700" algn="l"/>
                        </a:tabLst>
                      </a:pPr>
                      <a:r>
                        <a:rPr kumimoji="0" lang="en-US" sz="1800" b="0" i="0" u="none" strike="noStrike" cap="none" normalizeH="0" baseline="0" smtClean="0">
                          <a:ln>
                            <a:noFill/>
                          </a:ln>
                          <a:solidFill>
                            <a:srgbClr val="000000"/>
                          </a:solidFill>
                          <a:effectLst/>
                          <a:latin typeface="Arial" charset="0"/>
                          <a:ea typeface="SimSun" charset="-122"/>
                        </a:rPr>
                        <a:t>-</a:t>
                      </a:r>
                    </a:p>
                  </a:txBody>
                  <a:tcPr marL="90000" marR="90000" marT="92124" marB="46800" horzOverflow="overflow">
                    <a:lnL>
                      <a:noFill/>
                    </a:lnL>
                    <a:lnR>
                      <a:noFill/>
                    </a:lnR>
                    <a:lnT>
                      <a:noFill/>
                    </a:lnT>
                    <a:lnB>
                      <a:noFill/>
                    </a:lnB>
                    <a:lnTlToBr>
                      <a:noFill/>
                    </a:lnTlToBr>
                    <a:lnBlToTr>
                      <a:noFill/>
                    </a:lnBlToTr>
                    <a:solidFill>
                      <a:srgbClr val="99CCFF"/>
                    </a:solidFill>
                  </a:tcPr>
                </a:tc>
              </a:tr>
            </a:tbl>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Relative Effectiveness of Training Method</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p:txBody>
      </p:sp>
      <p:sp>
        <p:nvSpPr>
          <p:cNvPr id="19459" name="Text Box 2"/>
          <p:cNvSpPr txBox="1">
            <a:spLocks noChangeArrowheads="1"/>
          </p:cNvSpPr>
          <p:nvPr/>
        </p:nvSpPr>
        <p:spPr bwMode="auto">
          <a:xfrm>
            <a:off x="685800" y="7086600"/>
            <a:ext cx="9144000" cy="4572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Source: Aswathappa, Human Resource Management, Text and Cases, 2008, p. 222 </a:t>
            </a:r>
          </a:p>
        </p:txBody>
      </p:sp>
      <p:graphicFrame>
        <p:nvGraphicFramePr>
          <p:cNvPr id="21507" name="Group 3"/>
          <p:cNvGraphicFramePr>
            <a:graphicFrameLocks noGrp="1"/>
          </p:cNvGraphicFramePr>
          <p:nvPr/>
        </p:nvGraphicFramePr>
        <p:xfrm>
          <a:off x="371475" y="1665288"/>
          <a:ext cx="9375775" cy="4619873"/>
        </p:xfrm>
        <a:graphic>
          <a:graphicData uri="http://schemas.openxmlformats.org/drawingml/2006/table">
            <a:tbl>
              <a:tblPr/>
              <a:tblGrid>
                <a:gridCol w="1463675"/>
                <a:gridCol w="1317625"/>
                <a:gridCol w="1222375"/>
                <a:gridCol w="1085850"/>
                <a:gridCol w="1538288"/>
                <a:gridCol w="1427162"/>
                <a:gridCol w="1320800"/>
              </a:tblGrid>
              <a:tr h="874713">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FFFFFF"/>
                          </a:solidFill>
                          <a:effectLst/>
                          <a:latin typeface="Arial" charset="0"/>
                          <a:ea typeface="SimSun" charset="-122"/>
                        </a:rPr>
                        <a:t>Training Method</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FFFFFF"/>
                          </a:solidFill>
                          <a:effectLst/>
                          <a:latin typeface="Arial" charset="0"/>
                          <a:ea typeface="SimSun" charset="-122"/>
                        </a:rPr>
                        <a:t>Knowledge acquisition</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FFFFFF"/>
                          </a:solidFill>
                          <a:effectLst/>
                          <a:latin typeface="Arial" charset="0"/>
                          <a:ea typeface="SimSun" charset="-122"/>
                        </a:rPr>
                        <a:t>Changing Attitude</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FFFFFF"/>
                          </a:solidFill>
                          <a:effectLst/>
                          <a:latin typeface="Arial" charset="0"/>
                          <a:ea typeface="SimSun" charset="-122"/>
                        </a:rPr>
                        <a:t>Problem Solving skills</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FFFFFF"/>
                          </a:solidFill>
                          <a:effectLst/>
                          <a:latin typeface="Arial" charset="0"/>
                          <a:ea typeface="SimSun" charset="-122"/>
                        </a:rPr>
                        <a:t>Interpersonal Skills</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FFFFFF"/>
                          </a:solidFill>
                          <a:effectLst/>
                          <a:latin typeface="Arial" charset="0"/>
                          <a:ea typeface="SimSun" charset="-122"/>
                        </a:rPr>
                        <a:t>Participant acceptance</a:t>
                      </a:r>
                    </a:p>
                  </a:txBody>
                  <a:tcPr marL="90000" marR="90000" marT="92124" marB="4680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FFFFFF"/>
                          </a:solidFill>
                          <a:effectLst/>
                          <a:latin typeface="Arial" charset="0"/>
                          <a:ea typeface="SimSun" charset="-122"/>
                        </a:rPr>
                        <a:t>Knowledge retention</a:t>
                      </a:r>
                    </a:p>
                  </a:txBody>
                  <a:tcPr marL="90000" marR="90000" marT="92124" marB="46800" horzOverflow="overflow">
                    <a:lnL>
                      <a:noFill/>
                    </a:lnL>
                    <a:lnR>
                      <a:noFill/>
                    </a:lnR>
                    <a:lnT>
                      <a:noFill/>
                    </a:lnT>
                    <a:lnB>
                      <a:noFill/>
                    </a:lnB>
                    <a:lnTlToBr>
                      <a:noFill/>
                    </a:lnTlToBr>
                    <a:lnBlToTr>
                      <a:noFill/>
                    </a:lnBlToTr>
                    <a:solidFill>
                      <a:srgbClr val="0066CC"/>
                    </a:solidFill>
                  </a:tcPr>
                </a:tc>
              </a:tr>
              <a:tr h="3651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Case study</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2</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4</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1</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4</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2</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2</a:t>
                      </a:r>
                    </a:p>
                  </a:txBody>
                  <a:tcPr marL="90000" marR="90000" marT="92124" marB="46800" horzOverflow="overflow">
                    <a:lnL>
                      <a:noFill/>
                    </a:lnL>
                    <a:lnR>
                      <a:noFill/>
                    </a:lnR>
                    <a:lnT>
                      <a:noFill/>
                    </a:lnT>
                    <a:lnB>
                      <a:noFill/>
                    </a:lnB>
                    <a:lnTlToBr>
                      <a:noFill/>
                    </a:lnTlToBr>
                    <a:lnBlToTr>
                      <a:noFill/>
                    </a:lnBlToTr>
                    <a:solidFill>
                      <a:srgbClr val="0099FF"/>
                    </a:solidFill>
                  </a:tcPr>
                </a:tc>
              </a:tr>
              <a:tr h="3651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Conference</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3</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3</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4</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3</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1</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5</a:t>
                      </a:r>
                    </a:p>
                  </a:txBody>
                  <a:tcPr marL="90000" marR="90000" marT="92124" marB="46800" horzOverflow="overflow">
                    <a:lnL>
                      <a:noFill/>
                    </a:lnL>
                    <a:lnR>
                      <a:noFill/>
                    </a:lnR>
                    <a:lnT>
                      <a:noFill/>
                    </a:lnT>
                    <a:lnB>
                      <a:noFill/>
                    </a:lnB>
                    <a:lnTlToBr>
                      <a:noFill/>
                    </a:lnTlToBr>
                    <a:lnBlToTr>
                      <a:noFill/>
                    </a:lnBlToTr>
                    <a:solidFill>
                      <a:srgbClr val="99CCFF"/>
                    </a:solidFill>
                  </a:tcPr>
                </a:tc>
              </a:tr>
              <a:tr h="6191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Business games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6</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5</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2</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5</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3</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6</a:t>
                      </a:r>
                    </a:p>
                  </a:txBody>
                  <a:tcPr marL="90000" marR="90000" marT="92124" marB="46800" horzOverflow="overflow">
                    <a:lnL>
                      <a:noFill/>
                    </a:lnL>
                    <a:lnR>
                      <a:noFill/>
                    </a:lnR>
                    <a:lnT>
                      <a:noFill/>
                    </a:lnT>
                    <a:lnB>
                      <a:noFill/>
                    </a:lnB>
                    <a:lnTlToBr>
                      <a:noFill/>
                    </a:lnTlToBr>
                    <a:lnBlToTr>
                      <a:noFill/>
                    </a:lnBlToTr>
                    <a:solidFill>
                      <a:srgbClr val="0099FF"/>
                    </a:solidFill>
                  </a:tcPr>
                </a:tc>
              </a:tr>
              <a:tr h="3651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Lecture</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9</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6</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9</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8</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8</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dirty="0" smtClean="0">
                          <a:ln>
                            <a:noFill/>
                          </a:ln>
                          <a:solidFill>
                            <a:srgbClr val="000000"/>
                          </a:solidFill>
                          <a:effectLst/>
                          <a:latin typeface="Arial" charset="0"/>
                          <a:ea typeface="SimSun" charset="-122"/>
                        </a:rPr>
                        <a:t>8</a:t>
                      </a:r>
                    </a:p>
                  </a:txBody>
                  <a:tcPr marL="90000" marR="90000" marT="92124" marB="46800" horzOverflow="overflow">
                    <a:lnL>
                      <a:noFill/>
                    </a:lnL>
                    <a:lnR>
                      <a:noFill/>
                    </a:lnR>
                    <a:lnT>
                      <a:noFill/>
                    </a:lnT>
                    <a:lnB>
                      <a:noFill/>
                    </a:lnB>
                    <a:lnTlToBr>
                      <a:noFill/>
                    </a:lnTlToBr>
                    <a:lnBlToTr>
                      <a:noFill/>
                    </a:lnBlToTr>
                    <a:solidFill>
                      <a:srgbClr val="99CCFF"/>
                    </a:solidFill>
                  </a:tcPr>
                </a:tc>
              </a:tr>
              <a:tr h="6191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Programed Instructions</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1</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7</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6</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7</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7</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1</a:t>
                      </a:r>
                    </a:p>
                  </a:txBody>
                  <a:tcPr marL="90000" marR="90000" marT="92124" marB="46800" horzOverflow="overflow">
                    <a:lnL>
                      <a:noFill/>
                    </a:lnL>
                    <a:lnR>
                      <a:noFill/>
                    </a:lnR>
                    <a:lnT>
                      <a:noFill/>
                    </a:lnT>
                    <a:lnB>
                      <a:noFill/>
                    </a:lnB>
                    <a:lnTlToBr>
                      <a:noFill/>
                    </a:lnTlToBr>
                    <a:lnBlToTr>
                      <a:noFill/>
                    </a:lnBlToTr>
                    <a:solidFill>
                      <a:srgbClr val="0099FF"/>
                    </a:solidFill>
                  </a:tcPr>
                </a:tc>
              </a:tr>
              <a:tr h="3651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Role Playing</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7</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2</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3</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2</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4</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4</a:t>
                      </a:r>
                    </a:p>
                  </a:txBody>
                  <a:tcPr marL="90000" marR="90000" marT="92124" marB="46800" horzOverflow="overflow">
                    <a:lnL>
                      <a:noFill/>
                    </a:lnL>
                    <a:lnR>
                      <a:noFill/>
                    </a:lnR>
                    <a:lnT>
                      <a:noFill/>
                    </a:lnT>
                    <a:lnB>
                      <a:noFill/>
                    </a:lnB>
                    <a:lnTlToBr>
                      <a:noFill/>
                    </a:lnTlToBr>
                    <a:lnBlToTr>
                      <a:noFill/>
                    </a:lnBlToTr>
                    <a:solidFill>
                      <a:srgbClr val="99CCFF"/>
                    </a:solidFill>
                  </a:tcPr>
                </a:tc>
              </a:tr>
              <a:tr h="6191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Television lecture</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5</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9</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8</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9</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9</a:t>
                      </a:r>
                    </a:p>
                  </a:txBody>
                  <a:tcPr marL="90000" marR="90000" marT="92124" marB="4680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9</a:t>
                      </a:r>
                    </a:p>
                  </a:txBody>
                  <a:tcPr marL="90000" marR="90000" marT="92124" marB="46800" horzOverflow="overflow">
                    <a:lnL>
                      <a:noFill/>
                    </a:lnL>
                    <a:lnR>
                      <a:noFill/>
                    </a:lnR>
                    <a:lnT>
                      <a:noFill/>
                    </a:lnT>
                    <a:lnB>
                      <a:noFill/>
                    </a:lnB>
                    <a:lnTlToBr>
                      <a:noFill/>
                    </a:lnTlToBr>
                    <a:lnBlToTr>
                      <a:noFill/>
                    </a:lnBlToTr>
                    <a:solidFill>
                      <a:srgbClr val="0099FF"/>
                    </a:solidFill>
                  </a:tcPr>
                </a:tc>
              </a:tr>
              <a:tr h="365125">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Films</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4</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6</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7</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6</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5</a:t>
                      </a:r>
                    </a:p>
                  </a:txBody>
                  <a:tcPr marL="90000" marR="90000" marT="92124" marB="4680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800" b="0" i="0" u="none" strike="noStrike" cap="none" normalizeH="0" baseline="0" smtClean="0">
                          <a:ln>
                            <a:noFill/>
                          </a:ln>
                          <a:solidFill>
                            <a:srgbClr val="000000"/>
                          </a:solidFill>
                          <a:effectLst/>
                          <a:latin typeface="Arial" charset="0"/>
                          <a:ea typeface="SimSun" charset="-122"/>
                        </a:rPr>
                        <a:t>7</a:t>
                      </a:r>
                    </a:p>
                  </a:txBody>
                  <a:tcPr marL="90000" marR="90000" marT="92124" marB="46800" horzOverflow="overflow">
                    <a:lnL>
                      <a:noFill/>
                    </a:lnL>
                    <a:lnR>
                      <a:noFill/>
                    </a:lnR>
                    <a:lnT>
                      <a:noFill/>
                    </a:lnT>
                    <a:lnB>
                      <a:noFill/>
                    </a:lnB>
                    <a:lnTlToBr>
                      <a:noFill/>
                    </a:lnTlToBr>
                    <a:lnBlToTr>
                      <a:noFill/>
                    </a:lnBlToTr>
                    <a:solidFill>
                      <a:srgbClr val="99CCFF"/>
                    </a:solidFill>
                  </a:tcPr>
                </a:tc>
              </a:tr>
            </a:tbl>
          </a:graphicData>
        </a:graphic>
      </p:graphicFrame>
      <p:sp>
        <p:nvSpPr>
          <p:cNvPr id="19524" name="Text Box 67"/>
          <p:cNvSpPr txBox="1">
            <a:spLocks noChangeArrowheads="1"/>
          </p:cNvSpPr>
          <p:nvPr/>
        </p:nvSpPr>
        <p:spPr bwMode="auto">
          <a:xfrm>
            <a:off x="5029200" y="6513513"/>
            <a:ext cx="5029200" cy="344487"/>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i="1">
                <a:solidFill>
                  <a:srgbClr val="000000"/>
                </a:solidFill>
              </a:rPr>
              <a:t>Rank 1 is highest relative effectiveness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Process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p:txBody>
      </p:sp>
      <p:sp>
        <p:nvSpPr>
          <p:cNvPr id="20483" name="Text Box 2"/>
          <p:cNvSpPr txBox="1">
            <a:spLocks noChangeArrowheads="1"/>
          </p:cNvSpPr>
          <p:nvPr/>
        </p:nvSpPr>
        <p:spPr bwMode="auto">
          <a:xfrm>
            <a:off x="685800" y="7073900"/>
            <a:ext cx="9144000" cy="4572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Source: Aswathappa, Human Resource Management, Text and Cases, 2008, p. 226 </a:t>
            </a:r>
          </a:p>
        </p:txBody>
      </p:sp>
      <p:sp>
        <p:nvSpPr>
          <p:cNvPr id="20484" name="Text Box 3"/>
          <p:cNvSpPr txBox="1">
            <a:spLocks noChangeArrowheads="1"/>
          </p:cNvSpPr>
          <p:nvPr/>
        </p:nvSpPr>
        <p:spPr bwMode="auto">
          <a:xfrm>
            <a:off x="1143000" y="2057400"/>
            <a:ext cx="7772400" cy="54737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Level of Learning:</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a) Acquire fundamental knowledge</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b) Skill development</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c) Operational Proficiency : Advancement in skills and 		     obtaining experience of doing thing with excellence</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Learning Principles: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Employee motivation</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Recognition of individual differences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Practice opportunities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Reinforcement</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Knowledge of results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Schedule of learning</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Meaning and material</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Transfer of learning</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Goals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
          <p:cNvSpPr txBox="1">
            <a:spLocks noChangeArrowheads="1"/>
          </p:cNvSpPr>
          <p:nvPr/>
        </p:nvSpPr>
        <p:spPr bwMode="auto">
          <a:xfrm>
            <a:off x="696913" y="427038"/>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Process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p:txBody>
      </p:sp>
      <p:sp>
        <p:nvSpPr>
          <p:cNvPr id="21507" name="Text Box 2"/>
          <p:cNvSpPr txBox="1">
            <a:spLocks noChangeArrowheads="1"/>
          </p:cNvSpPr>
          <p:nvPr/>
        </p:nvSpPr>
        <p:spPr bwMode="auto">
          <a:xfrm>
            <a:off x="1001713" y="1036638"/>
            <a:ext cx="7772400" cy="6323012"/>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Conduct of Training</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a) At the job</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b) in training room available on site</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c) outside in university, hotel or conference center</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Implementation of Training Program</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Deciding the location and arranging other facilities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Scheduling of training program</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Conducting the training</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Monitoring the trainee progress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Evaluation of the Program</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Training objectives have been achieved or not</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To ascertain that change in behavior and skills are due 			to training or because of other reasons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Cost effectiveness of training program</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Credibility of training program is enhanced when it is 			proved that performance linked with training </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Process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p:txBody>
      </p:sp>
      <p:sp>
        <p:nvSpPr>
          <p:cNvPr id="22531" name="Text Box 2"/>
          <p:cNvSpPr txBox="1">
            <a:spLocks noChangeArrowheads="1"/>
          </p:cNvSpPr>
          <p:nvPr/>
        </p:nvSpPr>
        <p:spPr bwMode="auto">
          <a:xfrm>
            <a:off x="1143000" y="2057400"/>
            <a:ext cx="7772400" cy="688975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Principle of Evaluation</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Evaluation specialist must have clarity about 			 			objectives and goals of training</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Evaluation must be continuous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Evaluation must be specific</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Evaluation must provide means to trainer to appraise 			themselves of their method and practices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	Realistic target dates for each phase of evaluation 			process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Criteria for Evaluation</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Training Validity: Did the trainees learn from training</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Transfer Validity: What learnt in the training has been 					   		 transferred on job</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Intraorganizational Validity: </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Interorganizational Validity:  Can training program be 		replicated successfully in other organizations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
          <p:cNvSpPr txBox="1">
            <a:spLocks noChangeArrowheads="1"/>
          </p:cNvSpPr>
          <p:nvPr/>
        </p:nvSpPr>
        <p:spPr bwMode="auto">
          <a:xfrm>
            <a:off x="3200400" y="685800"/>
            <a:ext cx="3063875" cy="487363"/>
          </a:xfrm>
          <a:prstGeom prst="rect">
            <a:avLst/>
          </a:prstGeom>
          <a:noFill/>
          <a:ln w="9525">
            <a:noFill/>
            <a:round/>
            <a:headEnd/>
            <a:tailEnd/>
          </a:ln>
        </p:spPr>
        <p:txBody>
          <a:bodyPr lIns="90000" tIns="45000" rIns="90000" bIns="45000"/>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Training Process</a:t>
            </a:r>
          </a:p>
        </p:txBody>
      </p:sp>
      <p:sp>
        <p:nvSpPr>
          <p:cNvPr id="23555" name="AutoShape 2"/>
          <p:cNvSpPr>
            <a:spLocks noChangeArrowheads="1"/>
          </p:cNvSpPr>
          <p:nvPr/>
        </p:nvSpPr>
        <p:spPr bwMode="auto">
          <a:xfrm>
            <a:off x="2286000" y="1600200"/>
            <a:ext cx="5715000" cy="5486400"/>
          </a:xfrm>
          <a:prstGeom prst="triangle">
            <a:avLst>
              <a:gd name="adj" fmla="val 49324"/>
            </a:avLst>
          </a:prstGeom>
          <a:solidFill>
            <a:srgbClr val="99CCFF"/>
          </a:solidFill>
          <a:ln w="9360">
            <a:solidFill>
              <a:srgbClr val="000000"/>
            </a:solidFill>
            <a:round/>
            <a:headEnd/>
            <a:tailEnd/>
          </a:ln>
        </p:spPr>
        <p:txBody>
          <a:bodyPr wrap="none" anchor="ctr"/>
          <a:lstStyle/>
          <a:p>
            <a:endParaRPr lang="en-US"/>
          </a:p>
        </p:txBody>
      </p:sp>
      <p:sp>
        <p:nvSpPr>
          <p:cNvPr id="23556" name="Text Box 3"/>
          <p:cNvSpPr txBox="1">
            <a:spLocks noChangeArrowheads="1"/>
          </p:cNvSpPr>
          <p:nvPr/>
        </p:nvSpPr>
        <p:spPr bwMode="auto">
          <a:xfrm>
            <a:off x="4343400" y="2286000"/>
            <a:ext cx="2971800" cy="855663"/>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Is the organization </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is better because of training?</a:t>
            </a:r>
          </a:p>
        </p:txBody>
      </p:sp>
      <p:sp>
        <p:nvSpPr>
          <p:cNvPr id="23557" name="Text Box 4"/>
          <p:cNvSpPr txBox="1">
            <a:spLocks noChangeArrowheads="1"/>
          </p:cNvSpPr>
          <p:nvPr/>
        </p:nvSpPr>
        <p:spPr bwMode="auto">
          <a:xfrm>
            <a:off x="4114800" y="3206750"/>
            <a:ext cx="2971800" cy="136525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Are trainees behaving differently in the job after training? Are they using knowledge and skills learned in the training?</a:t>
            </a:r>
          </a:p>
        </p:txBody>
      </p:sp>
      <p:sp>
        <p:nvSpPr>
          <p:cNvPr id="23558" name="Text Box 5"/>
          <p:cNvSpPr txBox="1">
            <a:spLocks noChangeArrowheads="1"/>
          </p:cNvSpPr>
          <p:nvPr/>
        </p:nvSpPr>
        <p:spPr bwMode="auto">
          <a:xfrm>
            <a:off x="4114800" y="4572000"/>
            <a:ext cx="2971800" cy="1109663"/>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To what extent the trainees have greater knowledge of skills after the training program?</a:t>
            </a:r>
          </a:p>
        </p:txBody>
      </p:sp>
      <p:sp>
        <p:nvSpPr>
          <p:cNvPr id="23559" name="Text Box 6"/>
          <p:cNvSpPr txBox="1">
            <a:spLocks noChangeArrowheads="1"/>
          </p:cNvSpPr>
          <p:nvPr/>
        </p:nvSpPr>
        <p:spPr bwMode="auto">
          <a:xfrm>
            <a:off x="4114800" y="5695950"/>
            <a:ext cx="3429000" cy="136525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Did the trainees like the program, trainer, facilities, timing? Did they think that training was usefull? What improvement they suggest?</a:t>
            </a:r>
          </a:p>
        </p:txBody>
      </p:sp>
      <p:sp>
        <p:nvSpPr>
          <p:cNvPr id="23560" name="Line 7"/>
          <p:cNvSpPr>
            <a:spLocks noChangeShapeType="1"/>
          </p:cNvSpPr>
          <p:nvPr/>
        </p:nvSpPr>
        <p:spPr bwMode="auto">
          <a:xfrm>
            <a:off x="914400" y="3200400"/>
            <a:ext cx="8686800" cy="1588"/>
          </a:xfrm>
          <a:prstGeom prst="line">
            <a:avLst/>
          </a:prstGeom>
          <a:noFill/>
          <a:ln w="9360">
            <a:solidFill>
              <a:srgbClr val="000000"/>
            </a:solidFill>
            <a:round/>
            <a:headEnd/>
            <a:tailEnd/>
          </a:ln>
        </p:spPr>
        <p:txBody>
          <a:bodyPr/>
          <a:lstStyle/>
          <a:p>
            <a:endParaRPr lang="en-US"/>
          </a:p>
        </p:txBody>
      </p:sp>
      <p:sp>
        <p:nvSpPr>
          <p:cNvPr id="23561" name="Line 8"/>
          <p:cNvSpPr>
            <a:spLocks noChangeShapeType="1"/>
          </p:cNvSpPr>
          <p:nvPr/>
        </p:nvSpPr>
        <p:spPr bwMode="auto">
          <a:xfrm>
            <a:off x="914400" y="4572000"/>
            <a:ext cx="8686800" cy="1588"/>
          </a:xfrm>
          <a:prstGeom prst="line">
            <a:avLst/>
          </a:prstGeom>
          <a:noFill/>
          <a:ln w="9360">
            <a:solidFill>
              <a:srgbClr val="000000"/>
            </a:solidFill>
            <a:round/>
            <a:headEnd/>
            <a:tailEnd/>
          </a:ln>
        </p:spPr>
        <p:txBody>
          <a:bodyPr/>
          <a:lstStyle/>
          <a:p>
            <a:endParaRPr lang="en-US"/>
          </a:p>
        </p:txBody>
      </p:sp>
      <p:sp>
        <p:nvSpPr>
          <p:cNvPr id="23562" name="Line 9"/>
          <p:cNvSpPr>
            <a:spLocks noChangeShapeType="1"/>
          </p:cNvSpPr>
          <p:nvPr/>
        </p:nvSpPr>
        <p:spPr bwMode="auto">
          <a:xfrm>
            <a:off x="914400" y="5724525"/>
            <a:ext cx="8686800" cy="1588"/>
          </a:xfrm>
          <a:prstGeom prst="line">
            <a:avLst/>
          </a:prstGeom>
          <a:noFill/>
          <a:ln w="9360">
            <a:solidFill>
              <a:srgbClr val="000000"/>
            </a:solidFill>
            <a:round/>
            <a:headEnd/>
            <a:tailEnd/>
          </a:ln>
        </p:spPr>
        <p:txBody>
          <a:bodyPr/>
          <a:lstStyle/>
          <a:p>
            <a:endParaRPr lang="en-US"/>
          </a:p>
        </p:txBody>
      </p:sp>
      <p:sp>
        <p:nvSpPr>
          <p:cNvPr id="23563" name="Line 10"/>
          <p:cNvSpPr>
            <a:spLocks noChangeShapeType="1"/>
          </p:cNvSpPr>
          <p:nvPr/>
        </p:nvSpPr>
        <p:spPr bwMode="auto">
          <a:xfrm>
            <a:off x="914400" y="7091363"/>
            <a:ext cx="8686800" cy="1587"/>
          </a:xfrm>
          <a:prstGeom prst="line">
            <a:avLst/>
          </a:prstGeom>
          <a:noFill/>
          <a:ln w="9360">
            <a:solidFill>
              <a:srgbClr val="000000"/>
            </a:solidFill>
            <a:round/>
            <a:headEnd/>
            <a:tailEnd/>
          </a:ln>
        </p:spPr>
        <p:txBody>
          <a:bodyPr/>
          <a:lstStyle/>
          <a:p>
            <a:endParaRPr lang="en-US"/>
          </a:p>
        </p:txBody>
      </p:sp>
      <p:sp>
        <p:nvSpPr>
          <p:cNvPr id="23564" name="Line 11"/>
          <p:cNvSpPr>
            <a:spLocks noChangeShapeType="1"/>
          </p:cNvSpPr>
          <p:nvPr/>
        </p:nvSpPr>
        <p:spPr bwMode="auto">
          <a:xfrm>
            <a:off x="914400" y="1652588"/>
            <a:ext cx="8686800" cy="1587"/>
          </a:xfrm>
          <a:prstGeom prst="line">
            <a:avLst/>
          </a:prstGeom>
          <a:noFill/>
          <a:ln w="9360">
            <a:solidFill>
              <a:srgbClr val="000000"/>
            </a:solidFill>
            <a:round/>
            <a:headEnd/>
            <a:tailEnd/>
          </a:ln>
        </p:spPr>
        <p:txBody>
          <a:bodyPr/>
          <a:lstStyle/>
          <a:p>
            <a:endParaRPr lang="en-US"/>
          </a:p>
        </p:txBody>
      </p:sp>
      <p:sp>
        <p:nvSpPr>
          <p:cNvPr id="23565" name="Text Box 12"/>
          <p:cNvSpPr txBox="1">
            <a:spLocks noChangeArrowheads="1"/>
          </p:cNvSpPr>
          <p:nvPr/>
        </p:nvSpPr>
        <p:spPr bwMode="auto">
          <a:xfrm>
            <a:off x="1371600" y="2286000"/>
            <a:ext cx="2057400" cy="344488"/>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Result</a:t>
            </a:r>
          </a:p>
        </p:txBody>
      </p:sp>
      <p:sp>
        <p:nvSpPr>
          <p:cNvPr id="23566" name="Text Box 13"/>
          <p:cNvSpPr txBox="1">
            <a:spLocks noChangeArrowheads="1"/>
          </p:cNvSpPr>
          <p:nvPr/>
        </p:nvSpPr>
        <p:spPr bwMode="auto">
          <a:xfrm>
            <a:off x="1371600" y="3770313"/>
            <a:ext cx="2057400" cy="344487"/>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Behavior</a:t>
            </a:r>
          </a:p>
        </p:txBody>
      </p:sp>
      <p:sp>
        <p:nvSpPr>
          <p:cNvPr id="23567" name="Text Box 14"/>
          <p:cNvSpPr txBox="1">
            <a:spLocks noChangeArrowheads="1"/>
          </p:cNvSpPr>
          <p:nvPr/>
        </p:nvSpPr>
        <p:spPr bwMode="auto">
          <a:xfrm>
            <a:off x="1371600" y="4800600"/>
            <a:ext cx="2057400" cy="344488"/>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Learning</a:t>
            </a:r>
          </a:p>
        </p:txBody>
      </p:sp>
      <p:sp>
        <p:nvSpPr>
          <p:cNvPr id="23568" name="Text Box 15"/>
          <p:cNvSpPr txBox="1">
            <a:spLocks noChangeArrowheads="1"/>
          </p:cNvSpPr>
          <p:nvPr/>
        </p:nvSpPr>
        <p:spPr bwMode="auto">
          <a:xfrm>
            <a:off x="1371600" y="6172200"/>
            <a:ext cx="2057400" cy="344488"/>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Reaction</a:t>
            </a:r>
          </a:p>
        </p:txBody>
      </p:sp>
      <p:sp>
        <p:nvSpPr>
          <p:cNvPr id="23569" name="Text Box 16"/>
          <p:cNvSpPr txBox="1">
            <a:spLocks noChangeArrowheads="1"/>
          </p:cNvSpPr>
          <p:nvPr/>
        </p:nvSpPr>
        <p:spPr bwMode="auto">
          <a:xfrm>
            <a:off x="6858000" y="1600200"/>
            <a:ext cx="2743200" cy="161925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a:solidFill>
                  <a:srgbClr val="000000"/>
                </a:solidFill>
              </a:rPr>
              <a:t>Accidents	Quality</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a:solidFill>
                  <a:srgbClr val="000000"/>
                </a:solidFill>
              </a:rPr>
              <a:t>Productivity</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a:solidFill>
                  <a:srgbClr val="000000"/>
                </a:solidFill>
              </a:rPr>
              <a:t>Cost</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a:solidFill>
                  <a:srgbClr val="000000"/>
                </a:solidFill>
              </a:rPr>
              <a:t>Morale</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a:solidFill>
                  <a:srgbClr val="000000"/>
                </a:solidFill>
              </a:rPr>
              <a:t>Profits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15600" algn="l"/>
              </a:tabLst>
            </a:pPr>
            <a:r>
              <a:rPr lang="en-US">
                <a:solidFill>
                  <a:srgbClr val="000000"/>
                </a:solidFill>
              </a:rPr>
              <a:t>Turnover</a:t>
            </a:r>
          </a:p>
        </p:txBody>
      </p:sp>
      <p:sp>
        <p:nvSpPr>
          <p:cNvPr id="23570" name="Text Box 17"/>
          <p:cNvSpPr txBox="1">
            <a:spLocks noChangeArrowheads="1"/>
          </p:cNvSpPr>
          <p:nvPr/>
        </p:nvSpPr>
        <p:spPr bwMode="auto">
          <a:xfrm>
            <a:off x="7086600" y="3429000"/>
            <a:ext cx="2743200" cy="855663"/>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Performance, appraisal by supervisor, peer, subordinate, customers</a:t>
            </a:r>
          </a:p>
        </p:txBody>
      </p:sp>
      <p:sp>
        <p:nvSpPr>
          <p:cNvPr id="23571" name="Text Box 18"/>
          <p:cNvSpPr txBox="1">
            <a:spLocks noChangeArrowheads="1"/>
          </p:cNvSpPr>
          <p:nvPr/>
        </p:nvSpPr>
        <p:spPr bwMode="auto">
          <a:xfrm>
            <a:off x="7086600" y="4572000"/>
            <a:ext cx="2743200" cy="600075"/>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Written Tests, Performance tests</a:t>
            </a:r>
          </a:p>
        </p:txBody>
      </p:sp>
      <p:sp>
        <p:nvSpPr>
          <p:cNvPr id="23572" name="Text Box 19"/>
          <p:cNvSpPr txBox="1">
            <a:spLocks noChangeArrowheads="1"/>
          </p:cNvSpPr>
          <p:nvPr/>
        </p:nvSpPr>
        <p:spPr bwMode="auto">
          <a:xfrm>
            <a:off x="7772400" y="5943600"/>
            <a:ext cx="2743200" cy="344488"/>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Questionnaires</a:t>
            </a:r>
          </a:p>
        </p:txBody>
      </p:sp>
      <p:sp>
        <p:nvSpPr>
          <p:cNvPr id="23573" name="Text Box 20"/>
          <p:cNvSpPr txBox="1">
            <a:spLocks noChangeArrowheads="1"/>
          </p:cNvSpPr>
          <p:nvPr/>
        </p:nvSpPr>
        <p:spPr bwMode="auto">
          <a:xfrm>
            <a:off x="7086600" y="1027113"/>
            <a:ext cx="2743200" cy="344487"/>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Measures</a:t>
            </a:r>
          </a:p>
        </p:txBody>
      </p:sp>
      <p:sp>
        <p:nvSpPr>
          <p:cNvPr id="23574" name="Text Box 21"/>
          <p:cNvSpPr txBox="1">
            <a:spLocks noChangeArrowheads="1"/>
          </p:cNvSpPr>
          <p:nvPr/>
        </p:nvSpPr>
        <p:spPr bwMode="auto">
          <a:xfrm>
            <a:off x="1143000" y="1143000"/>
            <a:ext cx="2743200" cy="344488"/>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Level</a:t>
            </a:r>
          </a:p>
        </p:txBody>
      </p:sp>
      <p:sp>
        <p:nvSpPr>
          <p:cNvPr id="23575" name="Text Box 22"/>
          <p:cNvSpPr txBox="1">
            <a:spLocks noChangeArrowheads="1"/>
          </p:cNvSpPr>
          <p:nvPr/>
        </p:nvSpPr>
        <p:spPr bwMode="auto">
          <a:xfrm>
            <a:off x="2971800" y="1255713"/>
            <a:ext cx="4343400" cy="344487"/>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a:solidFill>
                  <a:srgbClr val="000000"/>
                </a:solidFill>
              </a:rPr>
              <a:t>Four Levels of Training Evaluation </a:t>
            </a:r>
          </a:p>
        </p:txBody>
      </p:sp>
      <p:sp>
        <p:nvSpPr>
          <p:cNvPr id="23576" name="Text Box 23"/>
          <p:cNvSpPr txBox="1">
            <a:spLocks noChangeArrowheads="1"/>
          </p:cNvSpPr>
          <p:nvPr/>
        </p:nvSpPr>
        <p:spPr bwMode="auto">
          <a:xfrm>
            <a:off x="685800" y="7086600"/>
            <a:ext cx="9144000" cy="457200"/>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Source: Aswathappa, Human Resource Management, Text and Cases, 2008, p. 230</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Reasons of Ineffective Training </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p:txBody>
      </p:sp>
      <p:sp>
        <p:nvSpPr>
          <p:cNvPr id="24579" name="Text Box 2"/>
          <p:cNvSpPr txBox="1">
            <a:spLocks noChangeArrowheads="1"/>
          </p:cNvSpPr>
          <p:nvPr/>
        </p:nvSpPr>
        <p:spPr bwMode="auto">
          <a:xfrm>
            <a:off x="914400" y="1828800"/>
            <a:ext cx="7772400" cy="4056063"/>
          </a:xfrm>
          <a:prstGeom prst="rect">
            <a:avLst/>
          </a:prstGeom>
          <a:noFill/>
          <a:ln w="9525">
            <a:noFill/>
            <a:round/>
            <a:headEnd/>
            <a:tailEnd/>
          </a:ln>
        </p:spPr>
        <p:txBody>
          <a:bodyPr lIns="90000" tIns="45000" rIns="90000" bIns="45000"/>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Lack of management support</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Spending on training is not enough</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Large scale job switching of trained staff</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Improper design and development of training programs</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Training needs assessment exercise was not conducted</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Career Development</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p:txBody>
      </p:sp>
      <p:sp>
        <p:nvSpPr>
          <p:cNvPr id="25603" name="Text Box 2"/>
          <p:cNvSpPr txBox="1">
            <a:spLocks noChangeArrowheads="1"/>
          </p:cNvSpPr>
          <p:nvPr/>
        </p:nvSpPr>
        <p:spPr bwMode="auto">
          <a:xfrm>
            <a:off x="914400" y="1828800"/>
            <a:ext cx="7772400" cy="3773488"/>
          </a:xfrm>
          <a:prstGeom prst="rect">
            <a:avLst/>
          </a:prstGeom>
          <a:noFill/>
          <a:ln w="9525">
            <a:noFill/>
            <a:round/>
            <a:headEnd/>
            <a:tailEnd/>
          </a:ln>
        </p:spPr>
        <p:txBody>
          <a:bodyPr lIns="90000" tIns="45000" rIns="90000" bIns="45000"/>
          <a:lstStyle/>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Career is defined as </a:t>
            </a:r>
            <a:r>
              <a:rPr lang="en-US" sz="2000" b="1" i="1">
                <a:solidFill>
                  <a:srgbClr val="000000"/>
                </a:solidFill>
              </a:rPr>
              <a:t>“progress or general course of action of a person in some profession or in a organization” </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(p. 231)</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i="1">
                <a:solidFill>
                  <a:srgbClr val="000000"/>
                </a:solidFill>
              </a:rPr>
              <a:t>“Career includes the specific jobs that a person performs, the kind of responsibilities and activities that comprise jobs, movements and transition between jobs, and in individual's overall assessment of and feelings of satisfaction with these companies of his or her career”</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(p. 231)</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Career Development</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p:txBody>
      </p:sp>
      <p:sp>
        <p:nvSpPr>
          <p:cNvPr id="26627" name="Text Box 2"/>
          <p:cNvSpPr txBox="1">
            <a:spLocks noChangeArrowheads="1"/>
          </p:cNvSpPr>
          <p:nvPr/>
        </p:nvSpPr>
        <p:spPr bwMode="auto">
          <a:xfrm>
            <a:off x="914400" y="1828800"/>
            <a:ext cx="7772400" cy="5473700"/>
          </a:xfrm>
          <a:prstGeom prst="rect">
            <a:avLst/>
          </a:prstGeom>
          <a:noFill/>
          <a:ln w="9525">
            <a:noFill/>
            <a:round/>
            <a:headEnd/>
            <a:tailEnd/>
          </a:ln>
        </p:spPr>
        <p:txBody>
          <a:bodyPr lIns="90000" tIns="45000" rIns="90000" bIns="45000"/>
          <a:lstStyle/>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Career planning is defined as </a:t>
            </a:r>
            <a:r>
              <a:rPr lang="en-US" sz="2000" b="1" i="1">
                <a:solidFill>
                  <a:srgbClr val="000000"/>
                </a:solidFill>
              </a:rPr>
              <a:t>“a process whereby an individual sets career goals and identifies the means to achieve them”</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(p. 232)</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When organization helps to plan career of individual it becomes organizational career planning</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Organizational Career Planning </a:t>
            </a:r>
            <a:r>
              <a:rPr lang="en-US" sz="2000" b="1" i="1">
                <a:solidFill>
                  <a:srgbClr val="000000"/>
                </a:solidFill>
              </a:rPr>
              <a:t>“is the planned succession of jobs worked out by organization to develop its employees”</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i="1">
                <a:solidFill>
                  <a:srgbClr val="000000"/>
                </a:solidFill>
              </a:rPr>
              <a:t>													</a:t>
            </a:r>
            <a:r>
              <a:rPr lang="en-US" sz="2000" b="1">
                <a:solidFill>
                  <a:srgbClr val="000000"/>
                </a:solidFill>
              </a:rPr>
              <a:t>(p. 232)</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Career Development is defined as </a:t>
            </a:r>
            <a:r>
              <a:rPr lang="en-US" sz="2000" b="1" i="1">
                <a:solidFill>
                  <a:srgbClr val="000000"/>
                </a:solidFill>
              </a:rPr>
              <a:t>“a formal approach used by organization to ensure that people with proper qualification and experiences are available when needed”</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(p. 232)</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i="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Career Development</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p:txBody>
      </p:sp>
      <p:sp>
        <p:nvSpPr>
          <p:cNvPr id="27651" name="Text Box 2"/>
          <p:cNvSpPr txBox="1">
            <a:spLocks noChangeArrowheads="1"/>
          </p:cNvSpPr>
          <p:nvPr/>
        </p:nvSpPr>
        <p:spPr bwMode="auto">
          <a:xfrm>
            <a:off x="914400" y="1828800"/>
            <a:ext cx="7772400" cy="7456488"/>
          </a:xfrm>
          <a:prstGeom prst="rect">
            <a:avLst/>
          </a:prstGeom>
          <a:noFill/>
          <a:ln w="9525">
            <a:noFill/>
            <a:round/>
            <a:headEnd/>
            <a:tailEnd/>
          </a:ln>
        </p:spPr>
        <p:txBody>
          <a:bodyPr lIns="90000" tIns="45000" rIns="90000" bIns="45000"/>
          <a:lstStyle/>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Career Development Initiatives</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Career Planning Workshops: Workshops to guide employees and help to identify their strengths and weaknesses, career opportunities, means and steps to achieve personal goals, and self assessment of values, abilities, interests, goals and personal development plan</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Career Counseling: In one to one session with career counselor with employees to discuss their performance, career goals, capabilities, interests.</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Mentoring: Mentor (supervisor) coaches and advises employee (subordinate) to motivate and encourage them to improve their performance</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It is also tool to increase job involvement and satisfaction of mentor</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Sabbaticals: Leave granted to employee to increase their learning </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i="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1"/>
          <p:cNvSpPr txBox="1">
            <a:spLocks noChangeArrowheads="1"/>
          </p:cNvSpPr>
          <p:nvPr/>
        </p:nvSpPr>
        <p:spPr bwMode="auto">
          <a:xfrm>
            <a:off x="685800" y="1022350"/>
            <a:ext cx="8229600" cy="5378450"/>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Career Development</a:t>
            </a: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p:txBody>
      </p:sp>
      <p:sp>
        <p:nvSpPr>
          <p:cNvPr id="28675" name="Text Box 2"/>
          <p:cNvSpPr txBox="1">
            <a:spLocks noChangeArrowheads="1"/>
          </p:cNvSpPr>
          <p:nvPr/>
        </p:nvSpPr>
        <p:spPr bwMode="auto">
          <a:xfrm>
            <a:off x="914400" y="1828800"/>
            <a:ext cx="7772400" cy="6889750"/>
          </a:xfrm>
          <a:prstGeom prst="rect">
            <a:avLst/>
          </a:prstGeom>
          <a:noFill/>
          <a:ln w="9525">
            <a:noFill/>
            <a:round/>
            <a:headEnd/>
            <a:tailEnd/>
          </a:ln>
        </p:spPr>
        <p:txBody>
          <a:bodyPr lIns="90000" tIns="45000" rIns="90000" bIns="45000"/>
          <a:lstStyle/>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Personal Development plans: Employee set long term personal development plans such as development needs and means and action plan to achieve them  in written form. These personal development plans can be discussed with supervisor to assist them in guiding and achieving them</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Career Workbooks: Questions and exercises that identify the strengths weaknesses of employee, career opportunities, and requisite steps to achieve them</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Work book contains organization policy, available career options in organization, organization structure</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Career Plateau: The chance of career growth is blocked or no possibility of future growth in the organization.</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a:t>
            </a: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lgn="jus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i="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1"/>
          <p:cNvSpPr txBox="1">
            <a:spLocks noChangeArrowheads="1"/>
          </p:cNvSpPr>
          <p:nvPr/>
        </p:nvSpPr>
        <p:spPr bwMode="auto">
          <a:xfrm>
            <a:off x="685800" y="579438"/>
            <a:ext cx="8229600" cy="5889625"/>
          </a:xfrm>
          <a:prstGeom prst="rect">
            <a:avLst/>
          </a:prstGeom>
          <a:noFill/>
          <a:ln w="9525">
            <a:noFill/>
            <a:round/>
            <a:headEnd/>
            <a:tailEnd/>
          </a:ln>
        </p:spPr>
        <p:txBody>
          <a:bodyPr lIns="90000" tIns="69840" rIns="90000" bIns="45000"/>
          <a:lstStyle/>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Summary</a:t>
            </a:r>
          </a:p>
          <a:p>
            <a:pPr algn="ct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Training and Development</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Training and Education</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Inputs in Training</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Benefits of Employee Training</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Training Process</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Need of Training (Performance Gap Model)</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Steps in Training Program</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Training Methods</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Reason of Ineffective Training </a:t>
            </a: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SzPct val="45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a:solidFill>
                  <a:srgbClr val="000000"/>
                </a:solidFill>
              </a:rPr>
              <a:t>-	Career Development</a:t>
            </a:r>
          </a:p>
          <a:p>
            <a:pPr>
              <a:buClrTx/>
              <a:buFont typeface="Arial"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b="1">
              <a:solidFill>
                <a:srgbClr val="000000"/>
              </a:solidFill>
            </a:endParaRPr>
          </a:p>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800" b="1">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buClrTx/>
              <a:buSzPct val="45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SimSun"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SimSun"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2283</TotalTime>
  <Words>785</Words>
  <PresentationFormat>Custom</PresentationFormat>
  <Paragraphs>410</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Saqib Yousaf</dc:creator>
  <cp:lastModifiedBy>NTS</cp:lastModifiedBy>
  <cp:revision>77</cp:revision>
  <cp:lastPrinted>1601-01-01T00:00:00Z</cp:lastPrinted>
  <dcterms:created xsi:type="dcterms:W3CDTF">2012-09-11T13:07:29Z</dcterms:created>
  <dcterms:modified xsi:type="dcterms:W3CDTF">2012-11-07T08:30:28Z</dcterms:modified>
</cp:coreProperties>
</file>