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6"/>
  </p:notesMasterIdLst>
  <p:sldIdLst>
    <p:sldId id="296" r:id="rId4"/>
    <p:sldId id="297" r:id="rId5"/>
    <p:sldId id="29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8" r:id="rId44"/>
    <p:sldId id="294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113DA-0394-4BBB-ABD3-E5933802186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8A92E-B03D-4273-8D34-0498F5010B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260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378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347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099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953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669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178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574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53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814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607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271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1048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6260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52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838771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1798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881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9469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81730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1881728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741237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111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0091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2906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92359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87540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22724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0196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1081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35135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920640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9672510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8700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51865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="" xmlns:p14="http://schemas.microsoft.com/office/powerpoint/2010/main" val="3875652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EDD46-D1FF-4581-969F-57608CF26B7B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E91EB-6F3E-4AFB-ADF6-0F4950B36F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2311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76250"/>
            <a:ext cx="67818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 Fourth Level</a:t>
            </a:r>
          </a:p>
          <a:p>
            <a:pPr lvl="4"/>
            <a:r>
              <a:rPr lang="en-US" smtClean="0"/>
              <a:t> 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1913" y="6378575"/>
            <a:ext cx="663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7-</a:t>
            </a:r>
            <a:fld id="{851B4024-355F-4640-9D48-4CBDA8293D1F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9" name="Picture 8" descr="Bridge Graphic for PPT 12e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37636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5847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76250"/>
            <a:ext cx="67818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 Fourth Level</a:t>
            </a:r>
          </a:p>
          <a:p>
            <a:pPr lvl="4"/>
            <a:r>
              <a:rPr lang="en-US" smtClean="0"/>
              <a:t> 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1913" y="6378575"/>
            <a:ext cx="663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6-</a:t>
            </a:r>
            <a:fld id="{50B805F9-23E8-476A-97E9-26B2C3955E6D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9" name="Picture 8" descr="Wachowicz bridge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4295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4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5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6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8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7772400" cy="1276350"/>
          </a:xfrm>
        </p:spPr>
        <p:txBody>
          <a:bodyPr/>
          <a:lstStyle/>
          <a:p>
            <a:r>
              <a:rPr lang="en-US" sz="4000" b="1" i="0" dirty="0" smtClean="0">
                <a:solidFill>
                  <a:srgbClr val="000000"/>
                </a:solidFill>
                <a:effectLst/>
              </a:rPr>
              <a:t>Summary of Previous Lecture</a:t>
            </a:r>
            <a:br>
              <a:rPr lang="en-US" sz="4000" b="1" i="0" dirty="0" smtClean="0">
                <a:solidFill>
                  <a:srgbClr val="000000"/>
                </a:solidFill>
                <a:effectLst/>
              </a:rPr>
            </a:br>
            <a:r>
              <a:rPr lang="en-US" sz="4000" b="1" i="0" dirty="0" smtClean="0">
                <a:solidFill>
                  <a:srgbClr val="000000"/>
                </a:solidFill>
                <a:effectLst/>
              </a:rPr>
              <a:t>Financial Statement Analysis</a:t>
            </a:r>
            <a:endParaRPr lang="en-US" sz="4000" b="1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06" y="1752600"/>
            <a:ext cx="83058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>
                <a:solidFill>
                  <a:srgbClr val="CECECE">
                    <a:lumMod val="10000"/>
                  </a:srgbClr>
                </a:solidFill>
              </a:rPr>
              <a:t>Activity Ratios </a:t>
            </a:r>
            <a:endParaRPr lang="en-US" sz="2800" dirty="0">
              <a:solidFill>
                <a:srgbClr val="CECECE">
                  <a:lumMod val="10000"/>
                </a:srgbClr>
              </a:solidFill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rgbClr val="CECECE">
                    <a:lumMod val="10000"/>
                  </a:srgbClr>
                </a:solidFill>
              </a:rPr>
              <a:t>Receivable Turnover (RT) = Annual Net Credit Sales / Receivables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rgbClr val="CECECE">
                    <a:lumMod val="10000"/>
                  </a:srgbClr>
                </a:solidFill>
              </a:rPr>
              <a:t>Receivables Turnover in Days (RTD) = 365/ RT  (Average Collection Period)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rgbClr val="CECECE">
                    <a:lumMod val="10000"/>
                  </a:srgbClr>
                </a:solidFill>
              </a:rPr>
              <a:t>Inventory Turnover (IT) = Cost of Goods sold / Inventory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rgbClr val="CECECE">
                    <a:lumMod val="10000"/>
                  </a:srgbClr>
                </a:solidFill>
              </a:rPr>
              <a:t>Inventory Turnover in Days (ITD) = 365 / IT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rgbClr val="CECECE">
                    <a:lumMod val="10000"/>
                  </a:srgbClr>
                </a:solidFill>
              </a:rPr>
              <a:t>Total Assets Turnover (Capital Turnover) = Net Sales / Total </a:t>
            </a:r>
            <a:r>
              <a:rPr lang="en-US" sz="2400" dirty="0" smtClean="0">
                <a:solidFill>
                  <a:srgbClr val="CECECE">
                    <a:lumMod val="10000"/>
                  </a:srgbClr>
                </a:solidFill>
              </a:rPr>
              <a:t>Assets</a:t>
            </a:r>
            <a:endParaRPr lang="en-US" sz="2400" dirty="0">
              <a:solidFill>
                <a:srgbClr val="CECECE">
                  <a:lumMod val="1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61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225689"/>
            <a:ext cx="777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u="sng" dirty="0" smtClean="0">
                <a:solidFill>
                  <a:schemeClr val="bg2">
                    <a:lumMod val="10000"/>
                  </a:schemeClr>
                </a:solidFill>
              </a:rPr>
              <a:t>Profitability</a:t>
            </a:r>
            <a:endParaRPr lang="en-US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Net Profit Margin = Net Profit after Taxes / Net Sales</a:t>
            </a:r>
          </a:p>
          <a:p>
            <a:pPr marL="339725" indent="-339725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Return on Investment (ROI) = Net Profit After Tax / </a:t>
            </a:r>
          </a:p>
          <a:p>
            <a:pPr marL="3141663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 Total Assets (Return on Assets)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ROI = Net Profit Margin x Total Assets Turnover</a:t>
            </a:r>
          </a:p>
          <a:p>
            <a:pPr marL="5427663" indent="-5427663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        = (Net profit after Tax/ Net Sales) x (Net Sales / Total Assets)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Return on Equity (ROE) = Net Profit after Tax / </a:t>
            </a:r>
          </a:p>
          <a:p>
            <a:pPr marL="3894138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Shareholder’s Equity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ROE = Net Profit Margin x Total Assets Turnover x </a:t>
            </a:r>
          </a:p>
          <a:p>
            <a:pPr marL="4970463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Equity Multiplier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ROE =( Net Profit After Tax/Net Sales) x (Net </a:t>
            </a:r>
          </a:p>
          <a:p>
            <a:pPr marL="1312863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Sales/Total Assets) x (Total Assets / </a:t>
            </a:r>
          </a:p>
          <a:p>
            <a:pPr marL="4232275"/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Shareholder’s Equity)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458"/>
            <a:ext cx="8001000" cy="1223231"/>
          </a:xfrm>
        </p:spPr>
        <p:txBody>
          <a:bodyPr/>
          <a:lstStyle/>
          <a:p>
            <a:r>
              <a:rPr lang="en-US" sz="3200" b="1" i="0" dirty="0">
                <a:solidFill>
                  <a:srgbClr val="000000"/>
                </a:solidFill>
                <a:effectLst/>
              </a:rPr>
              <a:t>Summary of Previous Lecture</a:t>
            </a:r>
            <a:br>
              <a:rPr lang="en-US" sz="3200" b="1" i="0" dirty="0">
                <a:solidFill>
                  <a:srgbClr val="000000"/>
                </a:solidFill>
                <a:effectLst/>
              </a:rPr>
            </a:br>
            <a:r>
              <a:rPr lang="en-US" sz="3200" b="1" i="0" dirty="0">
                <a:solidFill>
                  <a:srgbClr val="000000"/>
                </a:solidFill>
                <a:effectLst/>
              </a:rPr>
              <a:t>Financial Statement Analysis</a:t>
            </a:r>
            <a:endParaRPr lang="en-US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060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990600"/>
            <a:ext cx="7772400" cy="1470025"/>
          </a:xfrm>
        </p:spPr>
        <p:txBody>
          <a:bodyPr/>
          <a:lstStyle/>
          <a:p>
            <a:pPr algn="ctr">
              <a:defRPr/>
            </a:pPr>
            <a:r>
              <a:rPr lang="en-US" i="0" smtClean="0">
                <a:solidFill>
                  <a:schemeClr val="bg2">
                    <a:lumMod val="10000"/>
                  </a:schemeClr>
                </a:solidFill>
                <a:effectLst/>
              </a:rPr>
              <a:t>Chapter 7 (I)</a:t>
            </a:r>
            <a:endParaRPr lang="en-US" i="0" dirty="0" smtClean="0"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6400800" cy="1752600"/>
          </a:xfrm>
        </p:spPr>
        <p:txBody>
          <a:bodyPr/>
          <a:lstStyle/>
          <a:p>
            <a:r>
              <a:rPr lang="en-US" smtClean="0"/>
              <a:t>Funds Analysis, Cash-Flow Analysis, and Financial Planning</a:t>
            </a:r>
          </a:p>
        </p:txBody>
      </p:sp>
    </p:spTree>
    <p:extLst>
      <p:ext uri="{BB962C8B-B14F-4D97-AF65-F5344CB8AC3E}">
        <p14:creationId xmlns="" xmlns:p14="http://schemas.microsoft.com/office/powerpoint/2010/main" val="898727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127635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Learning outcomes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382000" cy="48006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After studying Chapter 7, you should be able to:</a:t>
            </a:r>
            <a:endParaRPr lang="en-US" sz="2400" b="0" dirty="0" smtClean="0"/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Explain the difference between the flow of funds (sources and uses of funds) statement and the statement of cash flows -- and understand the benefits of using each.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Define "funds" and identify sources and uses of funds.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Create a sources and uses of funds statement, make adjustments, and analyze the final results.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Describe the purpose and content of the statement of cash flows as well as implications that can be drawn from it.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Prepare a cash budget from forecasts of sales, receipts, and disbursements -- and know why such a budget should be flexible.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Develop forecasted balance sheets and income statements.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400" b="0" dirty="0" smtClean="0"/>
              <a:t>Understand the importance of using probabilistic information in forecasting financial statements and evaluating a firm's condition.</a:t>
            </a:r>
          </a:p>
        </p:txBody>
      </p:sp>
    </p:spTree>
    <p:extLst>
      <p:ext uri="{BB962C8B-B14F-4D97-AF65-F5344CB8AC3E}">
        <p14:creationId xmlns="" xmlns:p14="http://schemas.microsoft.com/office/powerpoint/2010/main" val="14945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686800" cy="16764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Funds Analysis, Cash-Flow Analysis, and Financial Planning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763000" cy="44958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/>
              <a:t>Flow of Funds (Sources and Uses) Statement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/>
              <a:t>Accounting Statement of Cash Flows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/>
              <a:t>Cash-Flow Forecasting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/>
              <a:t>Range of Cash-Flow Estimates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/>
              <a:t>Forecasting Financial Statements</a:t>
            </a:r>
          </a:p>
        </p:txBody>
      </p:sp>
    </p:spTree>
    <p:extLst>
      <p:ext uri="{BB962C8B-B14F-4D97-AF65-F5344CB8AC3E}">
        <p14:creationId xmlns="" xmlns:p14="http://schemas.microsoft.com/office/powerpoint/2010/main" val="4165373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209550" y="152400"/>
            <a:ext cx="8305800" cy="13716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Flow of Funds Statement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4800600"/>
            <a:ext cx="8534400" cy="1600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The phrase has been replaced by the cash flow statement (1989) in U.S. audited annual reports.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209550" y="1752600"/>
            <a:ext cx="8763000" cy="283845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A summary of a firm’s changes in financial position from one period to another; it is also called a sources and uses of funds statement or a statement of changes in financial position.</a:t>
            </a:r>
          </a:p>
        </p:txBody>
      </p:sp>
    </p:spTree>
    <p:extLst>
      <p:ext uri="{BB962C8B-B14F-4D97-AF65-F5344CB8AC3E}">
        <p14:creationId xmlns="" xmlns:p14="http://schemas.microsoft.com/office/powerpoint/2010/main" val="2541247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153400" cy="17526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Why Examine the Flow of Funds Statement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315200" cy="3810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100000"/>
              </a:spcBef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Why should one bother to understand a Flow of Funds Statement that is no longer a legal requirement in the audited annual reports?</a:t>
            </a:r>
          </a:p>
        </p:txBody>
      </p:sp>
    </p:spTree>
    <p:extLst>
      <p:ext uri="{BB962C8B-B14F-4D97-AF65-F5344CB8AC3E}">
        <p14:creationId xmlns="" xmlns:p14="http://schemas.microsoft.com/office/powerpoint/2010/main" val="3614091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924800" cy="17526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rgbClr val="000000"/>
                </a:solidFill>
                <a:effectLst/>
              </a:rPr>
              <a:t>Why Examine the Flow of Funds Statement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743200"/>
            <a:ext cx="7848600" cy="35052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b="0" smtClean="0"/>
              <a:t>Includes important noncash transactions while the cash flow statement does not.</a:t>
            </a:r>
          </a:p>
          <a:p>
            <a:pPr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b="0" smtClean="0"/>
              <a:t>Is easy to prepare and often preferred by managers for analysis purposes over the more complex cash flow statement.</a:t>
            </a:r>
          </a:p>
          <a:p>
            <a:pPr>
              <a:lnSpc>
                <a:spcPct val="90000"/>
              </a:lnSpc>
              <a:buClrTx/>
              <a:buFont typeface="Wingdings" pitchFamily="2" charset="2"/>
              <a:buChar char="§"/>
            </a:pPr>
            <a:r>
              <a:rPr lang="en-US" b="0" smtClean="0"/>
              <a:t>Helps you to better understand the cash flow statement, especially if it is prepared under the </a:t>
            </a:r>
            <a:r>
              <a:rPr lang="en-US" b="0" u="sng" smtClean="0"/>
              <a:t>indirect method </a:t>
            </a:r>
            <a:r>
              <a:rPr lang="en-US" b="0" smtClean="0"/>
              <a:t>.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828800"/>
            <a:ext cx="7772400" cy="6096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i="1" dirty="0" smtClean="0"/>
              <a:t>The Flow of Funds Statement:</a:t>
            </a:r>
          </a:p>
        </p:txBody>
      </p:sp>
    </p:spTree>
    <p:extLst>
      <p:ext uri="{BB962C8B-B14F-4D97-AF65-F5344CB8AC3E}">
        <p14:creationId xmlns="" xmlns:p14="http://schemas.microsoft.com/office/powerpoint/2010/main" val="284025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610600" cy="1276350"/>
          </a:xfrm>
        </p:spPr>
        <p:txBody>
          <a:bodyPr/>
          <a:lstStyle/>
          <a:p>
            <a:pPr algn="l"/>
            <a:r>
              <a:rPr lang="en-US" sz="4000" b="1" i="0" dirty="0" smtClean="0">
                <a:solidFill>
                  <a:srgbClr val="000000"/>
                </a:solidFill>
                <a:effectLst/>
              </a:rPr>
              <a:t>Flow of Funds Statement</a:t>
            </a: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819400"/>
            <a:ext cx="8001000" cy="2667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b="0" dirty="0" smtClean="0"/>
              <a:t>All of the firm’s investments and claims against those investments.  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b="0" dirty="0" smtClean="0"/>
              <a:t>Extends beyond just transactions involving cash.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600200"/>
            <a:ext cx="7924800" cy="99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3200" dirty="0"/>
              <a:t>What are funds?</a:t>
            </a:r>
          </a:p>
        </p:txBody>
      </p:sp>
    </p:spTree>
    <p:extLst>
      <p:ext uri="{BB962C8B-B14F-4D97-AF65-F5344CB8AC3E}">
        <p14:creationId xmlns="" xmlns:p14="http://schemas.microsoft.com/office/powerpoint/2010/main" val="2740558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8458200" cy="1676400"/>
          </a:xfrm>
        </p:spPr>
        <p:txBody>
          <a:bodyPr/>
          <a:lstStyle/>
          <a:p>
            <a:pPr algn="l"/>
            <a:r>
              <a:rPr lang="en-US" sz="4000" b="1" i="0" dirty="0" smtClean="0">
                <a:solidFill>
                  <a:srgbClr val="000000"/>
                </a:solidFill>
                <a:effectLst/>
              </a:rPr>
              <a:t>Sources and Uses Statement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057400"/>
            <a:ext cx="3733800" cy="4419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b="0" smtClean="0"/>
              <a:t>The letters labeling the boxes stand for </a:t>
            </a:r>
            <a:r>
              <a:rPr lang="en-US" b="0" u="sng" smtClean="0"/>
              <a:t>U</a:t>
            </a:r>
            <a:r>
              <a:rPr lang="en-US" b="0" smtClean="0"/>
              <a:t>ses, </a:t>
            </a:r>
            <a:r>
              <a:rPr lang="en-US" b="0" u="sng" smtClean="0"/>
              <a:t>S</a:t>
            </a:r>
            <a:r>
              <a:rPr lang="en-US" b="0" smtClean="0"/>
              <a:t>ources, </a:t>
            </a:r>
            <a:r>
              <a:rPr lang="en-US" b="0" u="sng" smtClean="0"/>
              <a:t>A</a:t>
            </a:r>
            <a:r>
              <a:rPr lang="en-US" b="0" smtClean="0"/>
              <a:t>ssets, and </a:t>
            </a:r>
            <a:r>
              <a:rPr lang="en-US" b="0" u="sng" smtClean="0"/>
              <a:t>L</a:t>
            </a:r>
            <a:r>
              <a:rPr lang="en-US" b="0" smtClean="0"/>
              <a:t>iabilities . The pluses and minuses indicate increases and decreases in assets or liabilities.</a:t>
            </a:r>
          </a:p>
        </p:txBody>
      </p:sp>
      <p:sp>
        <p:nvSpPr>
          <p:cNvPr id="2048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867400" y="2362200"/>
            <a:ext cx="2743200" cy="3733800"/>
          </a:xfrm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6600" b="0" smtClean="0"/>
              <a:t>A    L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6600" b="0" smtClean="0"/>
              <a:t>-     +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6600" b="0" smtClean="0"/>
              <a:t>+     -</a:t>
            </a: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4405313" y="3771900"/>
            <a:ext cx="747712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6600" b="0"/>
              <a:t>S</a:t>
            </a:r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4405313" y="5219700"/>
            <a:ext cx="79375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6600" b="0"/>
              <a:t>U</a:t>
            </a:r>
          </a:p>
        </p:txBody>
      </p:sp>
      <p:sp>
        <p:nvSpPr>
          <p:cNvPr id="20487" name="Line 9"/>
          <p:cNvSpPr>
            <a:spLocks noChangeShapeType="1"/>
          </p:cNvSpPr>
          <p:nvPr/>
        </p:nvSpPr>
        <p:spPr bwMode="auto">
          <a:xfrm>
            <a:off x="4419600" y="3505200"/>
            <a:ext cx="4191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8" name="Line 10"/>
          <p:cNvSpPr>
            <a:spLocks noChangeShapeType="1"/>
          </p:cNvSpPr>
          <p:nvPr/>
        </p:nvSpPr>
        <p:spPr bwMode="auto">
          <a:xfrm>
            <a:off x="4419600" y="6324600"/>
            <a:ext cx="4191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Line 11"/>
          <p:cNvSpPr>
            <a:spLocks noChangeShapeType="1"/>
          </p:cNvSpPr>
          <p:nvPr/>
        </p:nvSpPr>
        <p:spPr bwMode="auto">
          <a:xfrm>
            <a:off x="4419600" y="4953000"/>
            <a:ext cx="41910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Line 12"/>
          <p:cNvSpPr>
            <a:spLocks noChangeShapeType="1"/>
          </p:cNvSpPr>
          <p:nvPr/>
        </p:nvSpPr>
        <p:spPr bwMode="auto">
          <a:xfrm flipV="1">
            <a:off x="8610600" y="2390321"/>
            <a:ext cx="0" cy="3962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13"/>
          <p:cNvSpPr>
            <a:spLocks noChangeShapeType="1"/>
          </p:cNvSpPr>
          <p:nvPr/>
        </p:nvSpPr>
        <p:spPr bwMode="auto">
          <a:xfrm flipV="1">
            <a:off x="7010400" y="2390321"/>
            <a:ext cx="0" cy="3962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Line 14"/>
          <p:cNvSpPr>
            <a:spLocks noChangeShapeType="1"/>
          </p:cNvSpPr>
          <p:nvPr/>
        </p:nvSpPr>
        <p:spPr bwMode="auto">
          <a:xfrm flipV="1">
            <a:off x="5486400" y="2362200"/>
            <a:ext cx="0" cy="3962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4651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214313" y="0"/>
            <a:ext cx="8853487" cy="1752600"/>
          </a:xfrm>
        </p:spPr>
        <p:txBody>
          <a:bodyPr/>
          <a:lstStyle/>
          <a:p>
            <a:pPr algn="l">
              <a:defRPr/>
            </a:pPr>
            <a:r>
              <a:rPr lang="en-US" sz="3200" b="1" i="0" u="sng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BW’s Determination of Sources and Uses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10200" y="2209800"/>
            <a:ext cx="3581400" cy="4495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100           -  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410           -  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616           +       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5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  9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+       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1,140 	        N/A 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930 	        N/A 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(299) 	        N/A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631           +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50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223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--</a:t>
            </a:r>
            <a:endParaRPr lang="en-US" sz="2400" b="1" u="sng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2,044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5105400" cy="4495800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Cash and C.E.               		  $        90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Acct. Rec.                     		           394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Inventories                   		           696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Prepaid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Exp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    	     	               5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Tax Prepay	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10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        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Current Assets        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1,195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Fixed Assets (@Cost)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1030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Less: Acc.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Depr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  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	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(329)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Net Fix. Assets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	              $       701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Investment, LT             		  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50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Other Assets, LT         		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223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Total Assets	      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2,169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14313" y="1738313"/>
            <a:ext cx="8360944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          Assets                         2007           2006        +/-     S/U</a:t>
            </a:r>
          </a:p>
        </p:txBody>
      </p:sp>
      <p:sp>
        <p:nvSpPr>
          <p:cNvPr id="21510" name="Line 8"/>
          <p:cNvSpPr>
            <a:spLocks noChangeShapeType="1"/>
          </p:cNvSpPr>
          <p:nvPr/>
        </p:nvSpPr>
        <p:spPr bwMode="auto">
          <a:xfrm>
            <a:off x="304800" y="22098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11" name="Line 9"/>
          <p:cNvSpPr>
            <a:spLocks noChangeShapeType="1"/>
          </p:cNvSpPr>
          <p:nvPr/>
        </p:nvSpPr>
        <p:spPr bwMode="auto">
          <a:xfrm>
            <a:off x="7010400" y="2209800"/>
            <a:ext cx="0" cy="4495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12" name="Line 10"/>
          <p:cNvSpPr>
            <a:spLocks noChangeShapeType="1"/>
          </p:cNvSpPr>
          <p:nvPr/>
        </p:nvSpPr>
        <p:spPr bwMode="auto">
          <a:xfrm>
            <a:off x="4610100" y="5181600"/>
            <a:ext cx="762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4610100" y="6638925"/>
            <a:ext cx="762000" cy="0"/>
          </a:xfrm>
          <a:prstGeom prst="line">
            <a:avLst/>
          </a:prstGeom>
          <a:noFill/>
          <a:ln w="38100" cmpd="dbl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/>
          </a:p>
        </p:txBody>
      </p:sp>
      <p:sp>
        <p:nvSpPr>
          <p:cNvPr id="21514" name="Line 12"/>
          <p:cNvSpPr>
            <a:spLocks noChangeShapeType="1"/>
          </p:cNvSpPr>
          <p:nvPr/>
        </p:nvSpPr>
        <p:spPr bwMode="auto">
          <a:xfrm>
            <a:off x="3733800" y="2209800"/>
            <a:ext cx="0" cy="4495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" name="Line 13"/>
          <p:cNvSpPr>
            <a:spLocks noChangeShapeType="1"/>
          </p:cNvSpPr>
          <p:nvPr/>
        </p:nvSpPr>
        <p:spPr bwMode="auto">
          <a:xfrm>
            <a:off x="5410200" y="2209800"/>
            <a:ext cx="0" cy="4495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16" name="Line 14"/>
          <p:cNvSpPr>
            <a:spLocks noChangeShapeType="1"/>
          </p:cNvSpPr>
          <p:nvPr/>
        </p:nvSpPr>
        <p:spPr bwMode="auto">
          <a:xfrm>
            <a:off x="7772400" y="2209800"/>
            <a:ext cx="0" cy="449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6019800" y="6629400"/>
            <a:ext cx="762000" cy="0"/>
          </a:xfrm>
          <a:prstGeom prst="line">
            <a:avLst/>
          </a:prstGeom>
          <a:noFill/>
          <a:ln w="38100" cmpd="dbl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/>
          </a:p>
        </p:txBody>
      </p:sp>
      <p:sp>
        <p:nvSpPr>
          <p:cNvPr id="21518" name="Line 16"/>
          <p:cNvSpPr>
            <a:spLocks noChangeShapeType="1"/>
          </p:cNvSpPr>
          <p:nvPr/>
        </p:nvSpPr>
        <p:spPr bwMode="auto">
          <a:xfrm>
            <a:off x="5862484" y="5186516"/>
            <a:ext cx="762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3" name="Line 17"/>
          <p:cNvSpPr>
            <a:spLocks noChangeShapeType="1"/>
          </p:cNvSpPr>
          <p:nvPr/>
        </p:nvSpPr>
        <p:spPr bwMode="auto">
          <a:xfrm>
            <a:off x="8915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20" name="Line 18"/>
          <p:cNvSpPr>
            <a:spLocks noChangeShapeType="1"/>
          </p:cNvSpPr>
          <p:nvPr/>
        </p:nvSpPr>
        <p:spPr bwMode="auto">
          <a:xfrm>
            <a:off x="304800" y="6668422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  <p:sp>
        <p:nvSpPr>
          <p:cNvPr id="21521" name="Line 19"/>
          <p:cNvSpPr>
            <a:spLocks noChangeShapeType="1"/>
          </p:cNvSpPr>
          <p:nvPr/>
        </p:nvSpPr>
        <p:spPr bwMode="auto">
          <a:xfrm>
            <a:off x="304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1"/>
          </a:p>
        </p:txBody>
      </p:sp>
    </p:spTree>
    <p:extLst>
      <p:ext uri="{BB962C8B-B14F-4D97-AF65-F5344CB8AC3E}">
        <p14:creationId xmlns="" xmlns:p14="http://schemas.microsoft.com/office/powerpoint/2010/main" val="3227915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BW’s Determination of Sources and Uses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10200" y="2209800"/>
            <a:ext cx="3581400" cy="4495800"/>
          </a:xfrm>
          <a:ln w="3175"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100        $10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410          16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616          80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5            ..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  9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1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1,140 	         N/A 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930 	         N/A 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(299) 	         N/A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631           70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50 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223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--</a:t>
            </a:r>
            <a:endParaRPr lang="en-US" sz="2400" b="1" u="sng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2,044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5105400" cy="4495800"/>
          </a:xfrm>
          <a:ln w="3175"/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Cash and C.E.             	         $         90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Acct. Rec.                           	     394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Inventories                        	     696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Prepaid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Exp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    	     	         5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Tax Prepay	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10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        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Current Assets   	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1,195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Fixed Assets (@Cost)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	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1030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Less: Acc.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Depr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  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(329)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Net Fix. Assets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	          $        701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Investment, LT            		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50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Other Assets, LT           	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223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Total Assets	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2,169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304800" y="22098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7010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4495800" y="5181600"/>
            <a:ext cx="762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4362450" y="6638925"/>
            <a:ext cx="762000" cy="0"/>
          </a:xfrm>
          <a:prstGeom prst="line">
            <a:avLst/>
          </a:prstGeom>
          <a:noFill/>
          <a:ln w="3175" cmpd="dbl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3733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54102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78486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6019800" y="6629400"/>
            <a:ext cx="762000" cy="0"/>
          </a:xfrm>
          <a:prstGeom prst="line">
            <a:avLst/>
          </a:prstGeom>
          <a:noFill/>
          <a:ln w="3175" cmpd="dbl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6096000" y="5181600"/>
            <a:ext cx="762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8915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304800" y="67056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304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214313" y="1738313"/>
            <a:ext cx="8360944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Assets                         2007           2006        +/-     S/U</a:t>
            </a:r>
          </a:p>
        </p:txBody>
      </p:sp>
    </p:spTree>
    <p:extLst>
      <p:ext uri="{BB962C8B-B14F-4D97-AF65-F5344CB8AC3E}">
        <p14:creationId xmlns="" xmlns:p14="http://schemas.microsoft.com/office/powerpoint/2010/main" val="1482380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BW’s Determination of Sources and Uses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10200" y="2209800"/>
            <a:ext cx="3657600" cy="4495800"/>
          </a:xfrm>
          <a:ln w="3175"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295           -        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94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16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100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505       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N/A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453           +  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	       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200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729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157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+  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1086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 N/A</a:t>
            </a:r>
            <a:endParaRPr lang="en-US" sz="2400" b="1" u="sng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2,044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5105400" cy="4495800"/>
          </a:xfrm>
          <a:ln w="3175"/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Notes Payable              	 $      290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Acct. Payable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    		 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94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Accrued Taxes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	          16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Other Accrued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      	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100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Current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500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Long-Term Debt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    	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530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Shareholders’ Equity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	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Com. Stock ($1 par)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	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200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Add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Pd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in Capital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	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729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Retained Earnings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	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210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Total Equity	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$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1,139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Total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/Equity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2,169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304800" y="22098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7010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4210050" y="6638925"/>
            <a:ext cx="762000" cy="0"/>
          </a:xfrm>
          <a:prstGeom prst="line">
            <a:avLst/>
          </a:prstGeom>
          <a:noFill/>
          <a:ln w="3175" cmpd="dbl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3733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54102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78486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6019800" y="6629400"/>
            <a:ext cx="762000" cy="0"/>
          </a:xfrm>
          <a:prstGeom prst="line">
            <a:avLst/>
          </a:prstGeom>
          <a:noFill/>
          <a:ln w="3175" cmpd="dbl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8915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304800" y="67056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304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214313" y="1738313"/>
            <a:ext cx="8455393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Liabilities and Equity           2007            2006       +/-     S/U</a:t>
            </a:r>
          </a:p>
        </p:txBody>
      </p:sp>
    </p:spTree>
    <p:extLst>
      <p:ext uri="{BB962C8B-B14F-4D97-AF65-F5344CB8AC3E}">
        <p14:creationId xmlns="" xmlns:p14="http://schemas.microsoft.com/office/powerpoint/2010/main" val="30249643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290513" y="-14288"/>
            <a:ext cx="8763000" cy="1752601"/>
          </a:xfrm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BW’s Determination of Sources and Uses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10200" y="2209800"/>
            <a:ext cx="3657600" cy="4495800"/>
          </a:xfrm>
          <a:ln w="3175"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295        $  5      U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94     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16     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100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505         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N/A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453           77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	       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200     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729                 --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157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53      S</a:t>
            </a: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1086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N/A</a:t>
            </a:r>
            <a:endParaRPr lang="en-US" sz="2400" b="1" u="sng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400050" indent="-4000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2,044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5105400" cy="4495800"/>
          </a:xfrm>
          <a:ln w="3175"/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Notes Payable             		  $      290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Acct. Payable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      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94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Accrued Taxes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	            16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Other Accrued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     	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100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Current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	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500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Long-Term Debt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      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530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Shareholders’ Equity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	  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Com. Stock ($1 par)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	                  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200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Add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Pd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in Capital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	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729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Retained Earnings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	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210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Total Equity		 $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1,139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Total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/Equity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		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</a:t>
            </a:r>
            <a:r>
              <a:rPr lang="en-US" sz="2400" b="1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2,169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304800" y="22098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7010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4210050" y="6638925"/>
            <a:ext cx="762000" cy="0"/>
          </a:xfrm>
          <a:prstGeom prst="line">
            <a:avLst/>
          </a:prstGeom>
          <a:noFill/>
          <a:ln w="3175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3733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54102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78486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6019800" y="6629400"/>
            <a:ext cx="762000" cy="0"/>
          </a:xfrm>
          <a:prstGeom prst="line">
            <a:avLst/>
          </a:prstGeom>
          <a:noFill/>
          <a:ln w="3175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89154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04800" y="6705600"/>
            <a:ext cx="8610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304800" y="2209800"/>
            <a:ext cx="0" cy="44958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214313" y="1738313"/>
            <a:ext cx="8373640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Liabilities and Equity           2007           2006       +/-     S/U</a:t>
            </a:r>
          </a:p>
        </p:txBody>
      </p:sp>
    </p:spTree>
    <p:extLst>
      <p:ext uri="{BB962C8B-B14F-4D97-AF65-F5344CB8AC3E}">
        <p14:creationId xmlns="" xmlns:p14="http://schemas.microsoft.com/office/powerpoint/2010/main" val="2354919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4191000"/>
            <a:ext cx="8229600" cy="2667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		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USES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		Increase, Inventories			$80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Increase,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Tax Prepay		                  1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Decrease, Notes Payable			    5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Increase, Net Fixed Assets			   70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		  				$156</a:t>
            </a: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752600"/>
            <a:ext cx="8382000" cy="2590800"/>
          </a:xfrm>
        </p:spPr>
        <p:txBody>
          <a:bodyPr/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SOURCES</a:t>
            </a:r>
            <a:endParaRPr lang="en-US" sz="24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Increase, Retained Earnings		    	$ 53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Decrease, Accounts Receivable	                16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Increase, Long-Term Debt 	           	 	   77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Decrease, Cash + Cash Equivalents           	   10                $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156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endParaRPr lang="en-US" sz="2400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4478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Basic Sources and Uses Statement</a:t>
            </a:r>
          </a:p>
        </p:txBody>
      </p:sp>
      <p:cxnSp>
        <p:nvCxnSpPr>
          <p:cNvPr id="25605" name="Straight Connector 4"/>
          <p:cNvCxnSpPr>
            <a:cxnSpLocks noChangeShapeType="1"/>
          </p:cNvCxnSpPr>
          <p:nvPr/>
        </p:nvCxnSpPr>
        <p:spPr bwMode="auto">
          <a:xfrm>
            <a:off x="6248400" y="3886200"/>
            <a:ext cx="6096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06" name="Straight Connector 6"/>
          <p:cNvCxnSpPr>
            <a:cxnSpLocks noChangeShapeType="1"/>
          </p:cNvCxnSpPr>
          <p:nvPr/>
        </p:nvCxnSpPr>
        <p:spPr bwMode="auto">
          <a:xfrm>
            <a:off x="6172200" y="6324600"/>
            <a:ext cx="762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07" name="Straight Connector 18"/>
          <p:cNvCxnSpPr>
            <a:cxnSpLocks noChangeShapeType="1"/>
          </p:cNvCxnSpPr>
          <p:nvPr/>
        </p:nvCxnSpPr>
        <p:spPr bwMode="auto">
          <a:xfrm>
            <a:off x="7752735" y="3945194"/>
            <a:ext cx="762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08" name="Straight Connector 19"/>
          <p:cNvCxnSpPr>
            <a:cxnSpLocks noChangeShapeType="1"/>
          </p:cNvCxnSpPr>
          <p:nvPr/>
        </p:nvCxnSpPr>
        <p:spPr bwMode="auto">
          <a:xfrm>
            <a:off x="7723803" y="4038600"/>
            <a:ext cx="762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09" name="Straight Connector 20"/>
          <p:cNvCxnSpPr>
            <a:cxnSpLocks noChangeShapeType="1"/>
          </p:cNvCxnSpPr>
          <p:nvPr/>
        </p:nvCxnSpPr>
        <p:spPr bwMode="auto">
          <a:xfrm>
            <a:off x="8006480" y="6813755"/>
            <a:ext cx="762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610" name="Straight Connector 21"/>
          <p:cNvCxnSpPr>
            <a:cxnSpLocks noChangeShapeType="1"/>
          </p:cNvCxnSpPr>
          <p:nvPr/>
        </p:nvCxnSpPr>
        <p:spPr bwMode="auto">
          <a:xfrm>
            <a:off x="7932738" y="6681019"/>
            <a:ext cx="7620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="" xmlns:p14="http://schemas.microsoft.com/office/powerpoint/2010/main" val="2527497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534400" cy="16764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Adjusting the Basic Sources and Uses Statement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543800" cy="4343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The following three slides are Basket Wonders’ Balance Sheet and Income Statement that was discussed in Chapter 6.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This information will be needed to adjust the “basic” Sources and Uses Statement.</a:t>
            </a:r>
          </a:p>
        </p:txBody>
      </p:sp>
    </p:spTree>
    <p:extLst>
      <p:ext uri="{BB962C8B-B14F-4D97-AF65-F5344CB8AC3E}">
        <p14:creationId xmlns="" xmlns:p14="http://schemas.microsoft.com/office/powerpoint/2010/main" val="3553677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Basket Wonders’ Balance Sheet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(Asset Side)</a:t>
            </a: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2209800"/>
            <a:ext cx="4038600" cy="4495800"/>
          </a:xfrm>
          <a:noFill/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a.  How the firm stands on a specific date.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b.  What BW owned.	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c.  Amounts owed by customers.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d.  Future expense items already paid.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e.  Cash/likely convertible to cash within 1 year.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f.  Original amount paid.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g.  Acc. deductions for wear and tear. 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4572000" cy="4495800"/>
          </a:xfrm>
        </p:spPr>
        <p:txBody>
          <a:bodyPr>
            <a:normAutofit fontScale="925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Cash and C.E. 	           	         $      90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Acct.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Rec.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c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 	 394 Inventories			 696 Prepaid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Exp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d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    	                   5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Tax Prepay	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10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                                         	Current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Assets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e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$         1,195 Fixed Assets (@Cost)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f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1030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Less: Acc.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Depr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g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            (329) 	Net Fix. Assets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$     701 Investment, LT		 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    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50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Other Assets, LT	 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223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	Total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Assets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$2,169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214313" y="1738313"/>
            <a:ext cx="8670901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0" dirty="0">
                <a:solidFill>
                  <a:schemeClr val="bg2">
                    <a:lumMod val="10000"/>
                  </a:schemeClr>
                </a:solidFill>
              </a:rPr>
              <a:t>Basket Wonders Balance Sheet (thousands) Dec. 31, 2007</a:t>
            </a:r>
            <a:r>
              <a:rPr lang="en-US" sz="2800" b="0" baseline="30000" dirty="0">
                <a:solidFill>
                  <a:schemeClr val="bg2">
                    <a:lumMod val="10000"/>
                  </a:schemeClr>
                </a:solidFill>
              </a:rPr>
              <a:t>a</a:t>
            </a:r>
          </a:p>
        </p:txBody>
      </p:sp>
      <p:sp>
        <p:nvSpPr>
          <p:cNvPr id="27654" name="Line 8"/>
          <p:cNvSpPr>
            <a:spLocks noChangeShapeType="1"/>
          </p:cNvSpPr>
          <p:nvPr/>
        </p:nvSpPr>
        <p:spPr bwMode="auto">
          <a:xfrm>
            <a:off x="304800" y="2209800"/>
            <a:ext cx="8534400" cy="0"/>
          </a:xfrm>
          <a:prstGeom prst="line">
            <a:avLst/>
          </a:prstGeom>
          <a:noFill/>
          <a:ln w="3175" cmpd="thickTh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Line 9"/>
          <p:cNvSpPr>
            <a:spLocks noChangeShapeType="1"/>
          </p:cNvSpPr>
          <p:nvPr/>
        </p:nvSpPr>
        <p:spPr bwMode="auto">
          <a:xfrm>
            <a:off x="4876800" y="2209800"/>
            <a:ext cx="0" cy="449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3962400" y="5105400"/>
            <a:ext cx="762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3962400" y="6629400"/>
            <a:ext cx="7620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3208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295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Basket Wonders’ Balance Sheet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(Liability Side)</a:t>
            </a: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2209800"/>
            <a:ext cx="4038600" cy="4495800"/>
          </a:xfrm>
          <a:noFill/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a.  Note, Assets = Liabilities + Equity.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b.  What BW owed and ownership position.	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c.  Owed to suppliers for goods and services.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d.  Unpaid wages, salaries, taxes etc.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e.  Debts payable &lt; 1 year.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f.   Debts payable &gt; 1 year.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g.  Original investment. 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h.  Earnings reinvested.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4572000" cy="4648200"/>
          </a:xfrm>
        </p:spPr>
        <p:txBody>
          <a:bodyPr>
            <a:noAutofit/>
          </a:bodyPr>
          <a:lstStyle/>
          <a:p>
            <a:pPr marL="0" indent="0">
              <a:spcBef>
                <a:spcPct val="10000"/>
              </a:spcBef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Notes Payable	      	$  	290 Acct.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Payable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c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	  94 Accrued Taxes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d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  16 Other Accrued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d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	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100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	Current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e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$     500 Long-Term Debt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f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530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Shareholders’ Equity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	   Com. Stock ($1 par)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g	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200 Add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Pd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in Capital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g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729 Retained Earnings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h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210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Total Equity	        $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1,139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spcBef>
                <a:spcPct val="1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Total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Liab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/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Equity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a,b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$  2,169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214313" y="1738313"/>
            <a:ext cx="8716105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Basket Wonders Balance Sheet (thousands) Dec. 31, 2007</a:t>
            </a:r>
          </a:p>
        </p:txBody>
      </p:sp>
      <p:sp>
        <p:nvSpPr>
          <p:cNvPr id="28678" name="Line 8"/>
          <p:cNvSpPr>
            <a:spLocks noChangeShapeType="1"/>
          </p:cNvSpPr>
          <p:nvPr/>
        </p:nvSpPr>
        <p:spPr bwMode="auto">
          <a:xfrm>
            <a:off x="304800" y="2209800"/>
            <a:ext cx="8534400" cy="0"/>
          </a:xfrm>
          <a:prstGeom prst="line">
            <a:avLst/>
          </a:prstGeom>
          <a:noFill/>
          <a:ln w="3175" cmpd="thickTh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Line 9"/>
          <p:cNvSpPr>
            <a:spLocks noChangeShapeType="1"/>
          </p:cNvSpPr>
          <p:nvPr/>
        </p:nvSpPr>
        <p:spPr bwMode="auto">
          <a:xfrm>
            <a:off x="4876800" y="2209800"/>
            <a:ext cx="0" cy="449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10"/>
          <p:cNvSpPr>
            <a:spLocks noChangeShapeType="1"/>
          </p:cNvSpPr>
          <p:nvPr/>
        </p:nvSpPr>
        <p:spPr bwMode="auto">
          <a:xfrm>
            <a:off x="3886200" y="6705600"/>
            <a:ext cx="7620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4792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077200" cy="17526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Basket Wonders’ Income Statement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2514600"/>
            <a:ext cx="4191000" cy="4191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a.  Measures profitability over a time period.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b.  Received, or receivable, from customers.	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c.  Sales comm., adv., officer’s salaries, etc.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d.  Operating income.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e.  Cost of borrowed funds.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f.   Taxable income.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g.  Amount earned for shareholders. 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514600"/>
            <a:ext cx="45720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Net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Sales</a:t>
            </a:r>
            <a:r>
              <a:rPr lang="en-US" sz="2400" b="1" baseline="30000" dirty="0" err="1">
                <a:solidFill>
                  <a:schemeClr val="bg2">
                    <a:lumMod val="10000"/>
                  </a:schemeClr>
                </a:solidFill>
              </a:rPr>
              <a:t>b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	     $   2,211 Cost of Goods Sold       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1,599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Gross Profit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$       612 SG&amp;A Expenses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c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402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      	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EBIT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d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	   $      210 Interest 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Expense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e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 59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EBT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f		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151 Income Taxes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   	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 60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 err="1" smtClean="0">
                <a:solidFill>
                  <a:schemeClr val="bg2">
                    <a:lumMod val="10000"/>
                  </a:schemeClr>
                </a:solidFill>
              </a:rPr>
              <a:t>EAT</a:t>
            </a:r>
            <a:r>
              <a:rPr lang="en-US" sz="2400" b="1" baseline="30000" dirty="0" err="1" smtClean="0">
                <a:solidFill>
                  <a:schemeClr val="bg2">
                    <a:lumMod val="10000"/>
                  </a:schemeClr>
                </a:solidFill>
              </a:rPr>
              <a:t>g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		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      91 Cash Dividends	       </a:t>
            </a:r>
            <a:r>
              <a:rPr lang="en-US" sz="2400" b="1" u="sng" dirty="0" smtClean="0">
                <a:solidFill>
                  <a:schemeClr val="bg2">
                    <a:lumMod val="10000"/>
                  </a:schemeClr>
                </a:solidFill>
              </a:rPr>
              <a:t>      38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Increase in RE</a:t>
            </a:r>
            <a:r>
              <a:rPr lang="en-US" sz="2400" b="1" baseline="30000" dirty="0" smtClean="0">
                <a:solidFill>
                  <a:schemeClr val="bg2">
                    <a:lumMod val="10000"/>
                  </a:schemeClr>
                </a:solidFill>
              </a:rPr>
              <a:t> 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	 $        53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382588" y="1662113"/>
            <a:ext cx="8455025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Basket Wonders Statement of Earnings (in thousands) for Year Ending December 31, 2007</a:t>
            </a:r>
            <a:r>
              <a:rPr lang="en-US" sz="2400" b="1" baseline="30000" dirty="0">
                <a:solidFill>
                  <a:schemeClr val="bg2">
                    <a:lumMod val="10000"/>
                  </a:schemeClr>
                </a:solidFill>
              </a:rPr>
              <a:t>a</a:t>
            </a: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304800" y="2514600"/>
            <a:ext cx="8534400" cy="0"/>
          </a:xfrm>
          <a:prstGeom prst="line">
            <a:avLst/>
          </a:prstGeom>
          <a:noFill/>
          <a:ln w="3175" cmpd="thickTh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4876800" y="2514600"/>
            <a:ext cx="0" cy="419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H="1">
            <a:off x="3810000" y="6553200"/>
            <a:ext cx="8382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7746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686800" cy="1447800"/>
          </a:xfrm>
        </p:spPr>
        <p:txBody>
          <a:bodyPr/>
          <a:lstStyle/>
          <a:p>
            <a:pPr algn="l">
              <a:defRPr/>
            </a:pPr>
            <a:r>
              <a:rPr lang="en-US" sz="36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Adjusting the Basic Sources and Uses Statement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458200" cy="4495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Recognize Profits and Dividends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114300" lvl="1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Change in retained earnings is composed of profits and dividends.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Source:		Net Profit		$91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Less Use:	Cash Dividends		</a:t>
            </a: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  38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(Net) Source:   Incr., R.E.		$53</a:t>
            </a:r>
          </a:p>
        </p:txBody>
      </p:sp>
    </p:spTree>
    <p:extLst>
      <p:ext uri="{BB962C8B-B14F-4D97-AF65-F5344CB8AC3E}">
        <p14:creationId xmlns="" xmlns:p14="http://schemas.microsoft.com/office/powerpoint/2010/main" val="1994091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534400" cy="1295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Adjusting the Basic Sources and Uses Statement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458200" cy="4495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40000"/>
              </a:spcBef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Recognize Depreciation and Gross Changes in Fixed Assets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114300" lvl="1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Change in net fixed assets is composed of depreciation and fixed assets.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   Source:	      Depreciation       $  30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   Less Use: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Add. to F.A.	      </a:t>
            </a: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  100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    (Net) Use:   Incr., Net F.A.     </a:t>
            </a:r>
            <a:r>
              <a:rPr lang="en-US" b="0" baseline="-25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$  70</a:t>
            </a:r>
          </a:p>
        </p:txBody>
      </p:sp>
    </p:spTree>
    <p:extLst>
      <p:ext uri="{BB962C8B-B14F-4D97-AF65-F5344CB8AC3E}">
        <p14:creationId xmlns="" xmlns:p14="http://schemas.microsoft.com/office/powerpoint/2010/main" val="503084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82600" y="0"/>
            <a:ext cx="8585200" cy="17526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Sources and Uses Statement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(Sources Side)</a:t>
            </a:r>
          </a:p>
        </p:txBody>
      </p:sp>
      <p:sp>
        <p:nvSpPr>
          <p:cNvPr id="32771" name="Line 7"/>
          <p:cNvSpPr>
            <a:spLocks noChangeShapeType="1"/>
          </p:cNvSpPr>
          <p:nvPr/>
        </p:nvSpPr>
        <p:spPr bwMode="auto">
          <a:xfrm>
            <a:off x="6201696" y="5474110"/>
            <a:ext cx="6858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82600" y="1981200"/>
            <a:ext cx="8382000" cy="40072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u="sng" dirty="0">
                <a:solidFill>
                  <a:schemeClr val="bg2">
                    <a:lumMod val="10000"/>
                  </a:schemeClr>
                </a:solidFill>
              </a:rPr>
              <a:t>SOURCES</a:t>
            </a: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Funds provided by operations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	Net Profit	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$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91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	Depreciation	    		   30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Decrease, Accounts Receivable	            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16</a:t>
            </a: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Increase, Long-Term Debt 	           	 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  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77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Decrease, Cash + Cash Equivalents           	   10</a:t>
            </a:r>
          </a:p>
          <a:p>
            <a:pPr>
              <a:spcBef>
                <a:spcPct val="3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								 						</a:t>
            </a:r>
          </a:p>
        </p:txBody>
      </p:sp>
      <p:cxnSp>
        <p:nvCxnSpPr>
          <p:cNvPr id="32773" name="Straight Connector 5"/>
          <p:cNvCxnSpPr>
            <a:cxnSpLocks noChangeShapeType="1"/>
          </p:cNvCxnSpPr>
          <p:nvPr/>
        </p:nvCxnSpPr>
        <p:spPr bwMode="auto">
          <a:xfrm>
            <a:off x="6248400" y="5029200"/>
            <a:ext cx="4572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6124980" y="5071542"/>
            <a:ext cx="806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151515"/>
                </a:solidFill>
              </a:rPr>
              <a:t>$224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1363013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01000" cy="12763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Sources and Uses Statement (Uses Side)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u="sng" dirty="0">
                <a:solidFill>
                  <a:schemeClr val="bg2">
                    <a:lumMod val="10000"/>
                  </a:schemeClr>
                </a:solidFill>
              </a:rPr>
              <a:t>USES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Dividends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	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$ 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38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Additions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to fixed assets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100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Increase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, Inventories	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 		   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80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Increase,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. Tax Prepay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      		     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Decrease, Notes Payable			      5</a:t>
            </a:r>
          </a:p>
          <a:p>
            <a:pPr>
              <a:spcBef>
                <a:spcPct val="35000"/>
              </a:spcBef>
              <a:spcAft>
                <a:spcPct val="10000"/>
              </a:spcAft>
              <a:buNone/>
              <a:defRPr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			  	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	$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224</a:t>
            </a:r>
          </a:p>
          <a:p>
            <a:pPr>
              <a:spcBef>
                <a:spcPct val="35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796" name="Line 7"/>
          <p:cNvSpPr>
            <a:spLocks noChangeShapeType="1"/>
          </p:cNvSpPr>
          <p:nvPr/>
        </p:nvSpPr>
        <p:spPr bwMode="auto">
          <a:xfrm>
            <a:off x="6188178" y="5257800"/>
            <a:ext cx="685800" cy="0"/>
          </a:xfrm>
          <a:prstGeom prst="line">
            <a:avLst/>
          </a:prstGeom>
          <a:noFill/>
          <a:ln w="38100" cmpd="dbl">
            <a:solidFill>
              <a:srgbClr val="014A0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8"/>
          <p:cNvSpPr>
            <a:spLocks noChangeShapeType="1"/>
          </p:cNvSpPr>
          <p:nvPr/>
        </p:nvSpPr>
        <p:spPr bwMode="auto">
          <a:xfrm flipH="1">
            <a:off x="6264378" y="4800600"/>
            <a:ext cx="533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688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001000" cy="17526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Analyzing the Sources and Uses Statement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419600" y="2133600"/>
            <a:ext cx="4267200" cy="41148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b="0" u="sng" dirty="0" smtClean="0">
                <a:solidFill>
                  <a:schemeClr val="bg2">
                    <a:lumMod val="10000"/>
                  </a:schemeClr>
                </a:solidFill>
              </a:rPr>
              <a:t>Uses</a:t>
            </a:r>
            <a:endParaRPr lang="en-US" sz="3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Primarily through an increase in inventories and expenditures on capital assets.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2133600"/>
            <a:ext cx="3810000" cy="4267200"/>
          </a:xfrm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b="0" u="sng" dirty="0" smtClean="0">
                <a:solidFill>
                  <a:schemeClr val="bg2">
                    <a:lumMod val="10000"/>
                  </a:schemeClr>
                </a:solidFill>
              </a:rPr>
              <a:t>Sources</a:t>
            </a:r>
            <a:endParaRPr lang="en-US" sz="32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Primarily through net profit from operations and long-term debt increases.</a:t>
            </a:r>
          </a:p>
        </p:txBody>
      </p:sp>
    </p:spTree>
    <p:extLst>
      <p:ext uri="{BB962C8B-B14F-4D97-AF65-F5344CB8AC3E}">
        <p14:creationId xmlns="" xmlns:p14="http://schemas.microsoft.com/office/powerpoint/2010/main" val="3656632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266700" y="228600"/>
            <a:ext cx="8686800" cy="1295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4724400"/>
            <a:ext cx="7162800" cy="1600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600" b="0" u="sng" dirty="0" smtClean="0">
                <a:solidFill>
                  <a:schemeClr val="bg2">
                    <a:lumMod val="10000"/>
                  </a:schemeClr>
                </a:solidFill>
              </a:rPr>
              <a:t>operating activities</a:t>
            </a:r>
            <a:r>
              <a:rPr lang="en-US" sz="3600" b="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US" sz="3600" b="0" u="sng" dirty="0" smtClean="0">
                <a:solidFill>
                  <a:schemeClr val="bg2">
                    <a:lumMod val="10000"/>
                  </a:schemeClr>
                </a:solidFill>
              </a:rPr>
              <a:t>investing activities</a:t>
            </a:r>
            <a:r>
              <a:rPr lang="en-US" sz="3600" b="0" dirty="0" smtClean="0">
                <a:solidFill>
                  <a:schemeClr val="bg2">
                    <a:lumMod val="10000"/>
                  </a:schemeClr>
                </a:solidFill>
              </a:rPr>
              <a:t>, and </a:t>
            </a:r>
            <a:r>
              <a:rPr lang="en-US" sz="3600" b="0" u="sng" dirty="0" smtClean="0">
                <a:solidFill>
                  <a:schemeClr val="bg2">
                    <a:lumMod val="10000"/>
                  </a:schemeClr>
                </a:solidFill>
              </a:rPr>
              <a:t>financing activities</a:t>
            </a:r>
            <a:r>
              <a:rPr lang="en-US" sz="3600" b="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352800"/>
            <a:ext cx="8153400" cy="12192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b="0" dirty="0" smtClean="0">
                <a:solidFill>
                  <a:schemeClr val="bg2">
                    <a:lumMod val="10000"/>
                  </a:schemeClr>
                </a:solidFill>
              </a:rPr>
              <a:t>This statement reports cash inflows and outflows based on the firm’s </a:t>
            </a:r>
          </a:p>
        </p:txBody>
      </p:sp>
      <p:sp>
        <p:nvSpPr>
          <p:cNvPr id="35845" name="Rectangle 9"/>
          <p:cNvSpPr>
            <a:spLocks noChangeArrowheads="1"/>
          </p:cNvSpPr>
          <p:nvPr/>
        </p:nvSpPr>
        <p:spPr bwMode="auto">
          <a:xfrm>
            <a:off x="460375" y="1828800"/>
            <a:ext cx="81534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3600" b="0"/>
              <a:t>A summary of a firm’s payments during a period of time. </a:t>
            </a:r>
            <a:endParaRPr lang="en-US" sz="3200" b="0"/>
          </a:p>
        </p:txBody>
      </p:sp>
    </p:spTree>
    <p:extLst>
      <p:ext uri="{BB962C8B-B14F-4D97-AF65-F5344CB8AC3E}">
        <p14:creationId xmlns="" xmlns:p14="http://schemas.microsoft.com/office/powerpoint/2010/main" val="2964618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05800" cy="127635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3686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7772400" cy="4114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b="0" u="sng" dirty="0" smtClean="0">
                <a:solidFill>
                  <a:schemeClr val="bg2">
                    <a:lumMod val="10000"/>
                  </a:schemeClr>
                </a:solidFill>
              </a:rPr>
              <a:t>Cash Flow from Operating Activities</a:t>
            </a:r>
          </a:p>
          <a:p>
            <a:pPr marL="0" indent="0">
              <a:spcBef>
                <a:spcPct val="50000"/>
              </a:spcBef>
              <a:spcAft>
                <a:spcPct val="35000"/>
              </a:spcAft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Shows impact of transactions not defined as investing or financing activities. 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These cash flows are generally the cash effects of transactions that enter into the determination of net income.</a:t>
            </a:r>
          </a:p>
        </p:txBody>
      </p:sp>
    </p:spTree>
    <p:extLst>
      <p:ext uri="{BB962C8B-B14F-4D97-AF65-F5344CB8AC3E}">
        <p14:creationId xmlns="" xmlns:p14="http://schemas.microsoft.com/office/powerpoint/2010/main" val="3492312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9248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Cash Flow From Operating Activities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828800"/>
            <a:ext cx="7848600" cy="16002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Inflows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From sales of goods or services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From interest and dividend income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429000"/>
            <a:ext cx="7620000" cy="30480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Outflows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pay suppliers for inventory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pay employees for services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pay lenders (interest)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pay government for taxes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pay other suppliers for other operating expenses</a:t>
            </a:r>
          </a:p>
        </p:txBody>
      </p:sp>
    </p:spTree>
    <p:extLst>
      <p:ext uri="{BB962C8B-B14F-4D97-AF65-F5344CB8AC3E}">
        <p14:creationId xmlns="" xmlns:p14="http://schemas.microsoft.com/office/powerpoint/2010/main" val="3217846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2225"/>
            <a:ext cx="8001000" cy="1730375"/>
          </a:xfrm>
        </p:spPr>
        <p:txBody>
          <a:bodyPr/>
          <a:lstStyle/>
          <a:p>
            <a:pPr algn="l">
              <a:defRPr/>
            </a:pPr>
            <a:r>
              <a:rPr lang="en-US" sz="32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Cash Flow From Operating Activities</a:t>
            </a:r>
          </a:p>
        </p:txBody>
      </p:sp>
      <p:sp>
        <p:nvSpPr>
          <p:cNvPr id="389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9900" y="2209800"/>
            <a:ext cx="8126413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It would seem more logical to classify interest and dividend income as an investing inflow, while interest paid certainly looks like a “financing” outflow.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But, the U.S. Financial Accounting Standards Board -- by a slim 4 to 3 vote -- classified these items as “operating” flows.</a:t>
            </a:r>
          </a:p>
        </p:txBody>
      </p:sp>
    </p:spTree>
    <p:extLst>
      <p:ext uri="{BB962C8B-B14F-4D97-AF65-F5344CB8AC3E}">
        <p14:creationId xmlns="" xmlns:p14="http://schemas.microsoft.com/office/powerpoint/2010/main" val="2930921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391400" cy="1295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4191000"/>
            <a:ext cx="8077200" cy="2209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u="sng" dirty="0" smtClean="0">
                <a:solidFill>
                  <a:schemeClr val="bg2">
                    <a:lumMod val="10000"/>
                  </a:schemeClr>
                </a:solidFill>
              </a:rPr>
              <a:t>Cash Flow from Financing Activities</a:t>
            </a: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114300" lvl="1" inden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Shows impact of all cash transactions with shareholders and the borrowing and repaying transactions with lenders.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828800"/>
            <a:ext cx="8534400" cy="2438400"/>
          </a:xfrm>
        </p:spPr>
        <p:txBody>
          <a:bodyPr/>
          <a:lstStyle/>
          <a:p>
            <a:pPr marL="0" indent="0">
              <a:lnSpc>
                <a:spcPct val="90000"/>
              </a:lnSpc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u="sng" dirty="0" smtClean="0">
                <a:solidFill>
                  <a:schemeClr val="bg2">
                    <a:lumMod val="10000"/>
                  </a:schemeClr>
                </a:solidFill>
              </a:rPr>
              <a:t>Cash Flow from Investing Activities</a:t>
            </a: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spcBef>
                <a:spcPct val="35000"/>
              </a:spcBef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>
                    <a:lumMod val="10000"/>
                  </a:schemeClr>
                </a:solidFill>
              </a:rPr>
              <a:t>Shows impact of buying and selling fixed assets and debt or equity securities of other entities.</a:t>
            </a:r>
          </a:p>
          <a:p>
            <a:pPr marL="0" indent="0" eaLnBrk="1"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sz="3200" b="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6783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010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Cash Flow From Investing Activities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905000"/>
            <a:ext cx="8382000" cy="2209800"/>
          </a:xfrm>
        </p:spPr>
        <p:txBody>
          <a:bodyPr/>
          <a:lstStyle/>
          <a:p>
            <a:pPr marL="7938" indent="-7938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Inflows</a:t>
            </a:r>
          </a:p>
          <a:p>
            <a:pPr marL="7938" lvl="1" indent="-7938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From sale of fixed assets (property, plant, equipment)</a:t>
            </a:r>
          </a:p>
          <a:p>
            <a:pPr marL="7938" lvl="1" indent="-7938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From sale of debt or equity securities of other entities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038600"/>
            <a:ext cx="8305800" cy="236220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Outflows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acquire fixed assets (property, plant, equipment)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purchase debt or equity securities of other entities</a:t>
            </a:r>
          </a:p>
        </p:txBody>
      </p:sp>
    </p:spTree>
    <p:extLst>
      <p:ext uri="{BB962C8B-B14F-4D97-AF65-F5344CB8AC3E}">
        <p14:creationId xmlns="" xmlns:p14="http://schemas.microsoft.com/office/powerpoint/2010/main" val="3045405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0772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Cash Flow From Financing Activities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905000"/>
            <a:ext cx="7848600" cy="175260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Inflows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From borrowing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From the sale of the firm’s own equity securities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810000"/>
            <a:ext cx="7620000" cy="236220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Outflows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repay amounts borrowed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repurchase the firm’s own equity securities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To pay shareholders dividends</a:t>
            </a:r>
          </a:p>
        </p:txBody>
      </p:sp>
    </p:spTree>
    <p:extLst>
      <p:ext uri="{BB962C8B-B14F-4D97-AF65-F5344CB8AC3E}">
        <p14:creationId xmlns="" xmlns:p14="http://schemas.microsoft.com/office/powerpoint/2010/main" val="2293320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582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Indirect Method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43011" name="Line 6"/>
          <p:cNvSpPr>
            <a:spLocks noChangeShapeType="1"/>
          </p:cNvSpPr>
          <p:nvPr/>
        </p:nvSpPr>
        <p:spPr bwMode="auto">
          <a:xfrm flipH="1">
            <a:off x="7010400" y="4800600"/>
            <a:ext cx="990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2" name="Line 7"/>
          <p:cNvSpPr>
            <a:spLocks noChangeShapeType="1"/>
          </p:cNvSpPr>
          <p:nvPr/>
        </p:nvSpPr>
        <p:spPr bwMode="auto">
          <a:xfrm flipH="1">
            <a:off x="7086600" y="5867400"/>
            <a:ext cx="990600" cy="0"/>
          </a:xfrm>
          <a:prstGeom prst="line">
            <a:avLst/>
          </a:prstGeom>
          <a:noFill/>
          <a:ln w="38100" cmpd="dbl">
            <a:solidFill>
              <a:srgbClr val="014A0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752600"/>
            <a:ext cx="7848600" cy="42672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Flow from Operating Activities</a:t>
            </a:r>
            <a:endParaRPr lang="en-US" sz="2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Net Income					$   91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Depreciation					     30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Decrease, accounts receivable			     16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Increase, inventories			  	  ( 80)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Increase, </a:t>
            </a:r>
            <a:r>
              <a:rPr lang="en-US" sz="2600" b="0" dirty="0" err="1" smtClean="0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. tax prepay			  (   1)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0800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Net cash provided (used) by	 </a:t>
            </a:r>
          </a:p>
          <a:p>
            <a:pPr marL="50800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operating activities				$   56</a:t>
            </a:r>
          </a:p>
        </p:txBody>
      </p:sp>
    </p:spTree>
    <p:extLst>
      <p:ext uri="{BB962C8B-B14F-4D97-AF65-F5344CB8AC3E}">
        <p14:creationId xmlns="" xmlns:p14="http://schemas.microsoft.com/office/powerpoint/2010/main" val="12791558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582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Indirect Method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44035" name="Line 6"/>
          <p:cNvSpPr>
            <a:spLocks noChangeShapeType="1"/>
          </p:cNvSpPr>
          <p:nvPr/>
        </p:nvSpPr>
        <p:spPr bwMode="auto">
          <a:xfrm flipH="1">
            <a:off x="7010400" y="3600450"/>
            <a:ext cx="990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Line 7"/>
          <p:cNvSpPr>
            <a:spLocks noChangeShapeType="1"/>
          </p:cNvSpPr>
          <p:nvPr/>
        </p:nvSpPr>
        <p:spPr bwMode="auto">
          <a:xfrm flipH="1">
            <a:off x="7010400" y="4953000"/>
            <a:ext cx="990600" cy="0"/>
          </a:xfrm>
          <a:prstGeom prst="line">
            <a:avLst/>
          </a:prstGeom>
          <a:noFill/>
          <a:ln w="38100" cmpd="dbl">
            <a:solidFill>
              <a:srgbClr val="38006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2286000"/>
            <a:ext cx="7848600" cy="32766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Flow from Investing Activities</a:t>
            </a:r>
            <a:endParaRPr lang="en-US" sz="2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Additions to Fixed Assets				$(100)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6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Net cash provided (used) by 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600" b="0" dirty="0" smtClean="0">
                <a:solidFill>
                  <a:schemeClr val="bg2">
                    <a:lumMod val="10000"/>
                  </a:schemeClr>
                </a:solidFill>
              </a:rPr>
              <a:t>investing activities					$(100)</a:t>
            </a:r>
          </a:p>
        </p:txBody>
      </p:sp>
    </p:spTree>
    <p:extLst>
      <p:ext uri="{BB962C8B-B14F-4D97-AF65-F5344CB8AC3E}">
        <p14:creationId xmlns="" xmlns:p14="http://schemas.microsoft.com/office/powerpoint/2010/main" val="1797954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Indirect Method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 flipH="1">
            <a:off x="7086600" y="4495800"/>
            <a:ext cx="91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 flipH="1">
            <a:off x="7086600" y="5867400"/>
            <a:ext cx="914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2133600"/>
            <a:ext cx="7848600" cy="373380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u="sng" dirty="0" smtClean="0">
                <a:solidFill>
                  <a:schemeClr val="bg2">
                    <a:lumMod val="10000"/>
                  </a:schemeClr>
                </a:solidFill>
              </a:rPr>
              <a:t>Cash Flow from Financing Activities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Decrease in notes payable			$ (   5)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Increase, long-term debt				 </a:t>
            </a:r>
            <a:r>
              <a:rPr lang="en-US" sz="2800" b="0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    77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Dividends paid					   ( 38)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8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Net cash provided (used) by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 financing activities				$   34</a:t>
            </a:r>
          </a:p>
        </p:txBody>
      </p:sp>
    </p:spTree>
    <p:extLst>
      <p:ext uri="{BB962C8B-B14F-4D97-AF65-F5344CB8AC3E}">
        <p14:creationId xmlns="" xmlns:p14="http://schemas.microsoft.com/office/powerpoint/2010/main" val="2483832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582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Indirect Method </a:t>
            </a:r>
            <a:r>
              <a:rPr lang="en-US" sz="4000" b="1" i="0" dirty="0">
                <a:solidFill>
                  <a:schemeClr val="bg2">
                    <a:lumMod val="10000"/>
                  </a:schemeClr>
                </a:solidFill>
                <a:effectLst/>
              </a:rPr>
              <a:t/>
            </a:r>
            <a:br>
              <a:rPr lang="en-US" sz="4000" b="1" i="0" dirty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46083" name="Line 5"/>
          <p:cNvSpPr>
            <a:spLocks noChangeShapeType="1"/>
          </p:cNvSpPr>
          <p:nvPr/>
        </p:nvSpPr>
        <p:spPr bwMode="auto">
          <a:xfrm flipH="1">
            <a:off x="7162800" y="3505200"/>
            <a:ext cx="9144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4" name="Line 6"/>
          <p:cNvSpPr>
            <a:spLocks noChangeShapeType="1"/>
          </p:cNvSpPr>
          <p:nvPr/>
        </p:nvSpPr>
        <p:spPr bwMode="auto">
          <a:xfrm flipH="1">
            <a:off x="7162800" y="4114800"/>
            <a:ext cx="9144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7848600" cy="3810000"/>
          </a:xfrm>
        </p:spPr>
        <p:txBody>
          <a:bodyPr/>
          <a:lstStyle/>
          <a:p>
            <a:pPr marL="0" lvl="1" indent="0">
              <a:spcBef>
                <a:spcPct val="6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Increase (decrease) in cash 		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and cash equivalents 				$ ( 10)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Cash and cash equivalents, 2006  		 </a:t>
            </a:r>
            <a:r>
              <a:rPr lang="en-US" sz="2800" b="0" baseline="30000" dirty="0" smtClean="0">
                <a:solidFill>
                  <a:schemeClr val="bg2">
                    <a:lumMod val="10000"/>
                  </a:schemeClr>
                </a:solidFill>
              </a:rPr>
              <a:t>  </a:t>
            </a: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  100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Cash and cash equivalents, 2007  </a:t>
            </a:r>
            <a:r>
              <a:rPr lang="en-US" sz="2800" b="0" baseline="30000" dirty="0" smtClean="0">
                <a:solidFill>
                  <a:schemeClr val="bg2">
                    <a:lumMod val="10000"/>
                  </a:schemeClr>
                </a:solidFill>
              </a:rPr>
              <a:t>  		</a:t>
            </a: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$    90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8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u="sng" dirty="0" smtClean="0">
                <a:solidFill>
                  <a:schemeClr val="bg2">
                    <a:lumMod val="10000"/>
                  </a:schemeClr>
                </a:solidFill>
              </a:rPr>
              <a:t>Supplemental cash flow disclosures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	Interest paid					$    59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	Taxes paid					      60</a:t>
            </a:r>
          </a:p>
        </p:txBody>
      </p:sp>
    </p:spTree>
    <p:extLst>
      <p:ext uri="{BB962C8B-B14F-4D97-AF65-F5344CB8AC3E}">
        <p14:creationId xmlns="" xmlns:p14="http://schemas.microsoft.com/office/powerpoint/2010/main" val="1101966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1113"/>
            <a:ext cx="84582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Direct Method 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47107" name="Line 6"/>
          <p:cNvSpPr>
            <a:spLocks noChangeShapeType="1"/>
          </p:cNvSpPr>
          <p:nvPr/>
        </p:nvSpPr>
        <p:spPr bwMode="auto">
          <a:xfrm flipH="1">
            <a:off x="7010400" y="4876800"/>
            <a:ext cx="11430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08" name="Line 7"/>
          <p:cNvSpPr>
            <a:spLocks noChangeShapeType="1"/>
          </p:cNvSpPr>
          <p:nvPr/>
        </p:nvSpPr>
        <p:spPr bwMode="auto">
          <a:xfrm flipH="1">
            <a:off x="7089775" y="5638800"/>
            <a:ext cx="11430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05946" y="1981200"/>
            <a:ext cx="7848600" cy="3832225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u="sng" dirty="0" smtClean="0">
                <a:solidFill>
                  <a:schemeClr val="bg2">
                    <a:lumMod val="10000"/>
                  </a:schemeClr>
                </a:solidFill>
              </a:rPr>
              <a:t>Cash Flow from Operating Activities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Cash received from </a:t>
            </a:r>
            <a:r>
              <a:rPr lang="en-US" sz="2800" dirty="0" err="1" smtClean="0">
                <a:solidFill>
                  <a:schemeClr val="bg2">
                    <a:lumMod val="10000"/>
                  </a:schemeClr>
                </a:solidFill>
              </a:rPr>
              <a:t>customers</a:t>
            </a:r>
            <a:r>
              <a:rPr lang="en-US" sz="2800" baseline="30000" dirty="0" err="1" smtClean="0">
                <a:solidFill>
                  <a:schemeClr val="bg2">
                    <a:lumMod val="10000"/>
                  </a:schemeClr>
                </a:solidFill>
              </a:rPr>
              <a:t>a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			 $2,227</a:t>
            </a:r>
          </a:p>
          <a:p>
            <a:pPr lvl="1" indent="-74295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Cash paid to suppliers and </a:t>
            </a:r>
            <a:r>
              <a:rPr lang="en-US" sz="2800" dirty="0" err="1" smtClean="0">
                <a:solidFill>
                  <a:schemeClr val="bg2">
                    <a:lumMod val="10000"/>
                  </a:schemeClr>
                </a:solidFill>
              </a:rPr>
              <a:t>employees</a:t>
            </a:r>
            <a:r>
              <a:rPr lang="en-US" sz="2800" baseline="30000" dirty="0" err="1" smtClean="0">
                <a:solidFill>
                  <a:schemeClr val="bg2">
                    <a:lumMod val="10000"/>
                  </a:schemeClr>
                </a:solidFill>
              </a:rPr>
              <a:t>b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	 (2,051)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Interest paid					     ( 59)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Taxes </a:t>
            </a:r>
            <a:r>
              <a:rPr lang="en-US" sz="2800" dirty="0" err="1" smtClean="0">
                <a:solidFill>
                  <a:schemeClr val="bg2">
                    <a:lumMod val="10000"/>
                  </a:schemeClr>
                </a:solidFill>
              </a:rPr>
              <a:t>paid</a:t>
            </a:r>
            <a:r>
              <a:rPr lang="en-US" sz="2800" baseline="30000" dirty="0" err="1" smtClean="0">
                <a:solidFill>
                  <a:schemeClr val="bg2">
                    <a:lumMod val="10000"/>
                  </a:schemeClr>
                </a:solidFill>
              </a:rPr>
              <a:t>c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					     ( 61)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58738" lvl="1" inden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Net cash provided (used) by			$     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56</a:t>
            </a:r>
          </a:p>
          <a:p>
            <a:pPr marL="58738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operating activities				</a:t>
            </a:r>
          </a:p>
        </p:txBody>
      </p:sp>
    </p:spTree>
    <p:extLst>
      <p:ext uri="{BB962C8B-B14F-4D97-AF65-F5344CB8AC3E}">
        <p14:creationId xmlns="" xmlns:p14="http://schemas.microsoft.com/office/powerpoint/2010/main" val="3790811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10600" cy="1676400"/>
          </a:xfrm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Worksheet for Preparing Operating Activities Section</a:t>
            </a:r>
          </a:p>
        </p:txBody>
      </p:sp>
      <p:sp>
        <p:nvSpPr>
          <p:cNvPr id="4813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1905000"/>
            <a:ext cx="7848600" cy="4572000"/>
          </a:xfrm>
          <a:noFill/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		Sales						$2,211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+(-)	</a:t>
            </a:r>
            <a:r>
              <a:rPr lang="en-US" sz="2400" b="1" u="sng" dirty="0" smtClean="0"/>
              <a:t>Decrease (increase) in AR</a:t>
            </a:r>
            <a:r>
              <a:rPr lang="en-US" sz="2400" b="1" dirty="0" smtClean="0"/>
              <a:t>	           	 	</a:t>
            </a:r>
            <a:r>
              <a:rPr lang="en-US" sz="2400" b="1" u="sng" dirty="0" smtClean="0"/>
              <a:t>       16</a:t>
            </a:r>
            <a:endParaRPr lang="en-US" sz="2400" b="1" dirty="0" smtClean="0"/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1" dirty="0" smtClean="0"/>
              <a:t>		Cash received from customers</a:t>
            </a:r>
            <a:r>
              <a:rPr lang="en-US" sz="2400" b="1" baseline="30000" dirty="0" smtClean="0"/>
              <a:t>		</a:t>
            </a:r>
            <a:r>
              <a:rPr lang="en-US" sz="2400" b="1" dirty="0" smtClean="0"/>
              <a:t>$2,227</a:t>
            </a:r>
          </a:p>
          <a:p>
            <a:pPr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1400" b="1" dirty="0" smtClean="0"/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1" dirty="0" smtClean="0"/>
              <a:t>		COGS - Depreciation + SGA			$1,971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 smtClean="0"/>
              <a:t>+(-)	</a:t>
            </a:r>
            <a:r>
              <a:rPr lang="en-US" sz="2400" b="1" u="sng" dirty="0" smtClean="0"/>
              <a:t>Increase (decrease) in inventory</a:t>
            </a:r>
            <a:r>
              <a:rPr lang="en-US" sz="2400" b="1" dirty="0" smtClean="0"/>
              <a:t>		  </a:t>
            </a:r>
            <a:r>
              <a:rPr lang="en-US" sz="2400" b="1" u="sng" dirty="0" smtClean="0"/>
              <a:t>      80</a:t>
            </a:r>
            <a:endParaRPr lang="en-US" sz="2400" b="1" dirty="0" smtClean="0"/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1" dirty="0" smtClean="0"/>
              <a:t>		Cash paid to suppliers and				employees					$2,051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1400" b="1" dirty="0" smtClean="0"/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1" dirty="0" smtClean="0"/>
              <a:t>		Income taxes (federal / state)		$     60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 smtClean="0"/>
              <a:t>+(-)	</a:t>
            </a:r>
            <a:r>
              <a:rPr lang="en-US" sz="2400" b="1" u="sng" dirty="0" err="1" smtClean="0"/>
              <a:t>Incr</a:t>
            </a:r>
            <a:r>
              <a:rPr lang="en-US" sz="2400" b="1" u="sng" dirty="0" smtClean="0"/>
              <a:t> (</a:t>
            </a:r>
            <a:r>
              <a:rPr lang="en-US" sz="2400" b="1" u="sng" dirty="0" err="1" smtClean="0"/>
              <a:t>Decr</a:t>
            </a:r>
            <a:r>
              <a:rPr lang="en-US" sz="2400" b="1" u="sng" dirty="0" smtClean="0"/>
              <a:t>) in </a:t>
            </a:r>
            <a:r>
              <a:rPr lang="en-US" sz="2400" b="1" u="sng" dirty="0" err="1" smtClean="0"/>
              <a:t>accum</a:t>
            </a:r>
            <a:r>
              <a:rPr lang="en-US" sz="2400" b="1" u="sng" dirty="0" smtClean="0"/>
              <a:t>. tax prepay</a:t>
            </a:r>
            <a:r>
              <a:rPr lang="en-US" sz="2400" b="1" dirty="0" smtClean="0"/>
              <a:t>     		</a:t>
            </a:r>
            <a:r>
              <a:rPr lang="en-US" sz="2400" b="1" u="sng" dirty="0" smtClean="0"/>
              <a:t>         1</a:t>
            </a:r>
            <a:endParaRPr lang="en-US" sz="2400" b="1" dirty="0" smtClean="0"/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1" dirty="0" smtClean="0"/>
              <a:t>		Taxes paid					$     61</a:t>
            </a:r>
          </a:p>
        </p:txBody>
      </p:sp>
      <p:sp>
        <p:nvSpPr>
          <p:cNvPr id="48132" name="Line 6"/>
          <p:cNvSpPr>
            <a:spLocks noChangeShapeType="1"/>
          </p:cNvSpPr>
          <p:nvPr/>
        </p:nvSpPr>
        <p:spPr bwMode="auto">
          <a:xfrm>
            <a:off x="533400" y="3124200"/>
            <a:ext cx="807720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3" name="Line 7"/>
          <p:cNvSpPr>
            <a:spLocks noChangeShapeType="1"/>
          </p:cNvSpPr>
          <p:nvPr/>
        </p:nvSpPr>
        <p:spPr bwMode="auto">
          <a:xfrm>
            <a:off x="533400" y="4953000"/>
            <a:ext cx="807720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6" name="Text Box 8"/>
          <p:cNvSpPr txBox="1">
            <a:spLocks noChangeArrowheads="1"/>
          </p:cNvSpPr>
          <p:nvPr/>
        </p:nvSpPr>
        <p:spPr bwMode="auto">
          <a:xfrm>
            <a:off x="457200" y="1752600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(a)</a:t>
            </a: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457200" y="3200400"/>
            <a:ext cx="57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(b)</a:t>
            </a:r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457200" y="4953000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rgbClr val="000000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b="0" dirty="0" smtClean="0">
                <a:solidFill>
                  <a:schemeClr val="bg2">
                    <a:lumMod val="10000"/>
                  </a:schemeClr>
                </a:solidFill>
              </a:rPr>
              <a:t>(c)</a:t>
            </a:r>
          </a:p>
        </p:txBody>
      </p:sp>
    </p:spTree>
    <p:extLst>
      <p:ext uri="{BB962C8B-B14F-4D97-AF65-F5344CB8AC3E}">
        <p14:creationId xmlns="" xmlns:p14="http://schemas.microsoft.com/office/powerpoint/2010/main" val="1446295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76200"/>
            <a:ext cx="829945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Direct Method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49155" name="Line 6"/>
          <p:cNvSpPr>
            <a:spLocks noChangeShapeType="1"/>
          </p:cNvSpPr>
          <p:nvPr/>
        </p:nvSpPr>
        <p:spPr bwMode="auto">
          <a:xfrm flipH="1">
            <a:off x="7010400" y="3600450"/>
            <a:ext cx="9906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6" name="Line 7"/>
          <p:cNvSpPr>
            <a:spLocks noChangeShapeType="1"/>
          </p:cNvSpPr>
          <p:nvPr/>
        </p:nvSpPr>
        <p:spPr bwMode="auto">
          <a:xfrm flipH="1">
            <a:off x="7010400" y="4953000"/>
            <a:ext cx="990600" cy="0"/>
          </a:xfrm>
          <a:prstGeom prst="line">
            <a:avLst/>
          </a:prstGeom>
          <a:noFill/>
          <a:ln w="38100" cmpd="dbl">
            <a:solidFill>
              <a:srgbClr val="38006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962150"/>
            <a:ext cx="7848600" cy="3276600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u="sng" dirty="0" smtClean="0">
                <a:solidFill>
                  <a:schemeClr val="bg2">
                    <a:lumMod val="10000"/>
                  </a:schemeClr>
                </a:solidFill>
              </a:rPr>
              <a:t>Cash Flow from Investing Activities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Additions to Fixed Assets				$(100)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8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Net cash provided (used) by</a:t>
            </a:r>
          </a:p>
          <a:p>
            <a:pPr marL="0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investing activities	 				$(100)</a:t>
            </a:r>
          </a:p>
        </p:txBody>
      </p:sp>
    </p:spTree>
    <p:extLst>
      <p:ext uri="{BB962C8B-B14F-4D97-AF65-F5344CB8AC3E}">
        <p14:creationId xmlns="" xmlns:p14="http://schemas.microsoft.com/office/powerpoint/2010/main" val="33632162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Direct Method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50179" name="Line 6"/>
          <p:cNvSpPr>
            <a:spLocks noChangeShapeType="1"/>
          </p:cNvSpPr>
          <p:nvPr/>
        </p:nvSpPr>
        <p:spPr bwMode="auto">
          <a:xfrm flipH="1">
            <a:off x="7086600" y="4495800"/>
            <a:ext cx="914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0" name="Line 7"/>
          <p:cNvSpPr>
            <a:spLocks noChangeShapeType="1"/>
          </p:cNvSpPr>
          <p:nvPr/>
        </p:nvSpPr>
        <p:spPr bwMode="auto">
          <a:xfrm flipH="1">
            <a:off x="7086600" y="5867400"/>
            <a:ext cx="9144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2144713"/>
            <a:ext cx="7848600" cy="373380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u="sng" dirty="0" smtClean="0">
                <a:solidFill>
                  <a:schemeClr val="bg2">
                    <a:lumMod val="10000"/>
                  </a:schemeClr>
                </a:solidFill>
              </a:rPr>
              <a:t>Cash Flow from Financing Activities</a:t>
            </a: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290513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Decrease, notes payable			$ (   5)</a:t>
            </a:r>
          </a:p>
          <a:p>
            <a:pPr marL="290513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Increase, long-term debt			 </a:t>
            </a:r>
            <a:r>
              <a:rPr lang="en-US" sz="2800" b="0" baseline="-25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    77</a:t>
            </a:r>
          </a:p>
          <a:p>
            <a:pPr marL="290513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Dividends paid					   ( 38)</a:t>
            </a:r>
          </a:p>
          <a:p>
            <a:pPr marL="290513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800" b="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290513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Net cash provided (used) by</a:t>
            </a:r>
          </a:p>
          <a:p>
            <a:pPr marL="290513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bg2">
                    <a:lumMod val="10000"/>
                  </a:schemeClr>
                </a:solidFill>
              </a:rPr>
              <a:t>financing activities				$   34</a:t>
            </a:r>
          </a:p>
        </p:txBody>
      </p:sp>
    </p:spTree>
    <p:extLst>
      <p:ext uri="{BB962C8B-B14F-4D97-AF65-F5344CB8AC3E}">
        <p14:creationId xmlns="" xmlns:p14="http://schemas.microsoft.com/office/powerpoint/2010/main" val="3939637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382000" cy="1676400"/>
          </a:xfrm>
        </p:spPr>
        <p:txBody>
          <a:bodyPr/>
          <a:lstStyle/>
          <a:p>
            <a:pPr algn="l">
              <a:defRPr/>
            </a:pP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Direct Method</a:t>
            </a:r>
            <a:b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</a:br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Statement of Cash Flows</a:t>
            </a:r>
          </a:p>
        </p:txBody>
      </p:sp>
      <p:sp>
        <p:nvSpPr>
          <p:cNvPr id="51203" name="Line 5"/>
          <p:cNvSpPr>
            <a:spLocks noChangeShapeType="1"/>
          </p:cNvSpPr>
          <p:nvPr/>
        </p:nvSpPr>
        <p:spPr bwMode="auto">
          <a:xfrm flipH="1">
            <a:off x="7086600" y="2743200"/>
            <a:ext cx="9144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4" name="Line 6"/>
          <p:cNvSpPr>
            <a:spLocks noChangeShapeType="1"/>
          </p:cNvSpPr>
          <p:nvPr/>
        </p:nvSpPr>
        <p:spPr bwMode="auto">
          <a:xfrm flipH="1">
            <a:off x="7086600" y="3124200"/>
            <a:ext cx="9144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5" name="Line 8"/>
          <p:cNvSpPr>
            <a:spLocks noChangeShapeType="1"/>
          </p:cNvSpPr>
          <p:nvPr/>
        </p:nvSpPr>
        <p:spPr bwMode="auto">
          <a:xfrm flipH="1">
            <a:off x="7086600" y="5715000"/>
            <a:ext cx="9144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6" name="Line 9"/>
          <p:cNvSpPr>
            <a:spLocks noChangeShapeType="1"/>
          </p:cNvSpPr>
          <p:nvPr/>
        </p:nvSpPr>
        <p:spPr bwMode="auto">
          <a:xfrm flipH="1">
            <a:off x="7086600" y="6400800"/>
            <a:ext cx="9144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600200"/>
            <a:ext cx="7848600" cy="4876800"/>
          </a:xfrm>
        </p:spPr>
        <p:txBody>
          <a:bodyPr>
            <a:normAutofit/>
          </a:bodyPr>
          <a:lstStyle/>
          <a:p>
            <a:pPr marL="465138" lvl="1" indent="-7938">
              <a:spcBef>
                <a:spcPct val="6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Increase (decrease) in cash and CE                                   from all the activities				 $ (  10)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Cash and cash equivalents, 2006                    	      100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Cash and cash equivalents, 2007          	              $     90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</a:rPr>
              <a:t>Supplemental cash flow disclosures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	Net Income					$    91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	Depreciation				     	      30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	Decrease, accounts receivable	    		      16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	Increase, inventories				   (  80)</a:t>
            </a:r>
          </a:p>
          <a:p>
            <a:pPr lvl="1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	Increase, </a:t>
            </a:r>
            <a:r>
              <a:rPr lang="en-US" b="1" dirty="0" err="1" smtClean="0">
                <a:solidFill>
                  <a:schemeClr val="bg2">
                    <a:lumMod val="10000"/>
                  </a:schemeClr>
                </a:solidFill>
              </a:rPr>
              <a:t>accum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. tax prepay			   (    1)</a:t>
            </a:r>
          </a:p>
          <a:p>
            <a:pPr marL="739775" lvl="1" indent="-282575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	Net cash provided (used) by	 </a:t>
            </a: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  <a:p>
            <a:pPr marL="739775" lvl="1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operating activities				$    56</a:t>
            </a:r>
          </a:p>
        </p:txBody>
      </p:sp>
    </p:spTree>
    <p:extLst>
      <p:ext uri="{BB962C8B-B14F-4D97-AF65-F5344CB8AC3E}">
        <p14:creationId xmlns="" xmlns:p14="http://schemas.microsoft.com/office/powerpoint/2010/main" val="4167719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Expected Cash flow Pattern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health growing firm generally expect: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Positive cash flow from operating activities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Negative cash flow from investing activities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Positive or negative cash flow from financing activities.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337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28600"/>
            <a:ext cx="7924800" cy="1276350"/>
          </a:xfrm>
        </p:spPr>
        <p:txBody>
          <a:bodyPr/>
          <a:lstStyle/>
          <a:p>
            <a:pPr algn="l"/>
            <a:r>
              <a:rPr lang="en-US" sz="4000" b="1" i="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Summary of the Lecture</a:t>
            </a:r>
            <a:endParaRPr lang="en-US" sz="4000" b="1" i="0" dirty="0"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7244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ClrTx/>
              <a:buNone/>
            </a:pPr>
            <a:r>
              <a:rPr lang="en-US" sz="2600" b="0" dirty="0" smtClean="0"/>
              <a:t>In today’s lecture we studied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b="0" dirty="0" smtClean="0"/>
              <a:t>The difference between the flow of funds statement and the statement of cash flows and understand the benefits of using each.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b="0" dirty="0" smtClean="0"/>
              <a:t>Define "funds" and identify sources and uses of funds.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b="0" dirty="0" smtClean="0"/>
              <a:t>Create a sources and uses of funds statement, make adjustments, and analyze the final results.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b="0" dirty="0" smtClean="0"/>
              <a:t>Describe the purpose and content of the statement of cash flows as well as implications that can be drawn from it.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b="0" dirty="0" smtClean="0"/>
              <a:t>Direct and indirect methods of Statement of Cash Flows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240747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winkles">
  <a:themeElements>
    <a:clrScheme name="">
      <a:dk1>
        <a:srgbClr val="003530"/>
      </a:dk1>
      <a:lt1>
        <a:srgbClr val="FFFFFF"/>
      </a:lt1>
      <a:dk2>
        <a:srgbClr val="114FFB"/>
      </a:dk2>
      <a:lt2>
        <a:srgbClr val="CECECE"/>
      </a:lt2>
      <a:accent1>
        <a:srgbClr val="FAFD00"/>
      </a:accent1>
      <a:accent2>
        <a:srgbClr val="FFA27C"/>
      </a:accent2>
      <a:accent3>
        <a:srgbClr val="FFFFFF"/>
      </a:accent3>
      <a:accent4>
        <a:srgbClr val="002C27"/>
      </a:accent4>
      <a:accent5>
        <a:srgbClr val="FCFEAA"/>
      </a:accent5>
      <a:accent6>
        <a:srgbClr val="E79270"/>
      </a:accent6>
      <a:hlink>
        <a:srgbClr val="E5405D"/>
      </a:hlink>
      <a:folHlink>
        <a:srgbClr val="DADADA"/>
      </a:folHlink>
    </a:clrScheme>
    <a:fontScheme name="twink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winkle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winkles">
  <a:themeElements>
    <a:clrScheme name="">
      <a:dk1>
        <a:srgbClr val="003530"/>
      </a:dk1>
      <a:lt1>
        <a:srgbClr val="FFFFFF"/>
      </a:lt1>
      <a:dk2>
        <a:srgbClr val="114FFB"/>
      </a:dk2>
      <a:lt2>
        <a:srgbClr val="CECECE"/>
      </a:lt2>
      <a:accent1>
        <a:srgbClr val="FAFD00"/>
      </a:accent1>
      <a:accent2>
        <a:srgbClr val="FFA27C"/>
      </a:accent2>
      <a:accent3>
        <a:srgbClr val="FFFFFF"/>
      </a:accent3>
      <a:accent4>
        <a:srgbClr val="002C27"/>
      </a:accent4>
      <a:accent5>
        <a:srgbClr val="FCFEAA"/>
      </a:accent5>
      <a:accent6>
        <a:srgbClr val="E79270"/>
      </a:accent6>
      <a:hlink>
        <a:srgbClr val="E5405D"/>
      </a:hlink>
      <a:folHlink>
        <a:srgbClr val="DADADA"/>
      </a:folHlink>
    </a:clrScheme>
    <a:fontScheme name="twink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winkle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1567</Words>
  <Application>Microsoft Office PowerPoint</Application>
  <PresentationFormat>On-screen Show (4:3)</PresentationFormat>
  <Paragraphs>393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Office Theme</vt:lpstr>
      <vt:lpstr>twinkles</vt:lpstr>
      <vt:lpstr>1_twinkles</vt:lpstr>
      <vt:lpstr>Summary of Previous Lecture Financial Statement Analysis</vt:lpstr>
      <vt:lpstr>Summary of Previous Lecture Financial Statement Analysis</vt:lpstr>
      <vt:lpstr>Chapter 7 (I)</vt:lpstr>
      <vt:lpstr>Learning outcomes</vt:lpstr>
      <vt:lpstr>Funds Analysis, Cash-Flow Analysis, and Financial Planning</vt:lpstr>
      <vt:lpstr>Flow of Funds Statement</vt:lpstr>
      <vt:lpstr>Why Examine the Flow of Funds Statement</vt:lpstr>
      <vt:lpstr>Why Examine the Flow of Funds Statement</vt:lpstr>
      <vt:lpstr>Flow of Funds Statement</vt:lpstr>
      <vt:lpstr>Sources and Uses Statement</vt:lpstr>
      <vt:lpstr>BW’s Determination of Sources and Uses</vt:lpstr>
      <vt:lpstr>BW’s Determination of Sources and Uses</vt:lpstr>
      <vt:lpstr>BW’s Determination of Sources and Uses</vt:lpstr>
      <vt:lpstr>BW’s Determination of Sources and Uses</vt:lpstr>
      <vt:lpstr>Basic Sources and Uses Statement</vt:lpstr>
      <vt:lpstr>Adjusting the Basic Sources and Uses Statement</vt:lpstr>
      <vt:lpstr>Basket Wonders’ Balance Sheet  (Asset Side)</vt:lpstr>
      <vt:lpstr>Basket Wonders’ Balance Sheet  (Liability Side)</vt:lpstr>
      <vt:lpstr>Basket Wonders’ Income Statement</vt:lpstr>
      <vt:lpstr>Adjusting the Basic Sources and Uses Statement</vt:lpstr>
      <vt:lpstr>Adjusting the Basic Sources and Uses Statement</vt:lpstr>
      <vt:lpstr>Sources and Uses Statement  (Sources Side)</vt:lpstr>
      <vt:lpstr>Sources and Uses Statement (Uses Side)</vt:lpstr>
      <vt:lpstr>Analyzing the Sources and Uses Statement</vt:lpstr>
      <vt:lpstr>Statement of Cash Flows</vt:lpstr>
      <vt:lpstr>Statement of Cash Flows</vt:lpstr>
      <vt:lpstr>Cash Flow From Operating Activities</vt:lpstr>
      <vt:lpstr>Cash Flow From Operating Activities</vt:lpstr>
      <vt:lpstr>Statement of Cash Flows</vt:lpstr>
      <vt:lpstr>Cash Flow From Investing Activities</vt:lpstr>
      <vt:lpstr>Cash Flow From Financing Activities</vt:lpstr>
      <vt:lpstr>Indirect Method  Statement of Cash Flows</vt:lpstr>
      <vt:lpstr>Indirect Method  Statement of Cash Flows</vt:lpstr>
      <vt:lpstr>Indirect Method  Statement of Cash Flows</vt:lpstr>
      <vt:lpstr>Indirect Method  Statement of Cash Flows</vt:lpstr>
      <vt:lpstr>Direct Method  Statement of Cash Flows</vt:lpstr>
      <vt:lpstr>Worksheet for Preparing Operating Activities Section</vt:lpstr>
      <vt:lpstr>Direct Method Statement of Cash Flows</vt:lpstr>
      <vt:lpstr>Direct Method Statement of Cash Flows</vt:lpstr>
      <vt:lpstr>Direct Method Statement of Cash Flows</vt:lpstr>
      <vt:lpstr>Expected Cash flow Pattern </vt:lpstr>
      <vt:lpstr>Summary of the Lecture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14</cp:revision>
  <dcterms:created xsi:type="dcterms:W3CDTF">2012-11-02T02:08:44Z</dcterms:created>
  <dcterms:modified xsi:type="dcterms:W3CDTF">2012-11-02T05:48:28Z</dcterms:modified>
</cp:coreProperties>
</file>