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7" r:id="rId2"/>
    <p:sldId id="258" r:id="rId3"/>
    <p:sldId id="296" r:id="rId4"/>
    <p:sldId id="29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98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99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62155D-8FE0-48F9-81C1-D76492697667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F8E82-4C87-4E46-A7D4-C36247539C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73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737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366201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568414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2197889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590647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500180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105295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012905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2697210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90791298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218214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76250"/>
            <a:ext cx="1943100" cy="5619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76250"/>
            <a:ext cx="5676900" cy="5619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840932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31224361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76250"/>
            <a:ext cx="67818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 Third Level</a:t>
            </a:r>
          </a:p>
          <a:p>
            <a:pPr lvl="3"/>
            <a:r>
              <a:rPr lang="en-US" smtClean="0"/>
              <a:t> Fourth Level</a:t>
            </a:r>
          </a:p>
          <a:p>
            <a:pPr lvl="4"/>
            <a:r>
              <a:rPr lang="en-US" smtClean="0"/>
              <a:t> 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1913" y="6378575"/>
            <a:ext cx="6635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6-</a:t>
            </a:r>
            <a:fld id="{50B805F9-23E8-476A-97E9-26B2C3955E6D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29" name="Picture 8" descr="Wachowicz bridge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50800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7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7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3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5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6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7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8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9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0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1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6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2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0"/>
            <a:ext cx="7848600" cy="127635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effectLst/>
              </a:rPr>
              <a:t>Summary Of Previous Lecture</a:t>
            </a:r>
            <a:endParaRPr lang="en-US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876800"/>
          </a:xfrm>
        </p:spPr>
        <p:txBody>
          <a:bodyPr/>
          <a:lstStyle/>
          <a:p>
            <a:pPr>
              <a:buClrTx/>
              <a:buFont typeface="Wingdings" pitchFamily="2" charset="2"/>
              <a:buChar char="§"/>
            </a:pPr>
            <a:r>
              <a:rPr lang="en-US" sz="2000" dirty="0" smtClean="0"/>
              <a:t>basic financial statements and their contents</a:t>
            </a:r>
            <a:r>
              <a:rPr lang="en-US" sz="2000" dirty="0" smtClean="0"/>
              <a:t>.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2000" dirty="0" smtClean="0"/>
              <a:t>financial statement analysis </a:t>
            </a:r>
            <a:r>
              <a:rPr lang="en-US" sz="2000" dirty="0" smtClean="0"/>
              <a:t>and its importance </a:t>
            </a:r>
            <a:r>
              <a:rPr lang="en-US" sz="2000" dirty="0" smtClean="0"/>
              <a:t>to the firm and to outside suppliers of </a:t>
            </a:r>
            <a:r>
              <a:rPr lang="en-US" sz="2000" dirty="0" smtClean="0"/>
              <a:t>capital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2000" u="sng" dirty="0" smtClean="0"/>
              <a:t>Liquidity </a:t>
            </a:r>
            <a:r>
              <a:rPr lang="en-US" sz="2000" u="sng" dirty="0"/>
              <a:t>Ratios</a:t>
            </a:r>
            <a:endParaRPr lang="en-US" sz="2000" dirty="0"/>
          </a:p>
          <a:p>
            <a:pPr>
              <a:buClrTx/>
              <a:buFont typeface="Wingdings" pitchFamily="2" charset="2"/>
              <a:buChar char="§"/>
            </a:pPr>
            <a:r>
              <a:rPr lang="en-US" sz="2000" dirty="0"/>
              <a:t>Current  =  Current Assets/Current Liabilities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2000" dirty="0"/>
              <a:t>Acid Test (Quick) = (Current assets – Inventory)/Current Liabilities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2000" u="sng" dirty="0"/>
              <a:t>Leverage Ratios</a:t>
            </a:r>
            <a:endParaRPr lang="en-US" sz="2000" dirty="0"/>
          </a:p>
          <a:p>
            <a:pPr>
              <a:buClrTx/>
              <a:buFont typeface="Wingdings" pitchFamily="2" charset="2"/>
              <a:buChar char="§"/>
            </a:pPr>
            <a:r>
              <a:rPr lang="en-US" sz="2000" dirty="0"/>
              <a:t>Debt to </a:t>
            </a:r>
            <a:r>
              <a:rPr lang="en-US" sz="2000" dirty="0" err="1"/>
              <a:t>to</a:t>
            </a:r>
            <a:r>
              <a:rPr lang="en-US" sz="2000" dirty="0"/>
              <a:t> Equity = Total Debt/Shareholder’s equity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2000" dirty="0"/>
              <a:t>Debt to Total Assets = Total Debt / Total Assets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2000" u="sng" dirty="0"/>
              <a:t>Coverage Ratio</a:t>
            </a:r>
            <a:endParaRPr lang="en-US" sz="2000" dirty="0"/>
          </a:p>
          <a:p>
            <a:pPr>
              <a:buClrTx/>
              <a:buFont typeface="Wingdings" pitchFamily="2" charset="2"/>
              <a:buChar char="§"/>
            </a:pPr>
            <a:r>
              <a:rPr lang="en-US" sz="2000" dirty="0"/>
              <a:t>Interest Coverage Ratio = EBIT / Interest Expense</a:t>
            </a:r>
          </a:p>
          <a:p>
            <a:pPr>
              <a:buClrTx/>
              <a:buFont typeface="Wingdings" pitchFamily="2" charset="2"/>
              <a:buChar char="§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6828657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/>
          <a:lstStyle/>
          <a:p>
            <a:pPr algn="ctr">
              <a:defRPr/>
            </a:pPr>
            <a:r>
              <a:rPr lang="en-US" sz="4000" b="1" i="0" dirty="0" smtClean="0">
                <a:solidFill>
                  <a:srgbClr val="000000"/>
                </a:solidFill>
                <a:effectLst/>
              </a:rPr>
              <a:t>Chapter 6 (II)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667000"/>
            <a:ext cx="8305800" cy="2438400"/>
          </a:xfrm>
          <a:effectLst/>
        </p:spPr>
        <p:txBody>
          <a:bodyPr/>
          <a:lstStyle/>
          <a:p>
            <a:pPr marL="342900" indent="-342900">
              <a:defRPr/>
            </a:pPr>
            <a:r>
              <a:rPr lang="en-US" sz="4000" dirty="0" smtClean="0"/>
              <a:t>Financial Statement Analysis</a:t>
            </a:r>
          </a:p>
        </p:txBody>
      </p:sp>
    </p:spTree>
    <p:extLst>
      <p:ext uri="{BB962C8B-B14F-4D97-AF65-F5344CB8AC3E}">
        <p14:creationId xmlns:p14="http://schemas.microsoft.com/office/powerpoint/2010/main" xmlns="" val="3888697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76250"/>
            <a:ext cx="7848600" cy="1276350"/>
          </a:xfrm>
        </p:spPr>
        <p:txBody>
          <a:bodyPr/>
          <a:lstStyle/>
          <a:p>
            <a:r>
              <a:rPr lang="en-US" sz="4000" b="1" i="0" dirty="0" smtClean="0">
                <a:solidFill>
                  <a:srgbClr val="000000"/>
                </a:solidFill>
                <a:effectLst/>
              </a:rPr>
              <a:t>After studying Chapter 6, you should be able to: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en-US" sz="2000" dirty="0" smtClean="0"/>
              <a:t>Understand the purpose of basic financial statements and their contents. </a:t>
            </a:r>
          </a:p>
          <a:p>
            <a:pPr>
              <a:buClrTx/>
              <a:buFont typeface="+mj-lt"/>
              <a:buAutoNum type="arabicPeriod"/>
            </a:pPr>
            <a:r>
              <a:rPr lang="en-US" sz="2000" dirty="0" smtClean="0"/>
              <a:t>Explain why financial statement analysis is important to the firm and to outside suppliers of capital. </a:t>
            </a:r>
          </a:p>
          <a:p>
            <a:pPr>
              <a:buClrTx/>
              <a:buFont typeface="+mj-lt"/>
              <a:buAutoNum type="arabicPeriod"/>
            </a:pPr>
            <a:r>
              <a:rPr lang="en-US" sz="2000" dirty="0" smtClean="0"/>
              <a:t>Define, calculate, and categorize (according to liquidity, financial leverage, coverage, activity, and profitability) the major financial ratios and understand what they can tell us about the firm. </a:t>
            </a:r>
          </a:p>
          <a:p>
            <a:pPr>
              <a:buClrTx/>
              <a:buFont typeface="+mj-lt"/>
              <a:buAutoNum type="arabicPeriod"/>
            </a:pPr>
            <a:r>
              <a:rPr lang="en-US" sz="2000" dirty="0" smtClean="0"/>
              <a:t>Define, calculate, and discuss a firm’s operating cycle and cash cycle.</a:t>
            </a:r>
          </a:p>
          <a:p>
            <a:pPr marL="0" indent="0">
              <a:buClrTx/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3176847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76250"/>
            <a:ext cx="7848600" cy="1276350"/>
          </a:xfrm>
        </p:spPr>
        <p:txBody>
          <a:bodyPr/>
          <a:lstStyle/>
          <a:p>
            <a:r>
              <a:rPr lang="en-US" sz="4000" b="1" i="0" dirty="0" smtClean="0">
                <a:solidFill>
                  <a:srgbClr val="000000"/>
                </a:solidFill>
                <a:effectLst/>
              </a:rPr>
              <a:t>After studying Chapter 6, you should be able to: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Tx/>
              <a:buFont typeface="+mj-lt"/>
              <a:buAutoNum type="arabicPeriod" startAt="5"/>
            </a:pPr>
            <a:r>
              <a:rPr lang="en-US" sz="2000" dirty="0" smtClean="0"/>
              <a:t>Use ratios to analyze a firm's health and then recommend reasonable alternative courses of action to improve the health of the firm. </a:t>
            </a:r>
          </a:p>
          <a:p>
            <a:pPr marL="457200" indent="-457200">
              <a:buClrTx/>
              <a:buFont typeface="+mj-lt"/>
              <a:buAutoNum type="arabicPeriod" startAt="5"/>
            </a:pPr>
            <a:r>
              <a:rPr lang="en-US" sz="2000" dirty="0" smtClean="0"/>
              <a:t>Analyze a firm’s return on investment (i.e., “earning power”) and return on equity using a DuPont approach. </a:t>
            </a:r>
          </a:p>
          <a:p>
            <a:pPr marL="457200" indent="-457200">
              <a:buClrTx/>
              <a:buFont typeface="+mj-lt"/>
              <a:buAutoNum type="arabicPeriod" startAt="5"/>
            </a:pPr>
            <a:r>
              <a:rPr lang="en-US" sz="2000" dirty="0" smtClean="0"/>
              <a:t>Understand the limitations of financial ratio analysis. </a:t>
            </a:r>
          </a:p>
          <a:p>
            <a:pPr marL="457200" indent="-457200">
              <a:buClrTx/>
              <a:buFont typeface="+mj-lt"/>
              <a:buAutoNum type="arabicPeriod" startAt="5"/>
            </a:pPr>
            <a:r>
              <a:rPr lang="en-US" sz="2000" dirty="0" smtClean="0"/>
              <a:t>Use trend analysis, common-size analysis, and index analysis to gain additional insights into a firm's performance.</a:t>
            </a:r>
          </a:p>
          <a:p>
            <a:pPr marL="457200" indent="-457200">
              <a:buClrTx/>
              <a:buFont typeface="+mj-lt"/>
              <a:buAutoNum type="arabicPeriod" startAt="5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3861573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1905000" y="1676400"/>
            <a:ext cx="38862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xfrm>
            <a:off x="299950" y="10886"/>
            <a:ext cx="8680450" cy="1219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Activity Ratios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1828800"/>
            <a:ext cx="4343400" cy="32766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i="1" dirty="0" smtClean="0">
                <a:solidFill>
                  <a:schemeClr val="tx1"/>
                </a:solidFill>
              </a:rPr>
              <a:t>Receivable Turnover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Annual Net Credit Sales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Receivables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i="1" dirty="0" smtClean="0">
                <a:solidFill>
                  <a:schemeClr val="tx1"/>
                </a:solidFill>
              </a:rPr>
              <a:t>Basket Wonders </a:t>
            </a:r>
            <a:r>
              <a:rPr lang="en-US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1828800" y="1600200"/>
            <a:ext cx="38862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4648200"/>
            <a:ext cx="4343400" cy="17526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0" dirty="0" smtClean="0">
                <a:solidFill>
                  <a:schemeClr val="tx1"/>
                </a:solidFill>
              </a:rPr>
              <a:t>Indicates quality of receivables and how successful the firm is in its collections.</a:t>
            </a: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419100" y="1866900"/>
            <a:ext cx="3505200" cy="15240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478479" y="1997075"/>
            <a:ext cx="3478517" cy="138243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Income Statement /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Balance Sheet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Ratios</a:t>
            </a:r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387350" y="3816350"/>
            <a:ext cx="3568700" cy="67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534988" y="3902075"/>
            <a:ext cx="3425825" cy="51593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Activity Ratios</a:t>
            </a:r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2209800" y="3429000"/>
            <a:ext cx="0" cy="3810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4724400" y="3276600"/>
            <a:ext cx="40386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5399088" y="5349875"/>
            <a:ext cx="1271587" cy="942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$2,211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$394</a:t>
            </a:r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6691313" y="5502275"/>
            <a:ext cx="1192635" cy="5206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= </a:t>
            </a:r>
            <a:r>
              <a:rPr lang="en-US" sz="2800" b="1" i="1">
                <a:solidFill>
                  <a:srgbClr val="003530"/>
                </a:solidFill>
              </a:rPr>
              <a:t>5.61</a:t>
            </a:r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5562600" y="5791200"/>
            <a:ext cx="9144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4557713" y="2317750"/>
            <a:ext cx="4422687" cy="39754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3530"/>
                </a:solidFill>
              </a:rPr>
              <a:t>(Assume all sales are credit sales.)</a:t>
            </a:r>
          </a:p>
        </p:txBody>
      </p:sp>
      <p:sp>
        <p:nvSpPr>
          <p:cNvPr id="36881" name="Rectangle 17"/>
          <p:cNvSpPr>
            <a:spLocks noChangeArrowheads="1"/>
          </p:cNvSpPr>
          <p:nvPr/>
        </p:nvSpPr>
        <p:spPr bwMode="auto">
          <a:xfrm>
            <a:off x="4578350" y="1835150"/>
            <a:ext cx="4330700" cy="825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cxnSp>
        <p:nvCxnSpPr>
          <p:cNvPr id="3" name="Straight Arrow Connector 2"/>
          <p:cNvCxnSpPr>
            <a:endCxn id="36874" idx="0"/>
          </p:cNvCxnSpPr>
          <p:nvPr/>
        </p:nvCxnSpPr>
        <p:spPr bwMode="auto">
          <a:xfrm>
            <a:off x="2247901" y="3390900"/>
            <a:ext cx="0" cy="5111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5029200" y="3276600"/>
            <a:ext cx="3429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5562600" y="5821362"/>
            <a:ext cx="914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39396980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Line 2"/>
          <p:cNvSpPr>
            <a:spLocks noChangeShapeType="1"/>
          </p:cNvSpPr>
          <p:nvPr/>
        </p:nvSpPr>
        <p:spPr bwMode="auto">
          <a:xfrm>
            <a:off x="1905000" y="1676400"/>
            <a:ext cx="38862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xfrm>
            <a:off x="387350" y="152400"/>
            <a:ext cx="8680450" cy="1219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Activity Ratios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267200" y="1828800"/>
            <a:ext cx="4648200" cy="32004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lnSpc>
                <a:spcPct val="90000"/>
              </a:lnSpc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b="0" i="1" u="sng" dirty="0" err="1" smtClean="0">
                <a:solidFill>
                  <a:schemeClr val="tx1"/>
                </a:solidFill>
              </a:rPr>
              <a:t>Avg</a:t>
            </a:r>
            <a:r>
              <a:rPr lang="en-US" sz="3200" b="0" i="1" u="sng" dirty="0" smtClean="0">
                <a:solidFill>
                  <a:schemeClr val="tx1"/>
                </a:solidFill>
              </a:rPr>
              <a:t> Collection Period</a:t>
            </a:r>
            <a:endParaRPr lang="en-US" b="0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90000"/>
              </a:lnSpc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b="0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90000"/>
              </a:lnSpc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0" dirty="0" smtClean="0">
                <a:solidFill>
                  <a:schemeClr val="tx1"/>
                </a:solidFill>
              </a:rPr>
              <a:t>Days in the Year</a:t>
            </a:r>
          </a:p>
          <a:p>
            <a:pPr marL="0" indent="0" algn="ctr">
              <a:lnSpc>
                <a:spcPct val="90000"/>
              </a:lnSpc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0" dirty="0" smtClean="0">
                <a:solidFill>
                  <a:schemeClr val="tx1"/>
                </a:solidFill>
              </a:rPr>
              <a:t>Receivable Turnover</a:t>
            </a:r>
          </a:p>
          <a:p>
            <a:pPr marL="0" indent="0" algn="ctr">
              <a:lnSpc>
                <a:spcPct val="90000"/>
              </a:lnSpc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b="0" dirty="0" smtClean="0">
              <a:solidFill>
                <a:schemeClr val="tx1"/>
              </a:solidFill>
            </a:endParaRPr>
          </a:p>
          <a:p>
            <a:pPr marL="0" indent="0" algn="ctr">
              <a:lnSpc>
                <a:spcPct val="90000"/>
              </a:lnSpc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b="0" dirty="0" smtClean="0">
                <a:solidFill>
                  <a:schemeClr val="tx1"/>
                </a:solidFill>
              </a:rPr>
              <a:t>For </a:t>
            </a:r>
            <a:r>
              <a:rPr lang="en-US" b="0" i="1" dirty="0" smtClean="0">
                <a:solidFill>
                  <a:schemeClr val="tx1"/>
                </a:solidFill>
              </a:rPr>
              <a:t>Basket Wonders </a:t>
            </a:r>
            <a:r>
              <a:rPr lang="en-US" b="0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1828800" y="1600200"/>
            <a:ext cx="38862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4648200"/>
            <a:ext cx="4343400" cy="17526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0" dirty="0" smtClean="0">
                <a:solidFill>
                  <a:schemeClr val="tx1"/>
                </a:solidFill>
              </a:rPr>
              <a:t>Average number of days that receivables are outstanding.</a:t>
            </a: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0" dirty="0" smtClean="0">
                <a:solidFill>
                  <a:schemeClr val="tx1"/>
                </a:solidFill>
              </a:rPr>
              <a:t>(or RT in days)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419100" y="1866900"/>
            <a:ext cx="3505200" cy="15240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478479" y="1997075"/>
            <a:ext cx="3478517" cy="138243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Income Statement /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Balance Sheet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Ratios</a:t>
            </a: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387350" y="3816350"/>
            <a:ext cx="3568700" cy="67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534988" y="3902075"/>
            <a:ext cx="3425825" cy="51593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Activity Ratios</a:t>
            </a:r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2209800" y="3429000"/>
            <a:ext cx="0" cy="3810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4876800" y="3124200"/>
            <a:ext cx="35052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5593254" y="5349875"/>
            <a:ext cx="883256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365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5.61</a:t>
            </a:r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6691313" y="5502275"/>
            <a:ext cx="1812998" cy="5206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= </a:t>
            </a:r>
            <a:r>
              <a:rPr lang="en-US" sz="2800" b="1" i="1">
                <a:solidFill>
                  <a:srgbClr val="003530"/>
                </a:solidFill>
              </a:rPr>
              <a:t>65 days</a:t>
            </a:r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>
            <a:off x="5562600" y="5791200"/>
            <a:ext cx="9144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5029200" y="3124200"/>
            <a:ext cx="2971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>
            <a:endCxn id="37903" idx="1"/>
          </p:cNvCxnSpPr>
          <p:nvPr/>
        </p:nvCxnSpPr>
        <p:spPr bwMode="auto">
          <a:xfrm>
            <a:off x="5715000" y="5791200"/>
            <a:ext cx="762000" cy="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/>
          <p:nvPr/>
        </p:nvCxnSpPr>
        <p:spPr bwMode="auto">
          <a:xfrm>
            <a:off x="2171700" y="3379505"/>
            <a:ext cx="0" cy="52257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292240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/>
          <p:cNvSpPr>
            <a:spLocks noChangeArrowheads="1"/>
          </p:cNvSpPr>
          <p:nvPr/>
        </p:nvSpPr>
        <p:spPr bwMode="auto">
          <a:xfrm>
            <a:off x="996950" y="3435350"/>
            <a:ext cx="7150100" cy="596900"/>
          </a:xfrm>
          <a:prstGeom prst="octagon">
            <a:avLst>
              <a:gd name="adj" fmla="val 29282"/>
            </a:avLst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8915" name="Line 3"/>
          <p:cNvSpPr>
            <a:spLocks noChangeShapeType="1"/>
          </p:cNvSpPr>
          <p:nvPr/>
        </p:nvSpPr>
        <p:spPr bwMode="auto">
          <a:xfrm>
            <a:off x="1905000" y="16764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4478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i="0" dirty="0" smtClean="0">
                <a:solidFill>
                  <a:schemeClr val="tx1"/>
                </a:solidFill>
                <a:effectLst/>
              </a:rPr>
              <a:t>Activity</a:t>
            </a:r>
            <a:r>
              <a:rPr lang="en-US" sz="4000" b="1" i="0" dirty="0">
                <a:solidFill>
                  <a:schemeClr val="tx1"/>
                </a:solidFill>
                <a:effectLst/>
              </a:rPr>
              <a:t> </a:t>
            </a:r>
            <a:r>
              <a:rPr lang="en-US" sz="4000" b="1" i="0" dirty="0" smtClean="0">
                <a:solidFill>
                  <a:schemeClr val="tx1"/>
                </a:solidFill>
                <a:effectLst/>
              </a:rPr>
              <a:t>Ratio Comparisons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2667000"/>
            <a:ext cx="5105400" cy="3200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i="1" u="sng" dirty="0" smtClean="0">
                <a:solidFill>
                  <a:schemeClr val="tx1"/>
                </a:solidFill>
              </a:rPr>
              <a:t>BW	</a:t>
            </a:r>
            <a:r>
              <a:rPr lang="en-US" sz="3600" i="1" dirty="0" smtClean="0">
                <a:solidFill>
                  <a:schemeClr val="tx1"/>
                </a:solidFill>
              </a:rPr>
              <a:t>          </a:t>
            </a:r>
            <a:r>
              <a:rPr lang="en-US" sz="3600" i="1" u="sng" dirty="0" smtClean="0">
                <a:solidFill>
                  <a:schemeClr val="tx1"/>
                </a:solidFill>
              </a:rPr>
              <a:t>Industry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65.0			65.7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71.1			66.3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83.6			69.2</a:t>
            </a: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1828800" y="16002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3276600" cy="3048000"/>
          </a:xfrm>
          <a:noFill/>
          <a:ln>
            <a:noFill/>
          </a:ln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u="sng" dirty="0" smtClean="0">
                <a:solidFill>
                  <a:schemeClr val="tx1"/>
                </a:solidFill>
              </a:rPr>
              <a:t>Year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1457810" y="1854200"/>
            <a:ext cx="6104556" cy="7053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u="sng" dirty="0">
                <a:solidFill>
                  <a:srgbClr val="003530"/>
                </a:solidFill>
              </a:rPr>
              <a:t>Average Collection Period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611900" y="5534025"/>
            <a:ext cx="7516482" cy="10746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3530"/>
                </a:solidFill>
              </a:rPr>
              <a:t>BW has improved the average collection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3530"/>
                </a:solidFill>
              </a:rPr>
              <a:t> period to that of the industry average.</a:t>
            </a:r>
          </a:p>
        </p:txBody>
      </p:sp>
    </p:spTree>
    <p:extLst>
      <p:ext uri="{BB962C8B-B14F-4D97-AF65-F5344CB8AC3E}">
        <p14:creationId xmlns:p14="http://schemas.microsoft.com/office/powerpoint/2010/main" xmlns="" val="21750331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Line 2"/>
          <p:cNvSpPr>
            <a:spLocks noChangeShapeType="1"/>
          </p:cNvSpPr>
          <p:nvPr/>
        </p:nvSpPr>
        <p:spPr bwMode="auto">
          <a:xfrm>
            <a:off x="1905000" y="1676400"/>
            <a:ext cx="38862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xfrm>
            <a:off x="478479" y="152400"/>
            <a:ext cx="8589321" cy="1219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Activity Ratios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343400" y="1828800"/>
            <a:ext cx="4572000" cy="37338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i="1" dirty="0" smtClean="0">
                <a:solidFill>
                  <a:schemeClr val="tx1"/>
                </a:solidFill>
              </a:rPr>
              <a:t>Payable Turnover (PT)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Annual Credit Purchases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Accounts Payable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i="1" dirty="0" smtClean="0">
                <a:solidFill>
                  <a:schemeClr val="tx1"/>
                </a:solidFill>
              </a:rPr>
              <a:t>Basket Wonders </a:t>
            </a:r>
            <a:r>
              <a:rPr lang="en-US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1828800" y="1600200"/>
            <a:ext cx="38862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4800600"/>
            <a:ext cx="4343400" cy="17526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0" dirty="0" smtClean="0">
                <a:solidFill>
                  <a:schemeClr val="tx1"/>
                </a:solidFill>
              </a:rPr>
              <a:t>Indicates the promptness of payment to suppliers by the firm.</a:t>
            </a: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419100" y="1866900"/>
            <a:ext cx="3505200" cy="15240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478479" y="1997075"/>
            <a:ext cx="3478517" cy="138243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Income Statement /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Balance Sheet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Ratios</a:t>
            </a: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387350" y="3816350"/>
            <a:ext cx="3568700" cy="673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534988" y="3902075"/>
            <a:ext cx="3425825" cy="5159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3530"/>
                </a:solidFill>
              </a:rPr>
              <a:t>Activity Ratios</a:t>
            </a:r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>
            <a:off x="2209800" y="3429000"/>
            <a:ext cx="0" cy="3810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4495800" y="3733800"/>
            <a:ext cx="42672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>
            <a:off x="5442571" y="5502275"/>
            <a:ext cx="1184621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$1551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$94</a:t>
            </a:r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6691313" y="5730875"/>
            <a:ext cx="1192635" cy="5206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= </a:t>
            </a:r>
            <a:r>
              <a:rPr lang="en-US" sz="2800" b="1" i="1">
                <a:solidFill>
                  <a:srgbClr val="003530"/>
                </a:solidFill>
              </a:rPr>
              <a:t>16.5</a:t>
            </a:r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5638800" y="5943600"/>
            <a:ext cx="9144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5232169" y="2317750"/>
            <a:ext cx="3002426" cy="7053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3530"/>
                </a:solidFill>
              </a:rPr>
              <a:t>(Assume annual credit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3530"/>
                </a:solidFill>
              </a:rPr>
              <a:t>purchases = $1,551.)</a:t>
            </a:r>
          </a:p>
        </p:txBody>
      </p:sp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4425950" y="1911350"/>
            <a:ext cx="4483100" cy="105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cxnSp>
        <p:nvCxnSpPr>
          <p:cNvPr id="3" name="Straight Connector 2"/>
          <p:cNvCxnSpPr>
            <a:endCxn id="39948" idx="1"/>
          </p:cNvCxnSpPr>
          <p:nvPr/>
        </p:nvCxnSpPr>
        <p:spPr bwMode="auto">
          <a:xfrm>
            <a:off x="4724400" y="3733800"/>
            <a:ext cx="4038600" cy="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>
            <a:endCxn id="41997" idx="3"/>
          </p:cNvCxnSpPr>
          <p:nvPr/>
        </p:nvCxnSpPr>
        <p:spPr bwMode="auto">
          <a:xfrm>
            <a:off x="5638800" y="5978046"/>
            <a:ext cx="988392" cy="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endCxn id="39945" idx="0"/>
          </p:cNvCxnSpPr>
          <p:nvPr/>
        </p:nvCxnSpPr>
        <p:spPr bwMode="auto">
          <a:xfrm>
            <a:off x="2168071" y="3355919"/>
            <a:ext cx="3629" cy="46043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33445479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2"/>
          <p:cNvSpPr>
            <a:spLocks noChangeShapeType="1"/>
          </p:cNvSpPr>
          <p:nvPr/>
        </p:nvSpPr>
        <p:spPr bwMode="auto">
          <a:xfrm>
            <a:off x="1905000" y="1676400"/>
            <a:ext cx="38862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419100" y="152400"/>
            <a:ext cx="8680450" cy="1219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Activity Ratios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267200" y="1828800"/>
            <a:ext cx="4648200" cy="32766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i="1" u="sng" dirty="0" smtClean="0">
                <a:solidFill>
                  <a:schemeClr val="tx1"/>
                </a:solidFill>
              </a:rPr>
              <a:t>PT in Days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Days in the Year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Payable Turnover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i="1" dirty="0" smtClean="0">
                <a:solidFill>
                  <a:schemeClr val="tx1"/>
                </a:solidFill>
              </a:rPr>
              <a:t>Basket Wonders </a:t>
            </a:r>
            <a:r>
              <a:rPr lang="en-US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1828800" y="1600200"/>
            <a:ext cx="38862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4800600"/>
            <a:ext cx="4343400" cy="17526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0" dirty="0" smtClean="0">
                <a:solidFill>
                  <a:schemeClr val="tx1"/>
                </a:solidFill>
              </a:rPr>
              <a:t>Average number of days that payables are outstanding. </a:t>
            </a: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419100" y="1866900"/>
            <a:ext cx="3505200" cy="15240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478479" y="1997075"/>
            <a:ext cx="3478517" cy="138243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Income Statement /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Balance Sheet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Ratios</a:t>
            </a: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387350" y="3816350"/>
            <a:ext cx="3568700" cy="67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534988" y="3902075"/>
            <a:ext cx="3425825" cy="51593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Activity Ratios</a:t>
            </a:r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209800" y="3429000"/>
            <a:ext cx="0" cy="3810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5105400" y="3276600"/>
            <a:ext cx="30480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3021" name="Rectangle 13"/>
          <p:cNvSpPr>
            <a:spLocks noChangeArrowheads="1"/>
          </p:cNvSpPr>
          <p:nvPr/>
        </p:nvSpPr>
        <p:spPr bwMode="auto">
          <a:xfrm>
            <a:off x="5593254" y="5349875"/>
            <a:ext cx="883256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365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16.5</a:t>
            </a:r>
          </a:p>
        </p:txBody>
      </p: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6691313" y="5502275"/>
            <a:ext cx="2112759" cy="5206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= </a:t>
            </a:r>
            <a:r>
              <a:rPr lang="en-US" sz="2800" b="1" i="1">
                <a:solidFill>
                  <a:srgbClr val="003530"/>
                </a:solidFill>
              </a:rPr>
              <a:t>22.1 days</a:t>
            </a:r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5562600" y="5791200"/>
            <a:ext cx="9144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cxnSp>
        <p:nvCxnSpPr>
          <p:cNvPr id="3" name="Straight Connector 2"/>
          <p:cNvCxnSpPr>
            <a:stCxn id="40972" idx="0"/>
            <a:endCxn id="40972" idx="1"/>
          </p:cNvCxnSpPr>
          <p:nvPr/>
        </p:nvCxnSpPr>
        <p:spPr bwMode="auto">
          <a:xfrm>
            <a:off x="5105400" y="3276600"/>
            <a:ext cx="3048000" cy="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>
            <a:endCxn id="40975" idx="1"/>
          </p:cNvCxnSpPr>
          <p:nvPr/>
        </p:nvCxnSpPr>
        <p:spPr bwMode="auto">
          <a:xfrm>
            <a:off x="5791200" y="5791200"/>
            <a:ext cx="685800" cy="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>
            <a:stCxn id="40967" idx="2"/>
            <a:endCxn id="40969" idx="0"/>
          </p:cNvCxnSpPr>
          <p:nvPr/>
        </p:nvCxnSpPr>
        <p:spPr bwMode="auto">
          <a:xfrm>
            <a:off x="2171700" y="3390900"/>
            <a:ext cx="0" cy="4254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3248461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ChangeArrowheads="1"/>
          </p:cNvSpPr>
          <p:nvPr/>
        </p:nvSpPr>
        <p:spPr bwMode="auto">
          <a:xfrm>
            <a:off x="996950" y="3435350"/>
            <a:ext cx="7150100" cy="596900"/>
          </a:xfrm>
          <a:prstGeom prst="octagon">
            <a:avLst>
              <a:gd name="adj" fmla="val 29282"/>
            </a:avLst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1987" name="Line 3"/>
          <p:cNvSpPr>
            <a:spLocks noChangeShapeType="1"/>
          </p:cNvSpPr>
          <p:nvPr/>
        </p:nvSpPr>
        <p:spPr bwMode="auto">
          <a:xfrm>
            <a:off x="1905000" y="16764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839200" cy="1600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Activity Ratio Comparisons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2667000"/>
            <a:ext cx="5105400" cy="3200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i="1" u="sng" dirty="0" smtClean="0">
                <a:solidFill>
                  <a:schemeClr val="tx1"/>
                </a:solidFill>
              </a:rPr>
              <a:t>BW</a:t>
            </a:r>
            <a:r>
              <a:rPr lang="en-US" sz="3600" i="1" dirty="0" smtClean="0">
                <a:solidFill>
                  <a:schemeClr val="tx1"/>
                </a:solidFill>
              </a:rPr>
              <a:t>            </a:t>
            </a:r>
            <a:r>
              <a:rPr lang="en-US" sz="3600" i="1" u="sng" dirty="0" smtClean="0">
                <a:solidFill>
                  <a:schemeClr val="tx1"/>
                </a:solidFill>
              </a:rPr>
              <a:t>Industry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22.1			46.7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25.4			51.1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43.5			48.5</a:t>
            </a:r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>
            <a:off x="1828800" y="16002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3276600" cy="3048000"/>
          </a:xfrm>
          <a:noFill/>
          <a:ln>
            <a:noFill/>
          </a:ln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u="sng" smtClean="0">
                <a:solidFill>
                  <a:schemeClr val="tx1"/>
                </a:solidFill>
              </a:rPr>
              <a:t>Year</a:t>
            </a:r>
            <a:endParaRPr lang="en-US" sz="360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1143126" y="1854200"/>
            <a:ext cx="5791074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u="sng" dirty="0">
                <a:solidFill>
                  <a:srgbClr val="003530"/>
                </a:solidFill>
              </a:rPr>
              <a:t>Payable Turnover in Days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1295401" y="5596164"/>
            <a:ext cx="6510258" cy="113620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3530"/>
                </a:solidFill>
              </a:rPr>
              <a:t>BW has improved the PT in Days.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003530"/>
                </a:solidFill>
              </a:rPr>
              <a:t>Is this good?</a:t>
            </a:r>
          </a:p>
        </p:txBody>
      </p:sp>
    </p:spTree>
    <p:extLst>
      <p:ext uri="{BB962C8B-B14F-4D97-AF65-F5344CB8AC3E}">
        <p14:creationId xmlns:p14="http://schemas.microsoft.com/office/powerpoint/2010/main" xmlns="" val="1385963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1905000" y="1676400"/>
            <a:ext cx="38862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>
          <a:xfrm>
            <a:off x="420007" y="10886"/>
            <a:ext cx="8680450" cy="1219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Activity Ratios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267200" y="1828800"/>
            <a:ext cx="4648200" cy="32766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i="1" u="sng" dirty="0" smtClean="0">
                <a:solidFill>
                  <a:schemeClr val="tx1"/>
                </a:solidFill>
              </a:rPr>
              <a:t>Inventory Turnover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Cost of Goods Sold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Inventory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i="1" dirty="0" smtClean="0">
                <a:solidFill>
                  <a:schemeClr val="tx1"/>
                </a:solidFill>
              </a:rPr>
              <a:t>Basket Wonders </a:t>
            </a:r>
            <a:r>
              <a:rPr lang="en-US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>
            <a:off x="1828800" y="1600200"/>
            <a:ext cx="38862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4800600"/>
            <a:ext cx="4343400" cy="17526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0" dirty="0" smtClean="0">
                <a:solidFill>
                  <a:schemeClr val="tx1"/>
                </a:solidFill>
              </a:rPr>
              <a:t>Indicates the effectiveness of the inventory management practices of the firm. 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419100" y="1866900"/>
            <a:ext cx="3505200" cy="15240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478479" y="1997075"/>
            <a:ext cx="3478517" cy="138243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Income Statement /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Balance Sheet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Ratios</a:t>
            </a:r>
          </a:p>
        </p:txBody>
      </p:sp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387350" y="3816350"/>
            <a:ext cx="3568700" cy="67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534988" y="3902075"/>
            <a:ext cx="3425825" cy="51593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Activity Ratios</a:t>
            </a:r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2209800" y="3429000"/>
            <a:ext cx="0" cy="3810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4953000" y="3276600"/>
            <a:ext cx="33528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5069" name="Rectangle 13"/>
          <p:cNvSpPr>
            <a:spLocks noChangeArrowheads="1"/>
          </p:cNvSpPr>
          <p:nvPr/>
        </p:nvSpPr>
        <p:spPr bwMode="auto">
          <a:xfrm>
            <a:off x="5392878" y="5349875"/>
            <a:ext cx="1284007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$1,599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$696</a:t>
            </a:r>
          </a:p>
        </p:txBody>
      </p:sp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6691313" y="5502275"/>
            <a:ext cx="1192635" cy="5206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= </a:t>
            </a:r>
            <a:r>
              <a:rPr lang="en-US" sz="2800" b="1" i="1">
                <a:solidFill>
                  <a:srgbClr val="003530"/>
                </a:solidFill>
              </a:rPr>
              <a:t>2.30</a:t>
            </a:r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5486400" y="5791200"/>
            <a:ext cx="11430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5105400" y="3276600"/>
            <a:ext cx="2778548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>
            <a:stCxn id="43023" idx="0"/>
            <a:endCxn id="43023" idx="1"/>
          </p:cNvCxnSpPr>
          <p:nvPr/>
        </p:nvCxnSpPr>
        <p:spPr bwMode="auto">
          <a:xfrm>
            <a:off x="5486400" y="5791200"/>
            <a:ext cx="1143000" cy="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2057400" y="3379505"/>
            <a:ext cx="0" cy="52257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689291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/>
          <p:cNvSpPr>
            <a:spLocks noChangeArrowheads="1"/>
          </p:cNvSpPr>
          <p:nvPr/>
        </p:nvSpPr>
        <p:spPr bwMode="auto">
          <a:xfrm>
            <a:off x="996950" y="3435350"/>
            <a:ext cx="7150100" cy="596900"/>
          </a:xfrm>
          <a:prstGeom prst="octagon">
            <a:avLst>
              <a:gd name="adj" fmla="val 29282"/>
            </a:avLst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4035" name="Line 3"/>
          <p:cNvSpPr>
            <a:spLocks noChangeShapeType="1"/>
          </p:cNvSpPr>
          <p:nvPr/>
        </p:nvSpPr>
        <p:spPr bwMode="auto">
          <a:xfrm>
            <a:off x="1905000" y="16764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05800" cy="12954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Activity Ratio Comparisons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2667000"/>
            <a:ext cx="5105400" cy="3200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i="1" u="sng" dirty="0" smtClean="0">
                <a:solidFill>
                  <a:schemeClr val="tx1"/>
                </a:solidFill>
              </a:rPr>
              <a:t>BW</a:t>
            </a:r>
            <a:r>
              <a:rPr lang="en-US" sz="3600" i="1" dirty="0" smtClean="0">
                <a:solidFill>
                  <a:schemeClr val="tx1"/>
                </a:solidFill>
              </a:rPr>
              <a:t>            </a:t>
            </a:r>
            <a:r>
              <a:rPr lang="en-US" sz="3600" i="1" u="sng" dirty="0" smtClean="0">
                <a:solidFill>
                  <a:schemeClr val="tx1"/>
                </a:solidFill>
              </a:rPr>
              <a:t>Industry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2.30			3.45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2.44			3.76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2.64			3.69</a:t>
            </a:r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>
            <a:off x="1828800" y="16002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3276600" cy="3048000"/>
          </a:xfrm>
          <a:noFill/>
          <a:ln>
            <a:noFill/>
          </a:ln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u="sng" dirty="0" smtClean="0">
                <a:solidFill>
                  <a:schemeClr val="tx1"/>
                </a:solidFill>
              </a:rPr>
              <a:t>Year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1609197" y="1854200"/>
            <a:ext cx="5801781" cy="7053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u="sng" dirty="0">
                <a:solidFill>
                  <a:srgbClr val="003530"/>
                </a:solidFill>
              </a:rPr>
              <a:t>Inventory Turnover Ratio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542971" y="5715000"/>
            <a:ext cx="8197758" cy="5822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3530"/>
                </a:solidFill>
              </a:rPr>
              <a:t>BW has a very poor inventory turnover ratio.</a:t>
            </a:r>
          </a:p>
        </p:txBody>
      </p:sp>
    </p:spTree>
    <p:extLst>
      <p:ext uri="{BB962C8B-B14F-4D97-AF65-F5344CB8AC3E}">
        <p14:creationId xmlns:p14="http://schemas.microsoft.com/office/powerpoint/2010/main" xmlns="" val="3682119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2"/>
          <p:cNvSpPr>
            <a:spLocks noChangeShapeType="1"/>
          </p:cNvSpPr>
          <p:nvPr/>
        </p:nvSpPr>
        <p:spPr bwMode="auto">
          <a:xfrm>
            <a:off x="1905000" y="1676400"/>
            <a:ext cx="7086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686800" cy="14478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3600" b="1" i="0" dirty="0" smtClean="0">
                <a:solidFill>
                  <a:schemeClr val="tx1"/>
                </a:solidFill>
                <a:effectLst/>
              </a:rPr>
              <a:t>Inventory Turnover Ratio –</a:t>
            </a:r>
            <a:br>
              <a:rPr lang="en-US" sz="3600" b="1" i="0" dirty="0" smtClean="0">
                <a:solidFill>
                  <a:schemeClr val="tx1"/>
                </a:solidFill>
                <a:effectLst/>
              </a:rPr>
            </a:br>
            <a:r>
              <a:rPr lang="en-US" sz="3600" b="1" i="0" dirty="0" smtClean="0">
                <a:solidFill>
                  <a:schemeClr val="tx1"/>
                </a:solidFill>
                <a:effectLst/>
              </a:rPr>
              <a:t>Trend Analysis Comparison</a:t>
            </a:r>
          </a:p>
        </p:txBody>
      </p:sp>
      <p:sp>
        <p:nvSpPr>
          <p:cNvPr id="45060" name="Line 4"/>
          <p:cNvSpPr>
            <a:spLocks noChangeShapeType="1"/>
          </p:cNvSpPr>
          <p:nvPr/>
        </p:nvSpPr>
        <p:spPr bwMode="auto">
          <a:xfrm>
            <a:off x="1828800" y="1600200"/>
            <a:ext cx="7086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219200" y="1828800"/>
            <a:ext cx="6781800" cy="22860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3200" i="1" smtClean="0">
                <a:solidFill>
                  <a:schemeClr val="tx1"/>
                </a:solidFill>
              </a:rPr>
              <a:t>    </a:t>
            </a:r>
          </a:p>
        </p:txBody>
      </p:sp>
      <p:graphicFrame>
        <p:nvGraphicFramePr>
          <p:cNvPr id="45062" name="Object 6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62775263"/>
              </p:ext>
            </p:extLst>
          </p:nvPr>
        </p:nvGraphicFramePr>
        <p:xfrm>
          <a:off x="428625" y="1733550"/>
          <a:ext cx="8332788" cy="4895850"/>
        </p:xfrm>
        <a:graphic>
          <a:graphicData uri="http://schemas.openxmlformats.org/presentationml/2006/ole">
            <p:oleObj spid="_x0000_s1028" name="Chart" r:id="rId3" imgW="8896441" imgH="5219706" progId="MSGraph.Chart.8">
              <p:embed followColorScheme="full"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1905000" y="1676400"/>
            <a:ext cx="64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</a:rPr>
              <a:t>Trend Analysis of Inventory Turnover Ratio</a:t>
            </a:r>
          </a:p>
        </p:txBody>
      </p:sp>
    </p:spTree>
    <p:extLst>
      <p:ext uri="{BB962C8B-B14F-4D97-AF65-F5344CB8AC3E}">
        <p14:creationId xmlns:p14="http://schemas.microsoft.com/office/powerpoint/2010/main" xmlns="" val="14868053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Line 2"/>
          <p:cNvSpPr>
            <a:spLocks noChangeShapeType="1"/>
          </p:cNvSpPr>
          <p:nvPr/>
        </p:nvSpPr>
        <p:spPr bwMode="auto">
          <a:xfrm>
            <a:off x="1905000" y="1676400"/>
            <a:ext cx="38862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xfrm>
            <a:off x="387350" y="76200"/>
            <a:ext cx="7391400" cy="1219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i="0" dirty="0" smtClean="0">
                <a:solidFill>
                  <a:schemeClr val="tx1"/>
                </a:solidFill>
                <a:effectLst/>
              </a:rPr>
              <a:t>Activity Ratios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267200" y="1828800"/>
            <a:ext cx="4648200" cy="32766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b="0" i="1" u="sng" dirty="0" smtClean="0">
                <a:solidFill>
                  <a:schemeClr val="tx1"/>
                </a:solidFill>
              </a:rPr>
              <a:t>Total Asset Turnover</a:t>
            </a:r>
            <a:endParaRPr lang="en-US" b="0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Net Sales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Total Assets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i="1" dirty="0" smtClean="0">
                <a:solidFill>
                  <a:schemeClr val="tx1"/>
                </a:solidFill>
              </a:rPr>
              <a:t>Basket Wonders </a:t>
            </a:r>
            <a:r>
              <a:rPr lang="en-US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46085" name="Line 5"/>
          <p:cNvSpPr>
            <a:spLocks noChangeShapeType="1"/>
          </p:cNvSpPr>
          <p:nvPr/>
        </p:nvSpPr>
        <p:spPr bwMode="auto">
          <a:xfrm>
            <a:off x="1828800" y="1600200"/>
            <a:ext cx="38862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4800600"/>
            <a:ext cx="4343400" cy="17526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0" dirty="0" smtClean="0">
                <a:solidFill>
                  <a:schemeClr val="tx1"/>
                </a:solidFill>
              </a:rPr>
              <a:t>Indicates the overall effectiveness of the firm in utilizing its assets to generate sales. </a:t>
            </a: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419100" y="1866900"/>
            <a:ext cx="3505200" cy="15240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478479" y="1997075"/>
            <a:ext cx="3478517" cy="138243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Income Statement /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Balance Sheet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Ratios</a:t>
            </a: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387350" y="3816350"/>
            <a:ext cx="3568700" cy="67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534988" y="3902075"/>
            <a:ext cx="3425825" cy="51593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Activity Ratios</a:t>
            </a:r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>
            <a:off x="2209800" y="3429000"/>
            <a:ext cx="0" cy="3810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>
            <a:off x="5486400" y="3276600"/>
            <a:ext cx="22098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8141" name="Rectangle 13"/>
          <p:cNvSpPr>
            <a:spLocks noChangeArrowheads="1"/>
          </p:cNvSpPr>
          <p:nvPr/>
        </p:nvSpPr>
        <p:spPr bwMode="auto">
          <a:xfrm>
            <a:off x="5392878" y="5349875"/>
            <a:ext cx="1284007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$2,211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$2,169</a:t>
            </a:r>
          </a:p>
        </p:txBody>
      </p:sp>
      <p:sp>
        <p:nvSpPr>
          <p:cNvPr id="48142" name="Rectangle 14"/>
          <p:cNvSpPr>
            <a:spLocks noChangeArrowheads="1"/>
          </p:cNvSpPr>
          <p:nvPr/>
        </p:nvSpPr>
        <p:spPr bwMode="auto">
          <a:xfrm>
            <a:off x="6691313" y="5502275"/>
            <a:ext cx="1192635" cy="5206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= </a:t>
            </a:r>
            <a:r>
              <a:rPr lang="en-US" sz="2800" b="1" i="1">
                <a:solidFill>
                  <a:srgbClr val="003530"/>
                </a:solidFill>
              </a:rPr>
              <a:t>1.02</a:t>
            </a:r>
          </a:p>
        </p:txBody>
      </p:sp>
      <p:sp>
        <p:nvSpPr>
          <p:cNvPr id="46095" name="Line 15"/>
          <p:cNvSpPr>
            <a:spLocks noChangeShapeType="1"/>
          </p:cNvSpPr>
          <p:nvPr/>
        </p:nvSpPr>
        <p:spPr bwMode="auto">
          <a:xfrm>
            <a:off x="5486400" y="5791200"/>
            <a:ext cx="11430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5715000" y="3276600"/>
            <a:ext cx="157263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/>
          <p:nvPr/>
        </p:nvCxnSpPr>
        <p:spPr bwMode="auto">
          <a:xfrm>
            <a:off x="5548313" y="5825646"/>
            <a:ext cx="1143000" cy="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Straight Connector 3"/>
          <p:cNvCxnSpPr>
            <a:stCxn id="46087" idx="2"/>
          </p:cNvCxnSpPr>
          <p:nvPr/>
        </p:nvCxnSpPr>
        <p:spPr bwMode="auto">
          <a:xfrm>
            <a:off x="2171700" y="3390900"/>
            <a:ext cx="0" cy="5111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18664496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/>
          <p:cNvSpPr>
            <a:spLocks noChangeArrowheads="1"/>
          </p:cNvSpPr>
          <p:nvPr/>
        </p:nvSpPr>
        <p:spPr bwMode="auto">
          <a:xfrm>
            <a:off x="996950" y="3435350"/>
            <a:ext cx="7150100" cy="596900"/>
          </a:xfrm>
          <a:prstGeom prst="octagon">
            <a:avLst>
              <a:gd name="adj" fmla="val 29282"/>
            </a:avLst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7107" name="Line 3"/>
          <p:cNvSpPr>
            <a:spLocks noChangeShapeType="1"/>
          </p:cNvSpPr>
          <p:nvPr/>
        </p:nvSpPr>
        <p:spPr bwMode="auto">
          <a:xfrm>
            <a:off x="1905000" y="16764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xfrm>
            <a:off x="386638" y="32657"/>
            <a:ext cx="8512012" cy="12954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i="0" dirty="0" smtClean="0">
                <a:solidFill>
                  <a:schemeClr val="tx1"/>
                </a:solidFill>
                <a:effectLst/>
              </a:rPr>
              <a:t>Activity</a:t>
            </a:r>
            <a:r>
              <a:rPr lang="en-US" sz="4000" b="1" i="0" dirty="0">
                <a:solidFill>
                  <a:schemeClr val="tx1"/>
                </a:solidFill>
                <a:effectLst/>
              </a:rPr>
              <a:t> </a:t>
            </a:r>
            <a:r>
              <a:rPr lang="en-US" sz="4000" b="1" i="0" dirty="0" smtClean="0">
                <a:solidFill>
                  <a:schemeClr val="tx1"/>
                </a:solidFill>
                <a:effectLst/>
              </a:rPr>
              <a:t>Ratio Comparisons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2667000"/>
            <a:ext cx="5105400" cy="3200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i="1" u="sng" dirty="0" smtClean="0">
                <a:solidFill>
                  <a:schemeClr val="tx1"/>
                </a:solidFill>
              </a:rPr>
              <a:t>BW</a:t>
            </a:r>
            <a:r>
              <a:rPr lang="en-US" sz="3600" i="1" dirty="0" smtClean="0">
                <a:solidFill>
                  <a:schemeClr val="tx1"/>
                </a:solidFill>
              </a:rPr>
              <a:t>             </a:t>
            </a:r>
            <a:r>
              <a:rPr lang="en-US" sz="3600" i="1" u="sng" dirty="0" smtClean="0">
                <a:solidFill>
                  <a:schemeClr val="tx1"/>
                </a:solidFill>
              </a:rPr>
              <a:t>Industry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1.02			1.17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1.03			1.14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1.01			1.13</a:t>
            </a:r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>
            <a:off x="1828800" y="16002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3276600" cy="3048000"/>
          </a:xfrm>
          <a:noFill/>
          <a:ln>
            <a:noFill/>
          </a:ln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u="sng" smtClean="0">
                <a:solidFill>
                  <a:schemeClr val="tx1"/>
                </a:solidFill>
              </a:rPr>
              <a:t>Year</a:t>
            </a:r>
            <a:endParaRPr lang="en-US" sz="360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1169988" y="1854200"/>
            <a:ext cx="6684962" cy="711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u="sng" dirty="0">
                <a:solidFill>
                  <a:srgbClr val="003530"/>
                </a:solidFill>
              </a:rPr>
              <a:t>Total Asset Turnover Ratio</a:t>
            </a: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816276" y="5534025"/>
            <a:ext cx="7652737" cy="10746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3530"/>
                </a:solidFill>
              </a:rPr>
              <a:t>BW has a weak total asset turnover ratio.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3530"/>
                </a:solidFill>
              </a:rPr>
              <a:t>Why is this ratio considered weak?</a:t>
            </a:r>
          </a:p>
        </p:txBody>
      </p:sp>
    </p:spTree>
    <p:extLst>
      <p:ext uri="{BB962C8B-B14F-4D97-AF65-F5344CB8AC3E}">
        <p14:creationId xmlns:p14="http://schemas.microsoft.com/office/powerpoint/2010/main" xmlns="" val="40757952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Line 2"/>
          <p:cNvSpPr>
            <a:spLocks noChangeShapeType="1"/>
          </p:cNvSpPr>
          <p:nvPr/>
        </p:nvSpPr>
        <p:spPr bwMode="auto">
          <a:xfrm>
            <a:off x="1905000" y="1676400"/>
            <a:ext cx="4953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title"/>
          </p:nvPr>
        </p:nvSpPr>
        <p:spPr>
          <a:xfrm>
            <a:off x="429267" y="152400"/>
            <a:ext cx="8589321" cy="9906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Profitability Ratios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267200" y="1828800"/>
            <a:ext cx="4648200" cy="32766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i="1" u="sng" dirty="0" smtClean="0">
                <a:solidFill>
                  <a:schemeClr val="tx1"/>
                </a:solidFill>
              </a:rPr>
              <a:t>Gross Profit Margin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Gross Profit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Net Sales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i="1" dirty="0" smtClean="0">
                <a:solidFill>
                  <a:schemeClr val="tx1"/>
                </a:solidFill>
              </a:rPr>
              <a:t>Basket Wonders </a:t>
            </a:r>
            <a:r>
              <a:rPr lang="en-US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48133" name="Line 5"/>
          <p:cNvSpPr>
            <a:spLocks noChangeShapeType="1"/>
          </p:cNvSpPr>
          <p:nvPr/>
        </p:nvSpPr>
        <p:spPr bwMode="auto">
          <a:xfrm>
            <a:off x="1828800" y="1600200"/>
            <a:ext cx="4953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4800600"/>
            <a:ext cx="4343400" cy="17526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dirty="0" smtClean="0">
                <a:solidFill>
                  <a:schemeClr val="tx1"/>
                </a:solidFill>
              </a:rPr>
              <a:t>Indicates the efficiency of operations and firm pricing policies. </a:t>
            </a: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419100" y="1866900"/>
            <a:ext cx="3505200" cy="15240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478479" y="1997075"/>
            <a:ext cx="3478517" cy="138243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Income Statement /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Balance Sheet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Ratios</a:t>
            </a:r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433387" y="3823494"/>
            <a:ext cx="3568700" cy="673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458788" y="3902075"/>
            <a:ext cx="3425825" cy="5159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3530"/>
                </a:solidFill>
              </a:rPr>
              <a:t>Profitability Ratios</a:t>
            </a:r>
          </a:p>
        </p:txBody>
      </p:sp>
      <p:sp>
        <p:nvSpPr>
          <p:cNvPr id="48139" name="Line 11"/>
          <p:cNvSpPr>
            <a:spLocks noChangeShapeType="1"/>
          </p:cNvSpPr>
          <p:nvPr/>
        </p:nvSpPr>
        <p:spPr bwMode="auto">
          <a:xfrm>
            <a:off x="2209800" y="3429000"/>
            <a:ext cx="0" cy="3810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8140" name="Line 12"/>
          <p:cNvSpPr>
            <a:spLocks noChangeShapeType="1"/>
          </p:cNvSpPr>
          <p:nvPr/>
        </p:nvSpPr>
        <p:spPr bwMode="auto">
          <a:xfrm>
            <a:off x="5562600" y="3276600"/>
            <a:ext cx="20574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0189" name="Rectangle 13"/>
          <p:cNvSpPr>
            <a:spLocks noChangeArrowheads="1"/>
          </p:cNvSpPr>
          <p:nvPr/>
        </p:nvSpPr>
        <p:spPr bwMode="auto">
          <a:xfrm>
            <a:off x="5399088" y="5349875"/>
            <a:ext cx="1271587" cy="942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$612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$2,211</a:t>
            </a:r>
          </a:p>
        </p:txBody>
      </p:sp>
      <p:sp>
        <p:nvSpPr>
          <p:cNvPr id="50190" name="Rectangle 14"/>
          <p:cNvSpPr>
            <a:spLocks noChangeArrowheads="1"/>
          </p:cNvSpPr>
          <p:nvPr/>
        </p:nvSpPr>
        <p:spPr bwMode="auto">
          <a:xfrm>
            <a:off x="6691313" y="5502275"/>
            <a:ext cx="1192635" cy="5206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= .</a:t>
            </a:r>
            <a:r>
              <a:rPr lang="en-US" sz="2800" b="1" i="1">
                <a:solidFill>
                  <a:srgbClr val="003530"/>
                </a:solidFill>
              </a:rPr>
              <a:t>277</a:t>
            </a:r>
          </a:p>
        </p:txBody>
      </p:sp>
      <p:sp>
        <p:nvSpPr>
          <p:cNvPr id="48143" name="Line 15"/>
          <p:cNvSpPr>
            <a:spLocks noChangeShapeType="1"/>
          </p:cNvSpPr>
          <p:nvPr/>
        </p:nvSpPr>
        <p:spPr bwMode="auto">
          <a:xfrm>
            <a:off x="5486400" y="5791200"/>
            <a:ext cx="11430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5715000" y="3276600"/>
            <a:ext cx="1676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/>
          <p:nvPr/>
        </p:nvCxnSpPr>
        <p:spPr bwMode="auto">
          <a:xfrm>
            <a:off x="5715000" y="5821362"/>
            <a:ext cx="685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>
            <a:stCxn id="48136" idx="2"/>
            <a:endCxn id="48137" idx="0"/>
          </p:cNvCxnSpPr>
          <p:nvPr/>
        </p:nvCxnSpPr>
        <p:spPr bwMode="auto">
          <a:xfrm flipH="1">
            <a:off x="2217737" y="3379505"/>
            <a:ext cx="1" cy="44398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4512739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/>
        </p:nvSpPr>
        <p:spPr bwMode="auto">
          <a:xfrm>
            <a:off x="996950" y="3435350"/>
            <a:ext cx="7150100" cy="596900"/>
          </a:xfrm>
          <a:prstGeom prst="octagon">
            <a:avLst>
              <a:gd name="adj" fmla="val 29282"/>
            </a:avLst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9155" name="Line 3"/>
          <p:cNvSpPr>
            <a:spLocks noChangeShapeType="1"/>
          </p:cNvSpPr>
          <p:nvPr/>
        </p:nvSpPr>
        <p:spPr bwMode="auto">
          <a:xfrm>
            <a:off x="1905000" y="16764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10600" cy="15240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Profitability Ratio Comparisons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2667000"/>
            <a:ext cx="5105400" cy="3200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i="1" u="sng" dirty="0" smtClean="0">
                <a:solidFill>
                  <a:schemeClr val="tx1"/>
                </a:solidFill>
              </a:rPr>
              <a:t>BW</a:t>
            </a:r>
            <a:r>
              <a:rPr lang="en-US" sz="3600" i="1" dirty="0" smtClean="0">
                <a:solidFill>
                  <a:schemeClr val="tx1"/>
                </a:solidFill>
              </a:rPr>
              <a:t>            </a:t>
            </a:r>
            <a:r>
              <a:rPr lang="en-US" sz="3600" i="1" u="sng" dirty="0" smtClean="0">
                <a:solidFill>
                  <a:schemeClr val="tx1"/>
                </a:solidFill>
              </a:rPr>
              <a:t>Industry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27.7%		31.1%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28.7			30.8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31.3			27.6</a:t>
            </a:r>
          </a:p>
        </p:txBody>
      </p:sp>
      <p:sp>
        <p:nvSpPr>
          <p:cNvPr id="49158" name="Line 6"/>
          <p:cNvSpPr>
            <a:spLocks noChangeShapeType="1"/>
          </p:cNvSpPr>
          <p:nvPr/>
        </p:nvSpPr>
        <p:spPr bwMode="auto">
          <a:xfrm>
            <a:off x="1828800" y="16002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3276600" cy="3048000"/>
          </a:xfrm>
          <a:noFill/>
          <a:ln>
            <a:noFill/>
          </a:ln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u="sng" smtClean="0">
                <a:solidFill>
                  <a:schemeClr val="tx1"/>
                </a:solidFill>
              </a:rPr>
              <a:t>Year</a:t>
            </a:r>
            <a:endParaRPr lang="en-US" sz="360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2208175" y="1854200"/>
            <a:ext cx="4603825" cy="7053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u="sng" dirty="0">
                <a:solidFill>
                  <a:srgbClr val="003530"/>
                </a:solidFill>
              </a:rPr>
              <a:t>Gross Profit Margin</a:t>
            </a: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1245904" y="5977530"/>
            <a:ext cx="6788718" cy="5822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3530"/>
                </a:solidFill>
              </a:rPr>
              <a:t>BW has a weak Gross Profit Margin.</a:t>
            </a:r>
          </a:p>
        </p:txBody>
      </p:sp>
    </p:spTree>
    <p:extLst>
      <p:ext uri="{BB962C8B-B14F-4D97-AF65-F5344CB8AC3E}">
        <p14:creationId xmlns:p14="http://schemas.microsoft.com/office/powerpoint/2010/main" xmlns="" val="898634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Line 2"/>
          <p:cNvSpPr>
            <a:spLocks noChangeShapeType="1"/>
          </p:cNvSpPr>
          <p:nvPr/>
        </p:nvSpPr>
        <p:spPr bwMode="auto">
          <a:xfrm>
            <a:off x="1905000" y="1676400"/>
            <a:ext cx="7086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7526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Gross Profit Margin – </a:t>
            </a:r>
            <a:br>
              <a:rPr lang="en-US" sz="4000" b="1" dirty="0" smtClean="0">
                <a:solidFill>
                  <a:schemeClr val="tx1"/>
                </a:solidFill>
                <a:effectLst/>
              </a:rPr>
            </a:br>
            <a:r>
              <a:rPr lang="en-US" sz="4000" b="1" dirty="0" smtClean="0">
                <a:solidFill>
                  <a:schemeClr val="tx1"/>
                </a:solidFill>
                <a:effectLst/>
              </a:rPr>
              <a:t>Trend Analysis Comparison</a:t>
            </a:r>
          </a:p>
        </p:txBody>
      </p:sp>
      <p:sp>
        <p:nvSpPr>
          <p:cNvPr id="50180" name="Line 4"/>
          <p:cNvSpPr>
            <a:spLocks noChangeShapeType="1"/>
          </p:cNvSpPr>
          <p:nvPr/>
        </p:nvSpPr>
        <p:spPr bwMode="auto">
          <a:xfrm>
            <a:off x="1828800" y="1600200"/>
            <a:ext cx="7086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219200" y="1828800"/>
            <a:ext cx="6781800" cy="22860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3200" i="1" smtClean="0">
                <a:solidFill>
                  <a:schemeClr val="tx1"/>
                </a:solidFill>
              </a:rPr>
              <a:t>    </a:t>
            </a:r>
          </a:p>
        </p:txBody>
      </p:sp>
      <p:graphicFrame>
        <p:nvGraphicFramePr>
          <p:cNvPr id="50182" name="Object 6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89007769"/>
              </p:ext>
            </p:extLst>
          </p:nvPr>
        </p:nvGraphicFramePr>
        <p:xfrm>
          <a:off x="428625" y="1733550"/>
          <a:ext cx="8332788" cy="4895850"/>
        </p:xfrm>
        <a:graphic>
          <a:graphicData uri="http://schemas.openxmlformats.org/presentationml/2006/ole">
            <p:oleObj spid="_x0000_s2052" name="Chart" r:id="rId3" imgW="8896441" imgH="5219706" progId="MSGraph.Chart.8">
              <p:embed followColorScheme="full"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1828800" y="1691751"/>
            <a:ext cx="632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</a:rPr>
              <a:t>Trend Analysis of Gross Profit Margin</a:t>
            </a:r>
          </a:p>
        </p:txBody>
      </p:sp>
    </p:spTree>
    <p:extLst>
      <p:ext uri="{BB962C8B-B14F-4D97-AF65-F5344CB8AC3E}">
        <p14:creationId xmlns:p14="http://schemas.microsoft.com/office/powerpoint/2010/main" xmlns="" val="34994704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xfrm>
            <a:off x="261296" y="152400"/>
            <a:ext cx="7968304" cy="1219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Profitability Ratios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267200" y="1828800"/>
            <a:ext cx="4648200" cy="32766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i="1" u="sng" dirty="0" smtClean="0">
                <a:solidFill>
                  <a:schemeClr val="tx1"/>
                </a:solidFill>
              </a:rPr>
              <a:t>Net Profit Margin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Net Profit after Taxes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Net Sales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i="1" dirty="0" smtClean="0">
                <a:solidFill>
                  <a:schemeClr val="tx1"/>
                </a:solidFill>
              </a:rPr>
              <a:t>Basket Wonders </a:t>
            </a:r>
            <a:r>
              <a:rPr lang="en-US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4800600"/>
            <a:ext cx="4343400" cy="17526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0" dirty="0" smtClean="0">
                <a:solidFill>
                  <a:schemeClr val="tx1"/>
                </a:solidFill>
              </a:rPr>
              <a:t>Indicates the firm’s profitability after taking account of all expenses and income taxes. </a:t>
            </a:r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419100" y="1866900"/>
            <a:ext cx="3505200" cy="15240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478479" y="1997075"/>
            <a:ext cx="3478517" cy="138243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Income Statement /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Balance Sheet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Ratios</a:t>
            </a:r>
          </a:p>
        </p:txBody>
      </p:sp>
      <p:sp>
        <p:nvSpPr>
          <p:cNvPr id="51209" name="Rectangle 9"/>
          <p:cNvSpPr>
            <a:spLocks noChangeArrowheads="1"/>
          </p:cNvSpPr>
          <p:nvPr/>
        </p:nvSpPr>
        <p:spPr bwMode="auto">
          <a:xfrm>
            <a:off x="387350" y="3816350"/>
            <a:ext cx="3568700" cy="67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1210" name="Rectangle 10"/>
          <p:cNvSpPr>
            <a:spLocks noChangeArrowheads="1"/>
          </p:cNvSpPr>
          <p:nvPr/>
        </p:nvSpPr>
        <p:spPr bwMode="auto">
          <a:xfrm>
            <a:off x="458788" y="3902075"/>
            <a:ext cx="3425825" cy="51593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Profitability Ratios</a:t>
            </a:r>
          </a:p>
        </p:txBody>
      </p:sp>
      <p:sp>
        <p:nvSpPr>
          <p:cNvPr id="51211" name="Line 11"/>
          <p:cNvSpPr>
            <a:spLocks noChangeShapeType="1"/>
          </p:cNvSpPr>
          <p:nvPr/>
        </p:nvSpPr>
        <p:spPr bwMode="auto">
          <a:xfrm>
            <a:off x="2209800" y="3429000"/>
            <a:ext cx="0" cy="3810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1212" name="Line 12"/>
          <p:cNvSpPr>
            <a:spLocks noChangeShapeType="1"/>
          </p:cNvSpPr>
          <p:nvPr/>
        </p:nvSpPr>
        <p:spPr bwMode="auto">
          <a:xfrm>
            <a:off x="4800600" y="3276600"/>
            <a:ext cx="36576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3261" name="Rectangle 13"/>
          <p:cNvSpPr>
            <a:spLocks noChangeArrowheads="1"/>
          </p:cNvSpPr>
          <p:nvPr/>
        </p:nvSpPr>
        <p:spPr bwMode="auto">
          <a:xfrm>
            <a:off x="5399088" y="5349875"/>
            <a:ext cx="1271587" cy="942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$91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$2,211</a:t>
            </a:r>
          </a:p>
        </p:txBody>
      </p:sp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6691313" y="5502275"/>
            <a:ext cx="1192635" cy="5206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= </a:t>
            </a:r>
            <a:r>
              <a:rPr lang="en-US" sz="2800" b="1" i="1">
                <a:solidFill>
                  <a:srgbClr val="003530"/>
                </a:solidFill>
              </a:rPr>
              <a:t>.041</a:t>
            </a:r>
          </a:p>
        </p:txBody>
      </p:sp>
      <p:sp>
        <p:nvSpPr>
          <p:cNvPr id="51215" name="Line 15"/>
          <p:cNvSpPr>
            <a:spLocks noChangeShapeType="1"/>
          </p:cNvSpPr>
          <p:nvPr/>
        </p:nvSpPr>
        <p:spPr bwMode="auto">
          <a:xfrm>
            <a:off x="5486400" y="5791200"/>
            <a:ext cx="11430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5105400" y="3276600"/>
            <a:ext cx="31242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/>
          <p:nvPr/>
        </p:nvCxnSpPr>
        <p:spPr bwMode="auto">
          <a:xfrm>
            <a:off x="5715000" y="5821362"/>
            <a:ext cx="6096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/>
          <p:nvPr/>
        </p:nvCxnSpPr>
        <p:spPr bwMode="auto">
          <a:xfrm>
            <a:off x="2057400" y="3390900"/>
            <a:ext cx="0" cy="5111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xmlns="" val="40938219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/>
          <p:cNvSpPr>
            <a:spLocks noChangeArrowheads="1"/>
          </p:cNvSpPr>
          <p:nvPr/>
        </p:nvSpPr>
        <p:spPr bwMode="auto">
          <a:xfrm>
            <a:off x="996950" y="3435350"/>
            <a:ext cx="7150100" cy="596900"/>
          </a:xfrm>
          <a:prstGeom prst="octagon">
            <a:avLst>
              <a:gd name="adj" fmla="val 29282"/>
            </a:avLst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2227" name="Line 3"/>
          <p:cNvSpPr>
            <a:spLocks noChangeShapeType="1"/>
          </p:cNvSpPr>
          <p:nvPr/>
        </p:nvSpPr>
        <p:spPr bwMode="auto">
          <a:xfrm>
            <a:off x="1905000" y="16764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686800" cy="13716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Profitability Ratio Comparisons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2667000"/>
            <a:ext cx="5105400" cy="3200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i="1" u="sng" dirty="0" smtClean="0">
                <a:solidFill>
                  <a:schemeClr val="tx1"/>
                </a:solidFill>
              </a:rPr>
              <a:t>BW</a:t>
            </a:r>
            <a:r>
              <a:rPr lang="en-US" sz="3600" i="1" dirty="0" smtClean="0">
                <a:solidFill>
                  <a:schemeClr val="tx1"/>
                </a:solidFill>
              </a:rPr>
              <a:t>            </a:t>
            </a:r>
            <a:r>
              <a:rPr lang="en-US" sz="3600" i="1" u="sng" dirty="0" smtClean="0">
                <a:solidFill>
                  <a:schemeClr val="tx1"/>
                </a:solidFill>
              </a:rPr>
              <a:t>Industry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4.1%		8.2%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4.9			8.1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9.0			7.6</a:t>
            </a:r>
          </a:p>
        </p:txBody>
      </p:sp>
      <p:sp>
        <p:nvSpPr>
          <p:cNvPr id="52230" name="Line 6"/>
          <p:cNvSpPr>
            <a:spLocks noChangeShapeType="1"/>
          </p:cNvSpPr>
          <p:nvPr/>
        </p:nvSpPr>
        <p:spPr bwMode="auto">
          <a:xfrm>
            <a:off x="1828800" y="16002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3276600" cy="3048000"/>
          </a:xfrm>
          <a:noFill/>
          <a:ln>
            <a:noFill/>
          </a:ln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u="sng" smtClean="0">
                <a:solidFill>
                  <a:schemeClr val="tx1"/>
                </a:solidFill>
              </a:rPr>
              <a:t>Year</a:t>
            </a:r>
            <a:endParaRPr lang="en-US" sz="360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2494303" y="1854200"/>
            <a:ext cx="4033156" cy="7053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u="sng" dirty="0">
                <a:solidFill>
                  <a:srgbClr val="003530"/>
                </a:solidFill>
              </a:rPr>
              <a:t>Net Profit Margin</a:t>
            </a:r>
          </a:p>
        </p:txBody>
      </p:sp>
      <p:sp>
        <p:nvSpPr>
          <p:cNvPr id="52233" name="Rectangle 9"/>
          <p:cNvSpPr>
            <a:spLocks noChangeArrowheads="1"/>
          </p:cNvSpPr>
          <p:nvPr/>
        </p:nvSpPr>
        <p:spPr bwMode="auto">
          <a:xfrm>
            <a:off x="1283696" y="5977530"/>
            <a:ext cx="6195608" cy="5822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3530"/>
                </a:solidFill>
              </a:rPr>
              <a:t>BW has a poor Net Profit Margin.</a:t>
            </a:r>
          </a:p>
        </p:txBody>
      </p:sp>
    </p:spTree>
    <p:extLst>
      <p:ext uri="{BB962C8B-B14F-4D97-AF65-F5344CB8AC3E}">
        <p14:creationId xmlns:p14="http://schemas.microsoft.com/office/powerpoint/2010/main" xmlns="" val="40626842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Line 2"/>
          <p:cNvSpPr>
            <a:spLocks noChangeShapeType="1"/>
          </p:cNvSpPr>
          <p:nvPr/>
        </p:nvSpPr>
        <p:spPr bwMode="auto">
          <a:xfrm>
            <a:off x="1905000" y="1676400"/>
            <a:ext cx="7086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686800" cy="16002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</a:rPr>
              <a:t>Net Profit Margin –</a:t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>Trend Analysis Comparison</a:t>
            </a:r>
          </a:p>
        </p:txBody>
      </p:sp>
      <p:sp>
        <p:nvSpPr>
          <p:cNvPr id="53252" name="Line 4"/>
          <p:cNvSpPr>
            <a:spLocks noChangeShapeType="1"/>
          </p:cNvSpPr>
          <p:nvPr/>
        </p:nvSpPr>
        <p:spPr bwMode="auto">
          <a:xfrm>
            <a:off x="1828800" y="1600200"/>
            <a:ext cx="7086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219200" y="1828800"/>
            <a:ext cx="6781800" cy="2286000"/>
          </a:xfrm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3200" i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</a:p>
        </p:txBody>
      </p:sp>
      <p:graphicFrame>
        <p:nvGraphicFramePr>
          <p:cNvPr id="53254" name="Object 6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23884663"/>
              </p:ext>
            </p:extLst>
          </p:nvPr>
        </p:nvGraphicFramePr>
        <p:xfrm>
          <a:off x="428625" y="1733550"/>
          <a:ext cx="8332788" cy="4895850"/>
        </p:xfrm>
        <a:graphic>
          <a:graphicData uri="http://schemas.openxmlformats.org/presentationml/2006/ole">
            <p:oleObj spid="_x0000_s3076" name="Chart" r:id="rId3" imgW="8896441" imgH="5219706" progId="MSGraph.Chart.8">
              <p:embed followColorScheme="full"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1524000" y="1831032"/>
            <a:ext cx="609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</a:rPr>
              <a:t>Trend Analysis of Net Profit Margin</a:t>
            </a:r>
          </a:p>
        </p:txBody>
      </p:sp>
    </p:spTree>
    <p:extLst>
      <p:ext uri="{BB962C8B-B14F-4D97-AF65-F5344CB8AC3E}">
        <p14:creationId xmlns:p14="http://schemas.microsoft.com/office/powerpoint/2010/main" xmlns="" val="1635621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>
          <a:xfrm>
            <a:off x="1676400" y="533400"/>
            <a:ext cx="7391400" cy="1219200"/>
          </a:xfrm>
          <a:noFill/>
          <a:effectLst/>
        </p:spPr>
        <p:txBody>
          <a:bodyPr/>
          <a:lstStyle/>
          <a:p>
            <a:pPr>
              <a:defRPr/>
            </a:pPr>
            <a:r>
              <a:rPr lang="en-US" b="1" smtClean="0">
                <a:solidFill>
                  <a:schemeClr val="tx1"/>
                </a:solidFill>
                <a:effectLst/>
              </a:rPr>
              <a:t>Profitability Ratios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267200" y="1828800"/>
            <a:ext cx="4648200" cy="33528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i="1" u="sng" dirty="0" smtClean="0">
                <a:solidFill>
                  <a:schemeClr val="tx1"/>
                </a:solidFill>
              </a:rPr>
              <a:t>Return on Investment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Net Profit after Taxes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Total Assets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i="1" dirty="0" smtClean="0">
                <a:solidFill>
                  <a:schemeClr val="tx1"/>
                </a:solidFill>
              </a:rPr>
              <a:t>Basket Wonders </a:t>
            </a:r>
            <a:r>
              <a:rPr lang="en-US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4648200"/>
            <a:ext cx="4343400" cy="1752600"/>
          </a:xfrm>
          <a:noFill/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0" dirty="0" smtClean="0">
                <a:solidFill>
                  <a:schemeClr val="tx1"/>
                </a:solidFill>
              </a:rPr>
              <a:t>Indicates the profitability on the assets of the firm (after all expenses and taxes). </a:t>
            </a: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78479" y="1997075"/>
            <a:ext cx="3478517" cy="1382430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Income Statement /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Balance Sheet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003530"/>
                </a:solidFill>
              </a:rPr>
              <a:t>Ratios</a:t>
            </a:r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387350" y="3816350"/>
            <a:ext cx="3568700" cy="673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458788" y="3902075"/>
            <a:ext cx="3425825" cy="5159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3530"/>
                </a:solidFill>
              </a:rPr>
              <a:t>Profitability Ratios</a:t>
            </a:r>
          </a:p>
        </p:txBody>
      </p:sp>
      <p:sp>
        <p:nvSpPr>
          <p:cNvPr id="54283" name="Line 11"/>
          <p:cNvSpPr>
            <a:spLocks noChangeShapeType="1"/>
          </p:cNvSpPr>
          <p:nvPr/>
        </p:nvSpPr>
        <p:spPr bwMode="auto">
          <a:xfrm>
            <a:off x="2209800" y="342900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4800600" y="3276600"/>
            <a:ext cx="3657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6333" name="Rectangle 13"/>
          <p:cNvSpPr>
            <a:spLocks noChangeArrowheads="1"/>
          </p:cNvSpPr>
          <p:nvPr/>
        </p:nvSpPr>
        <p:spPr bwMode="auto">
          <a:xfrm>
            <a:off x="5392878" y="5349875"/>
            <a:ext cx="1284007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$91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$2,160</a:t>
            </a:r>
          </a:p>
        </p:txBody>
      </p:sp>
      <p:sp>
        <p:nvSpPr>
          <p:cNvPr id="56334" name="Rectangle 14"/>
          <p:cNvSpPr>
            <a:spLocks noChangeArrowheads="1"/>
          </p:cNvSpPr>
          <p:nvPr/>
        </p:nvSpPr>
        <p:spPr bwMode="auto">
          <a:xfrm>
            <a:off x="6691313" y="5502275"/>
            <a:ext cx="1192635" cy="5206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= </a:t>
            </a:r>
            <a:r>
              <a:rPr lang="en-US" sz="2800" b="1" i="1">
                <a:solidFill>
                  <a:srgbClr val="003530"/>
                </a:solidFill>
              </a:rPr>
              <a:t>.042</a:t>
            </a:r>
          </a:p>
        </p:txBody>
      </p:sp>
      <p:sp>
        <p:nvSpPr>
          <p:cNvPr id="54287" name="Line 15"/>
          <p:cNvSpPr>
            <a:spLocks noChangeShapeType="1"/>
          </p:cNvSpPr>
          <p:nvPr/>
        </p:nvSpPr>
        <p:spPr bwMode="auto">
          <a:xfrm>
            <a:off x="5486400" y="5791200"/>
            <a:ext cx="1143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67989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10600" cy="1295400"/>
          </a:xfrm>
          <a:noFill/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</a:rPr>
              <a:t>Profitability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</a:rPr>
              <a:t>Ratio Comparisons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2667000"/>
            <a:ext cx="5105400" cy="3200400"/>
          </a:xfrm>
          <a:noFill/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i="1" u="sng" dirty="0" smtClean="0">
                <a:solidFill>
                  <a:schemeClr val="tx1"/>
                </a:solidFill>
              </a:rPr>
              <a:t>BW</a:t>
            </a:r>
            <a:r>
              <a:rPr lang="en-US" sz="3600" i="1" dirty="0" smtClean="0">
                <a:solidFill>
                  <a:schemeClr val="tx1"/>
                </a:solidFill>
              </a:rPr>
              <a:t>              </a:t>
            </a:r>
            <a:r>
              <a:rPr lang="en-US" sz="3600" i="1" u="sng" dirty="0" smtClean="0">
                <a:solidFill>
                  <a:schemeClr val="tx1"/>
                </a:solidFill>
              </a:rPr>
              <a:t>Industry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4.2%		  9.8%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5.0			  9.1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9.1			10.8</a:t>
            </a:r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3276600" cy="3048000"/>
          </a:xfrm>
          <a:noFill/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u="sng" dirty="0" smtClean="0">
                <a:solidFill>
                  <a:schemeClr val="tx1"/>
                </a:solidFill>
              </a:rPr>
              <a:t>Year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1966114" y="1854200"/>
            <a:ext cx="5089535" cy="70532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003530"/>
                </a:solidFill>
              </a:rPr>
              <a:t>Return on Investment</a:t>
            </a:r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1122465" y="5686425"/>
            <a:ext cx="7037184" cy="5822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3530"/>
                </a:solidFill>
              </a:rPr>
              <a:t>BW has a poor Return on Investment.</a:t>
            </a:r>
          </a:p>
        </p:txBody>
      </p:sp>
    </p:spTree>
    <p:extLst>
      <p:ext uri="{BB962C8B-B14F-4D97-AF65-F5344CB8AC3E}">
        <p14:creationId xmlns:p14="http://schemas.microsoft.com/office/powerpoint/2010/main" xmlns="" val="15078260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Line 2"/>
          <p:cNvSpPr>
            <a:spLocks noChangeShapeType="1"/>
          </p:cNvSpPr>
          <p:nvPr/>
        </p:nvSpPr>
        <p:spPr bwMode="auto">
          <a:xfrm>
            <a:off x="1905000" y="1676400"/>
            <a:ext cx="7086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534400" cy="17526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Return on Investment –</a:t>
            </a:r>
            <a:br>
              <a:rPr lang="en-US" sz="4000" b="1" dirty="0" smtClean="0">
                <a:solidFill>
                  <a:schemeClr val="tx1"/>
                </a:solidFill>
                <a:effectLst/>
              </a:rPr>
            </a:br>
            <a:r>
              <a:rPr lang="en-US" sz="4000" b="1" dirty="0" smtClean="0">
                <a:solidFill>
                  <a:schemeClr val="tx1"/>
                </a:solidFill>
                <a:effectLst/>
              </a:rPr>
              <a:t>Trend Analysis Comparison</a:t>
            </a:r>
          </a:p>
        </p:txBody>
      </p:sp>
      <p:sp>
        <p:nvSpPr>
          <p:cNvPr id="56324" name="Line 4"/>
          <p:cNvSpPr>
            <a:spLocks noChangeShapeType="1"/>
          </p:cNvSpPr>
          <p:nvPr/>
        </p:nvSpPr>
        <p:spPr bwMode="auto">
          <a:xfrm>
            <a:off x="1828800" y="1600200"/>
            <a:ext cx="7086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219200" y="1828800"/>
            <a:ext cx="6781800" cy="2286000"/>
          </a:xfrm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3200" i="1" smtClean="0">
                <a:solidFill>
                  <a:schemeClr val="tx1"/>
                </a:solidFill>
              </a:rPr>
              <a:t>    </a:t>
            </a:r>
          </a:p>
        </p:txBody>
      </p:sp>
      <p:graphicFrame>
        <p:nvGraphicFramePr>
          <p:cNvPr id="56326" name="Object 6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65386073"/>
              </p:ext>
            </p:extLst>
          </p:nvPr>
        </p:nvGraphicFramePr>
        <p:xfrm>
          <a:off x="428625" y="1733550"/>
          <a:ext cx="8332788" cy="4895850"/>
        </p:xfrm>
        <a:graphic>
          <a:graphicData uri="http://schemas.openxmlformats.org/presentationml/2006/ole">
            <p:oleObj spid="_x0000_s4100" name="Chart" r:id="rId3" imgW="8896441" imgH="5219706" progId="MSGraph.Chart.8">
              <p:embed followColorScheme="full"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1143000" y="1677236"/>
            <a:ext cx="632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</a:rPr>
              <a:t>Trend Analysis of Return on Investment</a:t>
            </a:r>
          </a:p>
        </p:txBody>
      </p:sp>
    </p:spTree>
    <p:extLst>
      <p:ext uri="{BB962C8B-B14F-4D97-AF65-F5344CB8AC3E}">
        <p14:creationId xmlns:p14="http://schemas.microsoft.com/office/powerpoint/2010/main" xmlns="" val="11198253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title"/>
          </p:nvPr>
        </p:nvSpPr>
        <p:spPr>
          <a:xfrm>
            <a:off x="1676400" y="533400"/>
            <a:ext cx="7391400" cy="1219200"/>
          </a:xfrm>
          <a:noFill/>
          <a:ln w="3175"/>
          <a:effectLst/>
        </p:spPr>
        <p:txBody>
          <a:bodyPr/>
          <a:lstStyle/>
          <a:p>
            <a:pPr>
              <a:defRPr/>
            </a:pPr>
            <a:r>
              <a:rPr lang="en-US" b="1" smtClean="0">
                <a:solidFill>
                  <a:schemeClr val="tx1"/>
                </a:solidFill>
                <a:effectLst/>
              </a:rPr>
              <a:t>Profitability Ratios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267200" y="1828800"/>
            <a:ext cx="4648200" cy="3276600"/>
          </a:xfrm>
          <a:noFill/>
          <a:ln w="3175"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i="1" u="sng" dirty="0" smtClean="0">
                <a:solidFill>
                  <a:schemeClr val="tx1"/>
                </a:solidFill>
              </a:rPr>
              <a:t>Return on Equity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Net Profit after Taxes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Shareholders’ Equity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i="1" dirty="0" smtClean="0">
                <a:solidFill>
                  <a:schemeClr val="tx1"/>
                </a:solidFill>
              </a:rPr>
              <a:t>Basket Wonders </a:t>
            </a:r>
            <a:r>
              <a:rPr lang="en-US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7937" y="5320846"/>
            <a:ext cx="4419600" cy="1537154"/>
          </a:xfrm>
          <a:noFill/>
          <a:ln w="3175"/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dirty="0" smtClean="0">
                <a:solidFill>
                  <a:schemeClr val="tx1"/>
                </a:solidFill>
              </a:rPr>
              <a:t>Indicates the profitability to the shareholders of the firm (after all expenses and taxes). </a:t>
            </a: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478479" y="1997075"/>
            <a:ext cx="3478517" cy="1382430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3530"/>
                </a:solidFill>
              </a:rPr>
              <a:t>Income Statement /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3530"/>
                </a:solidFill>
              </a:rPr>
              <a:t>Balance Sheet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3530"/>
                </a:solidFill>
              </a:rPr>
              <a:t>Ratios</a:t>
            </a: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387350" y="3816350"/>
            <a:ext cx="3568700" cy="6731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458788" y="3902075"/>
            <a:ext cx="3425825" cy="515938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3530"/>
                </a:solidFill>
              </a:rPr>
              <a:t>Profitability Ratios</a:t>
            </a:r>
          </a:p>
        </p:txBody>
      </p:sp>
      <p:sp>
        <p:nvSpPr>
          <p:cNvPr id="57355" name="Line 11"/>
          <p:cNvSpPr>
            <a:spLocks noChangeShapeType="1"/>
          </p:cNvSpPr>
          <p:nvPr/>
        </p:nvSpPr>
        <p:spPr bwMode="auto">
          <a:xfrm>
            <a:off x="2209800" y="3429000"/>
            <a:ext cx="0" cy="3810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7356" name="Line 12"/>
          <p:cNvSpPr>
            <a:spLocks noChangeShapeType="1"/>
          </p:cNvSpPr>
          <p:nvPr/>
        </p:nvSpPr>
        <p:spPr bwMode="auto">
          <a:xfrm>
            <a:off x="4800600" y="3276600"/>
            <a:ext cx="36576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59405" name="Rectangle 13"/>
          <p:cNvSpPr>
            <a:spLocks noChangeArrowheads="1"/>
          </p:cNvSpPr>
          <p:nvPr/>
        </p:nvSpPr>
        <p:spPr bwMode="auto">
          <a:xfrm>
            <a:off x="5392878" y="5349875"/>
            <a:ext cx="1284007" cy="951543"/>
          </a:xfrm>
          <a:prstGeom prst="rect">
            <a:avLst/>
          </a:prstGeom>
          <a:noFill/>
          <a:ln w="3175"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$91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$1,139</a:t>
            </a:r>
          </a:p>
        </p:txBody>
      </p:sp>
      <p:sp>
        <p:nvSpPr>
          <p:cNvPr id="59406" name="Rectangle 14"/>
          <p:cNvSpPr>
            <a:spLocks noChangeArrowheads="1"/>
          </p:cNvSpPr>
          <p:nvPr/>
        </p:nvSpPr>
        <p:spPr bwMode="auto">
          <a:xfrm>
            <a:off x="6691313" y="5502275"/>
            <a:ext cx="992260" cy="520655"/>
          </a:xfrm>
          <a:prstGeom prst="rect">
            <a:avLst/>
          </a:prstGeom>
          <a:noFill/>
          <a:ln w="3175"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003530"/>
                </a:solidFill>
              </a:rPr>
              <a:t>= </a:t>
            </a:r>
            <a:r>
              <a:rPr lang="en-US" sz="2800" b="1" i="1">
                <a:solidFill>
                  <a:srgbClr val="003530"/>
                </a:solidFill>
              </a:rPr>
              <a:t>.08</a:t>
            </a:r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>
            <a:off x="5486400" y="5791200"/>
            <a:ext cx="1143000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709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391400" cy="1752600"/>
          </a:xfrm>
          <a:noFill/>
          <a:effectLst/>
        </p:spPr>
        <p:txBody>
          <a:bodyPr/>
          <a:lstStyle/>
          <a:p>
            <a:pPr>
              <a:defRPr/>
            </a:pPr>
            <a:r>
              <a:rPr lang="en-US" b="1" smtClean="0">
                <a:solidFill>
                  <a:schemeClr val="tx1"/>
                </a:solidFill>
                <a:effectLst/>
              </a:rPr>
              <a:t>Profitability				 Ratio Comparisons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2667000"/>
            <a:ext cx="5105400" cy="3200400"/>
          </a:xfrm>
          <a:noFill/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i="1" u="sng" dirty="0" smtClean="0">
                <a:solidFill>
                  <a:schemeClr val="tx1"/>
                </a:solidFill>
              </a:rPr>
              <a:t> BW</a:t>
            </a:r>
            <a:r>
              <a:rPr lang="en-US" sz="3600" i="1" dirty="0" smtClean="0">
                <a:solidFill>
                  <a:schemeClr val="tx1"/>
                </a:solidFill>
              </a:rPr>
              <a:t>            </a:t>
            </a:r>
            <a:r>
              <a:rPr lang="en-US" sz="3600" i="1" u="sng" dirty="0" smtClean="0">
                <a:solidFill>
                  <a:schemeClr val="tx1"/>
                </a:solidFill>
              </a:rPr>
              <a:t>Industry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  8.0%		17.9%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  9.4			17.2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16.6			20.4</a:t>
            </a:r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3276600" cy="3048000"/>
          </a:xfrm>
          <a:noFill/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u="sng" smtClean="0">
                <a:solidFill>
                  <a:schemeClr val="tx1"/>
                </a:solidFill>
              </a:rPr>
              <a:t>Year</a:t>
            </a:r>
            <a:endParaRPr lang="en-US" sz="360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2507936" y="1854200"/>
            <a:ext cx="4004302" cy="705321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u="sng" dirty="0">
                <a:solidFill>
                  <a:srgbClr val="003530"/>
                </a:solidFill>
              </a:rPr>
              <a:t>Return on Equity</a:t>
            </a: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1295400" y="5948501"/>
            <a:ext cx="6142708" cy="5822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3530"/>
                </a:solidFill>
              </a:rPr>
              <a:t>BW has a poor Return on Equity.</a:t>
            </a:r>
          </a:p>
        </p:txBody>
      </p:sp>
    </p:spTree>
    <p:extLst>
      <p:ext uri="{BB962C8B-B14F-4D97-AF65-F5344CB8AC3E}">
        <p14:creationId xmlns:p14="http://schemas.microsoft.com/office/powerpoint/2010/main" xmlns="" val="3807267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Line 2"/>
          <p:cNvSpPr>
            <a:spLocks noChangeShapeType="1"/>
          </p:cNvSpPr>
          <p:nvPr/>
        </p:nvSpPr>
        <p:spPr bwMode="auto">
          <a:xfrm>
            <a:off x="1905000" y="1676400"/>
            <a:ext cx="7086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87086"/>
            <a:ext cx="8813800" cy="15240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Return on Equity –</a:t>
            </a:r>
            <a:br>
              <a:rPr lang="en-US" sz="4000" b="1" dirty="0" smtClean="0">
                <a:solidFill>
                  <a:schemeClr val="tx1"/>
                </a:solidFill>
                <a:effectLst/>
              </a:rPr>
            </a:br>
            <a:r>
              <a:rPr lang="en-US" sz="4000" b="1" dirty="0" smtClean="0">
                <a:solidFill>
                  <a:schemeClr val="tx1"/>
                </a:solidFill>
                <a:effectLst/>
              </a:rPr>
              <a:t>Trend Analysis Comparison</a:t>
            </a:r>
          </a:p>
        </p:txBody>
      </p:sp>
      <p:sp>
        <p:nvSpPr>
          <p:cNvPr id="59396" name="Line 4"/>
          <p:cNvSpPr>
            <a:spLocks noChangeShapeType="1"/>
          </p:cNvSpPr>
          <p:nvPr/>
        </p:nvSpPr>
        <p:spPr bwMode="auto">
          <a:xfrm>
            <a:off x="1828800" y="1600200"/>
            <a:ext cx="7086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219200" y="1828800"/>
            <a:ext cx="6781800" cy="2286000"/>
          </a:xfrm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3200" i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</a:p>
        </p:txBody>
      </p:sp>
      <p:graphicFrame>
        <p:nvGraphicFramePr>
          <p:cNvPr id="59398" name="Object 6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73872469"/>
              </p:ext>
            </p:extLst>
          </p:nvPr>
        </p:nvGraphicFramePr>
        <p:xfrm>
          <a:off x="304800" y="1727984"/>
          <a:ext cx="8332788" cy="4895850"/>
        </p:xfrm>
        <a:graphic>
          <a:graphicData uri="http://schemas.openxmlformats.org/presentationml/2006/ole">
            <p:oleObj spid="_x0000_s5124" name="Chart" r:id="rId3" imgW="8896441" imgH="5219706" progId="MSGraph.Chart.8">
              <p:embed followColorScheme="full"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1676400" y="1901763"/>
            <a:ext cx="6553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</a:rPr>
              <a:t>Trend Analysis of Return on Equity</a:t>
            </a:r>
          </a:p>
        </p:txBody>
      </p:sp>
    </p:spTree>
    <p:extLst>
      <p:ext uri="{BB962C8B-B14F-4D97-AF65-F5344CB8AC3E}">
        <p14:creationId xmlns:p14="http://schemas.microsoft.com/office/powerpoint/2010/main" xmlns="" val="7931864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828800"/>
            <a:ext cx="77724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500" dirty="0" smtClean="0"/>
              <a:t>ROI </a:t>
            </a:r>
            <a:r>
              <a:rPr lang="en-US" sz="2500" dirty="0" smtClean="0"/>
              <a:t>= Net Profit Margin x Total Assets Turnover</a:t>
            </a:r>
          </a:p>
          <a:p>
            <a:pPr marL="5427663" indent="-5427663"/>
            <a:r>
              <a:rPr lang="en-US" sz="2500" dirty="0" smtClean="0"/>
              <a:t>      </a:t>
            </a:r>
            <a:r>
              <a:rPr lang="en-US" sz="2500" dirty="0" smtClean="0"/>
              <a:t>     </a:t>
            </a:r>
            <a:r>
              <a:rPr lang="en-US" sz="2500" dirty="0" smtClean="0"/>
              <a:t>= (Net profit after Tax/ Net Sales) x (Net Sales / Total Assets)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500" i="1" dirty="0" smtClean="0"/>
              <a:t>Return on Equity (ROE) = Net Profit after Tax / </a:t>
            </a:r>
          </a:p>
          <a:p>
            <a:pPr marL="3894138"/>
            <a:r>
              <a:rPr lang="en-US" sz="2500" i="1" dirty="0" smtClean="0"/>
              <a:t>Shareholder’s Equity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500" dirty="0" smtClean="0"/>
              <a:t>ROE = Net Profit Margin x Total Assets Turnover x </a:t>
            </a:r>
          </a:p>
          <a:p>
            <a:pPr marL="4970463"/>
            <a:r>
              <a:rPr lang="en-US" sz="2500" dirty="0" smtClean="0"/>
              <a:t>Equity Multiplier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500" dirty="0" smtClean="0"/>
              <a:t>ROE =( Net Profit After Tax/Net Sales) x (Net </a:t>
            </a:r>
          </a:p>
          <a:p>
            <a:pPr marL="1312863"/>
            <a:r>
              <a:rPr lang="en-US" sz="2500" dirty="0" smtClean="0"/>
              <a:t>Sales/Total Assets) x (Total Assets / </a:t>
            </a:r>
          </a:p>
          <a:p>
            <a:pPr marL="4232275"/>
            <a:r>
              <a:rPr lang="en-US" sz="2500" dirty="0" smtClean="0"/>
              <a:t>Shareholder’s Equity)</a:t>
            </a:r>
            <a:endParaRPr lang="en-US" sz="25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28600"/>
            <a:ext cx="8001000" cy="1276350"/>
          </a:xfrm>
        </p:spPr>
        <p:txBody>
          <a:bodyPr/>
          <a:lstStyle/>
          <a:p>
            <a:r>
              <a:rPr lang="en-US" sz="3600" b="1" i="0" dirty="0" smtClean="0">
                <a:solidFill>
                  <a:schemeClr val="tx1"/>
                </a:solidFill>
                <a:effectLst/>
              </a:rPr>
              <a:t>Return on Investment and the Du Pont Approach</a:t>
            </a:r>
            <a:endParaRPr lang="en-US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70913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2825750" y="3206750"/>
            <a:ext cx="977900" cy="520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768350" y="1987550"/>
            <a:ext cx="2959100" cy="520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0420" name="Line 4"/>
          <p:cNvSpPr>
            <a:spLocks noChangeShapeType="1"/>
          </p:cNvSpPr>
          <p:nvPr/>
        </p:nvSpPr>
        <p:spPr bwMode="auto">
          <a:xfrm>
            <a:off x="1905000" y="1676400"/>
            <a:ext cx="6858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162800" cy="12954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3600" b="1" i="0" dirty="0" smtClean="0">
                <a:solidFill>
                  <a:schemeClr val="tx1"/>
                </a:solidFill>
                <a:effectLst/>
              </a:rPr>
              <a:t>Return on Investment and the Du Pont Approach</a:t>
            </a:r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4343400"/>
            <a:ext cx="8686800" cy="1676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ROI</a:t>
            </a:r>
            <a:r>
              <a:rPr lang="en-US" sz="3600" baseline="-25000" dirty="0" smtClean="0">
                <a:solidFill>
                  <a:schemeClr val="tx1"/>
                </a:solidFill>
              </a:rPr>
              <a:t>2007</a:t>
            </a:r>
            <a:r>
              <a:rPr lang="en-US" sz="3600" dirty="0" smtClean="0">
                <a:solidFill>
                  <a:schemeClr val="tx1"/>
                </a:solidFill>
              </a:rPr>
              <a:t>     </a:t>
            </a:r>
            <a:r>
              <a:rPr lang="en-US" sz="3600" baseline="30000" dirty="0" smtClean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= .041 x 1.02 = .042 or 4.2%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600" dirty="0" err="1" smtClean="0">
                <a:solidFill>
                  <a:schemeClr val="tx1"/>
                </a:solidFill>
              </a:rPr>
              <a:t>ROI</a:t>
            </a:r>
            <a:r>
              <a:rPr lang="en-US" sz="3600" baseline="-25000" dirty="0" err="1" smtClean="0">
                <a:solidFill>
                  <a:schemeClr val="tx1"/>
                </a:solidFill>
              </a:rPr>
              <a:t>Industry</a:t>
            </a:r>
            <a:r>
              <a:rPr lang="en-US" sz="3600" baseline="-25000" dirty="0" smtClean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 = .082 x 1.17 = .098 or 9.8%</a:t>
            </a:r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>
            <a:off x="1828800" y="1600200"/>
            <a:ext cx="6858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2862263" y="3171825"/>
            <a:ext cx="5331589" cy="10746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3530"/>
                </a:solidFill>
              </a:rPr>
              <a:t>ROI  = Net profit margin X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3530"/>
                </a:solidFill>
              </a:rPr>
              <a:t>	   Total asset turnover</a:t>
            </a:r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747713" y="1952625"/>
            <a:ext cx="7437935" cy="10746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3530"/>
                </a:solidFill>
              </a:rPr>
              <a:t>Earning Power  = Sales profitability X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3530"/>
                </a:solidFill>
              </a:rPr>
              <a:t>			      Asset efficiency</a:t>
            </a:r>
          </a:p>
        </p:txBody>
      </p:sp>
    </p:spTree>
    <p:extLst>
      <p:ext uri="{BB962C8B-B14F-4D97-AF65-F5344CB8AC3E}">
        <p14:creationId xmlns:p14="http://schemas.microsoft.com/office/powerpoint/2010/main" xmlns="" val="5496328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387350" y="3587750"/>
            <a:ext cx="8140700" cy="977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539750" y="1987550"/>
            <a:ext cx="3492500" cy="520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1444" name="Line 4"/>
          <p:cNvSpPr>
            <a:spLocks noChangeShapeType="1"/>
          </p:cNvSpPr>
          <p:nvPr/>
        </p:nvSpPr>
        <p:spPr bwMode="auto">
          <a:xfrm>
            <a:off x="1905000" y="1676400"/>
            <a:ext cx="5867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839200" cy="1219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i="0" dirty="0" smtClean="0">
                <a:solidFill>
                  <a:schemeClr val="tx1"/>
                </a:solidFill>
                <a:effectLst/>
              </a:rPr>
              <a:t>Return on Equity and the</a:t>
            </a:r>
            <a:br>
              <a:rPr lang="en-US" sz="4000" b="1" i="0" dirty="0" smtClean="0">
                <a:solidFill>
                  <a:schemeClr val="tx1"/>
                </a:solidFill>
                <a:effectLst/>
              </a:rPr>
            </a:br>
            <a:r>
              <a:rPr lang="en-US" sz="4000" b="1" i="0" dirty="0" smtClean="0">
                <a:solidFill>
                  <a:schemeClr val="tx1"/>
                </a:solidFill>
                <a:effectLst/>
              </a:rPr>
              <a:t>Du Pont Approach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4800600"/>
            <a:ext cx="8686800" cy="1676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600" smtClean="0">
                <a:solidFill>
                  <a:schemeClr val="tx1"/>
                </a:solidFill>
              </a:rPr>
              <a:t>ROE</a:t>
            </a:r>
            <a:r>
              <a:rPr lang="en-US" sz="3600" baseline="-25000" smtClean="0">
                <a:solidFill>
                  <a:schemeClr val="tx1"/>
                </a:solidFill>
              </a:rPr>
              <a:t>2007 </a:t>
            </a:r>
            <a:r>
              <a:rPr lang="en-US" sz="3600" smtClean="0">
                <a:solidFill>
                  <a:schemeClr val="tx1"/>
                </a:solidFill>
              </a:rPr>
              <a:t>     = .041 x 1.02 x 1.90 = .080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600" smtClean="0">
                <a:solidFill>
                  <a:schemeClr val="tx1"/>
                </a:solidFill>
              </a:rPr>
              <a:t>ROE</a:t>
            </a:r>
            <a:r>
              <a:rPr lang="en-US" sz="3600" baseline="-25000" smtClean="0">
                <a:solidFill>
                  <a:schemeClr val="tx1"/>
                </a:solidFill>
              </a:rPr>
              <a:t>Industry </a:t>
            </a:r>
            <a:r>
              <a:rPr lang="en-US" sz="3600" smtClean="0">
                <a:solidFill>
                  <a:schemeClr val="tx1"/>
                </a:solidFill>
              </a:rPr>
              <a:t> = .082 x 1.17 x 1.88 = .179</a:t>
            </a:r>
          </a:p>
        </p:txBody>
      </p:sp>
      <p:sp>
        <p:nvSpPr>
          <p:cNvPr id="61447" name="Line 7"/>
          <p:cNvSpPr>
            <a:spLocks noChangeShapeType="1"/>
          </p:cNvSpPr>
          <p:nvPr/>
        </p:nvSpPr>
        <p:spPr bwMode="auto">
          <a:xfrm>
            <a:off x="1828800" y="1600200"/>
            <a:ext cx="5867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77787" y="1988457"/>
            <a:ext cx="8531225" cy="156709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3530"/>
                </a:solidFill>
              </a:rPr>
              <a:t>Return On Equity  = Net profit margin X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3530"/>
                </a:solidFill>
              </a:rPr>
              <a:t>	   			  Total asset turnover X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3530"/>
                </a:solidFill>
              </a:rPr>
              <a:t>				  Equity Multiplier</a:t>
            </a:r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442913" y="3781425"/>
            <a:ext cx="3837590" cy="5822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>
                <a:solidFill>
                  <a:srgbClr val="003530"/>
                </a:solidFill>
              </a:rPr>
              <a:t>Equity Multiplier = </a:t>
            </a:r>
          </a:p>
        </p:txBody>
      </p:sp>
      <p:sp>
        <p:nvSpPr>
          <p:cNvPr id="61450" name="Rectangle 10"/>
          <p:cNvSpPr>
            <a:spLocks noChangeArrowheads="1"/>
          </p:cNvSpPr>
          <p:nvPr/>
        </p:nvSpPr>
        <p:spPr bwMode="auto">
          <a:xfrm>
            <a:off x="5091113" y="3552825"/>
            <a:ext cx="2571987" cy="5822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003530"/>
                </a:solidFill>
              </a:rPr>
              <a:t>Total Assets</a:t>
            </a:r>
          </a:p>
        </p:txBody>
      </p:sp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4252913" y="4010025"/>
            <a:ext cx="4258987" cy="5822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003530"/>
                </a:solidFill>
              </a:rPr>
              <a:t>Shareholders’ Equity</a:t>
            </a:r>
          </a:p>
        </p:txBody>
      </p:sp>
      <p:sp>
        <p:nvSpPr>
          <p:cNvPr id="61452" name="Line 12"/>
          <p:cNvSpPr>
            <a:spLocks noChangeShapeType="1"/>
          </p:cNvSpPr>
          <p:nvPr/>
        </p:nvSpPr>
        <p:spPr bwMode="auto">
          <a:xfrm>
            <a:off x="4343400" y="4038600"/>
            <a:ext cx="4038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3667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Line 2"/>
          <p:cNvSpPr>
            <a:spLocks noChangeShapeType="1"/>
          </p:cNvSpPr>
          <p:nvPr/>
        </p:nvSpPr>
        <p:spPr bwMode="auto">
          <a:xfrm>
            <a:off x="1905000" y="1676400"/>
            <a:ext cx="67818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Clr>
                <a:srgbClr val="003530"/>
              </a:buClr>
              <a:buFont typeface="Wingdings" pitchFamily="2" charset="2"/>
              <a:buChar char="§"/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686800" cy="1600200"/>
          </a:xfrm>
          <a:noFill/>
          <a:ln>
            <a:noFill/>
          </a:ln>
          <a:effectLst/>
        </p:spPr>
        <p:txBody>
          <a:bodyPr/>
          <a:lstStyle/>
          <a:p>
            <a:pPr>
              <a:buClr>
                <a:schemeClr val="tx1"/>
              </a:buClr>
              <a:defRPr/>
            </a:pPr>
            <a:r>
              <a:rPr lang="en-US" sz="3600" b="1" i="0" dirty="0" smtClean="0">
                <a:solidFill>
                  <a:schemeClr val="tx1"/>
                </a:solidFill>
                <a:effectLst/>
              </a:rPr>
              <a:t>Summary of the </a:t>
            </a:r>
            <a:br>
              <a:rPr lang="en-US" sz="3600" b="1" i="0" dirty="0" smtClean="0">
                <a:solidFill>
                  <a:schemeClr val="tx1"/>
                </a:solidFill>
                <a:effectLst/>
              </a:rPr>
            </a:br>
            <a:r>
              <a:rPr lang="en-US" sz="3600" b="1" i="0" dirty="0" smtClean="0">
                <a:solidFill>
                  <a:schemeClr val="tx1"/>
                </a:solidFill>
                <a:effectLst/>
              </a:rPr>
              <a:t>Profitability Trend Analyses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44714" y="1948543"/>
            <a:ext cx="8763000" cy="4876800"/>
          </a:xfrm>
          <a:noFill/>
          <a:ln>
            <a:noFill/>
          </a:ln>
          <a:effectLst/>
        </p:spPr>
        <p:txBody>
          <a:bodyPr/>
          <a:lstStyle/>
          <a:p>
            <a:pPr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200" b="0" dirty="0" smtClean="0">
                <a:solidFill>
                  <a:schemeClr val="tx1"/>
                </a:solidFill>
              </a:rPr>
              <a:t>The profitability ratios for BW have ALL been falling since 2005.  Each has been below the industry averages for the past three years.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200" b="0" dirty="0" smtClean="0">
                <a:solidFill>
                  <a:schemeClr val="tx1"/>
                </a:solidFill>
              </a:rPr>
              <a:t>This indicates that COGS and administrative costs may both be too high and a potential problem for BW.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3200" b="0" dirty="0" smtClean="0">
                <a:solidFill>
                  <a:schemeClr val="tx1"/>
                </a:solidFill>
              </a:rPr>
              <a:t>Note, this result is consistent with the low interest coverage ratio.</a:t>
            </a:r>
          </a:p>
        </p:txBody>
      </p:sp>
      <p:sp>
        <p:nvSpPr>
          <p:cNvPr id="62469" name="Line 5"/>
          <p:cNvSpPr>
            <a:spLocks noChangeShapeType="1"/>
          </p:cNvSpPr>
          <p:nvPr/>
        </p:nvSpPr>
        <p:spPr bwMode="auto">
          <a:xfrm>
            <a:off x="1828800" y="1600200"/>
            <a:ext cx="67818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Clr>
                <a:srgbClr val="003530"/>
              </a:buClr>
              <a:buFont typeface="Wingdings" pitchFamily="2" charset="2"/>
              <a:buChar char="§"/>
            </a:pPr>
            <a:endParaRPr lang="en-US" sz="2400" b="1">
              <a:solidFill>
                <a:srgbClr val="0035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7480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Line 2"/>
          <p:cNvSpPr>
            <a:spLocks noChangeShapeType="1"/>
          </p:cNvSpPr>
          <p:nvPr/>
        </p:nvSpPr>
        <p:spPr bwMode="auto">
          <a:xfrm>
            <a:off x="1905000" y="1676400"/>
            <a:ext cx="67818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534400" cy="12954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Summary of Ratio Analyses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981200"/>
            <a:ext cx="7315200" cy="4267200"/>
          </a:xfrm>
          <a:noFill/>
          <a:ln>
            <a:noFill/>
          </a:ln>
          <a:effectLst/>
        </p:spPr>
        <p:txBody>
          <a:bodyPr/>
          <a:lstStyle/>
          <a:p>
            <a:pPr>
              <a:buClrTx/>
              <a:buFont typeface="Wingdings" pitchFamily="2" charset="2"/>
              <a:buChar char="§"/>
            </a:pPr>
            <a:r>
              <a:rPr lang="en-US" sz="3200" b="0" dirty="0" smtClean="0">
                <a:solidFill>
                  <a:schemeClr val="tx1"/>
                </a:solidFill>
              </a:rPr>
              <a:t>Inventories are too high.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3200" b="0" dirty="0" smtClean="0">
                <a:solidFill>
                  <a:schemeClr val="tx1"/>
                </a:solidFill>
              </a:rPr>
              <a:t>May be paying off creditors (accounts payable) too soon.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3200" b="0" dirty="0" smtClean="0">
                <a:solidFill>
                  <a:schemeClr val="tx1"/>
                </a:solidFill>
              </a:rPr>
              <a:t>COGS may be too high.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3200" b="0" dirty="0" smtClean="0">
                <a:solidFill>
                  <a:schemeClr val="tx1"/>
                </a:solidFill>
              </a:rPr>
              <a:t>Selling, general, and administrative costs may be too high.</a:t>
            </a:r>
          </a:p>
        </p:txBody>
      </p:sp>
      <p:sp>
        <p:nvSpPr>
          <p:cNvPr id="63493" name="Line 5"/>
          <p:cNvSpPr>
            <a:spLocks noChangeShapeType="1"/>
          </p:cNvSpPr>
          <p:nvPr/>
        </p:nvSpPr>
        <p:spPr bwMode="auto">
          <a:xfrm>
            <a:off x="1828800" y="1600200"/>
            <a:ext cx="67818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8172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Line 2"/>
          <p:cNvSpPr>
            <a:spLocks noChangeShapeType="1"/>
          </p:cNvSpPr>
          <p:nvPr/>
        </p:nvSpPr>
        <p:spPr bwMode="auto">
          <a:xfrm>
            <a:off x="1834116" y="1676400"/>
            <a:ext cx="6166884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620000" cy="12954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Common-size Analysis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71623" y="1981200"/>
            <a:ext cx="7862777" cy="44958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200" b="0" dirty="0" smtClean="0">
                <a:solidFill>
                  <a:schemeClr val="tx1"/>
                </a:solidFill>
              </a:rPr>
              <a:t>An analysis of percentage financial statements where all balance sheet items are divided by total assets and all income statement items are divided by net sales or revenues.</a:t>
            </a:r>
          </a:p>
        </p:txBody>
      </p:sp>
      <p:sp>
        <p:nvSpPr>
          <p:cNvPr id="64517" name="Line 5"/>
          <p:cNvSpPr>
            <a:spLocks noChangeShapeType="1"/>
          </p:cNvSpPr>
          <p:nvPr/>
        </p:nvSpPr>
        <p:spPr bwMode="auto">
          <a:xfrm>
            <a:off x="1757916" y="1600200"/>
            <a:ext cx="6166884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74379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534400" cy="1524000"/>
          </a:xfrm>
          <a:effectLst/>
        </p:spPr>
        <p:txBody>
          <a:bodyPr/>
          <a:lstStyle/>
          <a:p>
            <a:pPr>
              <a:defRPr/>
            </a:pPr>
            <a:r>
              <a:rPr lang="en-US" sz="3600" b="1" i="0" dirty="0" smtClean="0">
                <a:solidFill>
                  <a:schemeClr val="tx1"/>
                </a:solidFill>
                <a:effectLst/>
              </a:rPr>
              <a:t>Basket Wonders’ </a:t>
            </a:r>
            <a:br>
              <a:rPr lang="en-US" sz="3600" b="1" i="0" dirty="0" smtClean="0">
                <a:solidFill>
                  <a:schemeClr val="tx1"/>
                </a:solidFill>
                <a:effectLst/>
              </a:rPr>
            </a:br>
            <a:r>
              <a:rPr lang="en-US" sz="3600" b="1" i="0" dirty="0" smtClean="0">
                <a:solidFill>
                  <a:schemeClr val="tx1"/>
                </a:solidFill>
                <a:effectLst/>
              </a:rPr>
              <a:t>Common Size Balance Sheets</a:t>
            </a:r>
          </a:p>
        </p:txBody>
      </p:sp>
      <p:graphicFrame>
        <p:nvGraphicFramePr>
          <p:cNvPr id="65540" name="Object 4">
            <a:hlinkClick r:id="" action="ppaction://ole?verb=0"/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3292803036"/>
              </p:ext>
            </p:extLst>
          </p:nvPr>
        </p:nvGraphicFramePr>
        <p:xfrm>
          <a:off x="465138" y="1903413"/>
          <a:ext cx="8142287" cy="4902200"/>
        </p:xfrm>
        <a:graphic>
          <a:graphicData uri="http://schemas.openxmlformats.org/presentationml/2006/ole">
            <p:oleObj spid="_x0000_s6148" name="Document" r:id="rId3" imgW="8235893" imgH="4958751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102679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Line 2"/>
          <p:cNvSpPr>
            <a:spLocks noChangeShapeType="1"/>
          </p:cNvSpPr>
          <p:nvPr/>
        </p:nvSpPr>
        <p:spPr bwMode="auto">
          <a:xfrm>
            <a:off x="1905000" y="1676400"/>
            <a:ext cx="6858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458200" cy="16002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Basket Wonders’ </a:t>
            </a:r>
            <a:br>
              <a:rPr lang="en-US" sz="4000" b="1" dirty="0" smtClean="0">
                <a:solidFill>
                  <a:schemeClr val="tx1"/>
                </a:solidFill>
                <a:effectLst/>
              </a:rPr>
            </a:br>
            <a:r>
              <a:rPr lang="en-US" sz="4000" b="1" dirty="0" smtClean="0">
                <a:solidFill>
                  <a:schemeClr val="tx1"/>
                </a:solidFill>
                <a:effectLst/>
              </a:rPr>
              <a:t>Common Size Balance Sheets</a:t>
            </a:r>
          </a:p>
        </p:txBody>
      </p:sp>
      <p:graphicFrame>
        <p:nvGraphicFramePr>
          <p:cNvPr id="66564" name="Object 4">
            <a:hlinkClick r:id="" action="ppaction://ole?verb=0"/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3683378176"/>
              </p:ext>
            </p:extLst>
          </p:nvPr>
        </p:nvGraphicFramePr>
        <p:xfrm>
          <a:off x="465138" y="1906588"/>
          <a:ext cx="8142287" cy="4530725"/>
        </p:xfrm>
        <a:graphic>
          <a:graphicData uri="http://schemas.openxmlformats.org/presentationml/2006/ole">
            <p:oleObj spid="_x0000_s7172" name="Document" r:id="rId3" imgW="8235893" imgH="4583142" progId="Word.Document.8">
              <p:embed/>
            </p:oleObj>
          </a:graphicData>
        </a:graphic>
      </p:graphicFrame>
      <p:sp>
        <p:nvSpPr>
          <p:cNvPr id="66565" name="Line 5"/>
          <p:cNvSpPr>
            <a:spLocks noChangeShapeType="1"/>
          </p:cNvSpPr>
          <p:nvPr/>
        </p:nvSpPr>
        <p:spPr bwMode="auto">
          <a:xfrm>
            <a:off x="1828800" y="1600200"/>
            <a:ext cx="6858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73817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458200" cy="16002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Basket Wonders’ </a:t>
            </a:r>
            <a:br>
              <a:rPr lang="en-US" sz="4000" b="1" dirty="0" smtClean="0">
                <a:solidFill>
                  <a:schemeClr val="tx1"/>
                </a:solidFill>
                <a:effectLst/>
              </a:rPr>
            </a:br>
            <a:r>
              <a:rPr lang="en-US" sz="4000" b="1" dirty="0" smtClean="0">
                <a:solidFill>
                  <a:schemeClr val="tx1"/>
                </a:solidFill>
                <a:effectLst/>
              </a:rPr>
              <a:t>Common Size Income Statements</a:t>
            </a:r>
          </a:p>
        </p:txBody>
      </p:sp>
      <p:graphicFrame>
        <p:nvGraphicFramePr>
          <p:cNvPr id="67588" name="Object 4">
            <a:hlinkClick r:id="" action="ppaction://ole?verb=0"/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2007806434"/>
              </p:ext>
            </p:extLst>
          </p:nvPr>
        </p:nvGraphicFramePr>
        <p:xfrm>
          <a:off x="493713" y="1906588"/>
          <a:ext cx="8142287" cy="5038725"/>
        </p:xfrm>
        <a:graphic>
          <a:graphicData uri="http://schemas.openxmlformats.org/presentationml/2006/ole">
            <p:oleObj spid="_x0000_s8196" name="Document" r:id="rId3" imgW="8235893" imgH="5097492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162717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Line 2"/>
          <p:cNvSpPr>
            <a:spLocks noChangeShapeType="1"/>
          </p:cNvSpPr>
          <p:nvPr/>
        </p:nvSpPr>
        <p:spPr bwMode="auto">
          <a:xfrm>
            <a:off x="1905000" y="1676400"/>
            <a:ext cx="4038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772400" cy="12192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Index Analyses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458200" cy="44958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b="0" dirty="0" smtClean="0">
                <a:solidFill>
                  <a:schemeClr val="tx1"/>
                </a:solidFill>
              </a:rPr>
              <a:t>An analysis of </a:t>
            </a:r>
            <a:r>
              <a:rPr lang="en-US" b="0" i="1" dirty="0" smtClean="0">
                <a:solidFill>
                  <a:schemeClr val="tx1"/>
                </a:solidFill>
              </a:rPr>
              <a:t>percentage</a:t>
            </a:r>
            <a:r>
              <a:rPr lang="en-US" b="0" dirty="0" smtClean="0">
                <a:solidFill>
                  <a:schemeClr val="tx1"/>
                </a:solidFill>
              </a:rPr>
              <a:t> financial statements where all balance sheet or income statement figures for a base year equal 100.0 (percent) and subsequent financial statement items are expressed as percentages of their values in the base year.</a:t>
            </a:r>
          </a:p>
        </p:txBody>
      </p:sp>
      <p:sp>
        <p:nvSpPr>
          <p:cNvPr id="68613" name="Line 5"/>
          <p:cNvSpPr>
            <a:spLocks noChangeShapeType="1"/>
          </p:cNvSpPr>
          <p:nvPr/>
        </p:nvSpPr>
        <p:spPr bwMode="auto">
          <a:xfrm>
            <a:off x="1828800" y="1600200"/>
            <a:ext cx="4038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59524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Line 2"/>
          <p:cNvSpPr>
            <a:spLocks noChangeShapeType="1"/>
          </p:cNvSpPr>
          <p:nvPr/>
        </p:nvSpPr>
        <p:spPr bwMode="auto">
          <a:xfrm>
            <a:off x="1905000" y="1676400"/>
            <a:ext cx="6096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10600" cy="16002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Basket Wonders’ </a:t>
            </a:r>
            <a:br>
              <a:rPr lang="en-US" sz="4000" b="1" dirty="0" smtClean="0">
                <a:solidFill>
                  <a:schemeClr val="tx1"/>
                </a:solidFill>
                <a:effectLst/>
              </a:rPr>
            </a:br>
            <a:r>
              <a:rPr lang="en-US" sz="4000" b="1" dirty="0" smtClean="0">
                <a:solidFill>
                  <a:schemeClr val="tx1"/>
                </a:solidFill>
                <a:effectLst/>
              </a:rPr>
              <a:t>Indexed Balance Sheets</a:t>
            </a:r>
          </a:p>
        </p:txBody>
      </p:sp>
      <p:graphicFrame>
        <p:nvGraphicFramePr>
          <p:cNvPr id="69636" name="Object 4">
            <a:hlinkClick r:id="" action="ppaction://ole?verb=0"/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2187456418"/>
              </p:ext>
            </p:extLst>
          </p:nvPr>
        </p:nvGraphicFramePr>
        <p:xfrm>
          <a:off x="465138" y="1901825"/>
          <a:ext cx="8142287" cy="4932363"/>
        </p:xfrm>
        <a:graphic>
          <a:graphicData uri="http://schemas.openxmlformats.org/presentationml/2006/ole">
            <p:oleObj spid="_x0000_s9220" name="Document" r:id="rId3" imgW="8235893" imgH="4989303" progId="Word.Document.8">
              <p:embed/>
            </p:oleObj>
          </a:graphicData>
        </a:graphic>
      </p:graphicFrame>
      <p:sp>
        <p:nvSpPr>
          <p:cNvPr id="69637" name="Line 5"/>
          <p:cNvSpPr>
            <a:spLocks noChangeShapeType="1"/>
          </p:cNvSpPr>
          <p:nvPr/>
        </p:nvSpPr>
        <p:spPr bwMode="auto">
          <a:xfrm>
            <a:off x="1828800" y="1600200"/>
            <a:ext cx="6096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01334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Line 2"/>
          <p:cNvSpPr>
            <a:spLocks noChangeShapeType="1"/>
          </p:cNvSpPr>
          <p:nvPr/>
        </p:nvSpPr>
        <p:spPr bwMode="auto">
          <a:xfrm>
            <a:off x="1905000" y="1676400"/>
            <a:ext cx="6096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458200" cy="14478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Basket Wonders’ </a:t>
            </a:r>
            <a:br>
              <a:rPr lang="en-US" sz="4000" b="1" dirty="0" smtClean="0">
                <a:solidFill>
                  <a:schemeClr val="tx1"/>
                </a:solidFill>
                <a:effectLst/>
              </a:rPr>
            </a:br>
            <a:r>
              <a:rPr lang="en-US" sz="4000" b="1" dirty="0" smtClean="0">
                <a:solidFill>
                  <a:schemeClr val="tx1"/>
                </a:solidFill>
                <a:effectLst/>
              </a:rPr>
              <a:t>Indexed Balance Sheets</a:t>
            </a:r>
          </a:p>
        </p:txBody>
      </p:sp>
      <p:graphicFrame>
        <p:nvGraphicFramePr>
          <p:cNvPr id="70660" name="Object 4">
            <a:hlinkClick r:id="" action="ppaction://ole?verb=0"/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2389957566"/>
              </p:ext>
            </p:extLst>
          </p:nvPr>
        </p:nvGraphicFramePr>
        <p:xfrm>
          <a:off x="465138" y="1906588"/>
          <a:ext cx="8142287" cy="4530725"/>
        </p:xfrm>
        <a:graphic>
          <a:graphicData uri="http://schemas.openxmlformats.org/presentationml/2006/ole">
            <p:oleObj spid="_x0000_s10244" name="Document" r:id="rId3" imgW="8235893" imgH="4583142" progId="Word.Document.8">
              <p:embed/>
            </p:oleObj>
          </a:graphicData>
        </a:graphic>
      </p:graphicFrame>
      <p:sp>
        <p:nvSpPr>
          <p:cNvPr id="70661" name="Line 5"/>
          <p:cNvSpPr>
            <a:spLocks noChangeShapeType="1"/>
          </p:cNvSpPr>
          <p:nvPr/>
        </p:nvSpPr>
        <p:spPr bwMode="auto">
          <a:xfrm>
            <a:off x="1828800" y="1600200"/>
            <a:ext cx="6096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15768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Line 2"/>
          <p:cNvSpPr>
            <a:spLocks noChangeShapeType="1"/>
          </p:cNvSpPr>
          <p:nvPr/>
        </p:nvSpPr>
        <p:spPr bwMode="auto">
          <a:xfrm>
            <a:off x="1905000" y="1676400"/>
            <a:ext cx="6858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534400" cy="16002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i="0" dirty="0" smtClean="0">
                <a:solidFill>
                  <a:schemeClr val="tx1"/>
                </a:solidFill>
                <a:effectLst/>
              </a:rPr>
              <a:t>Basket Wonders’ </a:t>
            </a:r>
            <a:br>
              <a:rPr lang="en-US" sz="4000" b="1" i="0" dirty="0" smtClean="0">
                <a:solidFill>
                  <a:schemeClr val="tx1"/>
                </a:solidFill>
                <a:effectLst/>
              </a:rPr>
            </a:br>
            <a:r>
              <a:rPr lang="en-US" sz="4000" b="1" i="0" dirty="0" smtClean="0">
                <a:solidFill>
                  <a:schemeClr val="tx1"/>
                </a:solidFill>
                <a:effectLst/>
              </a:rPr>
              <a:t>Indexed Income Statements</a:t>
            </a:r>
          </a:p>
        </p:txBody>
      </p:sp>
      <p:graphicFrame>
        <p:nvGraphicFramePr>
          <p:cNvPr id="71684" name="Object 4">
            <a:hlinkClick r:id="" action="ppaction://ole?verb=0"/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1091660329"/>
              </p:ext>
            </p:extLst>
          </p:nvPr>
        </p:nvGraphicFramePr>
        <p:xfrm>
          <a:off x="493713" y="1908175"/>
          <a:ext cx="8142287" cy="5037138"/>
        </p:xfrm>
        <a:graphic>
          <a:graphicData uri="http://schemas.openxmlformats.org/presentationml/2006/ole">
            <p:oleObj spid="_x0000_s11268" name="Document" r:id="rId3" imgW="8235893" imgH="5095695" progId="Word.Document.8">
              <p:embed/>
            </p:oleObj>
          </a:graphicData>
        </a:graphic>
      </p:graphicFrame>
      <p:sp>
        <p:nvSpPr>
          <p:cNvPr id="71685" name="Line 5"/>
          <p:cNvSpPr>
            <a:spLocks noChangeShapeType="1"/>
          </p:cNvSpPr>
          <p:nvPr/>
        </p:nvSpPr>
        <p:spPr bwMode="auto">
          <a:xfrm>
            <a:off x="1828800" y="1600200"/>
            <a:ext cx="6858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35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0409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7772400" cy="127635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Summary	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9606" y="1752600"/>
            <a:ext cx="83058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u="sng" dirty="0"/>
              <a:t>Activity Ratios </a:t>
            </a:r>
            <a:endParaRPr lang="en-US" sz="2800" dirty="0"/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/>
              <a:t>Receivable Turnover (RT) = Annual Net Credit Sales / Receivables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/>
              <a:t>Receivables Turnover in Days (RTD) = 365/ RT  (Average Collection Period)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/>
              <a:t>Inventory Turnover (IT) = Cost of Goods sold / Inventory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/>
              <a:t>Inventory Turnover in Days (ITD) = 365 / IT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/>
              <a:t>Total Assets Turnover (Capital Turnover) = Net Sales / Total </a:t>
            </a:r>
            <a:r>
              <a:rPr lang="en-US" sz="2400" dirty="0" smtClean="0"/>
              <a:t>Assets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3992040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166843"/>
            <a:ext cx="7772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u="sng" dirty="0" smtClean="0"/>
              <a:t>Profitability</a:t>
            </a:r>
            <a:endParaRPr lang="en-US" sz="2400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 smtClean="0"/>
              <a:t>Net Profit Margin = Net Profit after Taxes / Net Sales</a:t>
            </a:r>
          </a:p>
          <a:p>
            <a:pPr marL="339725" indent="-339725">
              <a:buFont typeface="Wingdings" pitchFamily="2" charset="2"/>
              <a:buChar char="§"/>
            </a:pPr>
            <a:r>
              <a:rPr lang="en-US" sz="2400" dirty="0" smtClean="0"/>
              <a:t>Return on Investment (ROI) = Net Profit After Tax / </a:t>
            </a:r>
          </a:p>
          <a:p>
            <a:pPr marL="3141663"/>
            <a:r>
              <a:rPr lang="en-US" sz="2400" dirty="0" smtClean="0"/>
              <a:t> Total Assets (Return on Assets)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ROI = Net Profit Margin x Total Assets Turnover</a:t>
            </a:r>
          </a:p>
          <a:p>
            <a:pPr marL="5427663" indent="-5427663"/>
            <a:r>
              <a:rPr lang="en-US" sz="2400" dirty="0" smtClean="0"/>
              <a:t>        = (Net profit after Tax/ Net Sales) x (Net Sales / Total Assets)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Return on Equity (ROE) = Net Profit after Tax / </a:t>
            </a:r>
          </a:p>
          <a:p>
            <a:pPr marL="3894138"/>
            <a:r>
              <a:rPr lang="en-US" sz="2400" dirty="0" smtClean="0"/>
              <a:t>Shareholder’s Equity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ROE = Net Profit Margin x Total Assets Turnover x </a:t>
            </a:r>
          </a:p>
          <a:p>
            <a:pPr marL="4970463"/>
            <a:r>
              <a:rPr lang="en-US" sz="2400" dirty="0" smtClean="0"/>
              <a:t>Equity Multiplier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ROE =( Net Profit After Tax/Net Sales) x (Net </a:t>
            </a:r>
          </a:p>
          <a:p>
            <a:pPr marL="1312863"/>
            <a:r>
              <a:rPr lang="en-US" sz="2400" dirty="0" smtClean="0"/>
              <a:t>Sales/Total Assets) x (Total Assets / </a:t>
            </a:r>
          </a:p>
          <a:p>
            <a:pPr marL="4232275"/>
            <a:r>
              <a:rPr lang="en-US" sz="2400" dirty="0" smtClean="0"/>
              <a:t>Shareholder’s Equity)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2845" y="152400"/>
            <a:ext cx="8001000" cy="127635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Summary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70913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winkles">
  <a:themeElements>
    <a:clrScheme name="">
      <a:dk1>
        <a:srgbClr val="003530"/>
      </a:dk1>
      <a:lt1>
        <a:srgbClr val="FFFFFF"/>
      </a:lt1>
      <a:dk2>
        <a:srgbClr val="114FFB"/>
      </a:dk2>
      <a:lt2>
        <a:srgbClr val="CECECE"/>
      </a:lt2>
      <a:accent1>
        <a:srgbClr val="FAFD00"/>
      </a:accent1>
      <a:accent2>
        <a:srgbClr val="FFA27C"/>
      </a:accent2>
      <a:accent3>
        <a:srgbClr val="FFFFFF"/>
      </a:accent3>
      <a:accent4>
        <a:srgbClr val="002C27"/>
      </a:accent4>
      <a:accent5>
        <a:srgbClr val="FCFEAA"/>
      </a:accent5>
      <a:accent6>
        <a:srgbClr val="E79270"/>
      </a:accent6>
      <a:hlink>
        <a:srgbClr val="E5405D"/>
      </a:hlink>
      <a:folHlink>
        <a:srgbClr val="DADADA"/>
      </a:folHlink>
    </a:clrScheme>
    <a:fontScheme name="twink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winkle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inkle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1506</Words>
  <Application>Microsoft Office PowerPoint</Application>
  <PresentationFormat>On-screen Show (4:3)</PresentationFormat>
  <Paragraphs>350</Paragraphs>
  <Slides>42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twinkles</vt:lpstr>
      <vt:lpstr>Chart</vt:lpstr>
      <vt:lpstr>Document</vt:lpstr>
      <vt:lpstr>Summary Of Previous Lecture</vt:lpstr>
      <vt:lpstr>Chapter 6 (II)</vt:lpstr>
      <vt:lpstr>After studying Chapter 6, you should be able to:</vt:lpstr>
      <vt:lpstr>After studying Chapter 6, you should be able to:</vt:lpstr>
      <vt:lpstr>Activity Ratios</vt:lpstr>
      <vt:lpstr>Activity Ratios</vt:lpstr>
      <vt:lpstr>Activity Ratio Comparisons</vt:lpstr>
      <vt:lpstr>Activity Ratios</vt:lpstr>
      <vt:lpstr>Activity Ratios</vt:lpstr>
      <vt:lpstr>Activity Ratio Comparisons</vt:lpstr>
      <vt:lpstr>Activity Ratios</vt:lpstr>
      <vt:lpstr>Activity Ratio Comparisons</vt:lpstr>
      <vt:lpstr>Inventory Turnover Ratio – Trend Analysis Comparison</vt:lpstr>
      <vt:lpstr>Activity Ratios</vt:lpstr>
      <vt:lpstr>Activity Ratio Comparisons</vt:lpstr>
      <vt:lpstr>Profitability Ratios</vt:lpstr>
      <vt:lpstr>Profitability Ratio Comparisons</vt:lpstr>
      <vt:lpstr>Gross Profit Margin –  Trend Analysis Comparison</vt:lpstr>
      <vt:lpstr>Profitability Ratios</vt:lpstr>
      <vt:lpstr>Profitability Ratio Comparisons</vt:lpstr>
      <vt:lpstr>Net Profit Margin – Trend Analysis Comparison</vt:lpstr>
      <vt:lpstr>Profitability Ratios</vt:lpstr>
      <vt:lpstr>Profitability Ratio Comparisons</vt:lpstr>
      <vt:lpstr>Return on Investment – Trend Analysis Comparison</vt:lpstr>
      <vt:lpstr>Profitability Ratios</vt:lpstr>
      <vt:lpstr>Profitability     Ratio Comparisons</vt:lpstr>
      <vt:lpstr>Return on Equity – Trend Analysis Comparison</vt:lpstr>
      <vt:lpstr>Return on Investment and the Du Pont Approach</vt:lpstr>
      <vt:lpstr>Return on Investment and the Du Pont Approach</vt:lpstr>
      <vt:lpstr>Return on Equity and the Du Pont Approach</vt:lpstr>
      <vt:lpstr>Summary of the  Profitability Trend Analyses</vt:lpstr>
      <vt:lpstr>Summary of Ratio Analyses</vt:lpstr>
      <vt:lpstr>Common-size Analysis</vt:lpstr>
      <vt:lpstr>Basket Wonders’  Common Size Balance Sheets</vt:lpstr>
      <vt:lpstr>Basket Wonders’  Common Size Balance Sheets</vt:lpstr>
      <vt:lpstr>Basket Wonders’  Common Size Income Statements</vt:lpstr>
      <vt:lpstr>Index Analyses</vt:lpstr>
      <vt:lpstr>Basket Wonders’  Indexed Balance Sheets</vt:lpstr>
      <vt:lpstr>Basket Wonders’  Indexed Balance Sheets</vt:lpstr>
      <vt:lpstr>Basket Wonders’  Indexed Income Statements</vt:lpstr>
      <vt:lpstr>Summary 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Of Previous Lecture</dc:title>
  <dc:creator>Dr. Muhammad Azhar Khan</dc:creator>
  <cp:lastModifiedBy>NTS</cp:lastModifiedBy>
  <cp:revision>11</cp:revision>
  <dcterms:created xsi:type="dcterms:W3CDTF">2012-10-31T04:28:02Z</dcterms:created>
  <dcterms:modified xsi:type="dcterms:W3CDTF">2012-10-31T09:27:13Z</dcterms:modified>
</cp:coreProperties>
</file>