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0"/>
  </p:notesMasterIdLst>
  <p:handoutMasterIdLst>
    <p:handoutMasterId r:id="rId41"/>
  </p:handoutMasterIdLst>
  <p:sldIdLst>
    <p:sldId id="327" r:id="rId3"/>
    <p:sldId id="256" r:id="rId4"/>
    <p:sldId id="324" r:id="rId5"/>
    <p:sldId id="328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326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rgbClr val="0000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0000"/>
    <a:srgbClr val="003E00"/>
    <a:srgbClr val="51DC00"/>
    <a:srgbClr val="42B200"/>
    <a:srgbClr val="014A01"/>
    <a:srgbClr val="380069"/>
    <a:srgbClr val="A75151"/>
    <a:srgbClr val="73EF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>
        <p:scale>
          <a:sx n="40" d="100"/>
          <a:sy n="40" d="100"/>
        </p:scale>
        <p:origin x="-99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2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0" d="100"/>
          <a:sy n="100" d="100"/>
        </p:scale>
        <p:origin x="-14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204788" y="8528050"/>
            <a:ext cx="21320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000" b="0"/>
              <a:t>Van Horne &amp; Wachowicz, </a:t>
            </a:r>
          </a:p>
          <a:p>
            <a:pPr algn="ctr" eaLnBrk="0" hangingPunct="0"/>
            <a:r>
              <a:rPr lang="en-US" sz="1000" b="0"/>
              <a:t>© Pearson Education Limited 2004</a:t>
            </a:r>
          </a:p>
        </p:txBody>
      </p:sp>
      <p:sp>
        <p:nvSpPr>
          <p:cNvPr id="74755" name="Rectangle 4"/>
          <p:cNvSpPr>
            <a:spLocks noChangeArrowheads="1"/>
          </p:cNvSpPr>
          <p:nvPr/>
        </p:nvSpPr>
        <p:spPr bwMode="auto">
          <a:xfrm>
            <a:off x="3078163" y="8589963"/>
            <a:ext cx="647700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200" b="0">
                <a:solidFill>
                  <a:schemeClr val="tx1"/>
                </a:solidFill>
              </a:rPr>
              <a:t>VI - </a:t>
            </a:r>
            <a:fld id="{948704E9-6BBB-4A48-9E5A-3A75980768D9}" type="slidenum">
              <a:rPr lang="en-US" sz="1200" b="0">
                <a:solidFill>
                  <a:schemeClr val="tx1"/>
                </a:solidFill>
              </a:rPr>
              <a:pPr eaLnBrk="0" hangingPunct="0"/>
              <a:t>‹#›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74756" name="Rectangle 5"/>
          <p:cNvSpPr>
            <a:spLocks noChangeArrowheads="1"/>
          </p:cNvSpPr>
          <p:nvPr/>
        </p:nvSpPr>
        <p:spPr bwMode="auto">
          <a:xfrm>
            <a:off x="1449388" y="100013"/>
            <a:ext cx="39878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400"/>
              <a:t>Fundamentals of Financial Management, 12/e</a:t>
            </a:r>
          </a:p>
          <a:p>
            <a:pPr algn="ctr" eaLnBrk="0" hangingPunct="0"/>
            <a:r>
              <a:rPr lang="en-US" sz="1400"/>
              <a:t>Chapter 6: Financial Statement Analysis</a:t>
            </a:r>
          </a:p>
        </p:txBody>
      </p:sp>
      <p:sp>
        <p:nvSpPr>
          <p:cNvPr id="74757" name="Rectangle 6"/>
          <p:cNvSpPr>
            <a:spLocks noChangeArrowheads="1"/>
          </p:cNvSpPr>
          <p:nvPr/>
        </p:nvSpPr>
        <p:spPr bwMode="auto">
          <a:xfrm>
            <a:off x="4492625" y="8528050"/>
            <a:ext cx="20907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000" b="0"/>
              <a:t>by Gregory A. Kuhlemeyer, Ph.D.,</a:t>
            </a:r>
          </a:p>
          <a:p>
            <a:pPr algn="ctr" eaLnBrk="0" hangingPunct="0"/>
            <a:r>
              <a:rPr lang="en-US" sz="1000" b="0"/>
              <a:t>Carroll College, Waukesha, WI </a:t>
            </a:r>
          </a:p>
        </p:txBody>
      </p:sp>
    </p:spTree>
    <p:extLst>
      <p:ext uri="{BB962C8B-B14F-4D97-AF65-F5344CB8AC3E}">
        <p14:creationId xmlns:p14="http://schemas.microsoft.com/office/powerpoint/2010/main" xmlns="" val="2995609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270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1449388" y="100013"/>
            <a:ext cx="39878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400"/>
              <a:t>Fundamentals of Financial Management, 12/e</a:t>
            </a:r>
          </a:p>
          <a:p>
            <a:pPr algn="ctr" eaLnBrk="0" hangingPunct="0"/>
            <a:r>
              <a:rPr lang="en-US" sz="1400"/>
              <a:t>Chapter 6: Financial Statement Analysis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3078163" y="8589963"/>
            <a:ext cx="647700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200" b="0">
                <a:solidFill>
                  <a:schemeClr val="tx1"/>
                </a:solidFill>
              </a:rPr>
              <a:t>VI - </a:t>
            </a:r>
            <a:fld id="{6DDF335E-2214-453D-9FB2-75D1E7641A02}" type="slidenum">
              <a:rPr lang="en-US" sz="1200" b="0">
                <a:solidFill>
                  <a:schemeClr val="tx1"/>
                </a:solidFill>
              </a:rPr>
              <a:pPr eaLnBrk="0" hangingPunct="0"/>
              <a:t>‹#›</a:t>
            </a:fld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204788" y="8528050"/>
            <a:ext cx="2132012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000" b="0"/>
              <a:t>Van Horne &amp; Wachowicz, </a:t>
            </a:r>
          </a:p>
          <a:p>
            <a:pPr algn="ctr" eaLnBrk="0" hangingPunct="0"/>
            <a:r>
              <a:rPr lang="en-US" sz="1000" b="0"/>
              <a:t>© Pearson Education Limited 2004</a:t>
            </a:r>
          </a:p>
        </p:txBody>
      </p:sp>
      <p:sp>
        <p:nvSpPr>
          <p:cNvPr id="72711" name="Rectangle 7"/>
          <p:cNvSpPr>
            <a:spLocks noChangeArrowheads="1"/>
          </p:cNvSpPr>
          <p:nvPr/>
        </p:nvSpPr>
        <p:spPr bwMode="auto">
          <a:xfrm>
            <a:off x="4492625" y="8528050"/>
            <a:ext cx="209073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000" b="0"/>
              <a:t>by Gregory A. Kuhlemeyer, Ph.D.,</a:t>
            </a:r>
          </a:p>
          <a:p>
            <a:pPr algn="ctr" eaLnBrk="0" hangingPunct="0"/>
            <a:r>
              <a:rPr lang="en-US" sz="1000" b="0"/>
              <a:t>Carroll College, Waukesha, WI </a:t>
            </a:r>
          </a:p>
        </p:txBody>
      </p:sp>
    </p:spTree>
    <p:extLst>
      <p:ext uri="{BB962C8B-B14F-4D97-AF65-F5344CB8AC3E}">
        <p14:creationId xmlns:p14="http://schemas.microsoft.com/office/powerpoint/2010/main" xmlns="" val="1904575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7373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232446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342566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12177543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016428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02315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250619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1068059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2692974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91635439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32690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76250"/>
            <a:ext cx="1943100" cy="5619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76250"/>
            <a:ext cx="5676900" cy="5619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129765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204974228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343256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00733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589666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320507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673951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522907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578999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712035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207597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033201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82338-E9C2-4C9A-BBF5-EC957B5CD41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10/31/2012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EBB9-F6CF-4C81-A7F2-2E1B77314E0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915321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337002285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76250"/>
            <a:ext cx="67818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 Third Level</a:t>
            </a:r>
          </a:p>
          <a:p>
            <a:pPr lvl="3"/>
            <a:r>
              <a:rPr lang="en-US" smtClean="0"/>
              <a:t> Fourth Level</a:t>
            </a:r>
          </a:p>
          <a:p>
            <a:pPr lvl="4"/>
            <a:r>
              <a:rPr lang="en-US" smtClean="0"/>
              <a:t> 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1913" y="6378575"/>
            <a:ext cx="663575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1800" b="0"/>
              <a:t>6-</a:t>
            </a:r>
            <a:fld id="{50B805F9-23E8-476A-97E9-26B2C3955E6D}" type="slidenum">
              <a:rPr lang="en-US" sz="1800" b="0"/>
              <a:pPr eaLnBrk="0" hangingPunct="0"/>
              <a:t>‹#›</a:t>
            </a:fld>
            <a:endParaRPr lang="en-US" sz="1800" b="0"/>
          </a:p>
        </p:txBody>
      </p:sp>
      <p:pic>
        <p:nvPicPr>
          <p:cNvPr id="1029" name="Picture 8" descr="Wachowicz bridge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7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7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20000"/>
        </a:spcAft>
        <a:buClr>
          <a:schemeClr val="tx2"/>
        </a:buClr>
        <a:buSzPct val="65000"/>
        <a:buFont typeface="Monotype Sorts" pitchFamily="2" charset="2"/>
        <a:buChar char="u"/>
        <a:defRPr sz="3600" b="1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B582338-E9C2-4C9A-BBF5-EC957B5CD411}" type="datetimeFigureOut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10/31/2012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FFBEBB9-F6CF-4C81-A7F2-2E1B77314E01}" type="slidenum">
              <a:rPr lang="en-US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646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mlDrawing" Target="../drawings/vmlDrawing11.vml"/><Relationship Id="rId1" Type="http://schemas.openxmlformats.org/officeDocument/2006/relationships/themeOverride" Target="../theme/themeOverride1.xml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pPr marL="685800" indent="-685800">
              <a:lnSpc>
                <a:spcPct val="120000"/>
              </a:lnSpc>
              <a:buFont typeface="Monotype Sorts" pitchFamily="2" charset="2"/>
              <a:buAutoNum type="arabicPeriod"/>
            </a:pPr>
            <a:r>
              <a:rPr lang="en-US" dirty="0"/>
              <a:t>Differentiate and understand the various terms used to express </a:t>
            </a:r>
            <a:r>
              <a:rPr lang="en-US" dirty="0" smtClean="0"/>
              <a:t>value including liquidation value, going concern value, book value, market value and intrinsic value. </a:t>
            </a:r>
            <a:endParaRPr lang="en-US" dirty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dirty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/>
              <a:t>Determine the value of bonds, preferred stocks, and common stocks. 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dirty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/>
              <a:t>Dividend valuation models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dirty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/>
              <a:t>Yield to maturity and determination of required rate of </a:t>
            </a:r>
            <a:r>
              <a:rPr lang="en-US" dirty="0" smtClean="0"/>
              <a:t>return</a:t>
            </a:r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endParaRPr lang="en-US" dirty="0" smtClean="0"/>
          </a:p>
          <a:p>
            <a:pPr marL="685800" indent="-685800">
              <a:lnSpc>
                <a:spcPct val="80000"/>
              </a:lnSpc>
              <a:buFont typeface="Monotype Sorts" pitchFamily="2" charset="2"/>
              <a:buAutoNum type="arabicPeriod"/>
            </a:pPr>
            <a:r>
              <a:rPr lang="en-US" dirty="0" smtClean="0"/>
              <a:t>Behavior of bond prices under different conditions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1873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en-US" sz="4000" b="1" i="0" dirty="0" smtClean="0">
                <a:solidFill>
                  <a:srgbClr val="000000"/>
                </a:solidFill>
                <a:effectLst/>
              </a:rPr>
              <a:t>Chapter 6 (I)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667000"/>
            <a:ext cx="8305800" cy="2438400"/>
          </a:xfrm>
          <a:effectLst/>
        </p:spPr>
        <p:txBody>
          <a:bodyPr/>
          <a:lstStyle/>
          <a:p>
            <a:pPr marL="342900" indent="-342900">
              <a:defRPr/>
            </a:pPr>
            <a:r>
              <a:rPr lang="en-US" sz="4000" dirty="0" smtClean="0"/>
              <a:t>Financial Statement Analysis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76250"/>
            <a:ext cx="7848600" cy="1276350"/>
          </a:xfrm>
        </p:spPr>
        <p:txBody>
          <a:bodyPr/>
          <a:lstStyle/>
          <a:p>
            <a:r>
              <a:rPr lang="en-US" sz="4000" b="1" i="0" dirty="0" smtClean="0">
                <a:solidFill>
                  <a:srgbClr val="000000"/>
                </a:solidFill>
                <a:effectLst/>
              </a:rPr>
              <a:t>After studying Chapter 6, you should be able to: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+mj-lt"/>
              <a:buAutoNum type="arabicPeriod"/>
            </a:pPr>
            <a:r>
              <a:rPr lang="en-US" sz="2000" dirty="0" smtClean="0"/>
              <a:t>Understand the purpose of basic financial statements and their contents. </a:t>
            </a:r>
          </a:p>
          <a:p>
            <a:pPr>
              <a:buClrTx/>
              <a:buFont typeface="+mj-lt"/>
              <a:buAutoNum type="arabicPeriod"/>
            </a:pPr>
            <a:r>
              <a:rPr lang="en-US" sz="2000" dirty="0" smtClean="0"/>
              <a:t>Explain why financial statement analysis is important to the firm and to outside suppliers of capital. </a:t>
            </a:r>
          </a:p>
          <a:p>
            <a:pPr>
              <a:buClrTx/>
              <a:buFont typeface="+mj-lt"/>
              <a:buAutoNum type="arabicPeriod"/>
            </a:pPr>
            <a:r>
              <a:rPr lang="en-US" sz="2000" dirty="0" smtClean="0"/>
              <a:t>Define, calculate, and categorize (according to liquidity, financial leverage, coverage, activity, and profitability) the major financial ratios and understand what they can tell us about the firm. </a:t>
            </a:r>
          </a:p>
          <a:p>
            <a:pPr>
              <a:buClrTx/>
              <a:buFont typeface="+mj-lt"/>
              <a:buAutoNum type="arabicPeriod"/>
            </a:pPr>
            <a:r>
              <a:rPr lang="en-US" sz="2000" dirty="0" smtClean="0"/>
              <a:t>Define, calculate, and discuss a firm’s operating cycle and cash cycle.</a:t>
            </a:r>
          </a:p>
          <a:p>
            <a:pPr marL="0" indent="0">
              <a:buClrTx/>
              <a:buNone/>
            </a:pPr>
            <a:endParaRPr lang="en-US" sz="20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76250"/>
            <a:ext cx="7848600" cy="1276350"/>
          </a:xfrm>
        </p:spPr>
        <p:txBody>
          <a:bodyPr/>
          <a:lstStyle/>
          <a:p>
            <a:r>
              <a:rPr lang="en-US" sz="4000" b="1" i="0" dirty="0" smtClean="0">
                <a:solidFill>
                  <a:srgbClr val="000000"/>
                </a:solidFill>
                <a:effectLst/>
              </a:rPr>
              <a:t>After studying Chapter 6, you should be able to: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ClrTx/>
              <a:buFont typeface="+mj-lt"/>
              <a:buAutoNum type="arabicPeriod" startAt="5"/>
            </a:pPr>
            <a:r>
              <a:rPr lang="en-US" sz="2000" dirty="0" smtClean="0"/>
              <a:t>Use ratios to analyze a firm's health and then recommend reasonable alternative courses of action to improve the health of the firm. </a:t>
            </a:r>
          </a:p>
          <a:p>
            <a:pPr marL="457200" indent="-457200">
              <a:buClrTx/>
              <a:buFont typeface="+mj-lt"/>
              <a:buAutoNum type="arabicPeriod" startAt="5"/>
            </a:pPr>
            <a:r>
              <a:rPr lang="en-US" sz="2000" dirty="0" smtClean="0"/>
              <a:t>Analyze a firm’s return on investment (i.e., “earning power”) and return on equity using a DuPont approach. </a:t>
            </a:r>
          </a:p>
          <a:p>
            <a:pPr marL="457200" indent="-457200">
              <a:buClrTx/>
              <a:buFont typeface="+mj-lt"/>
              <a:buAutoNum type="arabicPeriod" startAt="5"/>
            </a:pPr>
            <a:r>
              <a:rPr lang="en-US" sz="2000" dirty="0" smtClean="0"/>
              <a:t>Understand the limitations of financial ratio analysis. </a:t>
            </a:r>
          </a:p>
          <a:p>
            <a:pPr marL="457200" indent="-457200">
              <a:buClrTx/>
              <a:buFont typeface="+mj-lt"/>
              <a:buAutoNum type="arabicPeriod" startAt="5"/>
            </a:pPr>
            <a:r>
              <a:rPr lang="en-US" sz="2000" dirty="0" smtClean="0"/>
              <a:t>Use trend analysis, common-size analysis, and index analysis to gain additional insights into a firm's performance.</a:t>
            </a:r>
          </a:p>
          <a:p>
            <a:pPr marL="457200" indent="-457200">
              <a:buClrTx/>
              <a:buFont typeface="+mj-lt"/>
              <a:buAutoNum type="arabicPeriod" startAt="5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1840027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82000" cy="1676400"/>
          </a:xfrm>
          <a:effectLst/>
        </p:spPr>
        <p:txBody>
          <a:bodyPr/>
          <a:lstStyle/>
          <a:p>
            <a:pPr>
              <a:defRPr/>
            </a:pPr>
            <a:r>
              <a:rPr lang="en-US" i="0" dirty="0">
                <a:solidFill>
                  <a:schemeClr val="tx1"/>
                </a:solidFill>
              </a:rPr>
              <a:t>Financial Statement Analysis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495800"/>
          </a:xfrm>
          <a:noFill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514350" indent="-514350">
              <a:buClrTx/>
              <a:buFont typeface="+mj-lt"/>
              <a:buAutoNum type="arabicPeriod"/>
            </a:pPr>
            <a:r>
              <a:rPr lang="en-US" sz="3200" b="0" dirty="0" smtClean="0"/>
              <a:t>Financial Statements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3200" b="0" dirty="0" smtClean="0"/>
              <a:t>A Possible Framework for Analysis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3200" b="0" dirty="0" smtClean="0"/>
              <a:t>Balance Sheet Ratios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3200" b="0" dirty="0" smtClean="0"/>
              <a:t>Income Statement and Income Statement/Balance Sheet Ratios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3200" b="0" dirty="0" smtClean="0"/>
              <a:t>Trend Analysis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3200" b="0" dirty="0" smtClean="0"/>
              <a:t>Common-Size and Index Analysis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10600" cy="1676400"/>
          </a:xfrm>
          <a:effectLst>
            <a:outerShdw dist="71842" dir="2700000" sx="116000" sy="116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i="0" dirty="0" smtClean="0">
                <a:solidFill>
                  <a:schemeClr val="tx1"/>
                </a:solidFill>
                <a:effectLst/>
              </a:rPr>
              <a:t>Examples of External Uses of Statement Analysis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305800" cy="4495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buNone/>
              <a:defRPr/>
            </a:pPr>
            <a:r>
              <a:rPr lang="en-US" b="0" u="sng" dirty="0" smtClean="0">
                <a:solidFill>
                  <a:schemeClr val="tx1"/>
                </a:solidFill>
              </a:rPr>
              <a:t>Trade Creditors</a:t>
            </a:r>
            <a:r>
              <a:rPr lang="en-US" b="0" dirty="0" smtClean="0">
                <a:solidFill>
                  <a:schemeClr val="tx1"/>
                </a:solidFill>
              </a:rPr>
              <a:t> -- Focus on the liquidity of the firm.</a:t>
            </a:r>
          </a:p>
          <a:p>
            <a:pPr marL="0" indent="0">
              <a:buNone/>
              <a:defRPr/>
            </a:pPr>
            <a:r>
              <a:rPr lang="en-US" b="0" u="sng" dirty="0" smtClean="0">
                <a:solidFill>
                  <a:schemeClr val="tx1"/>
                </a:solidFill>
              </a:rPr>
              <a:t>Bondholders</a:t>
            </a:r>
            <a:r>
              <a:rPr lang="en-US" b="0" dirty="0" smtClean="0">
                <a:solidFill>
                  <a:schemeClr val="tx1"/>
                </a:solidFill>
              </a:rPr>
              <a:t> -- Focus on the long-term cash flow of the firm.</a:t>
            </a:r>
          </a:p>
          <a:p>
            <a:pPr marL="0" indent="0">
              <a:buNone/>
              <a:defRPr/>
            </a:pPr>
            <a:r>
              <a:rPr lang="en-US" b="0" u="sng" dirty="0" smtClean="0">
                <a:solidFill>
                  <a:schemeClr val="tx1"/>
                </a:solidFill>
              </a:rPr>
              <a:t>Shareholders</a:t>
            </a:r>
            <a:r>
              <a:rPr lang="en-US" b="0" dirty="0" smtClean="0">
                <a:solidFill>
                  <a:schemeClr val="tx1"/>
                </a:solidFill>
              </a:rPr>
              <a:t> -- Focus on the profitability and long-term health of the firm.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76200"/>
            <a:ext cx="8534400" cy="1676400"/>
          </a:xfrm>
          <a:effectLst/>
        </p:spPr>
        <p:txBody>
          <a:bodyPr/>
          <a:lstStyle/>
          <a:p>
            <a:pPr>
              <a:defRPr/>
            </a:pPr>
            <a:r>
              <a:rPr lang="en-US" i="0" dirty="0">
                <a:solidFill>
                  <a:schemeClr val="tx1"/>
                </a:solidFill>
                <a:effectLst/>
              </a:rPr>
              <a:t>Examples of Internal Uses of Statement Analysis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2133600"/>
            <a:ext cx="8458200" cy="44958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buClrTx/>
              <a:buFont typeface="Wingdings" pitchFamily="2" charset="2"/>
              <a:buChar char="§"/>
              <a:defRPr/>
            </a:pPr>
            <a:r>
              <a:rPr lang="en-US" sz="3200" b="0" u="sng" dirty="0" smtClean="0">
                <a:solidFill>
                  <a:schemeClr val="tx1"/>
                </a:solidFill>
              </a:rPr>
              <a:t>Plan</a:t>
            </a:r>
            <a:r>
              <a:rPr lang="en-US" sz="3200" b="0" dirty="0" smtClean="0">
                <a:solidFill>
                  <a:schemeClr val="tx1"/>
                </a:solidFill>
              </a:rPr>
              <a:t> -- Focus on assessing the current financial position and evaluating potential firm opportunities.</a:t>
            </a:r>
          </a:p>
          <a:p>
            <a:pPr>
              <a:buClrTx/>
              <a:buFont typeface="Wingdings" pitchFamily="2" charset="2"/>
              <a:buChar char="§"/>
              <a:defRPr/>
            </a:pPr>
            <a:r>
              <a:rPr lang="en-US" sz="3200" b="0" u="sng" dirty="0" smtClean="0">
                <a:solidFill>
                  <a:schemeClr val="tx1"/>
                </a:solidFill>
              </a:rPr>
              <a:t>Control</a:t>
            </a:r>
            <a:r>
              <a:rPr lang="en-US" sz="3200" b="0" dirty="0" smtClean="0">
                <a:solidFill>
                  <a:schemeClr val="tx1"/>
                </a:solidFill>
              </a:rPr>
              <a:t> -- Focus on return on investment for various assets and asset efficiency.</a:t>
            </a:r>
          </a:p>
          <a:p>
            <a:pPr>
              <a:buClrTx/>
              <a:buFont typeface="Wingdings" pitchFamily="2" charset="2"/>
              <a:buChar char="§"/>
              <a:defRPr/>
            </a:pPr>
            <a:r>
              <a:rPr lang="en-US" sz="3200" b="0" u="sng" dirty="0" smtClean="0">
                <a:solidFill>
                  <a:schemeClr val="tx1"/>
                </a:solidFill>
              </a:rPr>
              <a:t>Understand</a:t>
            </a:r>
            <a:r>
              <a:rPr lang="en-US" sz="3200" b="0" dirty="0" smtClean="0">
                <a:solidFill>
                  <a:schemeClr val="tx1"/>
                </a:solidFill>
              </a:rPr>
              <a:t> -- Focus on understanding how suppliers of funds analyze the firm.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534400" cy="1676400"/>
          </a:xfrm>
          <a:effectLst/>
        </p:spPr>
        <p:txBody>
          <a:bodyPr/>
          <a:lstStyle/>
          <a:p>
            <a:pPr>
              <a:defRPr/>
            </a:pPr>
            <a:r>
              <a:rPr lang="en-US" sz="3200" b="1" i="0" u="sng" dirty="0">
                <a:solidFill>
                  <a:schemeClr val="tx1"/>
                </a:solidFill>
                <a:effectLst/>
              </a:rPr>
              <a:t>Primary Types of Financial Statements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4114800"/>
            <a:ext cx="8458200" cy="25146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Income Statement</a:t>
            </a:r>
          </a:p>
          <a:p>
            <a:pPr marL="914400" lvl="1" indent="-457200">
              <a:buClrTx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tx1"/>
                </a:solidFill>
              </a:rPr>
              <a:t>A summary of a firm’s revenues and expenses over a specified period, ending with net income or loss for the period.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04800" y="1752600"/>
            <a:ext cx="8458200" cy="2133600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2800" dirty="0">
                <a:solidFill>
                  <a:schemeClr val="tx1"/>
                </a:solidFill>
              </a:rPr>
              <a:t>Balance Sheet</a:t>
            </a:r>
          </a:p>
          <a:p>
            <a:pPr marL="914400" lvl="1" indent="-457200" eaLnBrk="0" hangingPunct="0">
              <a:spcBef>
                <a:spcPct val="20000"/>
              </a:spcBef>
              <a:spcAft>
                <a:spcPct val="20000"/>
              </a:spcAft>
              <a:buSzPct val="75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tx1"/>
                </a:solidFill>
              </a:rPr>
              <a:t>A summary of a firm’s financial position on a given date that shows total </a:t>
            </a:r>
            <a:r>
              <a:rPr lang="en-US" sz="2800" dirty="0" smtClean="0">
                <a:solidFill>
                  <a:schemeClr val="tx1"/>
                </a:solidFill>
              </a:rPr>
              <a:t>              assets </a:t>
            </a:r>
            <a:r>
              <a:rPr lang="en-US" sz="2800" dirty="0">
                <a:solidFill>
                  <a:schemeClr val="tx1"/>
                </a:solidFill>
              </a:rPr>
              <a:t>= total liabilities + owners’ equity.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214313" y="0"/>
            <a:ext cx="8853487" cy="1752600"/>
          </a:xfrm>
          <a:effectLst/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tx1"/>
                </a:solidFill>
                <a:effectLst/>
              </a:rPr>
              <a:t>Basket Wonders’ Balance Sheet (Asset Side)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876800" y="2209800"/>
            <a:ext cx="4038600" cy="4495800"/>
          </a:xfrm>
          <a:noFill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a.  How the firm stands on a specific date.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b.  What BW owned.	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c.  Amounts owed by customers.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d.  Future expense items already paid.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e.  Cash/likely convertible to cash within 1 year.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f.  Original amount paid.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g.  Acc. deductions for wear and tear. 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209800"/>
            <a:ext cx="4572000" cy="4495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400" b="0" dirty="0" smtClean="0">
                <a:solidFill>
                  <a:schemeClr val="tx1"/>
                </a:solidFill>
              </a:rPr>
              <a:t>Cash and C.E. 	       $     90 Acct. </a:t>
            </a:r>
            <a:r>
              <a:rPr lang="en-US" sz="2400" b="0" dirty="0" err="1" smtClean="0">
                <a:solidFill>
                  <a:schemeClr val="tx1"/>
                </a:solidFill>
              </a:rPr>
              <a:t>Rec.</a:t>
            </a:r>
            <a:r>
              <a:rPr lang="en-US" sz="2400" b="0" baseline="30000" dirty="0" err="1" smtClean="0">
                <a:solidFill>
                  <a:schemeClr val="tx1"/>
                </a:solidFill>
              </a:rPr>
              <a:t>c</a:t>
            </a:r>
            <a:r>
              <a:rPr lang="en-US" sz="2400" b="0" dirty="0" smtClean="0">
                <a:solidFill>
                  <a:schemeClr val="tx1"/>
                </a:solidFill>
              </a:rPr>
              <a:t>		 	 394 Inventories			 696 Prepaid </a:t>
            </a:r>
            <a:r>
              <a:rPr lang="en-US" sz="2400" b="0" dirty="0" err="1" smtClean="0">
                <a:solidFill>
                  <a:schemeClr val="tx1"/>
                </a:solidFill>
              </a:rPr>
              <a:t>Exp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d</a:t>
            </a:r>
            <a:r>
              <a:rPr lang="en-US" sz="2400" b="0" dirty="0" smtClean="0">
                <a:solidFill>
                  <a:schemeClr val="tx1"/>
                </a:solidFill>
              </a:rPr>
              <a:t>	    	     5  </a:t>
            </a:r>
            <a:r>
              <a:rPr lang="en-US" sz="2400" b="0" dirty="0" err="1" smtClean="0">
                <a:solidFill>
                  <a:schemeClr val="tx1"/>
                </a:solidFill>
              </a:rPr>
              <a:t>Accum</a:t>
            </a:r>
            <a:r>
              <a:rPr lang="en-US" sz="2400" b="0" dirty="0" smtClean="0">
                <a:solidFill>
                  <a:schemeClr val="tx1"/>
                </a:solidFill>
              </a:rPr>
              <a:t> Tax Prepay	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</a:rPr>
              <a:t>        </a:t>
            </a:r>
            <a:r>
              <a:rPr lang="en-US" sz="2400" b="0" u="sng" dirty="0" smtClean="0">
                <a:solidFill>
                  <a:schemeClr val="tx1"/>
                </a:solidFill>
              </a:rPr>
              <a:t>     10</a:t>
            </a:r>
            <a:r>
              <a:rPr lang="en-US" sz="2400" b="0" dirty="0" smtClean="0">
                <a:solidFill>
                  <a:schemeClr val="tx1"/>
                </a:solidFill>
              </a:rPr>
              <a:t>                                                            	Current </a:t>
            </a:r>
            <a:r>
              <a:rPr lang="en-US" sz="2400" b="0" dirty="0" err="1" smtClean="0">
                <a:solidFill>
                  <a:schemeClr val="tx1"/>
                </a:solidFill>
              </a:rPr>
              <a:t>Assets</a:t>
            </a:r>
            <a:r>
              <a:rPr lang="en-US" sz="2400" b="0" baseline="30000" dirty="0" err="1" smtClean="0">
                <a:solidFill>
                  <a:schemeClr val="tx1"/>
                </a:solidFill>
              </a:rPr>
              <a:t>e</a:t>
            </a:r>
            <a:r>
              <a:rPr lang="en-US" sz="2400" b="0" dirty="0" smtClean="0">
                <a:solidFill>
                  <a:schemeClr val="tx1"/>
                </a:solidFill>
              </a:rPr>
              <a:t> $  1,195 Fixed Assets (@Cost)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f</a:t>
            </a:r>
            <a:r>
              <a:rPr lang="en-US" sz="2400" b="0" dirty="0" smtClean="0">
                <a:solidFill>
                  <a:schemeClr val="tx1"/>
                </a:solidFill>
              </a:rPr>
              <a:t>     1,030 Less: Acc. </a:t>
            </a:r>
            <a:r>
              <a:rPr lang="en-US" sz="2400" b="0" dirty="0" err="1" smtClean="0">
                <a:solidFill>
                  <a:schemeClr val="tx1"/>
                </a:solidFill>
              </a:rPr>
              <a:t>Depr</a:t>
            </a:r>
            <a:r>
              <a:rPr lang="en-US" sz="2400" b="0" dirty="0" smtClean="0">
                <a:solidFill>
                  <a:schemeClr val="tx1"/>
                </a:solidFill>
              </a:rPr>
              <a:t>. 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g</a:t>
            </a:r>
            <a:r>
              <a:rPr lang="en-US" sz="2400" b="0" dirty="0" smtClean="0">
                <a:solidFill>
                  <a:schemeClr val="tx1"/>
                </a:solidFill>
              </a:rPr>
              <a:t>	          (329) 	Net Fix. Assets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 </a:t>
            </a:r>
            <a:r>
              <a:rPr lang="en-US" sz="2400" b="0" dirty="0" smtClean="0">
                <a:solidFill>
                  <a:schemeClr val="tx1"/>
                </a:solidFill>
              </a:rPr>
              <a:t> $    701 Investment, LT		  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</a:rPr>
              <a:t>50 Other Assets, LT	         </a:t>
            </a:r>
            <a:r>
              <a:rPr lang="en-US" sz="2400" b="0" u="sng" dirty="0" smtClean="0">
                <a:solidFill>
                  <a:schemeClr val="tx1"/>
                </a:solidFill>
              </a:rPr>
              <a:t>   223</a:t>
            </a:r>
            <a:r>
              <a:rPr lang="en-US" sz="2400" b="0" dirty="0" smtClean="0">
                <a:solidFill>
                  <a:schemeClr val="tx1"/>
                </a:solidFill>
              </a:rPr>
              <a:t> 	Total Assets	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b</a:t>
            </a:r>
            <a:r>
              <a:rPr lang="en-US" sz="2400" b="0" dirty="0" smtClean="0">
                <a:solidFill>
                  <a:schemeClr val="tx1"/>
                </a:solidFill>
              </a:rPr>
              <a:t>     $2,169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214313" y="1738313"/>
            <a:ext cx="8352480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b="0" dirty="0">
                <a:solidFill>
                  <a:schemeClr val="tx1"/>
                </a:solidFill>
              </a:rPr>
              <a:t>Basket Wonders Balance Sheet (thousands) Dec. 31, 2007</a:t>
            </a:r>
            <a:r>
              <a:rPr lang="en-US" b="0" baseline="30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304800" y="2209800"/>
            <a:ext cx="8534400" cy="0"/>
          </a:xfrm>
          <a:prstGeom prst="line">
            <a:avLst/>
          </a:prstGeom>
          <a:noFill/>
          <a:ln w="3175" cmpd="thickTh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4876800" y="2209800"/>
            <a:ext cx="0" cy="449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3962400" y="5181600"/>
            <a:ext cx="7620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3962400" y="6629400"/>
            <a:ext cx="762000" cy="0"/>
          </a:xfrm>
          <a:prstGeom prst="line">
            <a:avLst/>
          </a:prstGeom>
          <a:noFill/>
          <a:ln w="38100" cmpd="dbl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752600"/>
          </a:xfrm>
          <a:effectLst/>
        </p:spPr>
        <p:txBody>
          <a:bodyPr/>
          <a:lstStyle/>
          <a:p>
            <a:pPr>
              <a:defRPr/>
            </a:pPr>
            <a:r>
              <a:rPr lang="en-US" sz="4000" b="1" i="0" dirty="0">
                <a:solidFill>
                  <a:schemeClr val="tx1"/>
                </a:solidFill>
                <a:effectLst/>
              </a:rPr>
              <a:t>Basket Wonders’ Balance Sheet (Liability Side)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876800" y="2209800"/>
            <a:ext cx="4038600" cy="4495800"/>
          </a:xfrm>
          <a:noFill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a.  Note, Assets = Liabilities + Equity.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b.  What BW owed and ownership position.	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c.  Owed to suppliers for goods and services.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d.  Unpaid wages, salaries, etc.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e.  Debts payable &lt; 1 year.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f.   Debts payable &gt; 1 year.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g.  Original investment. 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i="1" dirty="0" smtClean="0">
                <a:solidFill>
                  <a:schemeClr val="tx1"/>
                </a:solidFill>
              </a:rPr>
              <a:t>h.  Earnings reinvested.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209800"/>
            <a:ext cx="4572000" cy="4495800"/>
          </a:xfrm>
        </p:spPr>
        <p:txBody>
          <a:bodyPr/>
          <a:lstStyle/>
          <a:p>
            <a:pPr marL="0" indent="0"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0" dirty="0" smtClean="0">
                <a:solidFill>
                  <a:schemeClr val="tx1"/>
                </a:solidFill>
              </a:rPr>
              <a:t>Notes Payable	      $  	290 Acct. </a:t>
            </a:r>
            <a:r>
              <a:rPr lang="en-US" sz="2400" b="0" dirty="0" err="1" smtClean="0">
                <a:solidFill>
                  <a:schemeClr val="tx1"/>
                </a:solidFill>
              </a:rPr>
              <a:t>Payable</a:t>
            </a:r>
            <a:r>
              <a:rPr lang="en-US" sz="2400" b="0" baseline="30000" dirty="0" err="1" smtClean="0">
                <a:solidFill>
                  <a:schemeClr val="tx1"/>
                </a:solidFill>
              </a:rPr>
              <a:t>c</a:t>
            </a:r>
            <a:r>
              <a:rPr lang="en-US" sz="2400" b="0" dirty="0" smtClean="0">
                <a:solidFill>
                  <a:schemeClr val="tx1"/>
                </a:solidFill>
              </a:rPr>
              <a:t>		  94 Accrued Taxes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d</a:t>
            </a:r>
            <a:r>
              <a:rPr lang="en-US" sz="2400" b="0" dirty="0" smtClean="0">
                <a:solidFill>
                  <a:schemeClr val="tx1"/>
                </a:solidFill>
              </a:rPr>
              <a:t>		  16 Other Accrued </a:t>
            </a:r>
            <a:r>
              <a:rPr lang="en-US" sz="2400" b="0" dirty="0" err="1" smtClean="0">
                <a:solidFill>
                  <a:schemeClr val="tx1"/>
                </a:solidFill>
              </a:rPr>
              <a:t>Liab</a:t>
            </a:r>
            <a:r>
              <a:rPr lang="en-US" sz="2400" b="0" dirty="0" smtClean="0">
                <a:solidFill>
                  <a:schemeClr val="tx1"/>
                </a:solidFill>
              </a:rPr>
              <a:t>.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d</a:t>
            </a:r>
            <a:r>
              <a:rPr lang="en-US" sz="2400" b="0" dirty="0" smtClean="0">
                <a:solidFill>
                  <a:schemeClr val="tx1"/>
                </a:solidFill>
              </a:rPr>
              <a:t>        </a:t>
            </a:r>
            <a:r>
              <a:rPr lang="en-US" sz="2400" b="0" u="sng" dirty="0" smtClean="0">
                <a:solidFill>
                  <a:schemeClr val="tx1"/>
                </a:solidFill>
              </a:rPr>
              <a:t>  100</a:t>
            </a:r>
            <a:r>
              <a:rPr lang="en-US" sz="2400" b="0" dirty="0" smtClean="0">
                <a:solidFill>
                  <a:schemeClr val="tx1"/>
                </a:solidFill>
              </a:rPr>
              <a:t>                   	Current </a:t>
            </a:r>
            <a:r>
              <a:rPr lang="en-US" sz="2400" b="0" dirty="0" err="1" smtClean="0">
                <a:solidFill>
                  <a:schemeClr val="tx1"/>
                </a:solidFill>
              </a:rPr>
              <a:t>Liab</a:t>
            </a:r>
            <a:r>
              <a:rPr lang="en-US" sz="2400" b="0" dirty="0" smtClean="0">
                <a:solidFill>
                  <a:schemeClr val="tx1"/>
                </a:solidFill>
              </a:rPr>
              <a:t>.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e</a:t>
            </a:r>
            <a:r>
              <a:rPr lang="en-US" sz="2400" b="0" dirty="0" smtClean="0">
                <a:solidFill>
                  <a:schemeClr val="tx1"/>
                </a:solidFill>
              </a:rPr>
              <a:t>   $     500 Long-Term Debt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f	</a:t>
            </a:r>
            <a:r>
              <a:rPr lang="en-US" sz="2400" b="0" dirty="0" smtClean="0">
                <a:solidFill>
                  <a:schemeClr val="tx1"/>
                </a:solidFill>
              </a:rPr>
              <a:t>	530 </a:t>
            </a:r>
            <a:r>
              <a:rPr lang="en-US" sz="2400" b="0" u="sng" dirty="0" smtClean="0">
                <a:solidFill>
                  <a:schemeClr val="tx1"/>
                </a:solidFill>
              </a:rPr>
              <a:t>Shareholders’ Equity</a:t>
            </a:r>
            <a:r>
              <a:rPr lang="en-US" sz="2400" b="0" dirty="0" smtClean="0">
                <a:solidFill>
                  <a:schemeClr val="tx1"/>
                </a:solidFill>
              </a:rPr>
              <a:t>    	   Com. Stock ($1 par)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g	</a:t>
            </a:r>
            <a:r>
              <a:rPr lang="en-US" sz="2400" b="0" dirty="0" smtClean="0">
                <a:solidFill>
                  <a:schemeClr val="tx1"/>
                </a:solidFill>
              </a:rPr>
              <a:t>200 Add </a:t>
            </a:r>
            <a:r>
              <a:rPr lang="en-US" sz="2400" b="0" dirty="0" err="1" smtClean="0">
                <a:solidFill>
                  <a:schemeClr val="tx1"/>
                </a:solidFill>
              </a:rPr>
              <a:t>Pd</a:t>
            </a:r>
            <a:r>
              <a:rPr lang="en-US" sz="2400" b="0" dirty="0" smtClean="0">
                <a:solidFill>
                  <a:schemeClr val="tx1"/>
                </a:solidFill>
              </a:rPr>
              <a:t> in Capital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g</a:t>
            </a:r>
            <a:r>
              <a:rPr lang="en-US" sz="2400" b="0" dirty="0" smtClean="0">
                <a:solidFill>
                  <a:schemeClr val="tx1"/>
                </a:solidFill>
              </a:rPr>
              <a:t>		729 Retained Earnings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h</a:t>
            </a:r>
            <a:r>
              <a:rPr lang="en-US" sz="2400" b="0" dirty="0" smtClean="0">
                <a:solidFill>
                  <a:schemeClr val="tx1"/>
                </a:solidFill>
              </a:rPr>
              <a:t>         </a:t>
            </a:r>
            <a:r>
              <a:rPr lang="en-US" sz="2400" b="0" u="sng" dirty="0" smtClean="0">
                <a:solidFill>
                  <a:schemeClr val="tx1"/>
                </a:solidFill>
              </a:rPr>
              <a:t>   210 </a:t>
            </a:r>
            <a:r>
              <a:rPr lang="en-US" sz="2400" b="0" dirty="0" smtClean="0">
                <a:solidFill>
                  <a:schemeClr val="tx1"/>
                </a:solidFill>
              </a:rPr>
              <a:t>	Total Equity	      $</a:t>
            </a:r>
            <a:r>
              <a:rPr lang="en-US" sz="2400" b="0" u="sng" dirty="0" smtClean="0">
                <a:solidFill>
                  <a:schemeClr val="tx1"/>
                </a:solidFill>
              </a:rPr>
              <a:t>1,139</a:t>
            </a:r>
            <a:r>
              <a:rPr lang="en-US" sz="2400" b="0" dirty="0" smtClean="0">
                <a:solidFill>
                  <a:schemeClr val="tx1"/>
                </a:solidFill>
              </a:rPr>
              <a:t>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0" dirty="0" smtClean="0">
                <a:solidFill>
                  <a:schemeClr val="tx1"/>
                </a:solidFill>
              </a:rPr>
              <a:t>    Total </a:t>
            </a:r>
            <a:r>
              <a:rPr lang="en-US" sz="2400" b="0" dirty="0" err="1" smtClean="0">
                <a:solidFill>
                  <a:schemeClr val="tx1"/>
                </a:solidFill>
              </a:rPr>
              <a:t>Liab</a:t>
            </a:r>
            <a:r>
              <a:rPr lang="en-US" sz="2400" b="0" dirty="0" smtClean="0">
                <a:solidFill>
                  <a:schemeClr val="tx1"/>
                </a:solidFill>
              </a:rPr>
              <a:t>/</a:t>
            </a:r>
            <a:r>
              <a:rPr lang="en-US" sz="2400" b="0" dirty="0" err="1" smtClean="0">
                <a:solidFill>
                  <a:schemeClr val="tx1"/>
                </a:solidFill>
              </a:rPr>
              <a:t>Equity</a:t>
            </a:r>
            <a:r>
              <a:rPr lang="en-US" sz="2400" b="0" baseline="30000" dirty="0" err="1" smtClean="0">
                <a:solidFill>
                  <a:schemeClr val="tx1"/>
                </a:solidFill>
              </a:rPr>
              <a:t>a,b</a:t>
            </a:r>
            <a:r>
              <a:rPr lang="en-US" sz="2400" b="0" dirty="0" smtClean="0">
                <a:solidFill>
                  <a:schemeClr val="tx1"/>
                </a:solidFill>
              </a:rPr>
              <a:t>  $  2,169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214313" y="1738313"/>
            <a:ext cx="8238667" cy="45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b="0" dirty="0">
                <a:solidFill>
                  <a:schemeClr val="tx1"/>
                </a:solidFill>
              </a:rPr>
              <a:t>Basket Wonders Balance Sheet (thousands) Dec. 31, 2007</a:t>
            </a:r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304800" y="2209800"/>
            <a:ext cx="8534400" cy="0"/>
          </a:xfrm>
          <a:prstGeom prst="line">
            <a:avLst/>
          </a:prstGeom>
          <a:noFill/>
          <a:ln w="3175" cmpd="thickTh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25" name="Line 9"/>
          <p:cNvSpPr>
            <a:spLocks noChangeShapeType="1"/>
          </p:cNvSpPr>
          <p:nvPr/>
        </p:nvSpPr>
        <p:spPr bwMode="auto">
          <a:xfrm>
            <a:off x="4876800" y="2209800"/>
            <a:ext cx="0" cy="449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3886200" y="6705600"/>
            <a:ext cx="762000" cy="0"/>
          </a:xfrm>
          <a:prstGeom prst="line">
            <a:avLst/>
          </a:prstGeom>
          <a:noFill/>
          <a:ln w="38100" cmpd="dbl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077200" cy="1752600"/>
          </a:xfrm>
          <a:effectLst/>
        </p:spPr>
        <p:txBody>
          <a:bodyPr/>
          <a:lstStyle/>
          <a:p>
            <a:pPr>
              <a:defRPr/>
            </a:pPr>
            <a:r>
              <a:rPr lang="en-US" sz="4000" b="1" i="0" dirty="0">
                <a:solidFill>
                  <a:schemeClr val="tx1"/>
                </a:solidFill>
                <a:effectLst/>
              </a:rPr>
              <a:t>Basket Wonders’ Income Statement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876800" y="2514600"/>
            <a:ext cx="4191000" cy="4343400"/>
          </a:xfrm>
          <a:noFill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tx1"/>
                </a:solidFill>
              </a:rPr>
              <a:t>a.  Measures profitability over a time period.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tx1"/>
                </a:solidFill>
              </a:rPr>
              <a:t>b.  Received, or receivable, from customers.	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tx1"/>
                </a:solidFill>
              </a:rPr>
              <a:t>c.  Sales comm., adv., officers’ salaries, etc.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tx1"/>
                </a:solidFill>
              </a:rPr>
              <a:t>d.  Operating income.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tx1"/>
                </a:solidFill>
              </a:rPr>
              <a:t>e.  Cost of borrowed funds.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tx1"/>
                </a:solidFill>
              </a:rPr>
              <a:t>f.   Taxable income.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tx1"/>
                </a:solidFill>
              </a:rPr>
              <a:t>g.  Amount earned for shareholders. 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2514600"/>
            <a:ext cx="4572000" cy="41148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400" b="0" dirty="0" smtClean="0">
                <a:solidFill>
                  <a:schemeClr val="tx1"/>
                </a:solidFill>
              </a:rPr>
              <a:t>Net Sales		   $   2,211 Cost of Goods Sold</a:t>
            </a:r>
            <a:r>
              <a:rPr lang="en-US" sz="2000" b="0" baseline="30000" dirty="0" smtClean="0">
                <a:solidFill>
                  <a:schemeClr val="tx1"/>
                </a:solidFill>
              </a:rPr>
              <a:t> </a:t>
            </a:r>
            <a:r>
              <a:rPr lang="en-US" sz="2400" b="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r>
              <a:rPr lang="en-US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en-US" sz="2400" b="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0" u="sng" dirty="0" smtClean="0">
                <a:solidFill>
                  <a:schemeClr val="tx1"/>
                </a:solidFill>
              </a:rPr>
              <a:t>1,599</a:t>
            </a:r>
            <a:r>
              <a:rPr lang="en-US" sz="2400" b="0" dirty="0" smtClean="0">
                <a:solidFill>
                  <a:schemeClr val="tx1"/>
                </a:solidFill>
              </a:rPr>
              <a:t>	Gross Profit</a:t>
            </a:r>
            <a:r>
              <a:rPr lang="en-US" sz="2400" b="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	</a:t>
            </a:r>
            <a:r>
              <a:rPr lang="en-US" sz="2400" b="0" dirty="0" smtClean="0">
                <a:solidFill>
                  <a:schemeClr val="tx1"/>
                </a:solidFill>
              </a:rPr>
              <a:t>   $      612 SG&amp;A Expenses</a:t>
            </a:r>
            <a:r>
              <a:rPr lang="en-US" sz="2400" b="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c           </a:t>
            </a:r>
            <a:r>
              <a:rPr lang="en-US" sz="2400" b="0" dirty="0" smtClean="0">
                <a:solidFill>
                  <a:schemeClr val="tx1"/>
                </a:solidFill>
              </a:rPr>
              <a:t>   </a:t>
            </a:r>
            <a:r>
              <a:rPr lang="en-US" sz="2400" b="0" u="sng" dirty="0" smtClean="0">
                <a:solidFill>
                  <a:schemeClr val="tx1"/>
                </a:solidFill>
              </a:rPr>
              <a:t>    402</a:t>
            </a:r>
            <a:r>
              <a:rPr lang="en-US" sz="2400" b="0" dirty="0" smtClean="0">
                <a:solidFill>
                  <a:schemeClr val="tx1"/>
                </a:solidFill>
              </a:rPr>
              <a:t>                   	</a:t>
            </a:r>
            <a:r>
              <a:rPr lang="en-US" sz="2400" b="0" dirty="0" err="1" smtClean="0">
                <a:solidFill>
                  <a:schemeClr val="tx1"/>
                </a:solidFill>
              </a:rPr>
              <a:t>EBIT</a:t>
            </a:r>
            <a:r>
              <a:rPr lang="en-US" sz="2400" b="0" baseline="30000" dirty="0" err="1" smtClean="0">
                <a:solidFill>
                  <a:schemeClr val="tx1"/>
                </a:solidFill>
              </a:rPr>
              <a:t>d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	</a:t>
            </a:r>
            <a:r>
              <a:rPr lang="en-US" sz="2400" b="0" dirty="0" smtClean="0">
                <a:solidFill>
                  <a:schemeClr val="tx1"/>
                </a:solidFill>
              </a:rPr>
              <a:t>        	   $      210 Interest </a:t>
            </a:r>
            <a:r>
              <a:rPr lang="en-US" sz="2400" b="0" dirty="0" err="1" smtClean="0">
                <a:solidFill>
                  <a:schemeClr val="tx1"/>
                </a:solidFill>
              </a:rPr>
              <a:t>Expense</a:t>
            </a:r>
            <a:r>
              <a:rPr lang="en-US" sz="2400" b="0" baseline="30000" dirty="0" err="1" smtClean="0">
                <a:solidFill>
                  <a:schemeClr val="tx1"/>
                </a:solidFill>
              </a:rPr>
              <a:t>e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	</a:t>
            </a:r>
            <a:r>
              <a:rPr lang="en-US" sz="2400" b="0" dirty="0" smtClean="0">
                <a:solidFill>
                  <a:schemeClr val="tx1"/>
                </a:solidFill>
              </a:rPr>
              <a:t>       </a:t>
            </a:r>
            <a:r>
              <a:rPr lang="en-US" sz="2400" b="0" u="sng" dirty="0" smtClean="0">
                <a:solidFill>
                  <a:schemeClr val="tx1"/>
                </a:solidFill>
              </a:rPr>
              <a:t>      59    </a:t>
            </a:r>
            <a:r>
              <a:rPr lang="en-US" sz="2400" b="0" dirty="0" smtClean="0">
                <a:solidFill>
                  <a:schemeClr val="tx1"/>
                </a:solidFill>
              </a:rPr>
              <a:t>	EBT</a:t>
            </a:r>
            <a:r>
              <a:rPr lang="en-US" sz="2400" b="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		     </a:t>
            </a:r>
            <a:r>
              <a:rPr lang="en-US" sz="2400" b="0" dirty="0" smtClean="0">
                <a:solidFill>
                  <a:schemeClr val="tx1"/>
                </a:solidFill>
              </a:rPr>
              <a:t>$</a:t>
            </a:r>
            <a:r>
              <a:rPr lang="en-US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</a:t>
            </a:r>
            <a:r>
              <a:rPr lang="en-US" sz="2400" b="0" dirty="0" smtClean="0">
                <a:solidFill>
                  <a:schemeClr val="tx1"/>
                </a:solidFill>
              </a:rPr>
              <a:t>151</a:t>
            </a:r>
            <a:r>
              <a:rPr lang="en-US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</a:rPr>
              <a:t>Income Taxes</a:t>
            </a:r>
            <a:r>
              <a:rPr lang="en-US" sz="2400" b="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</a:rPr>
              <a:t>	       </a:t>
            </a:r>
            <a:r>
              <a:rPr lang="en-US" sz="2400" b="0" u="sng" dirty="0" smtClean="0">
                <a:solidFill>
                  <a:schemeClr val="tx1"/>
                </a:solidFill>
              </a:rPr>
              <a:t>      60 </a:t>
            </a:r>
            <a:r>
              <a:rPr lang="en-US" sz="2400" b="0" dirty="0" smtClean="0">
                <a:solidFill>
                  <a:schemeClr val="tx1"/>
                </a:solidFill>
              </a:rPr>
              <a:t>	</a:t>
            </a:r>
            <a:r>
              <a:rPr lang="en-US" sz="2400" b="0" dirty="0" err="1" smtClean="0">
                <a:solidFill>
                  <a:schemeClr val="tx1"/>
                </a:solidFill>
              </a:rPr>
              <a:t>EAT</a:t>
            </a:r>
            <a:r>
              <a:rPr lang="en-US" sz="2400" b="0" baseline="30000" dirty="0" err="1" smtClean="0">
                <a:solidFill>
                  <a:schemeClr val="tx1"/>
                </a:solidFill>
              </a:rPr>
              <a:t>g</a:t>
            </a:r>
            <a:r>
              <a:rPr lang="en-US" sz="2400" b="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		 </a:t>
            </a:r>
            <a:r>
              <a:rPr lang="en-US" sz="2400" b="0" dirty="0" smtClean="0">
                <a:solidFill>
                  <a:schemeClr val="tx1"/>
                </a:solidFill>
              </a:rPr>
              <a:t>  </a:t>
            </a:r>
            <a:r>
              <a:rPr lang="en-US" sz="2400" b="0" baseline="30000" dirty="0" smtClean="0">
                <a:solidFill>
                  <a:schemeClr val="tx1"/>
                </a:solidFill>
              </a:rPr>
              <a:t> </a:t>
            </a:r>
            <a:r>
              <a:rPr lang="en-US" sz="2400" b="0" dirty="0" smtClean="0">
                <a:solidFill>
                  <a:schemeClr val="tx1"/>
                </a:solidFill>
              </a:rPr>
              <a:t>$        91 Cash Dividends	       </a:t>
            </a:r>
            <a:r>
              <a:rPr lang="en-US" sz="2400" b="0" u="sng" dirty="0" smtClean="0">
                <a:solidFill>
                  <a:schemeClr val="tx1"/>
                </a:solidFill>
              </a:rPr>
              <a:t>      38     </a:t>
            </a:r>
            <a:r>
              <a:rPr lang="en-US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Increase in RE</a:t>
            </a:r>
            <a:r>
              <a:rPr lang="en-US" sz="2400" b="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	</a:t>
            </a:r>
            <a:r>
              <a:rPr lang="en-US" sz="2400" b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$        53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382588" y="1662113"/>
            <a:ext cx="8455025" cy="82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b="0" dirty="0">
                <a:solidFill>
                  <a:schemeClr val="tx1"/>
                </a:solidFill>
              </a:rPr>
              <a:t>Basket Wonders Statement of Earnings (in thousands) for Year Ending December 31, 2007</a:t>
            </a:r>
            <a:r>
              <a:rPr lang="en-US" b="0" baseline="30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304800" y="2514600"/>
            <a:ext cx="8534400" cy="0"/>
          </a:xfrm>
          <a:prstGeom prst="line">
            <a:avLst/>
          </a:prstGeom>
          <a:noFill/>
          <a:ln w="57150" cmpd="thickThin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4876800" y="2514600"/>
            <a:ext cx="0" cy="419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H="1">
            <a:off x="3810000" y="6553200"/>
            <a:ext cx="838200" cy="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924800" cy="1219200"/>
          </a:xfrm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Framework for Financial Analysis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62400" y="4267200"/>
            <a:ext cx="4800600" cy="2438400"/>
          </a:xfrm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 algn="ctr">
              <a:spcBef>
                <a:spcPct val="50000"/>
              </a:spcBef>
              <a:buFont typeface="Monotype Sorts" pitchFamily="2" charset="2"/>
              <a:buNone/>
              <a:defRPr/>
            </a:pPr>
            <a:r>
              <a:rPr lang="en-US" sz="2600" i="1" u="sng" dirty="0" smtClean="0">
                <a:solidFill>
                  <a:schemeClr val="tx1"/>
                </a:solidFill>
              </a:rPr>
              <a:t>Analytical Tools Used</a:t>
            </a:r>
            <a:endParaRPr lang="en-US" sz="2600" i="1" dirty="0" smtClean="0">
              <a:solidFill>
                <a:schemeClr val="tx1"/>
              </a:solidFill>
            </a:endParaRPr>
          </a:p>
          <a:p>
            <a:pPr marL="114300" lvl="1" indent="0" algn="ctr">
              <a:buFont typeface="Monotype Sorts" pitchFamily="2" charset="2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Sources and Uses Statement</a:t>
            </a:r>
          </a:p>
          <a:p>
            <a:pPr marL="114300" lvl="1" indent="0" algn="ctr">
              <a:buFont typeface="Monotype Sorts" pitchFamily="2" charset="2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Statement of Cash Flows</a:t>
            </a:r>
          </a:p>
          <a:p>
            <a:pPr marL="114300" lvl="1" indent="0" algn="ctr">
              <a:buFont typeface="Monotype Sorts" pitchFamily="2" charset="2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Cash Budgets</a:t>
            </a:r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>
            <a:off x="387350" y="1835150"/>
            <a:ext cx="4025900" cy="4940300"/>
          </a:xfrm>
          <a:prstGeom prst="rightArrow">
            <a:avLst>
              <a:gd name="adj1" fmla="val 50000"/>
              <a:gd name="adj2" fmla="val 50005"/>
            </a:avLst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79413" y="3935413"/>
            <a:ext cx="3582987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1.  Analysis of the funds</a:t>
            </a:r>
          </a:p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     needs of the firm.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3962400" y="1828800"/>
            <a:ext cx="4800600" cy="2286000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 eaLnBrk="0" hangingPunct="0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sz="2600" i="1" u="sng" dirty="0">
                <a:solidFill>
                  <a:schemeClr val="tx1"/>
                </a:solidFill>
              </a:rPr>
              <a:t>Trend / Seasonal Component</a:t>
            </a:r>
            <a:endParaRPr lang="en-US" dirty="0">
              <a:solidFill>
                <a:schemeClr val="tx1"/>
              </a:solidFill>
            </a:endParaRPr>
          </a:p>
          <a:p>
            <a:pPr algn="ctr" eaLnBrk="0" hangingPunct="0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How much funding will be required in the future?</a:t>
            </a:r>
          </a:p>
          <a:p>
            <a:pPr algn="ctr" eaLnBrk="0" hangingPunct="0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Is there a seasonal component?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387350" y="0"/>
            <a:ext cx="7766050" cy="1752600"/>
          </a:xfrm>
          <a:noFill/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Framework for Financial Analysis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62400" y="2209800"/>
            <a:ext cx="4343400" cy="4038600"/>
          </a:xfrm>
          <a:noFill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400050" indent="-40005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i="1" u="sng" smtClean="0">
                <a:solidFill>
                  <a:schemeClr val="tx1"/>
                </a:solidFill>
              </a:rPr>
              <a:t>Health of a Firm</a:t>
            </a:r>
            <a:endParaRPr lang="en-US" sz="2800" i="1" smtClean="0">
              <a:solidFill>
                <a:schemeClr val="tx1"/>
              </a:solidFill>
            </a:endParaRP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800" smtClean="0">
              <a:solidFill>
                <a:schemeClr val="tx1"/>
              </a:solidFill>
            </a:endParaRPr>
          </a:p>
          <a:p>
            <a:pPr marL="400050" indent="-40005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smtClean="0">
                <a:solidFill>
                  <a:schemeClr val="tx1"/>
                </a:solidFill>
              </a:rPr>
              <a:t>Financial Ratios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800" smtClean="0">
              <a:solidFill>
                <a:schemeClr val="tx1"/>
              </a:solidFill>
            </a:endParaRP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smtClean="0">
                <a:solidFill>
                  <a:schemeClr val="tx1"/>
                </a:solidFill>
              </a:rPr>
              <a:t>		1.  Individually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smtClean="0">
                <a:solidFill>
                  <a:schemeClr val="tx1"/>
                </a:solidFill>
              </a:rPr>
              <a:t>		2.  Over time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smtClean="0">
                <a:solidFill>
                  <a:schemeClr val="tx1"/>
                </a:solidFill>
              </a:rPr>
              <a:t>		3.  In combination</a:t>
            </a:r>
          </a:p>
          <a:p>
            <a:pPr marL="400050" indent="-40005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smtClean="0">
                <a:solidFill>
                  <a:schemeClr val="tx1"/>
                </a:solidFill>
              </a:rPr>
              <a:t>		4.  In comparison</a:t>
            </a:r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>
            <a:off x="387350" y="1835150"/>
            <a:ext cx="4025900" cy="4940300"/>
          </a:xfrm>
          <a:prstGeom prst="rightArrow">
            <a:avLst>
              <a:gd name="adj1" fmla="val 50000"/>
              <a:gd name="adj2" fmla="val 50005"/>
            </a:avLst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366713" y="3200400"/>
            <a:ext cx="3098800" cy="6985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 dirty="0">
                <a:solidFill>
                  <a:schemeClr val="tx1"/>
                </a:solidFill>
              </a:rPr>
              <a:t>1.  Analysis of the funds</a:t>
            </a:r>
          </a:p>
          <a:p>
            <a:pPr eaLnBrk="0" hangingPunct="0"/>
            <a:r>
              <a:rPr lang="en-US" sz="2000" dirty="0">
                <a:solidFill>
                  <a:schemeClr val="tx1"/>
                </a:solidFill>
              </a:rPr>
              <a:t>     needs of the firm.</a:t>
            </a: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366713" y="4114800"/>
            <a:ext cx="3680496" cy="10130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2.  Analysis of the financial</a:t>
            </a:r>
          </a:p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condition and profitability</a:t>
            </a:r>
          </a:p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of the firm.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366713" y="0"/>
            <a:ext cx="7786687" cy="1752600"/>
          </a:xfrm>
          <a:noFill/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Framework for Financial Analysis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413250" y="3831771"/>
            <a:ext cx="4343400" cy="2667000"/>
          </a:xfrm>
          <a:noFill/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u="sng" dirty="0" smtClean="0">
                <a:solidFill>
                  <a:schemeClr val="tx1"/>
                </a:solidFill>
              </a:rPr>
              <a:t>Examples</a:t>
            </a:r>
            <a:r>
              <a:rPr lang="en-US" sz="2800" b="0" dirty="0" smtClean="0">
                <a:solidFill>
                  <a:schemeClr val="tx1"/>
                </a:solidFill>
              </a:rPr>
              <a:t>:</a:t>
            </a:r>
          </a:p>
          <a:p>
            <a:pPr marL="114300" lvl="1" indent="0"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tx1"/>
                </a:solidFill>
              </a:rPr>
              <a:t>Volatility in sales</a:t>
            </a:r>
          </a:p>
          <a:p>
            <a:pPr marL="114300" lvl="1" indent="0"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tx1"/>
                </a:solidFill>
              </a:rPr>
              <a:t>Volatility in costs</a:t>
            </a:r>
          </a:p>
          <a:p>
            <a:pPr marL="114300" lvl="1" indent="0"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tx1"/>
                </a:solidFill>
              </a:rPr>
              <a:t>Proximity to break-even point</a:t>
            </a: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>
            <a:off x="387350" y="1835150"/>
            <a:ext cx="4025900" cy="4940300"/>
          </a:xfrm>
          <a:prstGeom prst="rightArrow">
            <a:avLst>
              <a:gd name="adj1" fmla="val 50000"/>
              <a:gd name="adj2" fmla="val 50005"/>
            </a:avLst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66713" y="3079750"/>
            <a:ext cx="3098800" cy="6985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>
                <a:solidFill>
                  <a:schemeClr val="tx1"/>
                </a:solidFill>
              </a:rPr>
              <a:t>1.  Analysis of the funds</a:t>
            </a:r>
          </a:p>
          <a:p>
            <a:pPr eaLnBrk="0" hangingPunct="0"/>
            <a:r>
              <a:rPr lang="en-US" sz="2000">
                <a:solidFill>
                  <a:schemeClr val="tx1"/>
                </a:solidFill>
              </a:rPr>
              <a:t>     needs of the firm.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366713" y="3841750"/>
            <a:ext cx="3680496" cy="10130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000">
                <a:solidFill>
                  <a:schemeClr val="tx1"/>
                </a:solidFill>
              </a:rPr>
              <a:t>2.  Analysis of the financial</a:t>
            </a:r>
          </a:p>
          <a:p>
            <a:pPr eaLnBrk="0" hangingPunct="0"/>
            <a:r>
              <a:rPr lang="en-US" sz="2000">
                <a:solidFill>
                  <a:schemeClr val="tx1"/>
                </a:solidFill>
              </a:rPr>
              <a:t>     condition and profitability</a:t>
            </a:r>
          </a:p>
          <a:p>
            <a:pPr eaLnBrk="0" hangingPunct="0"/>
            <a:r>
              <a:rPr lang="en-US" sz="2000">
                <a:solidFill>
                  <a:schemeClr val="tx1"/>
                </a:solidFill>
              </a:rPr>
              <a:t>     of the firm.</a:t>
            </a: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366713" y="4832350"/>
            <a:ext cx="3508375" cy="6985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3.  Analysis of the business</a:t>
            </a:r>
          </a:p>
          <a:p>
            <a:pPr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     risk of the firm.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4431393" y="2286000"/>
            <a:ext cx="4343400" cy="1371600"/>
          </a:xfrm>
          <a:prstGeom prst="rect">
            <a:avLst/>
          </a:prstGeom>
          <a:noFill/>
          <a:ln>
            <a:noFill/>
          </a:ln>
          <a:effectLst>
            <a:outerShdw algn="ctr" rotWithShape="0">
              <a:schemeClr val="bg2"/>
            </a:outerShdw>
          </a:effectLst>
          <a:extLst/>
        </p:spPr>
        <p:txBody>
          <a:bodyPr lIns="90488" tIns="44450" rIns="90488" bIns="44450"/>
          <a:lstStyle/>
          <a:p>
            <a:pPr eaLnBrk="0" hangingPunct="0">
              <a:spcBef>
                <a:spcPct val="5000"/>
              </a:spcBef>
              <a:defRPr/>
            </a:pPr>
            <a:r>
              <a:rPr lang="en-US" sz="2800" b="0" i="1" u="sng" dirty="0">
                <a:solidFill>
                  <a:schemeClr val="tx1"/>
                </a:solidFill>
              </a:rPr>
              <a:t>Business risk</a:t>
            </a:r>
            <a:r>
              <a:rPr lang="en-US" sz="2800" b="0" i="1" dirty="0">
                <a:solidFill>
                  <a:schemeClr val="tx1"/>
                </a:solidFill>
              </a:rPr>
              <a:t> </a:t>
            </a:r>
            <a:r>
              <a:rPr lang="en-US" sz="2800" b="0" dirty="0">
                <a:solidFill>
                  <a:schemeClr val="tx1"/>
                </a:solidFill>
              </a:rPr>
              <a:t>relates to the risk inherent in the operations of the firm.</a:t>
            </a:r>
          </a:p>
          <a:p>
            <a:pPr hangingPunct="0">
              <a:spcBef>
                <a:spcPct val="5000"/>
              </a:spcBef>
              <a:defRPr/>
            </a:pPr>
            <a:endParaRPr lang="en-US" sz="28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924800" cy="1752600"/>
          </a:xfrm>
          <a:noFill/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Framework for Financial Analysis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553200" y="1905000"/>
            <a:ext cx="2286000" cy="4800600"/>
          </a:xfrm>
          <a:noFill/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b="0" dirty="0" smtClean="0">
                <a:solidFill>
                  <a:schemeClr val="tx1"/>
                </a:solidFill>
              </a:rPr>
              <a:t>A Financial Manager must consider </a:t>
            </a:r>
            <a:r>
              <a:rPr lang="en-US" sz="2800" b="0" u="sng" dirty="0" smtClean="0">
                <a:solidFill>
                  <a:schemeClr val="tx1"/>
                </a:solidFill>
              </a:rPr>
              <a:t>all three</a:t>
            </a:r>
            <a:r>
              <a:rPr lang="en-US" sz="2800" b="0" dirty="0" smtClean="0">
                <a:solidFill>
                  <a:schemeClr val="tx1"/>
                </a:solidFill>
              </a:rPr>
              <a:t> jointly when determining the financing needs of the firm.</a:t>
            </a:r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>
            <a:off x="4047209" y="2628900"/>
            <a:ext cx="2499640" cy="3352800"/>
          </a:xfrm>
          <a:prstGeom prst="rightArrow">
            <a:avLst>
              <a:gd name="adj1" fmla="val 50000"/>
              <a:gd name="adj2" fmla="val 50005"/>
            </a:avLst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387350" y="1835150"/>
            <a:ext cx="3727450" cy="4940300"/>
          </a:xfrm>
          <a:prstGeom prst="rightArrow">
            <a:avLst>
              <a:gd name="adj1" fmla="val 50000"/>
              <a:gd name="adj2" fmla="val 50005"/>
            </a:avLst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4047208" y="3490974"/>
            <a:ext cx="2124991" cy="162865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Determining</a:t>
            </a:r>
          </a:p>
          <a:p>
            <a:pPr algn="ctr"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the </a:t>
            </a:r>
          </a:p>
          <a:p>
            <a:pPr algn="ctr"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financing</a:t>
            </a:r>
          </a:p>
          <a:p>
            <a:pPr algn="ctr"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needs of </a:t>
            </a:r>
          </a:p>
          <a:p>
            <a:pPr algn="ctr"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the firm.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366713" y="3079750"/>
            <a:ext cx="3098800" cy="6985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1. </a:t>
            </a:r>
            <a:r>
              <a:rPr lang="en-US" sz="2000" dirty="0" smtClean="0">
                <a:solidFill>
                  <a:schemeClr val="tx1"/>
                </a:solidFill>
              </a:rPr>
              <a:t>Analysis </a:t>
            </a:r>
            <a:r>
              <a:rPr lang="en-US" sz="2000" dirty="0">
                <a:solidFill>
                  <a:schemeClr val="tx1"/>
                </a:solidFill>
              </a:rPr>
              <a:t>of the funds</a:t>
            </a:r>
          </a:p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smtClean="0">
                <a:solidFill>
                  <a:schemeClr val="tx1"/>
                </a:solidFill>
              </a:rPr>
              <a:t>needs </a:t>
            </a:r>
            <a:r>
              <a:rPr lang="en-US" sz="2000" dirty="0">
                <a:solidFill>
                  <a:schemeClr val="tx1"/>
                </a:solidFill>
              </a:rPr>
              <a:t>of the firm.</a:t>
            </a: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366713" y="3841750"/>
            <a:ext cx="3680496" cy="10130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2. </a:t>
            </a:r>
            <a:r>
              <a:rPr lang="en-US" sz="2000" dirty="0" smtClean="0">
                <a:solidFill>
                  <a:schemeClr val="tx1"/>
                </a:solidFill>
              </a:rPr>
              <a:t>Analysis </a:t>
            </a:r>
            <a:r>
              <a:rPr lang="en-US" sz="2000" dirty="0">
                <a:solidFill>
                  <a:schemeClr val="tx1"/>
                </a:solidFill>
              </a:rPr>
              <a:t>of the financial</a:t>
            </a:r>
          </a:p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smtClean="0">
                <a:solidFill>
                  <a:schemeClr val="tx1"/>
                </a:solidFill>
              </a:rPr>
              <a:t>condition </a:t>
            </a:r>
            <a:r>
              <a:rPr lang="en-US" sz="2000" dirty="0">
                <a:solidFill>
                  <a:schemeClr val="tx1"/>
                </a:solidFill>
              </a:rPr>
              <a:t>and profitability</a:t>
            </a:r>
          </a:p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    </a:t>
            </a:r>
            <a:r>
              <a:rPr lang="en-US" sz="2000" dirty="0" smtClean="0">
                <a:solidFill>
                  <a:schemeClr val="tx1"/>
                </a:solidFill>
              </a:rPr>
              <a:t>of </a:t>
            </a:r>
            <a:r>
              <a:rPr lang="en-US" sz="2000" dirty="0">
                <a:solidFill>
                  <a:schemeClr val="tx1"/>
                </a:solidFill>
              </a:rPr>
              <a:t>the firm.</a:t>
            </a: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366713" y="4832350"/>
            <a:ext cx="3508375" cy="6985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3</a:t>
            </a:r>
            <a:r>
              <a:rPr lang="en-US" sz="2000" dirty="0" smtClean="0">
                <a:solidFill>
                  <a:schemeClr val="tx1"/>
                </a:solidFill>
              </a:rPr>
              <a:t>. </a:t>
            </a:r>
            <a:r>
              <a:rPr lang="en-US" sz="2000" dirty="0">
                <a:solidFill>
                  <a:schemeClr val="tx1"/>
                </a:solidFill>
              </a:rPr>
              <a:t>Analysis of the business</a:t>
            </a:r>
          </a:p>
          <a:p>
            <a:pPr eaLnBrk="0" hangingPunct="0">
              <a:defRPr/>
            </a:pPr>
            <a:r>
              <a:rPr lang="en-US" sz="2000" dirty="0">
                <a:solidFill>
                  <a:schemeClr val="tx1"/>
                </a:solidFill>
              </a:rPr>
              <a:t>     risk of the firm.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2"/>
          <p:cNvSpPr>
            <a:spLocks noChangeArrowheads="1"/>
          </p:cNvSpPr>
          <p:nvPr/>
        </p:nvSpPr>
        <p:spPr bwMode="auto">
          <a:xfrm>
            <a:off x="6178550" y="2901950"/>
            <a:ext cx="2425700" cy="25019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924800" cy="1752600"/>
          </a:xfrm>
          <a:noFill/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Framework for Financial Analysis</a:t>
            </a:r>
          </a:p>
        </p:txBody>
      </p:sp>
      <p:sp>
        <p:nvSpPr>
          <p:cNvPr id="15366" name="AutoShape 7"/>
          <p:cNvSpPr>
            <a:spLocks noChangeArrowheads="1"/>
          </p:cNvSpPr>
          <p:nvPr/>
        </p:nvSpPr>
        <p:spPr bwMode="auto">
          <a:xfrm>
            <a:off x="3875088" y="2216150"/>
            <a:ext cx="2671762" cy="3873500"/>
          </a:xfrm>
          <a:prstGeom prst="rightArrow">
            <a:avLst>
              <a:gd name="adj1" fmla="val 50000"/>
              <a:gd name="adj2" fmla="val 50005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5367" name="AutoShape 8"/>
          <p:cNvSpPr>
            <a:spLocks noChangeArrowheads="1"/>
          </p:cNvSpPr>
          <p:nvPr/>
        </p:nvSpPr>
        <p:spPr bwMode="auto">
          <a:xfrm>
            <a:off x="387350" y="1835150"/>
            <a:ext cx="4025900" cy="4940300"/>
          </a:xfrm>
          <a:prstGeom prst="rightArrow">
            <a:avLst>
              <a:gd name="adj1" fmla="val 50000"/>
              <a:gd name="adj2" fmla="val 50005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6470284" y="3414713"/>
            <a:ext cx="2045433" cy="156709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>
                <a:solidFill>
                  <a:schemeClr val="tx1"/>
                </a:solidFill>
              </a:rPr>
              <a:t>Negotiations</a:t>
            </a:r>
          </a:p>
          <a:p>
            <a:pPr algn="ctr" eaLnBrk="0" hangingPunct="0">
              <a:defRPr/>
            </a:pPr>
            <a:r>
              <a:rPr lang="en-US">
                <a:solidFill>
                  <a:schemeClr val="tx1"/>
                </a:solidFill>
              </a:rPr>
              <a:t>with</a:t>
            </a:r>
          </a:p>
          <a:p>
            <a:pPr algn="ctr" eaLnBrk="0" hangingPunct="0">
              <a:defRPr/>
            </a:pPr>
            <a:r>
              <a:rPr lang="en-US">
                <a:solidFill>
                  <a:schemeClr val="tx1"/>
                </a:solidFill>
              </a:rPr>
              <a:t>suppliers of</a:t>
            </a:r>
          </a:p>
          <a:p>
            <a:pPr algn="ctr" eaLnBrk="0" hangingPunct="0">
              <a:defRPr/>
            </a:pPr>
            <a:r>
              <a:rPr lang="en-US">
                <a:solidFill>
                  <a:schemeClr val="tx1"/>
                </a:solidFill>
              </a:rPr>
              <a:t>capital.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4292421" y="3384550"/>
            <a:ext cx="1678346" cy="162865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Determining</a:t>
            </a:r>
          </a:p>
          <a:p>
            <a:pPr algn="ctr"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the </a:t>
            </a:r>
          </a:p>
          <a:p>
            <a:pPr algn="ctr"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financing</a:t>
            </a:r>
          </a:p>
          <a:p>
            <a:pPr algn="ctr"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needs of </a:t>
            </a:r>
          </a:p>
          <a:p>
            <a:pPr algn="ctr"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the firm.</a:t>
            </a: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366713" y="3079750"/>
            <a:ext cx="3098800" cy="6985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1.  Analysis of the funds</a:t>
            </a:r>
          </a:p>
          <a:p>
            <a:pPr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     needs of the firm.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366713" y="3841750"/>
            <a:ext cx="3680496" cy="101309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2.  Analysis of the financial</a:t>
            </a:r>
          </a:p>
          <a:p>
            <a:pPr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     condition and profitability</a:t>
            </a:r>
          </a:p>
          <a:p>
            <a:pPr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     of the firm.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366713" y="4832350"/>
            <a:ext cx="3508375" cy="6985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3.  Analysis of the business</a:t>
            </a:r>
          </a:p>
          <a:p>
            <a:pPr eaLnBrk="0" hangingPunct="0">
              <a:defRPr/>
            </a:pPr>
            <a:r>
              <a:rPr lang="en-US" sz="2000">
                <a:solidFill>
                  <a:schemeClr val="tx1"/>
                </a:solidFill>
              </a:rPr>
              <a:t>     risk of the firm.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924800" cy="1276350"/>
          </a:xfrm>
          <a:noFill/>
          <a:effectLst/>
        </p:spPr>
        <p:txBody>
          <a:bodyPr/>
          <a:lstStyle/>
          <a:p>
            <a:pPr>
              <a:defRPr/>
            </a:pPr>
            <a:r>
              <a:rPr lang="en-US" b="1" i="0" dirty="0" smtClean="0">
                <a:solidFill>
                  <a:schemeClr val="tx1"/>
                </a:solidFill>
                <a:effectLst/>
              </a:rPr>
              <a:t>Use of Financial Ratios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7772400" cy="4114800"/>
          </a:xfrm>
          <a:noFill/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None/>
              <a:defRPr/>
            </a:pPr>
            <a:r>
              <a:rPr lang="en-US" sz="2800" b="0" dirty="0">
                <a:solidFill>
                  <a:schemeClr val="tx1"/>
                </a:solidFill>
              </a:rPr>
              <a:t>A Financial Ratio is an index that relates </a:t>
            </a:r>
            <a:r>
              <a:rPr lang="en-US" sz="2800" b="0" u="sng" dirty="0">
                <a:solidFill>
                  <a:schemeClr val="tx1"/>
                </a:solidFill>
              </a:rPr>
              <a:t>two</a:t>
            </a:r>
            <a:r>
              <a:rPr lang="en-US" sz="2800" b="0" dirty="0">
                <a:solidFill>
                  <a:schemeClr val="tx1"/>
                </a:solidFill>
              </a:rPr>
              <a:t> </a:t>
            </a:r>
            <a:r>
              <a:rPr lang="en-US" sz="2800" b="0" u="sng" dirty="0">
                <a:solidFill>
                  <a:schemeClr val="tx1"/>
                </a:solidFill>
              </a:rPr>
              <a:t>accounting</a:t>
            </a:r>
            <a:r>
              <a:rPr lang="en-US" sz="2800" b="0" dirty="0">
                <a:solidFill>
                  <a:schemeClr val="tx1"/>
                </a:solidFill>
              </a:rPr>
              <a:t> </a:t>
            </a:r>
            <a:r>
              <a:rPr lang="en-US" sz="2800" b="0" u="sng" dirty="0">
                <a:solidFill>
                  <a:schemeClr val="tx1"/>
                </a:solidFill>
              </a:rPr>
              <a:t>numbers</a:t>
            </a:r>
            <a:r>
              <a:rPr lang="en-US" sz="2800" b="0" dirty="0">
                <a:solidFill>
                  <a:schemeClr val="tx1"/>
                </a:solidFill>
              </a:rPr>
              <a:t> and is obtained by dividing one number by the other.</a:t>
            </a: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2800" b="0" u="sng" dirty="0" smtClean="0">
              <a:solidFill>
                <a:schemeClr val="tx1"/>
              </a:solidFill>
            </a:endParaRP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u="sng" dirty="0" smtClean="0">
                <a:solidFill>
                  <a:schemeClr val="tx1"/>
                </a:solidFill>
              </a:rPr>
              <a:t>Types of Comparisons</a:t>
            </a:r>
            <a:endParaRPr lang="en-US" sz="2800" b="0" dirty="0" smtClean="0">
              <a:solidFill>
                <a:schemeClr val="tx1"/>
              </a:solidFill>
            </a:endParaRPr>
          </a:p>
          <a:p>
            <a:pPr marL="0" indent="0">
              <a:spcBef>
                <a:spcPct val="100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tx1"/>
                </a:solidFill>
              </a:rPr>
              <a:t>Internal Comparisons</a:t>
            </a:r>
          </a:p>
          <a:p>
            <a:pPr marL="0" indent="0">
              <a:spcBef>
                <a:spcPct val="50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800" b="0" dirty="0" smtClean="0">
                <a:solidFill>
                  <a:schemeClr val="tx1"/>
                </a:solidFill>
              </a:rPr>
              <a:t>External Comparisons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077200" cy="1276350"/>
          </a:xfrm>
          <a:noFill/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External Comparisons and Sources of Industry Ratios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idx="1"/>
          </p:nvPr>
        </p:nvSpPr>
        <p:spPr>
          <a:noFill/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None/>
              <a:defRPr/>
            </a:pPr>
            <a:r>
              <a:rPr lang="en-US" sz="2400" b="0" dirty="0">
                <a:solidFill>
                  <a:schemeClr val="tx1"/>
                </a:solidFill>
              </a:rPr>
              <a:t>This involves comparing the ratios of one firm with those of </a:t>
            </a:r>
            <a:r>
              <a:rPr lang="en-US" sz="2400" b="0" i="1" dirty="0">
                <a:solidFill>
                  <a:schemeClr val="tx1"/>
                </a:solidFill>
              </a:rPr>
              <a:t>similar</a:t>
            </a:r>
            <a:r>
              <a:rPr lang="en-US" sz="2400" b="0" dirty="0">
                <a:solidFill>
                  <a:schemeClr val="tx1"/>
                </a:solidFill>
              </a:rPr>
              <a:t> firms or with industry </a:t>
            </a:r>
            <a:r>
              <a:rPr lang="en-US" sz="2400" b="0" dirty="0" smtClean="0">
                <a:solidFill>
                  <a:schemeClr val="tx1"/>
                </a:solidFill>
              </a:rPr>
              <a:t>averages. </a:t>
            </a:r>
            <a:r>
              <a:rPr lang="en-US" sz="2400" b="0" i="1" dirty="0" smtClean="0">
                <a:solidFill>
                  <a:schemeClr val="tx1"/>
                </a:solidFill>
              </a:rPr>
              <a:t>Similarity</a:t>
            </a:r>
            <a:r>
              <a:rPr lang="en-US" sz="2400" b="0" dirty="0" smtClean="0">
                <a:solidFill>
                  <a:schemeClr val="tx1"/>
                </a:solidFill>
              </a:rPr>
              <a:t> </a:t>
            </a:r>
            <a:r>
              <a:rPr lang="en-US" sz="2400" b="0" dirty="0">
                <a:solidFill>
                  <a:schemeClr val="tx1"/>
                </a:solidFill>
              </a:rPr>
              <a:t>is important as one should compare “apples to apples.”</a:t>
            </a: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2400" b="0" u="sng" dirty="0" smtClean="0">
              <a:solidFill>
                <a:schemeClr val="tx1"/>
              </a:solidFill>
            </a:endParaRP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0" u="sng" dirty="0" smtClean="0">
                <a:solidFill>
                  <a:schemeClr val="tx1"/>
                </a:solidFill>
              </a:rPr>
              <a:t>Examples</a:t>
            </a:r>
            <a:r>
              <a:rPr lang="en-US" sz="2400" b="0" dirty="0" smtClean="0">
                <a:solidFill>
                  <a:schemeClr val="tx1"/>
                </a:solidFill>
              </a:rPr>
              <a:t>: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2400" b="0" dirty="0" smtClean="0">
                <a:solidFill>
                  <a:schemeClr val="tx1"/>
                </a:solidFill>
              </a:rPr>
              <a:t>Risk Management Association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2400" b="0" dirty="0" smtClean="0">
                <a:solidFill>
                  <a:schemeClr val="tx1"/>
                </a:solidFill>
              </a:rPr>
              <a:t>Dun &amp; Bradstreet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2400" b="0" dirty="0" smtClean="0">
                <a:solidFill>
                  <a:schemeClr val="tx1"/>
                </a:solidFill>
              </a:rPr>
              <a:t>Almanac of Business and Industrial Financial Ratios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387350" y="0"/>
            <a:ext cx="8680450" cy="1219200"/>
          </a:xfrm>
          <a:noFill/>
          <a:effectLst/>
        </p:spPr>
        <p:txBody>
          <a:bodyPr/>
          <a:lstStyle/>
          <a:p>
            <a:pPr>
              <a:defRPr/>
            </a:pPr>
            <a:r>
              <a:rPr lang="en-US" b="1" i="0" dirty="0" smtClean="0">
                <a:solidFill>
                  <a:schemeClr val="tx1"/>
                </a:solidFill>
                <a:effectLst/>
              </a:rPr>
              <a:t>Liquidity Ratios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1828800"/>
            <a:ext cx="4114800" cy="32766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u="sng" dirty="0" smtClean="0">
                <a:solidFill>
                  <a:schemeClr val="tx1"/>
                </a:solidFill>
              </a:rPr>
              <a:t>Current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Current Assets</a:t>
            </a: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    Current Liabilities</a:t>
            </a: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Basket Wonders December 31, 2007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4114800"/>
            <a:ext cx="4114800" cy="2362200"/>
          </a:xfrm>
          <a:noFill/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Shows a firm’s ability to cover its current liabilities with its current assets.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442913" y="1997075"/>
            <a:ext cx="3840796" cy="52065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800">
                <a:solidFill>
                  <a:schemeClr val="tx1"/>
                </a:solidFill>
              </a:rPr>
              <a:t>Balance Sheet Ratios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387350" y="2978150"/>
            <a:ext cx="3873500" cy="673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458788" y="3063875"/>
            <a:ext cx="3556000" cy="5159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800">
                <a:solidFill>
                  <a:schemeClr val="tx1"/>
                </a:solidFill>
              </a:rPr>
              <a:t>Liquidity Ratios</a:t>
            </a:r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2362200" y="2667000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5064548" y="3300186"/>
            <a:ext cx="286025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5540516" y="5349875"/>
            <a:ext cx="1284007" cy="95154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solidFill>
                  <a:schemeClr val="tx1"/>
                </a:solidFill>
              </a:rPr>
              <a:t>$1,195</a:t>
            </a:r>
          </a:p>
          <a:p>
            <a:pPr eaLnBrk="0" hangingPunct="0"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 $</a:t>
            </a:r>
            <a:r>
              <a:rPr lang="en-US" sz="2800" dirty="0">
                <a:solidFill>
                  <a:schemeClr val="tx1"/>
                </a:solidFill>
              </a:rPr>
              <a:t>500</a:t>
            </a: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6919913" y="5502275"/>
            <a:ext cx="1192635" cy="52065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= 2.39</a:t>
            </a:r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5562600" y="5791200"/>
            <a:ext cx="1219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387350" y="1922439"/>
            <a:ext cx="3873500" cy="74456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996950" y="34353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752600"/>
          </a:xfrm>
          <a:noFill/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Liquidity Ratio Comparisons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BW	</a:t>
            </a:r>
            <a:r>
              <a:rPr lang="en-US" sz="3600" i="1" dirty="0" smtClean="0">
                <a:solidFill>
                  <a:schemeClr val="tx1"/>
                </a:solidFill>
              </a:rPr>
              <a:t> 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2.39			2.15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2.26			2.09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1.91			2.01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dirty="0" smtClean="0">
                <a:solidFill>
                  <a:schemeClr val="tx1"/>
                </a:solidFill>
              </a:rPr>
              <a:t>Year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2798763" y="1854200"/>
            <a:ext cx="3440112" cy="711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4000">
                <a:solidFill>
                  <a:schemeClr val="tx1"/>
                </a:solidFill>
              </a:rPr>
              <a:t>Current Ratio</a:t>
            </a: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442913" y="5686425"/>
            <a:ext cx="8649805" cy="5822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3200">
                <a:solidFill>
                  <a:schemeClr val="tx1"/>
                </a:solidFill>
              </a:rPr>
              <a:t>Ratio is stronger than the industry average.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408215" y="228600"/>
            <a:ext cx="8624887" cy="1219200"/>
          </a:xfrm>
          <a:noFill/>
          <a:ln w="3175">
            <a:solidFill>
              <a:schemeClr val="tx1"/>
            </a:solidFill>
          </a:ln>
          <a:effectLst/>
        </p:spPr>
        <p:txBody>
          <a:bodyPr/>
          <a:lstStyle/>
          <a:p>
            <a:pPr>
              <a:defRPr/>
            </a:pPr>
            <a:r>
              <a:rPr lang="en-US" b="1" smtClean="0">
                <a:solidFill>
                  <a:schemeClr val="tx1"/>
                </a:solidFill>
                <a:effectLst/>
              </a:rPr>
              <a:t>Liquidity Ratios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1828800"/>
            <a:ext cx="4114800" cy="3276600"/>
          </a:xfrm>
          <a:noFill/>
          <a:ln w="3175"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u="sng" smtClean="0">
                <a:solidFill>
                  <a:schemeClr val="tx1"/>
                </a:solidFill>
              </a:rPr>
              <a:t>Acid-Test (Quick)</a:t>
            </a:r>
            <a:endParaRPr lang="en-US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mtClean="0">
                <a:solidFill>
                  <a:schemeClr val="tx1"/>
                </a:solidFill>
              </a:rPr>
              <a:t>Current Assets - Inv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mtClean="0">
                <a:solidFill>
                  <a:schemeClr val="tx1"/>
                </a:solidFill>
              </a:rPr>
              <a:t>Current Liabilities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mtClean="0">
                <a:solidFill>
                  <a:schemeClr val="tx1"/>
                </a:solidFill>
              </a:rPr>
              <a:t>For </a:t>
            </a:r>
            <a:r>
              <a:rPr lang="en-US" i="1" smtClean="0">
                <a:solidFill>
                  <a:schemeClr val="tx1"/>
                </a:solidFill>
              </a:rPr>
              <a:t>Basket Wonders </a:t>
            </a:r>
            <a:r>
              <a:rPr lang="en-US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4114800"/>
            <a:ext cx="4114800" cy="2590800"/>
          </a:xfrm>
          <a:noFill/>
          <a:ln w="3175">
            <a:solidFill>
              <a:schemeClr val="tx1"/>
            </a:solidFill>
          </a:ln>
          <a:effectLst/>
        </p:spPr>
        <p:txBody>
          <a:bodyPr/>
          <a:lstStyle/>
          <a:p>
            <a:pPr marL="174625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Shows a firm’s ability to meet current liabilities with its most liquid assets.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442913" y="1997075"/>
            <a:ext cx="3840796" cy="520655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800">
                <a:solidFill>
                  <a:schemeClr val="tx1"/>
                </a:solidFill>
              </a:rPr>
              <a:t>Balance Sheet Ratios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458788" y="3063875"/>
            <a:ext cx="3556000" cy="515938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800">
                <a:solidFill>
                  <a:schemeClr val="tx1"/>
                </a:solidFill>
              </a:rPr>
              <a:t>Liquidity Ratios</a:t>
            </a:r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>
            <a:off x="2362200" y="2667000"/>
            <a:ext cx="0" cy="3048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0492" name="Line 12"/>
          <p:cNvSpPr>
            <a:spLocks noChangeShapeType="1"/>
          </p:cNvSpPr>
          <p:nvPr/>
        </p:nvSpPr>
        <p:spPr bwMode="auto">
          <a:xfrm>
            <a:off x="5105400" y="3200400"/>
            <a:ext cx="30480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4674673" y="5349875"/>
            <a:ext cx="2404505" cy="951543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$1,195 - $696</a:t>
            </a:r>
          </a:p>
          <a:p>
            <a:pPr algn="ctr"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$500</a:t>
            </a: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7148513" y="5502275"/>
            <a:ext cx="1192635" cy="520655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= </a:t>
            </a:r>
            <a:r>
              <a:rPr lang="en-US" sz="2800" i="1">
                <a:solidFill>
                  <a:schemeClr val="tx1"/>
                </a:solidFill>
              </a:rPr>
              <a:t>1.00</a:t>
            </a:r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4800600" y="5791200"/>
            <a:ext cx="2209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996950" y="34353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1905000" y="1676400"/>
            <a:ext cx="3962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>
          <a:xfrm>
            <a:off x="442913" y="0"/>
            <a:ext cx="8624887" cy="1600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Liquidity Ratio Comparisons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BW</a:t>
            </a:r>
            <a:r>
              <a:rPr lang="en-US" sz="3600" i="1" dirty="0" smtClean="0">
                <a:solidFill>
                  <a:schemeClr val="tx1"/>
                </a:solidFill>
              </a:rPr>
              <a:t>  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1.00			1.25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1.04			1.23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1.11			1.25</a:t>
            </a:r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1828800" y="1600200"/>
            <a:ext cx="3962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ln>
            <a:noFill/>
          </a:ln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smtClean="0">
                <a:solidFill>
                  <a:schemeClr val="tx1"/>
                </a:solidFill>
              </a:rPr>
              <a:t>Year</a:t>
            </a:r>
            <a:endParaRPr lang="en-US" sz="360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2417763" y="1854200"/>
            <a:ext cx="3919537" cy="711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4000">
                <a:solidFill>
                  <a:schemeClr val="tx1"/>
                </a:solidFill>
              </a:rPr>
              <a:t>Acid-Test Ratio</a:t>
            </a: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442913" y="5791200"/>
            <a:ext cx="7833877" cy="58221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3200" b="0" dirty="0">
                <a:solidFill>
                  <a:schemeClr val="tx1"/>
                </a:solidFill>
              </a:rPr>
              <a:t>Ratio is </a:t>
            </a:r>
            <a:r>
              <a:rPr lang="en-US" sz="3200" b="0" u="sng" dirty="0">
                <a:solidFill>
                  <a:schemeClr val="tx1"/>
                </a:solidFill>
              </a:rPr>
              <a:t>weaker</a:t>
            </a:r>
            <a:r>
              <a:rPr lang="en-US" sz="3200" b="0" dirty="0">
                <a:solidFill>
                  <a:schemeClr val="tx1"/>
                </a:solidFill>
              </a:rPr>
              <a:t> than the industry average.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2"/>
          <p:cNvSpPr>
            <a:spLocks noChangeShapeType="1"/>
          </p:cNvSpPr>
          <p:nvPr/>
        </p:nvSpPr>
        <p:spPr bwMode="auto">
          <a:xfrm>
            <a:off x="1905000" y="1676400"/>
            <a:ext cx="67818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266700" y="-152400"/>
            <a:ext cx="8686800" cy="15240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Summary of the Liquidity Ratio Comparisons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3810000"/>
            <a:ext cx="8458200" cy="2667000"/>
          </a:xfrm>
          <a:noFill/>
          <a:ln>
            <a:noFill/>
          </a:ln>
          <a:effectLst/>
        </p:spPr>
        <p:txBody>
          <a:bodyPr/>
          <a:lstStyle/>
          <a:p>
            <a:pPr>
              <a:buClrTx/>
              <a:buFont typeface="Arial" pitchFamily="34" charset="0"/>
              <a:buChar char="•"/>
            </a:pPr>
            <a:r>
              <a:rPr lang="en-US" sz="3200" b="0" dirty="0" smtClean="0">
                <a:solidFill>
                  <a:schemeClr val="tx1"/>
                </a:solidFill>
              </a:rPr>
              <a:t>Strong current ratio and weak acid-test ratio indicates a potential problem in the inventories account.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3200" b="0" dirty="0" smtClean="0">
                <a:solidFill>
                  <a:schemeClr val="tx1"/>
                </a:solidFill>
              </a:rPr>
              <a:t>Note that this industry has a relatively high level of inventories.</a:t>
            </a:r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1828800" y="1600200"/>
            <a:ext cx="67818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683657"/>
            <a:ext cx="6781800" cy="2286000"/>
          </a:xfrm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ClrTx/>
              <a:buNone/>
              <a:defRPr/>
            </a:pPr>
            <a:r>
              <a:rPr lang="en-US" sz="3200" i="1" u="sng" dirty="0" smtClean="0">
                <a:solidFill>
                  <a:schemeClr val="tx1"/>
                </a:solidFill>
              </a:rPr>
              <a:t>Ratio</a:t>
            </a:r>
            <a:r>
              <a:rPr lang="en-US" sz="3200" i="1" dirty="0" smtClean="0">
                <a:solidFill>
                  <a:schemeClr val="tx1"/>
                </a:solidFill>
              </a:rPr>
              <a:t>		</a:t>
            </a:r>
            <a:r>
              <a:rPr lang="en-US" sz="3200" i="1" u="sng" dirty="0" smtClean="0">
                <a:solidFill>
                  <a:schemeClr val="tx1"/>
                </a:solidFill>
              </a:rPr>
              <a:t>BW</a:t>
            </a:r>
            <a:r>
              <a:rPr lang="en-US" sz="3200" i="1" dirty="0" smtClean="0">
                <a:solidFill>
                  <a:schemeClr val="tx1"/>
                </a:solidFill>
              </a:rPr>
              <a:t>		</a:t>
            </a:r>
            <a:r>
              <a:rPr lang="en-US" sz="3200" i="1" u="sng" dirty="0" smtClean="0">
                <a:solidFill>
                  <a:schemeClr val="tx1"/>
                </a:solidFill>
              </a:rPr>
              <a:t>Industry</a:t>
            </a:r>
            <a:endParaRPr lang="en-US" sz="3200" i="1" dirty="0" smtClean="0">
              <a:solidFill>
                <a:schemeClr val="tx1"/>
              </a:solidFill>
            </a:endParaRPr>
          </a:p>
          <a:p>
            <a:pPr marL="0" indent="0">
              <a:spcBef>
                <a:spcPct val="10000"/>
              </a:spcBef>
              <a:spcAft>
                <a:spcPct val="10000"/>
              </a:spcAft>
              <a:buClrTx/>
              <a:buNone/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Current		2.39		    2.15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ClrTx/>
              <a:buNone/>
              <a:defRPr/>
            </a:pPr>
            <a:r>
              <a:rPr lang="en-US" sz="3200" dirty="0" smtClean="0">
                <a:solidFill>
                  <a:schemeClr val="tx1"/>
                </a:solidFill>
              </a:rPr>
              <a:t>Acid-Test	1.00		    1.25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381000" y="3733800"/>
            <a:ext cx="8458200" cy="0"/>
          </a:xfrm>
          <a:prstGeom prst="line">
            <a:avLst/>
          </a:prstGeom>
          <a:noFill/>
          <a:ln w="254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15400" cy="13716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chemeClr val="tx1"/>
                </a:solidFill>
                <a:effectLst/>
              </a:rPr>
              <a:t>Current Ratio -- Trend Analysis Comparison</a:t>
            </a:r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1828800" y="1600200"/>
            <a:ext cx="5715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219200" y="1828800"/>
            <a:ext cx="6781800" cy="2286000"/>
          </a:xfrm>
          <a:noFill/>
          <a:ln>
            <a:noFill/>
          </a:ln>
        </p:spPr>
        <p:txBody>
          <a:bodyPr/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i="1" smtClean="0">
                <a:solidFill>
                  <a:schemeClr val="tx1"/>
                </a:solidFill>
              </a:rPr>
              <a:t>    </a:t>
            </a:r>
          </a:p>
        </p:txBody>
      </p:sp>
      <p:graphicFrame>
        <p:nvGraphicFramePr>
          <p:cNvPr id="23558" name="Object 6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88836956"/>
              </p:ext>
            </p:extLst>
          </p:nvPr>
        </p:nvGraphicFramePr>
        <p:xfrm>
          <a:off x="152400" y="1676400"/>
          <a:ext cx="8229600" cy="4994049"/>
        </p:xfrm>
        <a:graphic>
          <a:graphicData uri="http://schemas.openxmlformats.org/presentationml/2006/ole">
            <p:oleObj spid="_x0000_s23572" name="Chart" r:id="rId3" imgW="8801152" imgH="4962459" progId="MSGraph.Chart.8">
              <p:embed followColorScheme="full"/>
            </p:oleObj>
          </a:graphicData>
        </a:graphic>
      </p:graphicFrame>
      <p:sp>
        <p:nvSpPr>
          <p:cNvPr id="3" name="Rectangle 2"/>
          <p:cNvSpPr/>
          <p:nvPr/>
        </p:nvSpPr>
        <p:spPr>
          <a:xfrm>
            <a:off x="2286000" y="205740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/>
              <a:t>Trend Analysis of Current Ratio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1905000" y="1676400"/>
            <a:ext cx="6324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686800" cy="14478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chemeClr val="tx1"/>
                </a:solidFill>
                <a:effectLst/>
              </a:rPr>
              <a:t>Acid-Test Ratio -- Trend Analysis Comparison</a:t>
            </a: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1828800" y="1600200"/>
            <a:ext cx="6324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219200" y="1828800"/>
            <a:ext cx="6781800" cy="2286000"/>
          </a:xfrm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3200" i="1" smtClean="0">
                <a:solidFill>
                  <a:schemeClr val="tx1"/>
                </a:solidFill>
              </a:rPr>
              <a:t>    </a:t>
            </a:r>
          </a:p>
        </p:txBody>
      </p:sp>
      <p:graphicFrame>
        <p:nvGraphicFramePr>
          <p:cNvPr id="24582" name="Object 6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70158320"/>
              </p:ext>
            </p:extLst>
          </p:nvPr>
        </p:nvGraphicFramePr>
        <p:xfrm>
          <a:off x="152400" y="1600200"/>
          <a:ext cx="8229600" cy="5008563"/>
        </p:xfrm>
        <a:graphic>
          <a:graphicData uri="http://schemas.openxmlformats.org/presentationml/2006/ole">
            <p:oleObj spid="_x0000_s24595" name="Chart" r:id="rId4" imgW="8801152" imgH="4962459" progId="MSGraph.Chart.8">
              <p:embed followColorScheme="full"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2209800" y="2059632"/>
            <a:ext cx="518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Trend Analysis of Acid-Test Ratio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Line 2"/>
          <p:cNvSpPr>
            <a:spLocks noChangeShapeType="1"/>
          </p:cNvSpPr>
          <p:nvPr/>
        </p:nvSpPr>
        <p:spPr bwMode="auto">
          <a:xfrm>
            <a:off x="1905000" y="1676400"/>
            <a:ext cx="67818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752600"/>
          </a:xfrm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b="1" i="0" dirty="0" smtClean="0">
                <a:solidFill>
                  <a:schemeClr val="tx1"/>
                </a:solidFill>
                <a:effectLst/>
              </a:rPr>
              <a:t>Summary of the Liquidity Trend Analyses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3505200"/>
            <a:ext cx="8458200" cy="3048000"/>
          </a:xfrm>
          <a:ln>
            <a:noFill/>
          </a:ln>
          <a:effectLst>
            <a:outerShdw algn="ctr" rotWithShape="0">
              <a:schemeClr val="bg2"/>
            </a:outerShdw>
          </a:effectLst>
        </p:spPr>
        <p:txBody>
          <a:bodyPr/>
          <a:lstStyle/>
          <a:p>
            <a:pPr>
              <a:buClrTx/>
              <a:buFont typeface="Wingdings" pitchFamily="2" charset="2"/>
              <a:buChar char="§"/>
              <a:defRPr/>
            </a:pPr>
            <a:r>
              <a:rPr lang="en-US" sz="3200" b="0" smtClean="0">
                <a:solidFill>
                  <a:schemeClr val="tx1"/>
                </a:solidFill>
              </a:rPr>
              <a:t>The current ratio for the industry has been rising slowly at the same time the acid-test ratio has been relatively stable.</a:t>
            </a:r>
          </a:p>
          <a:p>
            <a:pPr>
              <a:buClrTx/>
              <a:buFont typeface="Wingdings" pitchFamily="2" charset="2"/>
              <a:buChar char="§"/>
              <a:defRPr/>
            </a:pPr>
            <a:r>
              <a:rPr lang="en-US" sz="3200" b="0" smtClean="0">
                <a:solidFill>
                  <a:schemeClr val="tx1"/>
                </a:solidFill>
              </a:rPr>
              <a:t>This indicates that </a:t>
            </a:r>
            <a:r>
              <a:rPr lang="en-US" sz="3200" b="0" u="sng" smtClean="0">
                <a:solidFill>
                  <a:schemeClr val="tx1"/>
                </a:solidFill>
              </a:rPr>
              <a:t>inventories</a:t>
            </a:r>
            <a:r>
              <a:rPr lang="en-US" sz="3200" b="0" smtClean="0">
                <a:solidFill>
                  <a:schemeClr val="tx1"/>
                </a:solidFill>
              </a:rPr>
              <a:t> are a significant problem for BW.</a:t>
            </a:r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1828800" y="1600200"/>
            <a:ext cx="67818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304800" y="1905000"/>
            <a:ext cx="8458200" cy="152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90488" tIns="44450" rIns="90488" bIns="44450"/>
          <a:lstStyle/>
          <a:p>
            <a:pPr marL="347663" indent="-347663" eaLnBrk="0" hangingPunct="0">
              <a:spcBef>
                <a:spcPct val="20000"/>
              </a:spcBef>
              <a:spcAft>
                <a:spcPct val="20000"/>
              </a:spcAft>
              <a:buSzPct val="75000"/>
              <a:buFont typeface="Wingdings" pitchFamily="2" charset="2"/>
              <a:buChar char="§"/>
              <a:defRPr/>
            </a:pPr>
            <a:r>
              <a:rPr lang="en-US" sz="3200" b="0" dirty="0">
                <a:solidFill>
                  <a:schemeClr val="tx1"/>
                </a:solidFill>
              </a:rPr>
              <a:t>The current ratio for BW has been rising at the same time the acid-test ratio has been declining.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2"/>
          <p:cNvSpPr>
            <a:spLocks noChangeShapeType="1"/>
          </p:cNvSpPr>
          <p:nvPr/>
        </p:nvSpPr>
        <p:spPr bwMode="auto">
          <a:xfrm>
            <a:off x="1905000" y="16764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419100" y="25400"/>
            <a:ext cx="8648700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Financial Leverage Ratios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1828800"/>
            <a:ext cx="4114800" cy="32766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u="sng" dirty="0" smtClean="0">
                <a:solidFill>
                  <a:schemeClr val="tx1"/>
                </a:solidFill>
              </a:rPr>
              <a:t>Debt-to-Equity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Total Debt</a:t>
            </a: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Shareholders’ Equity</a:t>
            </a: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1828800" y="16002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76200" y="4724400"/>
            <a:ext cx="4495800" cy="17526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3200" b="0" dirty="0" smtClean="0">
                <a:solidFill>
                  <a:schemeClr val="tx1"/>
                </a:solidFill>
              </a:rPr>
              <a:t>Shows the extent to which the firm is financed by debt.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19100" y="1866900"/>
            <a:ext cx="3810000" cy="762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442913" y="1997075"/>
            <a:ext cx="3840796" cy="52065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800">
                <a:solidFill>
                  <a:schemeClr val="tx1"/>
                </a:solidFill>
              </a:rPr>
              <a:t>Balance Sheet Ratios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387350" y="2978150"/>
            <a:ext cx="3873500" cy="105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458788" y="3063875"/>
            <a:ext cx="3556000" cy="9429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sz="2800" dirty="0">
                <a:solidFill>
                  <a:schemeClr val="tx1"/>
                </a:solidFill>
              </a:rPr>
              <a:t>Financial Leverage</a:t>
            </a:r>
          </a:p>
          <a:p>
            <a:pPr eaLnBrk="0" hangingPunct="0"/>
            <a:r>
              <a:rPr lang="en-US" sz="2800" dirty="0">
                <a:solidFill>
                  <a:schemeClr val="tx1"/>
                </a:solidFill>
              </a:rPr>
              <a:t>Ratios</a:t>
            </a:r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2362200" y="2667000"/>
            <a:ext cx="0" cy="3048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4876800" y="3200400"/>
            <a:ext cx="3505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5548313" y="5349875"/>
            <a:ext cx="1284007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solidFill>
                  <a:schemeClr val="tx1"/>
                </a:solidFill>
              </a:rPr>
              <a:t>$1,030</a:t>
            </a:r>
          </a:p>
          <a:p>
            <a:pPr eaLnBrk="0" hangingPunct="0">
              <a:defRPr/>
            </a:pPr>
            <a:r>
              <a:rPr lang="en-US" sz="2800" dirty="0">
                <a:solidFill>
                  <a:schemeClr val="tx1"/>
                </a:solidFill>
              </a:rPr>
              <a:t>$1,139</a:t>
            </a:r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6919913" y="5502275"/>
            <a:ext cx="992260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= </a:t>
            </a:r>
            <a:r>
              <a:rPr lang="en-US" sz="2800" i="1">
                <a:solidFill>
                  <a:schemeClr val="tx1"/>
                </a:solidFill>
              </a:rPr>
              <a:t>.90</a:t>
            </a:r>
          </a:p>
        </p:txBody>
      </p:sp>
      <p:sp>
        <p:nvSpPr>
          <p:cNvPr id="26639" name="Line 15"/>
          <p:cNvSpPr>
            <a:spLocks noChangeShapeType="1"/>
          </p:cNvSpPr>
          <p:nvPr/>
        </p:nvSpPr>
        <p:spPr bwMode="auto">
          <a:xfrm>
            <a:off x="5562600" y="5791200"/>
            <a:ext cx="1219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>
            <a:stCxn id="26632" idx="2"/>
          </p:cNvCxnSpPr>
          <p:nvPr/>
        </p:nvCxnSpPr>
        <p:spPr bwMode="auto">
          <a:xfrm>
            <a:off x="2363311" y="2517730"/>
            <a:ext cx="0" cy="54614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>
            <a:stCxn id="28685" idx="1"/>
            <a:endCxn id="28685" idx="3"/>
          </p:cNvCxnSpPr>
          <p:nvPr/>
        </p:nvCxnSpPr>
        <p:spPr bwMode="auto">
          <a:xfrm>
            <a:off x="5548313" y="5825647"/>
            <a:ext cx="1284007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ChangeArrowheads="1"/>
          </p:cNvSpPr>
          <p:nvPr/>
        </p:nvSpPr>
        <p:spPr bwMode="auto">
          <a:xfrm>
            <a:off x="996950" y="34353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7651" name="Line 3"/>
          <p:cNvSpPr>
            <a:spLocks noChangeShapeType="1"/>
          </p:cNvSpPr>
          <p:nvPr/>
        </p:nvSpPr>
        <p:spPr bwMode="auto">
          <a:xfrm>
            <a:off x="1905000" y="16764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839200" cy="13716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3600" b="1" i="0" dirty="0" smtClean="0">
                <a:solidFill>
                  <a:schemeClr val="tx1"/>
                </a:solidFill>
                <a:effectLst/>
              </a:rPr>
              <a:t>Financial Leverage Ratio Comparisons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BW	</a:t>
            </a:r>
            <a:r>
              <a:rPr lang="en-US" sz="3600" i="1" dirty="0" smtClean="0">
                <a:solidFill>
                  <a:schemeClr val="tx1"/>
                </a:solidFill>
              </a:rPr>
              <a:t> 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 .90			 .90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 .88			 .90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 .81			 .89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1828800" y="16002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ln>
            <a:noFill/>
          </a:ln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dirty="0" smtClean="0">
                <a:solidFill>
                  <a:schemeClr val="tx1"/>
                </a:solidFill>
              </a:rPr>
              <a:t>Year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2112963" y="1854200"/>
            <a:ext cx="4802598" cy="70532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4000" b="0" u="sng" dirty="0">
                <a:solidFill>
                  <a:schemeClr val="tx1"/>
                </a:solidFill>
              </a:rPr>
              <a:t>Debt-to-Equity Ratio</a:t>
            </a: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1053193" y="5638800"/>
            <a:ext cx="6433518" cy="9515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2800" b="0" dirty="0">
                <a:solidFill>
                  <a:schemeClr val="tx1"/>
                </a:solidFill>
              </a:rPr>
              <a:t>BW has average debt utilization</a:t>
            </a:r>
          </a:p>
          <a:p>
            <a:pPr eaLnBrk="0" hangingPunct="0"/>
            <a:r>
              <a:rPr lang="en-US" sz="2800" b="0" dirty="0">
                <a:solidFill>
                  <a:schemeClr val="tx1"/>
                </a:solidFill>
              </a:rPr>
              <a:t>relative to the industry average.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1905000" y="16764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422730" y="152400"/>
            <a:ext cx="8609012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dirty="0" smtClean="0">
                <a:solidFill>
                  <a:schemeClr val="tx1"/>
                </a:solidFill>
                <a:effectLst/>
              </a:rPr>
              <a:t>Financial Leverage Ratios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1828800"/>
            <a:ext cx="4343400" cy="32766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u="sng" dirty="0" smtClean="0">
                <a:solidFill>
                  <a:schemeClr val="tx1"/>
                </a:solidFill>
              </a:rPr>
              <a:t>Debt-to-Total-Assets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Total Debt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Total Assets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1828800" y="16002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4419600"/>
            <a:ext cx="4495800" cy="2057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3200" b="0" dirty="0" smtClean="0">
                <a:solidFill>
                  <a:schemeClr val="tx1"/>
                </a:solidFill>
              </a:rPr>
              <a:t>Shows the percentage of the firm’s assets that are supported by debt financing.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419100" y="1866900"/>
            <a:ext cx="3810000" cy="762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442913" y="1997075"/>
            <a:ext cx="3840796" cy="52065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800" dirty="0">
                <a:solidFill>
                  <a:schemeClr val="tx1"/>
                </a:solidFill>
              </a:rPr>
              <a:t>Balance Sheet Ratios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387350" y="2978150"/>
            <a:ext cx="3873500" cy="105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458788" y="3063875"/>
            <a:ext cx="3556000" cy="9429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800" dirty="0">
                <a:solidFill>
                  <a:schemeClr val="tx1"/>
                </a:solidFill>
              </a:rPr>
              <a:t>Financial Leverage</a:t>
            </a:r>
          </a:p>
          <a:p>
            <a:pPr algn="ctr" eaLnBrk="0" hangingPunct="0"/>
            <a:r>
              <a:rPr lang="en-US" sz="2800" dirty="0">
                <a:solidFill>
                  <a:schemeClr val="tx1"/>
                </a:solidFill>
              </a:rPr>
              <a:t>Ratios</a:t>
            </a:r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2362200" y="2667000"/>
            <a:ext cx="0" cy="3048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>
            <a:off x="5638800" y="3200400"/>
            <a:ext cx="21336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5548313" y="5349875"/>
            <a:ext cx="1284007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$1,030</a:t>
            </a:r>
          </a:p>
          <a:p>
            <a:pPr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$2,169</a:t>
            </a:r>
          </a:p>
        </p:txBody>
      </p:sp>
      <p:sp>
        <p:nvSpPr>
          <p:cNvPr id="30734" name="Rectangle 14"/>
          <p:cNvSpPr>
            <a:spLocks noChangeArrowheads="1"/>
          </p:cNvSpPr>
          <p:nvPr/>
        </p:nvSpPr>
        <p:spPr bwMode="auto">
          <a:xfrm>
            <a:off x="6919913" y="5502275"/>
            <a:ext cx="992260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= </a:t>
            </a:r>
            <a:r>
              <a:rPr lang="en-US" sz="2800" i="1">
                <a:solidFill>
                  <a:schemeClr val="tx1"/>
                </a:solidFill>
              </a:rPr>
              <a:t>.47</a:t>
            </a:r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5562600" y="5791200"/>
            <a:ext cx="1219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>
            <a:endCxn id="28682" idx="0"/>
          </p:cNvCxnSpPr>
          <p:nvPr/>
        </p:nvCxnSpPr>
        <p:spPr bwMode="auto">
          <a:xfrm>
            <a:off x="2236788" y="2517730"/>
            <a:ext cx="0" cy="54614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/>
          <p:nvPr/>
        </p:nvCxnSpPr>
        <p:spPr bwMode="auto">
          <a:xfrm>
            <a:off x="5695016" y="5825646"/>
            <a:ext cx="990600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5867400" y="3276600"/>
            <a:ext cx="17526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>
            <a:off x="996950" y="34353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1905000" y="16764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15400" cy="11430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3600" b="1" i="0" dirty="0" smtClean="0">
                <a:solidFill>
                  <a:schemeClr val="tx1"/>
                </a:solidFill>
                <a:effectLst/>
              </a:rPr>
              <a:t>Financial Leverage Ratio Comparisons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667000"/>
            <a:ext cx="5105400" cy="3200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BW</a:t>
            </a:r>
            <a:r>
              <a:rPr lang="en-US" sz="3600" i="1" dirty="0" smtClean="0">
                <a:solidFill>
                  <a:schemeClr val="tx1"/>
                </a:solidFill>
              </a:rPr>
              <a:t>   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 .47			 .47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 .47			 .47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 .45			 .47</a:t>
            </a:r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1828800" y="16002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667000"/>
            <a:ext cx="3276600" cy="3048000"/>
          </a:xfrm>
          <a:noFill/>
          <a:ln>
            <a:noFill/>
          </a:ln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dirty="0" smtClean="0">
                <a:solidFill>
                  <a:schemeClr val="tx1"/>
                </a:solidFill>
              </a:rPr>
              <a:t>Year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1524000" y="1854200"/>
            <a:ext cx="5867400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3200" u="sng" dirty="0">
                <a:solidFill>
                  <a:schemeClr val="tx1"/>
                </a:solidFill>
              </a:rPr>
              <a:t>Debt-to-Total-Asset Ratio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996950" y="5772915"/>
            <a:ext cx="7689850" cy="10746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3200" b="0" dirty="0">
                <a:solidFill>
                  <a:schemeClr val="tx1"/>
                </a:solidFill>
              </a:rPr>
              <a:t>BW has average debt </a:t>
            </a:r>
            <a:r>
              <a:rPr lang="en-US" sz="3200" b="0" dirty="0" smtClean="0">
                <a:solidFill>
                  <a:schemeClr val="tx1"/>
                </a:solidFill>
              </a:rPr>
              <a:t>utilization relative </a:t>
            </a:r>
            <a:r>
              <a:rPr lang="en-US" sz="3200" b="0" dirty="0">
                <a:solidFill>
                  <a:schemeClr val="tx1"/>
                </a:solidFill>
              </a:rPr>
              <a:t>to the industry average.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1905000" y="16764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319088" y="152400"/>
            <a:ext cx="7391400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tx1"/>
                </a:solidFill>
                <a:effectLst/>
              </a:rPr>
              <a:t>Financial Leverage Ratios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1828800"/>
            <a:ext cx="4343400" cy="35052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dirty="0" smtClean="0">
                <a:solidFill>
                  <a:schemeClr val="tx1"/>
                </a:solidFill>
              </a:rPr>
              <a:t>Total Capitalization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sz="1600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Long-term Debt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Total Capitalization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1828800" y="1371600"/>
            <a:ext cx="68580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4419600"/>
            <a:ext cx="4495800" cy="19050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Shows the relative importance of long-term debt to the long-term financing of the firm.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419100" y="1866900"/>
            <a:ext cx="3810000" cy="762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442913" y="1997075"/>
            <a:ext cx="3840796" cy="52065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800" dirty="0">
                <a:solidFill>
                  <a:schemeClr val="tx1"/>
                </a:solidFill>
              </a:rPr>
              <a:t>Balance Sheet Ratios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87350" y="2978150"/>
            <a:ext cx="3873500" cy="105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58788" y="3063875"/>
            <a:ext cx="3556000" cy="942975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800" dirty="0">
                <a:solidFill>
                  <a:schemeClr val="tx1"/>
                </a:solidFill>
              </a:rPr>
              <a:t>Financial Leverage</a:t>
            </a:r>
          </a:p>
          <a:p>
            <a:pPr algn="ctr" eaLnBrk="0" hangingPunct="0"/>
            <a:r>
              <a:rPr lang="en-US" sz="2800" dirty="0">
                <a:solidFill>
                  <a:schemeClr val="tx1"/>
                </a:solidFill>
              </a:rPr>
              <a:t>Ratios</a:t>
            </a:r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>
            <a:off x="2362200" y="2667000"/>
            <a:ext cx="0" cy="3048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>
            <a:off x="5105400" y="3505200"/>
            <a:ext cx="32766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5548313" y="5349875"/>
            <a:ext cx="1284007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  $530</a:t>
            </a:r>
          </a:p>
          <a:p>
            <a:pPr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$1,669</a:t>
            </a: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6919913" y="5502275"/>
            <a:ext cx="992260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= </a:t>
            </a:r>
            <a:r>
              <a:rPr lang="en-US" sz="2800" i="1">
                <a:solidFill>
                  <a:schemeClr val="tx1"/>
                </a:solidFill>
              </a:rPr>
              <a:t>.32</a:t>
            </a:r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5562600" y="5791200"/>
            <a:ext cx="12192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5030788" y="2287588"/>
            <a:ext cx="3578225" cy="4591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>
                <a:solidFill>
                  <a:schemeClr val="tx1"/>
                </a:solidFill>
              </a:rPr>
              <a:t>(i.e., LT-Debt + Equity)</a:t>
            </a:r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4806950" y="1835150"/>
            <a:ext cx="3949700" cy="901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>
            <a:endCxn id="30730" idx="0"/>
          </p:cNvCxnSpPr>
          <p:nvPr/>
        </p:nvCxnSpPr>
        <p:spPr bwMode="auto">
          <a:xfrm>
            <a:off x="2236788" y="2517138"/>
            <a:ext cx="0" cy="54673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/>
          <p:nvPr/>
        </p:nvCxnSpPr>
        <p:spPr bwMode="auto">
          <a:xfrm>
            <a:off x="5236029" y="3543753"/>
            <a:ext cx="3124200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5562600" y="5825646"/>
            <a:ext cx="1219200" cy="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ChangeArrowheads="1"/>
          </p:cNvSpPr>
          <p:nvPr/>
        </p:nvSpPr>
        <p:spPr bwMode="auto">
          <a:xfrm>
            <a:off x="996950" y="29781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1905000" y="12192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915400" cy="13716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3600" b="1" i="0" dirty="0" smtClean="0">
                <a:solidFill>
                  <a:schemeClr val="tx1"/>
                </a:solidFill>
                <a:effectLst/>
              </a:rPr>
              <a:t>Financial Leverage Ratio Comparisons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733800" y="2209800"/>
            <a:ext cx="5105400" cy="3200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b="0" i="1" u="sng" dirty="0" smtClean="0">
                <a:solidFill>
                  <a:schemeClr val="tx1"/>
                </a:solidFill>
              </a:rPr>
              <a:t>BW</a:t>
            </a:r>
            <a:r>
              <a:rPr lang="en-US" sz="3600" b="0" i="1" dirty="0" smtClean="0">
                <a:solidFill>
                  <a:schemeClr val="tx1"/>
                </a:solidFill>
              </a:rPr>
              <a:t>             </a:t>
            </a:r>
            <a:r>
              <a:rPr lang="en-US" sz="3600" b="0" i="1" u="sng" dirty="0" smtClean="0">
                <a:solidFill>
                  <a:schemeClr val="tx1"/>
                </a:solidFill>
              </a:rPr>
              <a:t>Industry</a:t>
            </a:r>
            <a:endParaRPr lang="en-US" sz="3600" b="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b="0" dirty="0" smtClean="0">
                <a:solidFill>
                  <a:schemeClr val="tx1"/>
                </a:solidFill>
              </a:rPr>
              <a:t> .32			 .30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b="0" dirty="0" smtClean="0">
                <a:solidFill>
                  <a:schemeClr val="tx1"/>
                </a:solidFill>
              </a:rPr>
              <a:t> .32			 .31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b="0" dirty="0" smtClean="0">
                <a:solidFill>
                  <a:schemeClr val="tx1"/>
                </a:solidFill>
              </a:rPr>
              <a:t> .37			 .32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1828800" y="11430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b="0">
              <a:solidFill>
                <a:schemeClr val="tx1"/>
              </a:solidFill>
            </a:endParaRPr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209800"/>
            <a:ext cx="3276600" cy="3048000"/>
          </a:xfrm>
          <a:noFill/>
          <a:ln>
            <a:noFill/>
          </a:ln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b="0" u="sng" dirty="0" smtClean="0">
                <a:solidFill>
                  <a:schemeClr val="tx1"/>
                </a:solidFill>
              </a:rPr>
              <a:t>Year</a:t>
            </a:r>
            <a:endParaRPr lang="en-US" sz="3600" b="0" dirty="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b="0" dirty="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b="0" dirty="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b="0" dirty="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1879495" y="1397000"/>
            <a:ext cx="5261185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3600" b="0" u="sng" dirty="0">
                <a:solidFill>
                  <a:schemeClr val="tx1"/>
                </a:solidFill>
              </a:rPr>
              <a:t>Total Capitalization Ratio</a:t>
            </a: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740097" y="5326147"/>
            <a:ext cx="7788992" cy="10746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3200" b="0" dirty="0">
                <a:solidFill>
                  <a:schemeClr val="tx1"/>
                </a:solidFill>
              </a:rPr>
              <a:t>BW has average long-term debt utilization</a:t>
            </a:r>
          </a:p>
          <a:p>
            <a:pPr eaLnBrk="0" hangingPunct="0"/>
            <a:r>
              <a:rPr lang="en-US" sz="3200" b="0" dirty="0">
                <a:solidFill>
                  <a:schemeClr val="tx1"/>
                </a:solidFill>
              </a:rPr>
              <a:t>relative to the industry average.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/>
          <p:cNvSpPr>
            <a:spLocks noChangeShapeType="1"/>
          </p:cNvSpPr>
          <p:nvPr/>
        </p:nvSpPr>
        <p:spPr bwMode="auto">
          <a:xfrm>
            <a:off x="1905000" y="1676400"/>
            <a:ext cx="44958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xfrm>
            <a:off x="383721" y="25400"/>
            <a:ext cx="8648700" cy="12192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  <a:effectLst/>
              </a:rPr>
              <a:t>Coverage Ratios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0" y="1828800"/>
            <a:ext cx="4343400" cy="3276600"/>
          </a:xfrm>
          <a:noFill/>
          <a:ln>
            <a:solidFill>
              <a:schemeClr val="tx1"/>
            </a:solidFill>
          </a:ln>
          <a:effectLst/>
        </p:spPr>
        <p:txBody>
          <a:bodyPr/>
          <a:lstStyle/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3200" i="1" u="sng" dirty="0" smtClean="0">
                <a:solidFill>
                  <a:schemeClr val="tx1"/>
                </a:solidFill>
              </a:rPr>
              <a:t>Interest Coverage</a:t>
            </a: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EBIT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Interest Charges</a:t>
            </a: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 algn="ctr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For </a:t>
            </a:r>
            <a:r>
              <a:rPr lang="en-US" i="1" dirty="0" smtClean="0">
                <a:solidFill>
                  <a:schemeClr val="tx1"/>
                </a:solidFill>
              </a:rPr>
              <a:t>Basket Wonders </a:t>
            </a:r>
            <a:r>
              <a:rPr lang="en-US" dirty="0" smtClean="0">
                <a:solidFill>
                  <a:schemeClr val="tx1"/>
                </a:solidFill>
              </a:rPr>
              <a:t>December 31, 2007</a:t>
            </a:r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1828800" y="1600200"/>
            <a:ext cx="4419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4419600"/>
            <a:ext cx="4343400" cy="19812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spcBef>
                <a:spcPct val="5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b="0" dirty="0" smtClean="0">
                <a:solidFill>
                  <a:schemeClr val="tx1"/>
                </a:solidFill>
              </a:rPr>
              <a:t>Indicates a firm’s ability to cover interest charges.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419100" y="1866900"/>
            <a:ext cx="3505200" cy="11430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576278" y="1997075"/>
            <a:ext cx="3279745" cy="951543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2800" dirty="0">
                <a:solidFill>
                  <a:schemeClr val="tx1"/>
                </a:solidFill>
              </a:rPr>
              <a:t>Income Statement</a:t>
            </a:r>
          </a:p>
          <a:p>
            <a:pPr algn="ctr" eaLnBrk="0" hangingPunct="0"/>
            <a:r>
              <a:rPr lang="en-US" sz="2800" dirty="0">
                <a:solidFill>
                  <a:schemeClr val="tx1"/>
                </a:solidFill>
              </a:rPr>
              <a:t>Ratios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387350" y="3359150"/>
            <a:ext cx="3568700" cy="67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458788" y="3444875"/>
            <a:ext cx="3425825" cy="515938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/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2800" dirty="0">
                <a:solidFill>
                  <a:schemeClr val="tx1"/>
                </a:solidFill>
              </a:rPr>
              <a:t>Coverage Ratios</a:t>
            </a:r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2209800" y="3048000"/>
            <a:ext cx="0" cy="30480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5334000" y="3276600"/>
            <a:ext cx="28194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5541965" y="5349875"/>
            <a:ext cx="984245" cy="951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$210</a:t>
            </a:r>
          </a:p>
          <a:p>
            <a:pPr algn="ctr"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$59</a:t>
            </a:r>
          </a:p>
        </p:txBody>
      </p:sp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6691313" y="5502275"/>
            <a:ext cx="1192635" cy="52065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>
                <a:solidFill>
                  <a:schemeClr val="tx1"/>
                </a:solidFill>
              </a:rPr>
              <a:t>= </a:t>
            </a:r>
            <a:r>
              <a:rPr lang="en-US" sz="2800" i="1">
                <a:solidFill>
                  <a:schemeClr val="tx1"/>
                </a:solidFill>
              </a:rPr>
              <a:t>3.56</a:t>
            </a:r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>
            <a:off x="5562600" y="5791200"/>
            <a:ext cx="914400" cy="0"/>
          </a:xfrm>
          <a:prstGeom prst="line">
            <a:avLst/>
          </a:prstGeom>
          <a:noFill/>
          <a:ln w="127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>
            <a:stCxn id="32776" idx="2"/>
          </p:cNvCxnSpPr>
          <p:nvPr/>
        </p:nvCxnSpPr>
        <p:spPr bwMode="auto">
          <a:xfrm flipH="1">
            <a:off x="2216150" y="2948618"/>
            <a:ext cx="1" cy="49625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Straight Connector 4"/>
          <p:cNvCxnSpPr/>
          <p:nvPr/>
        </p:nvCxnSpPr>
        <p:spPr bwMode="auto">
          <a:xfrm>
            <a:off x="5562600" y="3276600"/>
            <a:ext cx="2321348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/>
          <p:cNvCxnSpPr/>
          <p:nvPr/>
        </p:nvCxnSpPr>
        <p:spPr bwMode="auto">
          <a:xfrm>
            <a:off x="5715000" y="5825646"/>
            <a:ext cx="7620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996950" y="3028950"/>
            <a:ext cx="7150100" cy="596900"/>
          </a:xfrm>
          <a:prstGeom prst="octagon">
            <a:avLst>
              <a:gd name="adj" fmla="val 29282"/>
            </a:avLst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1905000" y="16764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167481" y="-156029"/>
            <a:ext cx="8686800" cy="17526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4000" b="1" i="0" dirty="0" smtClean="0">
                <a:solidFill>
                  <a:schemeClr val="tx1"/>
                </a:solidFill>
                <a:effectLst/>
              </a:rPr>
              <a:t>Coverage Ratio Comparisons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276600" y="2260600"/>
            <a:ext cx="5105400" cy="3200400"/>
          </a:xfrm>
          <a:noFill/>
          <a:ln>
            <a:noFill/>
          </a:ln>
          <a:effectLst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3600" i="1" u="sng" dirty="0" smtClean="0">
                <a:solidFill>
                  <a:schemeClr val="tx1"/>
                </a:solidFill>
              </a:rPr>
              <a:t>  BW </a:t>
            </a:r>
            <a:r>
              <a:rPr lang="en-US" sz="3600" i="1" dirty="0" smtClean="0">
                <a:solidFill>
                  <a:schemeClr val="tx1"/>
                </a:solidFill>
              </a:rPr>
              <a:t>        </a:t>
            </a:r>
            <a:r>
              <a:rPr lang="en-US" sz="3600" i="1" u="sng" dirty="0" smtClean="0">
                <a:solidFill>
                  <a:schemeClr val="tx1"/>
                </a:solidFill>
              </a:rPr>
              <a:t>Industry</a:t>
            </a:r>
            <a:endParaRPr lang="en-US" sz="3600" dirty="0" smtClean="0">
              <a:solidFill>
                <a:schemeClr val="tx1"/>
              </a:solidFill>
            </a:endParaRP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  3.56		5.19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  4.35		5.02</a:t>
            </a:r>
          </a:p>
          <a:p>
            <a:pPr marL="0" indent="0">
              <a:buFont typeface="Monotype Sort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</a:rPr>
              <a:t>10.30		4.66</a:t>
            </a:r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1828800" y="1600200"/>
            <a:ext cx="51054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2260600"/>
            <a:ext cx="3276600" cy="3048000"/>
          </a:xfrm>
          <a:noFill/>
          <a:ln>
            <a:noFill/>
          </a:ln>
          <a:effectLst/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en-US" sz="3600" u="sng" smtClean="0">
                <a:solidFill>
                  <a:schemeClr val="tx1"/>
                </a:solidFill>
              </a:rPr>
              <a:t>Year</a:t>
            </a:r>
            <a:endParaRPr lang="en-US" sz="3600" smtClean="0">
              <a:solidFill>
                <a:schemeClr val="tx1"/>
              </a:solidFill>
            </a:endParaRP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2007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2006</a:t>
            </a:r>
          </a:p>
          <a:p>
            <a:pPr marL="0" indent="0" algn="ctr">
              <a:buFont typeface="Monotype Sorts" pitchFamily="2" charset="2"/>
              <a:buNone/>
            </a:pPr>
            <a:r>
              <a:rPr lang="en-US" sz="3600" smtClean="0">
                <a:solidFill>
                  <a:schemeClr val="tx1"/>
                </a:solidFill>
              </a:rPr>
              <a:t>2005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1829057" y="1447800"/>
            <a:ext cx="5363649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algn="ctr" eaLnBrk="0" hangingPunct="0">
              <a:defRPr/>
            </a:pPr>
            <a:r>
              <a:rPr lang="en-US" sz="3600" u="sng" dirty="0">
                <a:solidFill>
                  <a:schemeClr val="tx1"/>
                </a:solidFill>
              </a:rPr>
              <a:t>Interest Coverage Ratio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816276" y="5127625"/>
            <a:ext cx="7652737" cy="107465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3200" b="0" dirty="0">
                <a:solidFill>
                  <a:schemeClr val="tx1"/>
                </a:solidFill>
              </a:rPr>
              <a:t>BW has below average interest coverage</a:t>
            </a:r>
          </a:p>
          <a:p>
            <a:pPr eaLnBrk="0" hangingPunct="0"/>
            <a:r>
              <a:rPr lang="en-US" sz="3200" b="0" dirty="0">
                <a:solidFill>
                  <a:schemeClr val="tx1"/>
                </a:solidFill>
              </a:rPr>
              <a:t>relative to the industry average.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2"/>
          <p:cNvSpPr>
            <a:spLocks noChangeShapeType="1"/>
          </p:cNvSpPr>
          <p:nvPr/>
        </p:nvSpPr>
        <p:spPr bwMode="auto">
          <a:xfrm>
            <a:off x="1905000" y="1676400"/>
            <a:ext cx="6324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10600" cy="17526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rgbClr val="000000"/>
                </a:solidFill>
                <a:effectLst/>
              </a:rPr>
              <a:t>Coverage Ratio -- Trend Analysis Comparison</a:t>
            </a:r>
          </a:p>
        </p:txBody>
      </p:sp>
      <p:sp>
        <p:nvSpPr>
          <p:cNvPr id="34820" name="Line 4"/>
          <p:cNvSpPr>
            <a:spLocks noChangeShapeType="1"/>
          </p:cNvSpPr>
          <p:nvPr/>
        </p:nvSpPr>
        <p:spPr bwMode="auto">
          <a:xfrm>
            <a:off x="1828800" y="1600200"/>
            <a:ext cx="63246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219200" y="1828800"/>
            <a:ext cx="6781800" cy="2286000"/>
          </a:xfrm>
          <a:noFill/>
          <a:ln>
            <a:noFill/>
          </a:ln>
        </p:spPr>
        <p:txBody>
          <a:bodyPr/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3200" i="1" smtClean="0">
                <a:solidFill>
                  <a:schemeClr val="tx1"/>
                </a:solidFill>
              </a:rPr>
              <a:t>    </a:t>
            </a:r>
          </a:p>
        </p:txBody>
      </p:sp>
      <p:graphicFrame>
        <p:nvGraphicFramePr>
          <p:cNvPr id="34822" name="Object 6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97417746"/>
              </p:ext>
            </p:extLst>
          </p:nvPr>
        </p:nvGraphicFramePr>
        <p:xfrm>
          <a:off x="609600" y="1885950"/>
          <a:ext cx="7772400" cy="4743450"/>
        </p:xfrm>
        <a:graphic>
          <a:graphicData uri="http://schemas.openxmlformats.org/presentationml/2006/ole">
            <p:oleObj spid="_x0000_s34837" name="Chart" r:id="rId3" imgW="9220100" imgH="5219706" progId="MSGraph.Chart.8">
              <p:embed followColorScheme="full"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1905000" y="1872734"/>
            <a:ext cx="632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Trend Analysis of Interest Coverage Ratio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2"/>
          <p:cNvSpPr>
            <a:spLocks noChangeShapeType="1"/>
          </p:cNvSpPr>
          <p:nvPr/>
        </p:nvSpPr>
        <p:spPr bwMode="auto">
          <a:xfrm>
            <a:off x="1905000" y="1676400"/>
            <a:ext cx="67818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752600"/>
          </a:xfrm>
          <a:noFill/>
          <a:ln>
            <a:noFill/>
          </a:ln>
          <a:effectLst/>
        </p:spPr>
        <p:txBody>
          <a:bodyPr/>
          <a:lstStyle/>
          <a:p>
            <a:pPr>
              <a:defRPr/>
            </a:pPr>
            <a:r>
              <a:rPr lang="en-US" sz="3600" b="1" dirty="0" smtClean="0">
                <a:solidFill>
                  <a:schemeClr val="tx1"/>
                </a:solidFill>
                <a:effectLst/>
              </a:rPr>
              <a:t>Summary of the Coverage Trend Analysis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99571" y="3581400"/>
            <a:ext cx="8458200" cy="2514600"/>
          </a:xfrm>
          <a:noFill/>
          <a:ln>
            <a:noFill/>
          </a:ln>
          <a:effectLst/>
        </p:spPr>
        <p:txBody>
          <a:bodyPr/>
          <a:lstStyle/>
          <a:p>
            <a:pPr marL="566738" indent="-566738">
              <a:buClrTx/>
              <a:buFont typeface="Wingdings" pitchFamily="2" charset="2"/>
              <a:buChar char="§"/>
              <a:defRPr/>
            </a:pPr>
            <a:r>
              <a:rPr lang="en-US" sz="3200" b="0" dirty="0" smtClean="0">
                <a:solidFill>
                  <a:schemeClr val="tx1"/>
                </a:solidFill>
              </a:rPr>
              <a:t>This indicates that low earnings (EBIT) may be a potential problem for </a:t>
            </a:r>
            <a:r>
              <a:rPr lang="en-US" sz="3200" b="0" i="1" dirty="0" smtClean="0">
                <a:solidFill>
                  <a:schemeClr val="tx1"/>
                </a:solidFill>
              </a:rPr>
              <a:t>BW</a:t>
            </a:r>
            <a:r>
              <a:rPr lang="en-US" sz="3200" b="0" dirty="0" smtClean="0">
                <a:solidFill>
                  <a:schemeClr val="tx1"/>
                </a:solidFill>
              </a:rPr>
              <a:t>.</a:t>
            </a:r>
          </a:p>
          <a:p>
            <a:pPr marL="566738" indent="-566738">
              <a:buClrTx/>
              <a:buFont typeface="Wingdings" pitchFamily="2" charset="2"/>
              <a:buChar char="§"/>
              <a:defRPr/>
            </a:pPr>
            <a:r>
              <a:rPr lang="en-US" sz="3200" b="0" dirty="0" smtClean="0">
                <a:solidFill>
                  <a:schemeClr val="tx1"/>
                </a:solidFill>
              </a:rPr>
              <a:t>Note, we know that debt levels are in line with the industry averages.</a:t>
            </a:r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1828800" y="1600200"/>
            <a:ext cx="6781800" cy="0"/>
          </a:xfrm>
          <a:prstGeom prst="line">
            <a:avLst/>
          </a:prstGeom>
          <a:noFill/>
          <a:ln w="76200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04800" y="1905000"/>
            <a:ext cx="8458200" cy="2057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488" tIns="44450" rIns="90488" bIns="44450"/>
          <a:lstStyle/>
          <a:p>
            <a:pPr marL="457200" indent="-457200" eaLnBrk="0" hangingPunct="0">
              <a:spcBef>
                <a:spcPct val="20000"/>
              </a:spcBef>
              <a:spcAft>
                <a:spcPct val="20000"/>
              </a:spcAft>
              <a:buSzPct val="75000"/>
              <a:buFont typeface="Wingdings" pitchFamily="2" charset="2"/>
              <a:buChar char="§"/>
              <a:defRPr/>
            </a:pPr>
            <a:r>
              <a:rPr lang="en-US" sz="3200" b="0" dirty="0">
                <a:solidFill>
                  <a:schemeClr val="tx1"/>
                </a:solidFill>
              </a:rPr>
              <a:t>The interest coverage ratio for </a:t>
            </a:r>
            <a:r>
              <a:rPr lang="en-US" sz="3200" b="0" i="1" dirty="0">
                <a:solidFill>
                  <a:schemeClr val="tx1"/>
                </a:solidFill>
              </a:rPr>
              <a:t>BW</a:t>
            </a:r>
            <a:r>
              <a:rPr lang="en-US" sz="3200" b="0" dirty="0">
                <a:solidFill>
                  <a:schemeClr val="tx1"/>
                </a:solidFill>
              </a:rPr>
              <a:t> has been falling since 2005.  It has been below industry averages for the past two years.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476250"/>
            <a:ext cx="7848600" cy="127635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effectLst/>
              </a:rPr>
              <a:t>Summary Of the Lecture</a:t>
            </a:r>
            <a:endParaRPr lang="en-US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Tx/>
              <a:buFont typeface="Wingdings" pitchFamily="2" charset="2"/>
              <a:buChar char="§"/>
            </a:pPr>
            <a:r>
              <a:rPr lang="en-US" sz="2000" u="sng" dirty="0"/>
              <a:t>Liquidity Ratios</a:t>
            </a:r>
            <a:endParaRPr lang="en-US" sz="2000" dirty="0"/>
          </a:p>
          <a:p>
            <a:pPr>
              <a:buClrTx/>
              <a:buFont typeface="Wingdings" pitchFamily="2" charset="2"/>
              <a:buChar char="§"/>
            </a:pPr>
            <a:r>
              <a:rPr lang="en-US" sz="2000" dirty="0"/>
              <a:t>Current  =  Current Assets/Current Liabilities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2000" dirty="0"/>
              <a:t>Acid Test (Quick) = (Current assets – Inventory)/Current Liabilities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2000" u="sng" dirty="0"/>
              <a:t>Leverage Ratios</a:t>
            </a:r>
            <a:endParaRPr lang="en-US" sz="2000" dirty="0"/>
          </a:p>
          <a:p>
            <a:pPr>
              <a:buClrTx/>
              <a:buFont typeface="Wingdings" pitchFamily="2" charset="2"/>
              <a:buChar char="§"/>
            </a:pPr>
            <a:r>
              <a:rPr lang="en-US" sz="2000" dirty="0"/>
              <a:t>Debt to </a:t>
            </a:r>
            <a:r>
              <a:rPr lang="en-US" sz="2000" dirty="0" err="1"/>
              <a:t>to</a:t>
            </a:r>
            <a:r>
              <a:rPr lang="en-US" sz="2000" dirty="0"/>
              <a:t> Equity = Total Debt/Shareholder’s equity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2000" dirty="0"/>
              <a:t>Debt to Total Assets = Total Debt / Total Assets</a:t>
            </a:r>
          </a:p>
          <a:p>
            <a:pPr>
              <a:buClrTx/>
              <a:buFont typeface="Wingdings" pitchFamily="2" charset="2"/>
              <a:buChar char="§"/>
            </a:pPr>
            <a:r>
              <a:rPr lang="en-US" sz="2000" u="sng" dirty="0"/>
              <a:t>Coverage Ratio</a:t>
            </a:r>
            <a:endParaRPr lang="en-US" sz="2000" dirty="0"/>
          </a:p>
          <a:p>
            <a:pPr>
              <a:buClrTx/>
              <a:buFont typeface="Wingdings" pitchFamily="2" charset="2"/>
              <a:buChar char="§"/>
            </a:pPr>
            <a:r>
              <a:rPr lang="en-US" sz="2000" dirty="0"/>
              <a:t>Interest Coverage Ratio = EBIT / Interest Expense</a:t>
            </a:r>
          </a:p>
          <a:p>
            <a:pPr>
              <a:buClrTx/>
              <a:buFont typeface="Wingdings" pitchFamily="2" charset="2"/>
              <a:buChar char="§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053261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winkles">
  <a:themeElements>
    <a:clrScheme name="">
      <a:dk1>
        <a:srgbClr val="003530"/>
      </a:dk1>
      <a:lt1>
        <a:srgbClr val="FFFFFF"/>
      </a:lt1>
      <a:dk2>
        <a:srgbClr val="114FFB"/>
      </a:dk2>
      <a:lt2>
        <a:srgbClr val="CECECE"/>
      </a:lt2>
      <a:accent1>
        <a:srgbClr val="FAFD00"/>
      </a:accent1>
      <a:accent2>
        <a:srgbClr val="FFA27C"/>
      </a:accent2>
      <a:accent3>
        <a:srgbClr val="FFFFFF"/>
      </a:accent3>
      <a:accent4>
        <a:srgbClr val="002C27"/>
      </a:accent4>
      <a:accent5>
        <a:srgbClr val="FCFEAA"/>
      </a:accent5>
      <a:accent6>
        <a:srgbClr val="E79270"/>
      </a:accent6>
      <a:hlink>
        <a:srgbClr val="E5405D"/>
      </a:hlink>
      <a:folHlink>
        <a:srgbClr val="DADADA"/>
      </a:folHlink>
    </a:clrScheme>
    <a:fontScheme name="twink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winkle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winkle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winkl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14FFB"/>
    </a:dk2>
    <a:lt2>
      <a:srgbClr val="CECECE"/>
    </a:lt2>
    <a:accent1>
      <a:srgbClr val="FAFD00"/>
    </a:accent1>
    <a:accent2>
      <a:srgbClr val="FFA27C"/>
    </a:accent2>
    <a:accent3>
      <a:srgbClr val="FFFFFF"/>
    </a:accent3>
    <a:accent4>
      <a:srgbClr val="000000"/>
    </a:accent4>
    <a:accent5>
      <a:srgbClr val="FCFEAA"/>
    </a:accent5>
    <a:accent6>
      <a:srgbClr val="E79270"/>
    </a:accent6>
    <a:hlink>
      <a:srgbClr val="E5405D"/>
    </a:hlink>
    <a:folHlink>
      <a:srgbClr val="DADAD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784</TotalTime>
  <Pages>68</Pages>
  <Words>1554</Words>
  <Application>Microsoft Office PowerPoint</Application>
  <PresentationFormat>On-screen Show (4:3)</PresentationFormat>
  <Paragraphs>340</Paragraphs>
  <Slides>37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twinkles</vt:lpstr>
      <vt:lpstr>1_Office Theme</vt:lpstr>
      <vt:lpstr>Chart</vt:lpstr>
      <vt:lpstr>Summary of the Previous Lecture</vt:lpstr>
      <vt:lpstr>Chapter 6 (I)</vt:lpstr>
      <vt:lpstr>After studying Chapter 6, you should be able to:</vt:lpstr>
      <vt:lpstr>After studying Chapter 6, you should be able to:</vt:lpstr>
      <vt:lpstr>Financial Statement Analysis</vt:lpstr>
      <vt:lpstr>Examples of External Uses of Statement Analysis</vt:lpstr>
      <vt:lpstr>Examples of Internal Uses of Statement Analysis</vt:lpstr>
      <vt:lpstr>Primary Types of Financial Statements</vt:lpstr>
      <vt:lpstr>Basket Wonders’ Balance Sheet (Asset Side)</vt:lpstr>
      <vt:lpstr>Basket Wonders’ Balance Sheet (Liability Side)</vt:lpstr>
      <vt:lpstr>Basket Wonders’ Income Statement</vt:lpstr>
      <vt:lpstr>Framework for Financial Analysis</vt:lpstr>
      <vt:lpstr>Framework for Financial Analysis</vt:lpstr>
      <vt:lpstr>Framework for Financial Analysis</vt:lpstr>
      <vt:lpstr>Framework for Financial Analysis</vt:lpstr>
      <vt:lpstr>Framework for Financial Analysis</vt:lpstr>
      <vt:lpstr>Use of Financial Ratios</vt:lpstr>
      <vt:lpstr>External Comparisons and Sources of Industry Ratios</vt:lpstr>
      <vt:lpstr>Liquidity Ratios</vt:lpstr>
      <vt:lpstr>Liquidity Ratio Comparisons</vt:lpstr>
      <vt:lpstr>Liquidity Ratios</vt:lpstr>
      <vt:lpstr>Liquidity Ratio Comparisons</vt:lpstr>
      <vt:lpstr>Summary of the Liquidity Ratio Comparisons</vt:lpstr>
      <vt:lpstr>Current Ratio -- Trend Analysis Comparison</vt:lpstr>
      <vt:lpstr>Acid-Test Ratio -- Trend Analysis Comparison</vt:lpstr>
      <vt:lpstr>Summary of the Liquidity Trend Analyses</vt:lpstr>
      <vt:lpstr>Financial Leverage Ratios</vt:lpstr>
      <vt:lpstr>Financial Leverage Ratio Comparisons</vt:lpstr>
      <vt:lpstr>Financial Leverage Ratios</vt:lpstr>
      <vt:lpstr>Financial Leverage Ratio Comparisons</vt:lpstr>
      <vt:lpstr>Financial Leverage Ratios</vt:lpstr>
      <vt:lpstr>Financial Leverage Ratio Comparisons</vt:lpstr>
      <vt:lpstr>Coverage Ratios</vt:lpstr>
      <vt:lpstr>Coverage Ratio Comparisons</vt:lpstr>
      <vt:lpstr>Coverage Ratio -- Trend Analysis Comparison</vt:lpstr>
      <vt:lpstr>Summary of the Coverage Trend Analysis</vt:lpstr>
      <vt:lpstr>Summary Of the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6 -- Financial Statement Analysis</dc:title>
  <dc:subject>Van Horne / Wachowicz Tenth Edition</dc:subject>
  <dc:creator>Gregory A. Kuhlemeyer</dc:creator>
  <cp:lastModifiedBy>NTS</cp:lastModifiedBy>
  <cp:revision>71</cp:revision>
  <cp:lastPrinted>1996-12-23T08:10:22Z</cp:lastPrinted>
  <dcterms:created xsi:type="dcterms:W3CDTF">1997-01-20T22:54:24Z</dcterms:created>
  <dcterms:modified xsi:type="dcterms:W3CDTF">2012-10-31T07:36:18Z</dcterms:modified>
</cp:coreProperties>
</file>