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6"/>
  </p:notesMasterIdLst>
  <p:sldIdLst>
    <p:sldId id="309" r:id="rId3"/>
    <p:sldId id="308" r:id="rId4"/>
    <p:sldId id="287" r:id="rId5"/>
    <p:sldId id="289" r:id="rId6"/>
    <p:sldId id="290" r:id="rId7"/>
    <p:sldId id="291" r:id="rId8"/>
    <p:sldId id="292" r:id="rId9"/>
    <p:sldId id="293" r:id="rId10"/>
    <p:sldId id="310" r:id="rId11"/>
    <p:sldId id="311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257" r:id="rId27"/>
    <p:sldId id="258" r:id="rId28"/>
    <p:sldId id="259" r:id="rId29"/>
    <p:sldId id="260" r:id="rId30"/>
    <p:sldId id="261" r:id="rId31"/>
    <p:sldId id="262" r:id="rId32"/>
    <p:sldId id="263" r:id="rId33"/>
    <p:sldId id="264" r:id="rId34"/>
    <p:sldId id="265" r:id="rId35"/>
    <p:sldId id="266" r:id="rId36"/>
    <p:sldId id="267" r:id="rId37"/>
    <p:sldId id="268" r:id="rId38"/>
    <p:sldId id="269" r:id="rId39"/>
    <p:sldId id="270" r:id="rId40"/>
    <p:sldId id="271" r:id="rId41"/>
    <p:sldId id="272" r:id="rId42"/>
    <p:sldId id="273" r:id="rId43"/>
    <p:sldId id="274" r:id="rId44"/>
    <p:sldId id="275" r:id="rId45"/>
    <p:sldId id="276" r:id="rId46"/>
    <p:sldId id="277" r:id="rId47"/>
    <p:sldId id="278" r:id="rId48"/>
    <p:sldId id="279" r:id="rId49"/>
    <p:sldId id="280" r:id="rId50"/>
    <p:sldId id="283" r:id="rId51"/>
    <p:sldId id="284" r:id="rId52"/>
    <p:sldId id="285" r:id="rId53"/>
    <p:sldId id="286" r:id="rId54"/>
    <p:sldId id="312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30522-C7E0-4348-B97F-BBF097E42C87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81B4A9-921D-4788-970E-CA2C1E794F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0448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675-92F8-4906-AAE5-0CD635CE9D2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892A-5B07-48F6-937E-59AE2DE821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8209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675-92F8-4906-AAE5-0CD635CE9D2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892A-5B07-48F6-937E-59AE2DE821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23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675-92F8-4906-AAE5-0CD635CE9D2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892A-5B07-48F6-937E-59AE2DE821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196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675-92F8-4906-AAE5-0CD635CE9D2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892A-5B07-48F6-937E-59AE2DE821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1658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675-92F8-4906-AAE5-0CD635CE9D2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892A-5B07-48F6-937E-59AE2DE821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0636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675-92F8-4906-AAE5-0CD635CE9D2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892A-5B07-48F6-937E-59AE2DE821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472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675-92F8-4906-AAE5-0CD635CE9D2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892A-5B07-48F6-937E-59AE2DE821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6882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675-92F8-4906-AAE5-0CD635CE9D2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892A-5B07-48F6-937E-59AE2DE821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523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675-92F8-4906-AAE5-0CD635CE9D2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892A-5B07-48F6-937E-59AE2DE821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9259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675-92F8-4906-AAE5-0CD635CE9D2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892A-5B07-48F6-937E-59AE2DE821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6831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C675-92F8-4906-AAE5-0CD635CE9D2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1892A-5B07-48F6-937E-59AE2DE821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068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2758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073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7213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59752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59864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6473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4760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41268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397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8476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21736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1635821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9C675-92F8-4906-AAE5-0CD635CE9D21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1892A-5B07-48F6-937E-59AE2DE821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258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640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3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4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5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6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7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8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9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0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1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2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3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4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5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6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7.v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8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9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0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1.v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2.v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3.v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Summary of Previous </a:t>
            </a:r>
            <a:r>
              <a:rPr lang="en-US" dirty="0" smtClean="0"/>
              <a:t>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dirty="0"/>
              <a:t>Differentiate and understand the various terms used to express value. 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dirty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dirty="0"/>
              <a:t>Determine the value of bonds, preferred stocks, and common stocks. </a:t>
            </a:r>
            <a:endParaRPr lang="en-US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dirty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dirty="0" smtClean="0"/>
              <a:t>Dividend </a:t>
            </a:r>
            <a:r>
              <a:rPr lang="en-US" smtClean="0"/>
              <a:t>valuation models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18756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/>
          <a:lstStyle/>
          <a:p>
            <a:r>
              <a:rPr lang="en-US" dirty="0" smtClean="0"/>
              <a:t>Chapter 4 (II)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17526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The Valuation of Long Term Securities</a:t>
            </a:r>
          </a:p>
        </p:txBody>
      </p:sp>
    </p:spTree>
    <p:extLst>
      <p:ext uri="{BB962C8B-B14F-4D97-AF65-F5344CB8AC3E}">
        <p14:creationId xmlns:p14="http://schemas.microsoft.com/office/powerpoint/2010/main" xmlns="" val="133772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b="1" dirty="0" smtClean="0"/>
              <a:t>Learning outcomes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830763"/>
          </a:xfrm>
          <a:noFill/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800" dirty="0" smtClean="0"/>
              <a:t>After this lecture you should be able to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800" dirty="0" smtClean="0"/>
              <a:t>Differentiate and understand the various terms used to express value. 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sz="2800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800" dirty="0" smtClean="0"/>
              <a:t>Determine the value of bonds, preferred stocks, and common stocks. 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sz="2800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800" dirty="0" smtClean="0"/>
              <a:t>Calculate the rates of return (or yields) of different types of long-term securities. 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sz="2800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800" dirty="0" smtClean="0"/>
              <a:t>List and explain a number of observations regarding the behavior of bond prices. </a:t>
            </a:r>
          </a:p>
        </p:txBody>
      </p:sp>
    </p:spTree>
    <p:extLst>
      <p:ext uri="{BB962C8B-B14F-4D97-AF65-F5344CB8AC3E}">
        <p14:creationId xmlns:p14="http://schemas.microsoft.com/office/powerpoint/2010/main" xmlns="" val="15599908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106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sz="4800" b="1" dirty="0" smtClean="0"/>
              <a:t>Different Types of Bonds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1828800"/>
            <a:ext cx="8610600" cy="1143000"/>
          </a:xfrm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600" dirty="0" smtClean="0"/>
              <a:t>A </a:t>
            </a:r>
            <a:r>
              <a:rPr lang="en-US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perpetual bond</a:t>
            </a:r>
            <a:r>
              <a:rPr lang="en-US" sz="3600" dirty="0" smtClean="0"/>
              <a:t> is a bond that </a:t>
            </a:r>
            <a:r>
              <a:rPr lang="en-US" sz="3600" i="1" dirty="0" smtClean="0"/>
              <a:t>never</a:t>
            </a:r>
            <a:r>
              <a:rPr lang="en-US" sz="3600" dirty="0" smtClean="0"/>
              <a:t> matures.  It has an infinite life.</a:t>
            </a:r>
          </a:p>
        </p:txBody>
      </p:sp>
      <p:sp>
        <p:nvSpPr>
          <p:cNvPr id="11281" name="Rectangle 15"/>
          <p:cNvSpPr>
            <a:spLocks noChangeArrowheads="1"/>
          </p:cNvSpPr>
          <p:nvPr/>
        </p:nvSpPr>
        <p:spPr bwMode="auto">
          <a:xfrm>
            <a:off x="1714970" y="3049945"/>
            <a:ext cx="286939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I</a:t>
            </a:r>
          </a:p>
        </p:txBody>
      </p:sp>
      <p:sp>
        <p:nvSpPr>
          <p:cNvPr id="11282" name="Rectangle 16"/>
          <p:cNvSpPr>
            <a:spLocks noChangeArrowheads="1"/>
          </p:cNvSpPr>
          <p:nvPr/>
        </p:nvSpPr>
        <p:spPr bwMode="auto">
          <a:xfrm>
            <a:off x="6667970" y="3049945"/>
            <a:ext cx="286939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I</a:t>
            </a:r>
          </a:p>
        </p:txBody>
      </p:sp>
      <p:sp>
        <p:nvSpPr>
          <p:cNvPr id="11283" name="Rectangle 17"/>
          <p:cNvSpPr>
            <a:spLocks noChangeArrowheads="1"/>
          </p:cNvSpPr>
          <p:nvPr/>
        </p:nvSpPr>
        <p:spPr bwMode="auto">
          <a:xfrm>
            <a:off x="3772370" y="3049945"/>
            <a:ext cx="286939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I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41820" y="3354745"/>
            <a:ext cx="7078637" cy="2842280"/>
            <a:chOff x="441820" y="3354745"/>
            <a:chExt cx="7078637" cy="2842280"/>
          </a:xfrm>
        </p:grpSpPr>
        <p:sp>
          <p:nvSpPr>
            <p:cNvPr id="11272" name="Rectangle 6"/>
            <p:cNvSpPr>
              <a:spLocks noChangeArrowheads="1"/>
            </p:cNvSpPr>
            <p:nvPr/>
          </p:nvSpPr>
          <p:spPr bwMode="auto">
            <a:xfrm>
              <a:off x="1181570" y="3599220"/>
              <a:ext cx="132709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d</a:t>
              </a:r>
              <a:r>
                <a:rPr lang="en-US" sz="2800" dirty="0"/>
                <a:t>)</a:t>
              </a:r>
              <a:r>
                <a:rPr lang="en-US" sz="2800" baseline="30000" dirty="0"/>
                <a:t>1</a:t>
              </a:r>
            </a:p>
          </p:txBody>
        </p:sp>
        <p:sp>
          <p:nvSpPr>
            <p:cNvPr id="11273" name="Rectangle 7"/>
            <p:cNvSpPr>
              <a:spLocks noChangeArrowheads="1"/>
            </p:cNvSpPr>
            <p:nvPr/>
          </p:nvSpPr>
          <p:spPr bwMode="auto">
            <a:xfrm>
              <a:off x="3238970" y="3599220"/>
              <a:ext cx="132709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2</a:t>
              </a:r>
            </a:p>
          </p:txBody>
        </p:sp>
        <p:sp>
          <p:nvSpPr>
            <p:cNvPr id="13320" name="Rectangle 8"/>
            <p:cNvSpPr>
              <a:spLocks noChangeArrowheads="1"/>
            </p:cNvSpPr>
            <p:nvPr/>
          </p:nvSpPr>
          <p:spPr bwMode="auto">
            <a:xfrm>
              <a:off x="6134570" y="3599220"/>
              <a:ext cx="1375186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</a:p>
          </p:txBody>
        </p:sp>
        <p:sp>
          <p:nvSpPr>
            <p:cNvPr id="11275" name="Rectangle 9"/>
            <p:cNvSpPr>
              <a:spLocks noChangeArrowheads="1"/>
            </p:cNvSpPr>
            <p:nvPr/>
          </p:nvSpPr>
          <p:spPr bwMode="auto">
            <a:xfrm>
              <a:off x="441820" y="3383780"/>
              <a:ext cx="647614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V =</a:t>
              </a:r>
            </a:p>
          </p:txBody>
        </p:sp>
        <p:sp>
          <p:nvSpPr>
            <p:cNvPr id="11276" name="Rectangle 10"/>
            <p:cNvSpPr>
              <a:spLocks noChangeArrowheads="1"/>
            </p:cNvSpPr>
            <p:nvPr/>
          </p:nvSpPr>
          <p:spPr bwMode="auto">
            <a:xfrm>
              <a:off x="2781770" y="3354745"/>
              <a:ext cx="36228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11277" name="Rectangle 11"/>
            <p:cNvSpPr>
              <a:spLocks noChangeArrowheads="1"/>
            </p:cNvSpPr>
            <p:nvPr/>
          </p:nvSpPr>
          <p:spPr bwMode="auto">
            <a:xfrm>
              <a:off x="4762970" y="3354745"/>
              <a:ext cx="97943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 ... +</a:t>
              </a:r>
            </a:p>
          </p:txBody>
        </p:sp>
        <p:sp>
          <p:nvSpPr>
            <p:cNvPr id="11278" name="Line 12"/>
            <p:cNvSpPr>
              <a:spLocks noChangeShapeType="1"/>
            </p:cNvSpPr>
            <p:nvPr/>
          </p:nvSpPr>
          <p:spPr bwMode="auto">
            <a:xfrm>
              <a:off x="1195857" y="3583345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1279" name="Line 13"/>
            <p:cNvSpPr>
              <a:spLocks noChangeShapeType="1"/>
            </p:cNvSpPr>
            <p:nvPr/>
          </p:nvSpPr>
          <p:spPr bwMode="auto">
            <a:xfrm>
              <a:off x="3253257" y="3583345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1280" name="Line 14"/>
            <p:cNvSpPr>
              <a:spLocks noChangeShapeType="1"/>
            </p:cNvSpPr>
            <p:nvPr/>
          </p:nvSpPr>
          <p:spPr bwMode="auto">
            <a:xfrm>
              <a:off x="6148857" y="3583345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1284" name="Rectangle 18"/>
            <p:cNvSpPr>
              <a:spLocks noChangeArrowheads="1"/>
            </p:cNvSpPr>
            <p:nvPr/>
          </p:nvSpPr>
          <p:spPr bwMode="auto">
            <a:xfrm>
              <a:off x="723576" y="4636114"/>
              <a:ext cx="65723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= </a:t>
              </a:r>
              <a:r>
                <a:rPr lang="en-US" sz="28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13331" name="Rectangle 19"/>
            <p:cNvSpPr>
              <a:spLocks noChangeArrowheads="1"/>
            </p:cNvSpPr>
            <p:nvPr/>
          </p:nvSpPr>
          <p:spPr bwMode="auto">
            <a:xfrm>
              <a:off x="1105370" y="4331058"/>
              <a:ext cx="439224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</a:p>
          </p:txBody>
        </p:sp>
        <p:sp>
          <p:nvSpPr>
            <p:cNvPr id="11286" name="Rectangle 20"/>
            <p:cNvSpPr>
              <a:spLocks noChangeArrowheads="1"/>
            </p:cNvSpPr>
            <p:nvPr/>
          </p:nvSpPr>
          <p:spPr bwMode="auto">
            <a:xfrm>
              <a:off x="1029528" y="4879539"/>
              <a:ext cx="66524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11287" name="Rectangle 21"/>
            <p:cNvSpPr>
              <a:spLocks noChangeArrowheads="1"/>
            </p:cNvSpPr>
            <p:nvPr/>
          </p:nvSpPr>
          <p:spPr bwMode="auto">
            <a:xfrm>
              <a:off x="1638770" y="4818420"/>
              <a:ext cx="128541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t</a:t>
              </a:r>
            </a:p>
          </p:txBody>
        </p:sp>
        <p:sp>
          <p:nvSpPr>
            <p:cNvPr id="11288" name="Line 22"/>
            <p:cNvSpPr>
              <a:spLocks noChangeShapeType="1"/>
            </p:cNvSpPr>
            <p:nvPr/>
          </p:nvSpPr>
          <p:spPr bwMode="auto">
            <a:xfrm>
              <a:off x="1653057" y="4802545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1289" name="Rectangle 23"/>
            <p:cNvSpPr>
              <a:spLocks noChangeArrowheads="1"/>
            </p:cNvSpPr>
            <p:nvPr/>
          </p:nvSpPr>
          <p:spPr bwMode="auto">
            <a:xfrm>
              <a:off x="2172170" y="4269145"/>
              <a:ext cx="27251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I</a:t>
              </a:r>
            </a:p>
          </p:txBody>
        </p:sp>
        <p:sp>
          <p:nvSpPr>
            <p:cNvPr id="13336" name="Rectangle 24"/>
            <p:cNvSpPr>
              <a:spLocks noChangeArrowheads="1"/>
            </p:cNvSpPr>
            <p:nvPr/>
          </p:nvSpPr>
          <p:spPr bwMode="auto">
            <a:xfrm>
              <a:off x="3924770" y="4573945"/>
              <a:ext cx="2773645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or     I (PVIFA </a:t>
              </a:r>
              <a:r>
                <a:rPr lang="en-US" sz="2800" baseline="-25000"/>
                <a:t>k</a:t>
              </a:r>
              <a:r>
                <a:rPr lang="en-US" sz="2800" baseline="-50000"/>
                <a:t>d</a:t>
              </a:r>
              <a:r>
                <a:rPr lang="en-US" sz="2800" baseline="-25000"/>
                <a:t>, </a:t>
              </a:r>
              <a:r>
                <a:rPr lang="en-US" sz="2800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  <a:r>
                <a:rPr lang="en-US" sz="2800" baseline="-25000"/>
                <a:t> </a:t>
              </a:r>
              <a:r>
                <a:rPr lang="en-US" sz="2800"/>
                <a:t>)</a:t>
              </a:r>
            </a:p>
          </p:txBody>
        </p:sp>
        <p:sp>
          <p:nvSpPr>
            <p:cNvPr id="13337" name="Rectangle 25"/>
            <p:cNvSpPr>
              <a:spLocks noChangeArrowheads="1"/>
            </p:cNvSpPr>
            <p:nvPr/>
          </p:nvSpPr>
          <p:spPr bwMode="auto">
            <a:xfrm>
              <a:off x="723576" y="5676370"/>
              <a:ext cx="5200067" cy="52065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0488" tIns="44450" rIns="90488" bIns="44450">
              <a:spAutoFit/>
            </a:bodyPr>
            <a:lstStyle/>
            <a:p>
              <a:pPr>
                <a:spcBef>
                  <a:spcPct val="20000"/>
                </a:spcBef>
                <a:spcAft>
                  <a:spcPct val="20000"/>
                </a:spcAft>
                <a:defRPr/>
              </a:pPr>
              <a:r>
                <a:rPr lang="en-US" sz="2800" b="1" dirty="0"/>
                <a:t>V = </a:t>
              </a:r>
              <a:r>
                <a:rPr lang="en-US" sz="2800" b="1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I</a:t>
              </a:r>
              <a:r>
                <a:rPr lang="en-US" sz="2800" b="1" dirty="0"/>
                <a:t> / </a:t>
              </a:r>
              <a:r>
                <a:rPr lang="en-US" sz="2800" b="1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k</a:t>
              </a:r>
              <a:r>
                <a:rPr lang="en-US" sz="2800" b="1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d</a:t>
              </a:r>
              <a:r>
                <a:rPr lang="en-US" sz="2800" b="1" dirty="0"/>
                <a:t> </a:t>
              </a:r>
              <a:r>
                <a:rPr lang="en-US" sz="2800" b="1" dirty="0" smtClean="0"/>
                <a:t>  </a:t>
              </a:r>
              <a:r>
                <a:rPr lang="en-US" sz="2800" b="1" dirty="0"/>
                <a:t>	</a:t>
              </a:r>
              <a:r>
                <a:rPr lang="en-US" sz="2800" dirty="0"/>
                <a:t>[</a:t>
              </a:r>
              <a:r>
                <a:rPr lang="en-US" sz="2800" i="1" dirty="0"/>
                <a:t>Reduced Form</a:t>
              </a:r>
              <a:r>
                <a:rPr lang="en-US" sz="2800" dirty="0"/>
                <a:t>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1416605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4582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Different Types of Bonds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idx="1"/>
          </p:nvPr>
        </p:nvSpPr>
        <p:spPr>
          <a:xfrm>
            <a:off x="304800" y="1828800"/>
            <a:ext cx="8610600" cy="1143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3500" dirty="0" smtClean="0"/>
              <a:t>A </a:t>
            </a:r>
            <a:r>
              <a:rPr lang="en-US" sz="35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non-zero coupon-paying bond</a:t>
            </a:r>
            <a:r>
              <a:rPr lang="en-US" sz="3500" dirty="0" smtClean="0"/>
              <a:t> is a coupon paying bond with a finite life.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09600" y="3429000"/>
            <a:ext cx="7620000" cy="3117850"/>
            <a:chOff x="609600" y="3429000"/>
            <a:chExt cx="7620000" cy="3117850"/>
          </a:xfrm>
        </p:grpSpPr>
        <p:sp>
          <p:nvSpPr>
            <p:cNvPr id="13314" name="Rectangle 29"/>
            <p:cNvSpPr>
              <a:spLocks noChangeArrowheads="1"/>
            </p:cNvSpPr>
            <p:nvPr/>
          </p:nvSpPr>
          <p:spPr bwMode="auto">
            <a:xfrm>
              <a:off x="609600" y="3429000"/>
              <a:ext cx="7620000" cy="9906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319" name="Rectangle 6"/>
            <p:cNvSpPr>
              <a:spLocks noChangeArrowheads="1"/>
            </p:cNvSpPr>
            <p:nvPr/>
          </p:nvSpPr>
          <p:spPr bwMode="auto">
            <a:xfrm>
              <a:off x="1585913" y="3978275"/>
              <a:ext cx="132709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1</a:t>
              </a:r>
            </a:p>
          </p:txBody>
        </p:sp>
        <p:sp>
          <p:nvSpPr>
            <p:cNvPr id="13320" name="Rectangle 7"/>
            <p:cNvSpPr>
              <a:spLocks noChangeArrowheads="1"/>
            </p:cNvSpPr>
            <p:nvPr/>
          </p:nvSpPr>
          <p:spPr bwMode="auto">
            <a:xfrm>
              <a:off x="3643313" y="3978275"/>
              <a:ext cx="132709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2</a:t>
              </a:r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6538913" y="3978275"/>
              <a:ext cx="1367170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3200" baseline="30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13322" name="Rectangle 9"/>
            <p:cNvSpPr>
              <a:spLocks noChangeArrowheads="1"/>
            </p:cNvSpPr>
            <p:nvPr/>
          </p:nvSpPr>
          <p:spPr bwMode="auto">
            <a:xfrm>
              <a:off x="671513" y="3657600"/>
              <a:ext cx="71333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V =</a:t>
              </a:r>
            </a:p>
          </p:txBody>
        </p:sp>
        <p:sp>
          <p:nvSpPr>
            <p:cNvPr id="13323" name="Rectangle 10"/>
            <p:cNvSpPr>
              <a:spLocks noChangeArrowheads="1"/>
            </p:cNvSpPr>
            <p:nvPr/>
          </p:nvSpPr>
          <p:spPr bwMode="auto">
            <a:xfrm>
              <a:off x="3186113" y="3733800"/>
              <a:ext cx="298160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+</a:t>
              </a:r>
            </a:p>
          </p:txBody>
        </p:sp>
        <p:sp>
          <p:nvSpPr>
            <p:cNvPr id="13324" name="Rectangle 11"/>
            <p:cNvSpPr>
              <a:spLocks noChangeArrowheads="1"/>
            </p:cNvSpPr>
            <p:nvPr/>
          </p:nvSpPr>
          <p:spPr bwMode="auto">
            <a:xfrm>
              <a:off x="5167313" y="3733800"/>
              <a:ext cx="692498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+ ... +</a:t>
              </a:r>
            </a:p>
          </p:txBody>
        </p:sp>
        <p:sp>
          <p:nvSpPr>
            <p:cNvPr id="13325" name="Line 12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6" name="Line 13"/>
            <p:cNvSpPr>
              <a:spLocks noChangeShapeType="1"/>
            </p:cNvSpPr>
            <p:nvPr/>
          </p:nvSpPr>
          <p:spPr bwMode="auto">
            <a:xfrm>
              <a:off x="36576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7" name="Line 14"/>
            <p:cNvSpPr>
              <a:spLocks noChangeShapeType="1"/>
            </p:cNvSpPr>
            <p:nvPr/>
          </p:nvSpPr>
          <p:spPr bwMode="auto">
            <a:xfrm>
              <a:off x="6553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8" name="Rectangle 15"/>
            <p:cNvSpPr>
              <a:spLocks noChangeArrowheads="1"/>
            </p:cNvSpPr>
            <p:nvPr/>
          </p:nvSpPr>
          <p:spPr bwMode="auto">
            <a:xfrm>
              <a:off x="2119313" y="3429000"/>
              <a:ext cx="286939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 smtClean="0"/>
                <a:t>I</a:t>
              </a:r>
              <a:endParaRPr lang="en-US" dirty="0"/>
            </a:p>
          </p:txBody>
        </p:sp>
        <p:sp>
          <p:nvSpPr>
            <p:cNvPr id="13329" name="Rectangle 16"/>
            <p:cNvSpPr>
              <a:spLocks noChangeArrowheads="1"/>
            </p:cNvSpPr>
            <p:nvPr/>
          </p:nvSpPr>
          <p:spPr bwMode="auto">
            <a:xfrm>
              <a:off x="6812614" y="3573510"/>
              <a:ext cx="989054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/>
                <a:t>I + MV</a:t>
              </a:r>
            </a:p>
          </p:txBody>
        </p:sp>
        <p:sp>
          <p:nvSpPr>
            <p:cNvPr id="13330" name="Rectangle 17"/>
            <p:cNvSpPr>
              <a:spLocks noChangeArrowheads="1"/>
            </p:cNvSpPr>
            <p:nvPr/>
          </p:nvSpPr>
          <p:spPr bwMode="auto">
            <a:xfrm>
              <a:off x="4176713" y="3429000"/>
              <a:ext cx="299763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 dirty="0"/>
                <a:t>I</a:t>
              </a:r>
            </a:p>
          </p:txBody>
        </p:sp>
        <p:sp>
          <p:nvSpPr>
            <p:cNvPr id="13331" name="Rectangle 18"/>
            <p:cNvSpPr>
              <a:spLocks noChangeArrowheads="1"/>
            </p:cNvSpPr>
            <p:nvPr/>
          </p:nvSpPr>
          <p:spPr bwMode="auto">
            <a:xfrm>
              <a:off x="1052513" y="4953000"/>
              <a:ext cx="588304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/>
                <a:t>= </a:t>
              </a:r>
              <a:r>
                <a:rPr lang="en-US" sz="24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15379" name="Rectangle 19"/>
            <p:cNvSpPr>
              <a:spLocks noChangeArrowheads="1"/>
            </p:cNvSpPr>
            <p:nvPr/>
          </p:nvSpPr>
          <p:spPr bwMode="auto">
            <a:xfrm>
              <a:off x="1509713" y="4710113"/>
              <a:ext cx="344647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13333" name="Rectangle 20"/>
            <p:cNvSpPr>
              <a:spLocks noChangeArrowheads="1"/>
            </p:cNvSpPr>
            <p:nvPr/>
          </p:nvSpPr>
          <p:spPr bwMode="auto">
            <a:xfrm>
              <a:off x="1433513" y="5243567"/>
              <a:ext cx="66524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13334" name="Rectangle 21"/>
            <p:cNvSpPr>
              <a:spLocks noChangeArrowheads="1"/>
            </p:cNvSpPr>
            <p:nvPr/>
          </p:nvSpPr>
          <p:spPr bwMode="auto">
            <a:xfrm>
              <a:off x="2043113" y="5197475"/>
              <a:ext cx="128541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2800" baseline="30000"/>
                <a:t>t</a:t>
              </a:r>
            </a:p>
          </p:txBody>
        </p:sp>
        <p:sp>
          <p:nvSpPr>
            <p:cNvPr id="13335" name="Line 22"/>
            <p:cNvSpPr>
              <a:spLocks noChangeShapeType="1"/>
            </p:cNvSpPr>
            <p:nvPr/>
          </p:nvSpPr>
          <p:spPr bwMode="auto">
            <a:xfrm>
              <a:off x="2057400" y="51816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6" name="Rectangle 23"/>
            <p:cNvSpPr>
              <a:spLocks noChangeArrowheads="1"/>
            </p:cNvSpPr>
            <p:nvPr/>
          </p:nvSpPr>
          <p:spPr bwMode="auto">
            <a:xfrm>
              <a:off x="2576513" y="4648200"/>
              <a:ext cx="286939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I</a:t>
              </a:r>
            </a:p>
          </p:txBody>
        </p:sp>
        <p:sp>
          <p:nvSpPr>
            <p:cNvPr id="15384" name="Rectangle 24"/>
            <p:cNvSpPr>
              <a:spLocks noChangeArrowheads="1"/>
            </p:cNvSpPr>
            <p:nvPr/>
          </p:nvSpPr>
          <p:spPr bwMode="auto">
            <a:xfrm>
              <a:off x="685800" y="5791200"/>
              <a:ext cx="6956425" cy="7556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0488" tIns="44450" rIns="90488" bIns="44450"/>
            <a:lstStyle/>
            <a:p>
              <a:pPr>
                <a:defRPr/>
              </a:pPr>
              <a:r>
                <a:rPr lang="en-US" sz="4400" dirty="0"/>
                <a:t>V =  I (PVIFA </a:t>
              </a:r>
              <a:r>
                <a:rPr lang="en-US" sz="2800" baseline="-25000" dirty="0" err="1"/>
                <a:t>k</a:t>
              </a:r>
              <a:r>
                <a:rPr lang="en-US" sz="2800" baseline="-50000" dirty="0" err="1"/>
                <a:t>d</a:t>
              </a:r>
              <a:r>
                <a:rPr lang="en-US" sz="2800" baseline="-25000" dirty="0"/>
                <a:t>, n</a:t>
              </a:r>
              <a:r>
                <a:rPr lang="en-US" sz="2800" dirty="0"/>
                <a:t>) + </a:t>
              </a:r>
              <a:r>
                <a:rPr lang="en-US" sz="4400" dirty="0"/>
                <a:t>MV (PVIF </a:t>
              </a:r>
              <a:r>
                <a:rPr lang="en-US" sz="2800" baseline="-25000" dirty="0" err="1"/>
                <a:t>k</a:t>
              </a:r>
              <a:r>
                <a:rPr lang="en-US" sz="2800" baseline="-50000" dirty="0" err="1"/>
                <a:t>d</a:t>
              </a:r>
              <a:r>
                <a:rPr lang="en-US" sz="2800" baseline="-25000" dirty="0"/>
                <a:t>, n</a:t>
              </a:r>
              <a:r>
                <a:rPr lang="en-US" sz="2800" dirty="0"/>
                <a:t>) </a:t>
              </a:r>
            </a:p>
          </p:txBody>
        </p:sp>
        <p:sp>
          <p:nvSpPr>
            <p:cNvPr id="15385" name="Rectangle 25"/>
            <p:cNvSpPr>
              <a:spLocks noChangeArrowheads="1"/>
            </p:cNvSpPr>
            <p:nvPr/>
          </p:nvSpPr>
          <p:spPr bwMode="auto">
            <a:xfrm>
              <a:off x="4176713" y="5197475"/>
              <a:ext cx="1367170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d</a:t>
              </a:r>
              <a:r>
                <a:rPr lang="en-US" sz="2800"/>
                <a:t>)</a:t>
              </a:r>
              <a:r>
                <a:rPr lang="en-US" sz="3200" baseline="30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13339" name="Rectangle 26"/>
            <p:cNvSpPr>
              <a:spLocks noChangeArrowheads="1"/>
            </p:cNvSpPr>
            <p:nvPr/>
          </p:nvSpPr>
          <p:spPr bwMode="auto">
            <a:xfrm>
              <a:off x="3643313" y="4876800"/>
              <a:ext cx="298160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/>
                <a:t>+</a:t>
              </a:r>
            </a:p>
          </p:txBody>
        </p:sp>
        <p:sp>
          <p:nvSpPr>
            <p:cNvPr id="13340" name="Line 27"/>
            <p:cNvSpPr>
              <a:spLocks noChangeShapeType="1"/>
            </p:cNvSpPr>
            <p:nvPr/>
          </p:nvSpPr>
          <p:spPr bwMode="auto">
            <a:xfrm>
              <a:off x="4191000" y="51816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1" name="Rectangle 28"/>
            <p:cNvSpPr>
              <a:spLocks noChangeArrowheads="1"/>
            </p:cNvSpPr>
            <p:nvPr/>
          </p:nvSpPr>
          <p:spPr bwMode="auto">
            <a:xfrm>
              <a:off x="4481513" y="4648200"/>
              <a:ext cx="69410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MV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645652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Different Types of Bonds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8229600" cy="2286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500" dirty="0" smtClean="0"/>
              <a:t>A </a:t>
            </a:r>
            <a:r>
              <a:rPr lang="en-US" sz="35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zero coupon bond</a:t>
            </a:r>
            <a:r>
              <a:rPr lang="en-US" sz="3500" dirty="0" smtClean="0"/>
              <a:t> is a bond that pays no interest but sells at a discount from its face value; it provides compensation to investors in the form of price appreciation.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07045" y="4457700"/>
            <a:ext cx="5899982" cy="1447800"/>
            <a:chOff x="1295400" y="4800600"/>
            <a:chExt cx="5899982" cy="1447800"/>
          </a:xfrm>
        </p:grpSpPr>
        <p:sp>
          <p:nvSpPr>
            <p:cNvPr id="15362" name="Rectangle 11"/>
            <p:cNvSpPr>
              <a:spLocks noChangeArrowheads="1"/>
            </p:cNvSpPr>
            <p:nvPr/>
          </p:nvSpPr>
          <p:spPr bwMode="auto">
            <a:xfrm>
              <a:off x="1295400" y="4800600"/>
              <a:ext cx="3124200" cy="14478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3" name="Rectangle 6"/>
            <p:cNvSpPr>
              <a:spLocks noChangeArrowheads="1"/>
            </p:cNvSpPr>
            <p:nvPr/>
          </p:nvSpPr>
          <p:spPr bwMode="auto">
            <a:xfrm>
              <a:off x="2290062" y="5578475"/>
              <a:ext cx="1495603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3200" dirty="0"/>
                <a:t>(1 + </a:t>
              </a:r>
              <a:r>
                <a:rPr lang="en-US" sz="3200" dirty="0" err="1"/>
                <a:t>k</a:t>
              </a:r>
              <a:r>
                <a:rPr lang="en-US" sz="3200" baseline="-25000" dirty="0" err="1"/>
                <a:t>d</a:t>
              </a:r>
              <a:r>
                <a:rPr lang="en-US" sz="3200" dirty="0"/>
                <a:t>)</a:t>
              </a:r>
              <a:r>
                <a:rPr lang="en-US" sz="3200" baseline="30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15368" name="Rectangle 7"/>
            <p:cNvSpPr>
              <a:spLocks noChangeArrowheads="1"/>
            </p:cNvSpPr>
            <p:nvPr/>
          </p:nvSpPr>
          <p:spPr bwMode="auto">
            <a:xfrm>
              <a:off x="1662113" y="5181600"/>
              <a:ext cx="71333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V =</a:t>
              </a:r>
            </a:p>
          </p:txBody>
        </p:sp>
        <p:sp>
          <p:nvSpPr>
            <p:cNvPr id="15369" name="Line 8"/>
            <p:cNvSpPr>
              <a:spLocks noChangeShapeType="1"/>
            </p:cNvSpPr>
            <p:nvPr/>
          </p:nvSpPr>
          <p:spPr bwMode="auto">
            <a:xfrm>
              <a:off x="2432415" y="5486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15370" name="Rectangle 9"/>
            <p:cNvSpPr>
              <a:spLocks noChangeArrowheads="1"/>
            </p:cNvSpPr>
            <p:nvPr/>
          </p:nvSpPr>
          <p:spPr bwMode="auto">
            <a:xfrm>
              <a:off x="2590800" y="4876800"/>
              <a:ext cx="766236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MV</a:t>
              </a:r>
            </a:p>
          </p:txBody>
        </p:sp>
        <p:sp>
          <p:nvSpPr>
            <p:cNvPr id="4" name="Rectangle 10"/>
            <p:cNvSpPr>
              <a:spLocks noChangeArrowheads="1"/>
            </p:cNvSpPr>
            <p:nvPr/>
          </p:nvSpPr>
          <p:spPr bwMode="auto">
            <a:xfrm>
              <a:off x="4422058" y="5181600"/>
              <a:ext cx="2773324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3200" dirty="0"/>
                <a:t>= MV (</a:t>
              </a:r>
              <a:r>
                <a:rPr lang="en-US" sz="3200" dirty="0" err="1"/>
                <a:t>PVIF</a:t>
              </a:r>
              <a:r>
                <a:rPr lang="en-US" sz="3200" baseline="-25000" dirty="0" err="1"/>
                <a:t>k</a:t>
              </a:r>
              <a:r>
                <a:rPr lang="en-US" sz="3200" baseline="-50000" dirty="0" err="1"/>
                <a:t>d</a:t>
              </a:r>
              <a:r>
                <a:rPr lang="en-US" sz="3200" baseline="-25000" dirty="0"/>
                <a:t>, </a:t>
              </a:r>
              <a:r>
                <a:rPr lang="en-US" sz="32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r>
                <a:rPr lang="en-US" sz="3200" dirty="0"/>
                <a:t>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8928801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Rectangle 8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4582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Semiannual Compounding</a:t>
            </a:r>
          </a:p>
        </p:txBody>
      </p:sp>
      <p:sp>
        <p:nvSpPr>
          <p:cNvPr id="20489" name="Rectangle 9"/>
          <p:cNvSpPr>
            <a:spLocks noGrp="1" noChangeArrowheads="1"/>
          </p:cNvSpPr>
          <p:nvPr>
            <p:ph idx="1"/>
          </p:nvPr>
        </p:nvSpPr>
        <p:spPr>
          <a:xfrm>
            <a:off x="266700" y="1905000"/>
            <a:ext cx="8610600" cy="1143000"/>
          </a:xfrm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500" dirty="0" smtClean="0"/>
              <a:t>A non-zero coupon bond adjusted for semiannual compounding.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71513" y="3429000"/>
            <a:ext cx="7394449" cy="3124200"/>
            <a:chOff x="671513" y="3429000"/>
            <a:chExt cx="7394449" cy="2897500"/>
          </a:xfrm>
        </p:grpSpPr>
        <p:sp>
          <p:nvSpPr>
            <p:cNvPr id="20483" name="Rectangle 3"/>
            <p:cNvSpPr>
              <a:spLocks noChangeArrowheads="1"/>
            </p:cNvSpPr>
            <p:nvPr/>
          </p:nvSpPr>
          <p:spPr bwMode="auto">
            <a:xfrm>
              <a:off x="6234113" y="3978275"/>
              <a:ext cx="1831849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/>
                <a:t>(1 + k</a:t>
              </a:r>
              <a:r>
                <a:rPr lang="en-US" sz="2400" baseline="-25000"/>
                <a:t>d</a:t>
              </a:r>
              <a:r>
                <a:rPr lang="en-US" sz="2400"/>
                <a:t>/2 ) </a:t>
              </a:r>
              <a:r>
                <a:rPr lang="en-US" sz="2400" baseline="30000"/>
                <a:t>2</a:t>
              </a:r>
              <a:r>
                <a:rPr lang="en-US" sz="2400"/>
                <a:t>*</a:t>
              </a:r>
              <a:r>
                <a:rPr lang="en-US" sz="2400" baseline="30000"/>
                <a:t>n</a:t>
              </a:r>
            </a:p>
          </p:txBody>
        </p:sp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1359720" y="4037806"/>
              <a:ext cx="1501631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 dirty="0"/>
                <a:t>(1 + </a:t>
              </a:r>
              <a:r>
                <a:rPr lang="en-US" sz="2400" dirty="0" err="1"/>
                <a:t>k</a:t>
              </a:r>
              <a:r>
                <a:rPr lang="en-US" sz="2400" baseline="-25000" dirty="0" err="1"/>
                <a:t>d</a:t>
              </a:r>
              <a:r>
                <a:rPr lang="en-US" sz="2400" dirty="0"/>
                <a:t>/2 )</a:t>
              </a:r>
              <a:r>
                <a:rPr lang="en-US" sz="2400" baseline="30000" dirty="0"/>
                <a:t>1</a:t>
              </a:r>
            </a:p>
          </p:txBody>
        </p:sp>
        <p:sp>
          <p:nvSpPr>
            <p:cNvPr id="18443" name="Rectangle 11"/>
            <p:cNvSpPr>
              <a:spLocks noChangeArrowheads="1"/>
            </p:cNvSpPr>
            <p:nvPr/>
          </p:nvSpPr>
          <p:spPr bwMode="auto">
            <a:xfrm>
              <a:off x="671513" y="3732850"/>
              <a:ext cx="580288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/>
                <a:t>V =</a:t>
              </a:r>
            </a:p>
          </p:txBody>
        </p:sp>
        <p:sp>
          <p:nvSpPr>
            <p:cNvPr id="18444" name="Rectangle 12"/>
            <p:cNvSpPr>
              <a:spLocks noChangeArrowheads="1"/>
            </p:cNvSpPr>
            <p:nvPr/>
          </p:nvSpPr>
          <p:spPr bwMode="auto">
            <a:xfrm>
              <a:off x="3109913" y="3657600"/>
              <a:ext cx="336632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/>
                <a:t>+</a:t>
              </a:r>
            </a:p>
          </p:txBody>
        </p:sp>
        <p:sp>
          <p:nvSpPr>
            <p:cNvPr id="18445" name="Rectangle 13"/>
            <p:cNvSpPr>
              <a:spLocks noChangeArrowheads="1"/>
            </p:cNvSpPr>
            <p:nvPr/>
          </p:nvSpPr>
          <p:spPr bwMode="auto">
            <a:xfrm>
              <a:off x="5167313" y="3657600"/>
              <a:ext cx="859211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/>
                <a:t>+ ... +</a:t>
              </a:r>
            </a:p>
          </p:txBody>
        </p:sp>
        <p:sp>
          <p:nvSpPr>
            <p:cNvPr id="18446" name="Line 14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447" name="Line 15"/>
            <p:cNvSpPr>
              <a:spLocks noChangeShapeType="1"/>
            </p:cNvSpPr>
            <p:nvPr/>
          </p:nvSpPr>
          <p:spPr bwMode="auto">
            <a:xfrm>
              <a:off x="36576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448" name="Line 16"/>
            <p:cNvSpPr>
              <a:spLocks noChangeShapeType="1"/>
            </p:cNvSpPr>
            <p:nvPr/>
          </p:nvSpPr>
          <p:spPr bwMode="auto">
            <a:xfrm>
              <a:off x="6553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20497" name="Rectangle 17"/>
            <p:cNvSpPr>
              <a:spLocks noChangeArrowheads="1"/>
            </p:cNvSpPr>
            <p:nvPr/>
          </p:nvSpPr>
          <p:spPr bwMode="auto">
            <a:xfrm>
              <a:off x="1814513" y="3429000"/>
              <a:ext cx="671660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 dirty="0"/>
                <a:t>I / 2</a:t>
              </a:r>
            </a:p>
          </p:txBody>
        </p:sp>
        <p:sp>
          <p:nvSpPr>
            <p:cNvPr id="20498" name="Rectangle 18"/>
            <p:cNvSpPr>
              <a:spLocks noChangeArrowheads="1"/>
            </p:cNvSpPr>
            <p:nvPr/>
          </p:nvSpPr>
          <p:spPr bwMode="auto">
            <a:xfrm>
              <a:off x="6462713" y="3429000"/>
              <a:ext cx="1401026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/>
                <a:t>I / 2 + MV</a:t>
              </a:r>
            </a:p>
          </p:txBody>
        </p:sp>
        <p:sp>
          <p:nvSpPr>
            <p:cNvPr id="18451" name="Rectangle 19"/>
            <p:cNvSpPr>
              <a:spLocks noChangeArrowheads="1"/>
            </p:cNvSpPr>
            <p:nvPr/>
          </p:nvSpPr>
          <p:spPr bwMode="auto">
            <a:xfrm>
              <a:off x="1052513" y="4953000"/>
              <a:ext cx="588304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/>
                <a:t>= </a:t>
              </a:r>
              <a:r>
                <a:rPr lang="en-US" sz="24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20500" name="Rectangle 20"/>
            <p:cNvSpPr>
              <a:spLocks noChangeArrowheads="1"/>
            </p:cNvSpPr>
            <p:nvPr/>
          </p:nvSpPr>
          <p:spPr bwMode="auto">
            <a:xfrm>
              <a:off x="1357313" y="4710113"/>
              <a:ext cx="654026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/>
                <a:t>2*n</a:t>
              </a:r>
            </a:p>
          </p:txBody>
        </p:sp>
        <p:sp>
          <p:nvSpPr>
            <p:cNvPr id="18453" name="Rectangle 21"/>
            <p:cNvSpPr>
              <a:spLocks noChangeArrowheads="1"/>
            </p:cNvSpPr>
            <p:nvPr/>
          </p:nvSpPr>
          <p:spPr bwMode="auto">
            <a:xfrm>
              <a:off x="1433513" y="5212400"/>
              <a:ext cx="594716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/>
                <a:t>t=1</a:t>
              </a:r>
            </a:p>
          </p:txBody>
        </p:sp>
        <p:sp>
          <p:nvSpPr>
            <p:cNvPr id="20502" name="Rectangle 22"/>
            <p:cNvSpPr>
              <a:spLocks noChangeArrowheads="1"/>
            </p:cNvSpPr>
            <p:nvPr/>
          </p:nvSpPr>
          <p:spPr bwMode="auto">
            <a:xfrm>
              <a:off x="2269255" y="5197475"/>
              <a:ext cx="1512851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 dirty="0"/>
                <a:t>(1 + </a:t>
              </a:r>
              <a:r>
                <a:rPr lang="en-US" sz="2400" dirty="0" err="1"/>
                <a:t>k</a:t>
              </a:r>
              <a:r>
                <a:rPr lang="en-US" sz="2400" baseline="-25000" dirty="0" err="1"/>
                <a:t>d</a:t>
              </a:r>
              <a:r>
                <a:rPr lang="en-US" sz="2400" baseline="-25000" dirty="0"/>
                <a:t> </a:t>
              </a:r>
              <a:r>
                <a:rPr lang="en-US" sz="2400" dirty="0"/>
                <a:t>/2 )</a:t>
              </a:r>
              <a:r>
                <a:rPr lang="en-US" sz="2400" baseline="30000" dirty="0"/>
                <a:t>t</a:t>
              </a:r>
            </a:p>
          </p:txBody>
        </p:sp>
        <p:sp>
          <p:nvSpPr>
            <p:cNvPr id="18455" name="Line 23"/>
            <p:cNvSpPr>
              <a:spLocks noChangeShapeType="1"/>
            </p:cNvSpPr>
            <p:nvPr/>
          </p:nvSpPr>
          <p:spPr bwMode="auto">
            <a:xfrm>
              <a:off x="2195513" y="5169213"/>
              <a:ext cx="1676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20504" name="Rectangle 24"/>
            <p:cNvSpPr>
              <a:spLocks noChangeArrowheads="1"/>
            </p:cNvSpPr>
            <p:nvPr/>
          </p:nvSpPr>
          <p:spPr bwMode="auto">
            <a:xfrm>
              <a:off x="2424113" y="4648200"/>
              <a:ext cx="671660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/>
                <a:t>I / 2</a:t>
              </a:r>
            </a:p>
          </p:txBody>
        </p:sp>
        <p:sp>
          <p:nvSpPr>
            <p:cNvPr id="20505" name="Rectangle 25"/>
            <p:cNvSpPr>
              <a:spLocks noChangeArrowheads="1"/>
            </p:cNvSpPr>
            <p:nvPr/>
          </p:nvSpPr>
          <p:spPr bwMode="auto">
            <a:xfrm>
              <a:off x="1052513" y="5867400"/>
              <a:ext cx="5500687" cy="4591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tx1"/>
                  </a:solidFill>
                </a:rPr>
                <a:t>=  I/2 (</a:t>
              </a:r>
              <a:r>
                <a:rPr lang="en-US" sz="2400" dirty="0" err="1">
                  <a:solidFill>
                    <a:schemeClr val="tx1"/>
                  </a:solidFill>
                </a:rPr>
                <a:t>PVIFA</a:t>
              </a:r>
              <a:r>
                <a:rPr lang="en-US" sz="2400" baseline="-25000" dirty="0" err="1">
                  <a:solidFill>
                    <a:schemeClr val="tx1"/>
                  </a:solidFill>
                </a:rPr>
                <a:t>k</a:t>
              </a:r>
              <a:r>
                <a:rPr lang="en-US" sz="2400" baseline="-50000" dirty="0" err="1">
                  <a:solidFill>
                    <a:schemeClr val="tx1"/>
                  </a:solidFill>
                </a:rPr>
                <a:t>d</a:t>
              </a:r>
              <a:r>
                <a:rPr lang="en-US" sz="2400" baseline="-25000" dirty="0">
                  <a:solidFill>
                    <a:schemeClr val="tx1"/>
                  </a:solidFill>
                </a:rPr>
                <a:t> /2 ,2*n</a:t>
              </a:r>
              <a:r>
                <a:rPr lang="en-US" sz="2400" dirty="0">
                  <a:solidFill>
                    <a:schemeClr val="tx1"/>
                  </a:solidFill>
                </a:rPr>
                <a:t>) + MV (</a:t>
              </a:r>
              <a:r>
                <a:rPr lang="en-US" sz="2400" dirty="0" err="1">
                  <a:solidFill>
                    <a:schemeClr val="tx1"/>
                  </a:solidFill>
                </a:rPr>
                <a:t>PVIF</a:t>
              </a:r>
              <a:r>
                <a:rPr lang="en-US" sz="2400" baseline="-25000" dirty="0" err="1">
                  <a:solidFill>
                    <a:schemeClr val="tx1"/>
                  </a:solidFill>
                </a:rPr>
                <a:t>k</a:t>
              </a:r>
              <a:r>
                <a:rPr lang="en-US" sz="2400" baseline="-50000" dirty="0" err="1">
                  <a:solidFill>
                    <a:schemeClr val="tx1"/>
                  </a:solidFill>
                </a:rPr>
                <a:t>d</a:t>
              </a:r>
              <a:r>
                <a:rPr lang="en-US" sz="2400" baseline="-25000" dirty="0">
                  <a:solidFill>
                    <a:schemeClr val="tx1"/>
                  </a:solidFill>
                </a:rPr>
                <a:t> /2 ,2*n</a:t>
              </a:r>
              <a:r>
                <a:rPr lang="en-US" sz="2400" dirty="0">
                  <a:solidFill>
                    <a:schemeClr val="tx1"/>
                  </a:solidFill>
                </a:rPr>
                <a:t>) </a:t>
              </a:r>
            </a:p>
          </p:txBody>
        </p:sp>
        <p:sp>
          <p:nvSpPr>
            <p:cNvPr id="20506" name="Rectangle 26"/>
            <p:cNvSpPr>
              <a:spLocks noChangeArrowheads="1"/>
            </p:cNvSpPr>
            <p:nvPr/>
          </p:nvSpPr>
          <p:spPr bwMode="auto">
            <a:xfrm>
              <a:off x="4674864" y="5197475"/>
              <a:ext cx="1878336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 dirty="0"/>
                <a:t>(1 + </a:t>
              </a:r>
              <a:r>
                <a:rPr lang="en-US" sz="2400" dirty="0" err="1"/>
                <a:t>k</a:t>
              </a:r>
              <a:r>
                <a:rPr lang="en-US" sz="2400" baseline="-25000" dirty="0" err="1"/>
                <a:t>d</a:t>
              </a:r>
              <a:r>
                <a:rPr lang="en-US" sz="2400" baseline="-25000" dirty="0"/>
                <a:t> </a:t>
              </a:r>
              <a:r>
                <a:rPr lang="en-US" sz="2400" dirty="0"/>
                <a:t>/2 ) </a:t>
              </a:r>
              <a:r>
                <a:rPr lang="en-US" sz="2400" baseline="30000" dirty="0"/>
                <a:t>2</a:t>
              </a:r>
              <a:r>
                <a:rPr lang="en-US" sz="2400" dirty="0"/>
                <a:t>*</a:t>
              </a:r>
              <a:r>
                <a:rPr lang="en-US" sz="2400" baseline="30000" dirty="0"/>
                <a:t>n</a:t>
              </a:r>
            </a:p>
          </p:txBody>
        </p:sp>
        <p:sp>
          <p:nvSpPr>
            <p:cNvPr id="18459" name="Rectangle 27"/>
            <p:cNvSpPr>
              <a:spLocks noChangeArrowheads="1"/>
            </p:cNvSpPr>
            <p:nvPr/>
          </p:nvSpPr>
          <p:spPr bwMode="auto">
            <a:xfrm>
              <a:off x="4024313" y="4876800"/>
              <a:ext cx="336632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/>
                <a:t>+</a:t>
              </a:r>
            </a:p>
          </p:txBody>
        </p:sp>
        <p:sp>
          <p:nvSpPr>
            <p:cNvPr id="18460" name="Line 28"/>
            <p:cNvSpPr>
              <a:spLocks noChangeShapeType="1"/>
            </p:cNvSpPr>
            <p:nvPr/>
          </p:nvSpPr>
          <p:spPr bwMode="auto">
            <a:xfrm>
              <a:off x="4572000" y="5181600"/>
              <a:ext cx="1981200" cy="793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461" name="Rectangle 29"/>
            <p:cNvSpPr>
              <a:spLocks noChangeArrowheads="1"/>
            </p:cNvSpPr>
            <p:nvPr/>
          </p:nvSpPr>
          <p:spPr bwMode="auto">
            <a:xfrm>
              <a:off x="5167313" y="4572000"/>
              <a:ext cx="620364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/>
                <a:t>MV</a:t>
              </a:r>
            </a:p>
          </p:txBody>
        </p:sp>
        <p:sp>
          <p:nvSpPr>
            <p:cNvPr id="20510" name="Rectangle 30"/>
            <p:cNvSpPr>
              <a:spLocks noChangeArrowheads="1"/>
            </p:cNvSpPr>
            <p:nvPr/>
          </p:nvSpPr>
          <p:spPr bwMode="auto">
            <a:xfrm>
              <a:off x="3871913" y="3429000"/>
              <a:ext cx="671660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/>
                <a:t>I / 2</a:t>
              </a:r>
            </a:p>
          </p:txBody>
        </p:sp>
        <p:sp>
          <p:nvSpPr>
            <p:cNvPr id="20511" name="Rectangle 31"/>
            <p:cNvSpPr>
              <a:spLocks noChangeArrowheads="1"/>
            </p:cNvSpPr>
            <p:nvPr/>
          </p:nvSpPr>
          <p:spPr bwMode="auto">
            <a:xfrm>
              <a:off x="3338513" y="3978275"/>
              <a:ext cx="1501631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/>
                <a:t>(1 + k</a:t>
              </a:r>
              <a:r>
                <a:rPr lang="en-US" sz="2400" baseline="-25000"/>
                <a:t>d</a:t>
              </a:r>
              <a:r>
                <a:rPr lang="en-US" sz="2400"/>
                <a:t>/2 )</a:t>
              </a:r>
              <a:r>
                <a:rPr lang="en-US" sz="2400" baseline="3000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79234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5344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Preferred Stock Valuation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idx="1"/>
          </p:nvPr>
        </p:nvSpPr>
        <p:spPr>
          <a:xfrm>
            <a:off x="96934" y="4699819"/>
            <a:ext cx="5496164" cy="762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buFont typeface="Monotype Sorts" pitchFamily="2" charset="2"/>
              <a:buNone/>
              <a:defRPr/>
            </a:pPr>
            <a:r>
              <a:rPr lang="en-US" sz="3500" dirty="0" smtClean="0"/>
              <a:t>This becomes perpetuity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595313" y="2438400"/>
            <a:ext cx="647614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V</a:t>
            </a:r>
            <a:r>
              <a:rPr lang="en-US" sz="2800"/>
              <a:t> =</a:t>
            </a:r>
          </a:p>
        </p:txBody>
      </p:sp>
      <p:sp>
        <p:nvSpPr>
          <p:cNvPr id="21520" name="Rectangle 15"/>
          <p:cNvSpPr>
            <a:spLocks noChangeArrowheads="1"/>
          </p:cNvSpPr>
          <p:nvPr/>
        </p:nvSpPr>
        <p:spPr bwMode="auto">
          <a:xfrm>
            <a:off x="1738313" y="2057400"/>
            <a:ext cx="771046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Div</a:t>
            </a:r>
            <a:r>
              <a:rPr lang="en-US" sz="2800" baseline="-25000"/>
              <a:t>P</a:t>
            </a:r>
          </a:p>
        </p:txBody>
      </p:sp>
      <p:sp>
        <p:nvSpPr>
          <p:cNvPr id="21521" name="Rectangle 16"/>
          <p:cNvSpPr>
            <a:spLocks noChangeArrowheads="1"/>
          </p:cNvSpPr>
          <p:nvPr/>
        </p:nvSpPr>
        <p:spPr bwMode="auto">
          <a:xfrm>
            <a:off x="6767513" y="2057400"/>
            <a:ext cx="771046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Div</a:t>
            </a:r>
            <a:r>
              <a:rPr lang="en-US" sz="2800" baseline="-25000"/>
              <a:t>P</a:t>
            </a:r>
          </a:p>
        </p:txBody>
      </p:sp>
      <p:sp>
        <p:nvSpPr>
          <p:cNvPr id="21522" name="Rectangle 17"/>
          <p:cNvSpPr>
            <a:spLocks noChangeArrowheads="1"/>
          </p:cNvSpPr>
          <p:nvPr/>
        </p:nvSpPr>
        <p:spPr bwMode="auto">
          <a:xfrm>
            <a:off x="3795713" y="2057400"/>
            <a:ext cx="771046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Div</a:t>
            </a:r>
            <a:r>
              <a:rPr lang="en-US" sz="2800" baseline="-25000"/>
              <a:t>P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97742" y="2362200"/>
            <a:ext cx="7379458" cy="3554011"/>
            <a:chOff x="697742" y="2362200"/>
            <a:chExt cx="7379458" cy="3554011"/>
          </a:xfrm>
        </p:grpSpPr>
        <p:sp>
          <p:nvSpPr>
            <p:cNvPr id="21511" name="Rectangle 6"/>
            <p:cNvSpPr>
              <a:spLocks noChangeArrowheads="1"/>
            </p:cNvSpPr>
            <p:nvPr/>
          </p:nvSpPr>
          <p:spPr bwMode="auto">
            <a:xfrm>
              <a:off x="1509713" y="2682875"/>
              <a:ext cx="1335303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P</a:t>
              </a:r>
              <a:r>
                <a:rPr lang="en-US" sz="2800"/>
                <a:t>)</a:t>
              </a:r>
              <a:r>
                <a:rPr lang="en-US" sz="2800" baseline="30000"/>
                <a:t>1</a:t>
              </a:r>
            </a:p>
          </p:txBody>
        </p:sp>
        <p:sp>
          <p:nvSpPr>
            <p:cNvPr id="21512" name="Rectangle 7"/>
            <p:cNvSpPr>
              <a:spLocks noChangeArrowheads="1"/>
            </p:cNvSpPr>
            <p:nvPr/>
          </p:nvSpPr>
          <p:spPr bwMode="auto">
            <a:xfrm>
              <a:off x="3490913" y="2682875"/>
              <a:ext cx="1335303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P</a:t>
              </a:r>
              <a:r>
                <a:rPr lang="en-US" sz="2800"/>
                <a:t>)</a:t>
              </a:r>
              <a:r>
                <a:rPr lang="en-US" sz="2800" baseline="30000"/>
                <a:t>2</a:t>
              </a:r>
            </a:p>
          </p:txBody>
        </p:sp>
        <p:sp>
          <p:nvSpPr>
            <p:cNvPr id="23560" name="Rectangle 8"/>
            <p:cNvSpPr>
              <a:spLocks noChangeArrowheads="1"/>
            </p:cNvSpPr>
            <p:nvPr/>
          </p:nvSpPr>
          <p:spPr bwMode="auto">
            <a:xfrm>
              <a:off x="6615113" y="2682875"/>
              <a:ext cx="1383393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P</a:t>
              </a:r>
              <a:r>
                <a:rPr lang="en-US" sz="2800"/>
                <a:t>)</a:t>
              </a:r>
              <a:r>
                <a:rPr lang="en-US" sz="2800" baseline="3000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</a:p>
          </p:txBody>
        </p:sp>
        <p:sp>
          <p:nvSpPr>
            <p:cNvPr id="21515" name="Rectangle 10"/>
            <p:cNvSpPr>
              <a:spLocks noChangeArrowheads="1"/>
            </p:cNvSpPr>
            <p:nvPr/>
          </p:nvSpPr>
          <p:spPr bwMode="auto">
            <a:xfrm>
              <a:off x="3109913" y="2362200"/>
              <a:ext cx="36228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21516" name="Rectangle 11"/>
            <p:cNvSpPr>
              <a:spLocks noChangeArrowheads="1"/>
            </p:cNvSpPr>
            <p:nvPr/>
          </p:nvSpPr>
          <p:spPr bwMode="auto">
            <a:xfrm>
              <a:off x="5243513" y="2362200"/>
              <a:ext cx="97943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 ... +</a:t>
              </a:r>
            </a:p>
          </p:txBody>
        </p:sp>
        <p:sp>
          <p:nvSpPr>
            <p:cNvPr id="21517" name="Line 12"/>
            <p:cNvSpPr>
              <a:spLocks noChangeShapeType="1"/>
            </p:cNvSpPr>
            <p:nvPr/>
          </p:nvSpPr>
          <p:spPr bwMode="auto">
            <a:xfrm>
              <a:off x="1600200" y="26670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1518" name="Line 13"/>
            <p:cNvSpPr>
              <a:spLocks noChangeShapeType="1"/>
            </p:cNvSpPr>
            <p:nvPr/>
          </p:nvSpPr>
          <p:spPr bwMode="auto">
            <a:xfrm>
              <a:off x="3657600" y="26670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1519" name="Line 14"/>
            <p:cNvSpPr>
              <a:spLocks noChangeShapeType="1"/>
            </p:cNvSpPr>
            <p:nvPr/>
          </p:nvSpPr>
          <p:spPr bwMode="auto">
            <a:xfrm>
              <a:off x="6705600" y="26670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1523" name="Rectangle 18"/>
            <p:cNvSpPr>
              <a:spLocks noChangeArrowheads="1"/>
            </p:cNvSpPr>
            <p:nvPr/>
          </p:nvSpPr>
          <p:spPr bwMode="auto">
            <a:xfrm>
              <a:off x="1052513" y="3810000"/>
              <a:ext cx="65723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= </a:t>
              </a:r>
              <a:r>
                <a:rPr lang="en-US" sz="28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23571" name="Rectangle 19"/>
            <p:cNvSpPr>
              <a:spLocks noChangeArrowheads="1"/>
            </p:cNvSpPr>
            <p:nvPr/>
          </p:nvSpPr>
          <p:spPr bwMode="auto">
            <a:xfrm>
              <a:off x="1626012" y="3505200"/>
              <a:ext cx="439224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</a:p>
          </p:txBody>
        </p:sp>
        <p:sp>
          <p:nvSpPr>
            <p:cNvPr id="21525" name="Rectangle 20"/>
            <p:cNvSpPr>
              <a:spLocks noChangeArrowheads="1"/>
            </p:cNvSpPr>
            <p:nvPr/>
          </p:nvSpPr>
          <p:spPr bwMode="auto">
            <a:xfrm>
              <a:off x="1433513" y="4106993"/>
              <a:ext cx="66524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21526" name="Rectangle 21"/>
            <p:cNvSpPr>
              <a:spLocks noChangeArrowheads="1"/>
            </p:cNvSpPr>
            <p:nvPr/>
          </p:nvSpPr>
          <p:spPr bwMode="auto">
            <a:xfrm>
              <a:off x="2043113" y="4130675"/>
              <a:ext cx="1293625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P</a:t>
              </a:r>
              <a:r>
                <a:rPr lang="en-US" sz="2800" dirty="0"/>
                <a:t>)</a:t>
              </a:r>
              <a:r>
                <a:rPr lang="en-US" sz="2800" baseline="30000" dirty="0"/>
                <a:t>t</a:t>
              </a:r>
            </a:p>
          </p:txBody>
        </p:sp>
        <p:sp>
          <p:nvSpPr>
            <p:cNvPr id="21527" name="Line 22"/>
            <p:cNvSpPr>
              <a:spLocks noChangeShapeType="1"/>
            </p:cNvSpPr>
            <p:nvPr/>
          </p:nvSpPr>
          <p:spPr bwMode="auto">
            <a:xfrm>
              <a:off x="2057400" y="41148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1528" name="Rectangle 23"/>
            <p:cNvSpPr>
              <a:spLocks noChangeArrowheads="1"/>
            </p:cNvSpPr>
            <p:nvPr/>
          </p:nvSpPr>
          <p:spPr bwMode="auto">
            <a:xfrm>
              <a:off x="2195513" y="3505200"/>
              <a:ext cx="77104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 err="1"/>
                <a:t>Div</a:t>
              </a:r>
              <a:r>
                <a:rPr lang="en-US" sz="2800" baseline="-25000" dirty="0" err="1"/>
                <a:t>P</a:t>
              </a:r>
              <a:endParaRPr lang="en-US" sz="2800" baseline="-25000" dirty="0"/>
            </a:p>
          </p:txBody>
        </p:sp>
        <p:sp>
          <p:nvSpPr>
            <p:cNvPr id="23576" name="Rectangle 24"/>
            <p:cNvSpPr>
              <a:spLocks noChangeArrowheads="1"/>
            </p:cNvSpPr>
            <p:nvPr/>
          </p:nvSpPr>
          <p:spPr bwMode="auto">
            <a:xfrm>
              <a:off x="3900019" y="3810000"/>
              <a:ext cx="2920416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/>
                <a:t>or  </a:t>
              </a:r>
              <a:r>
                <a:rPr lang="en-US" sz="2800" dirty="0" err="1"/>
                <a:t>Div</a:t>
              </a:r>
              <a:r>
                <a:rPr lang="en-US" sz="2800" baseline="-25000" dirty="0" err="1"/>
                <a:t>P</a:t>
              </a:r>
              <a:r>
                <a:rPr lang="en-US" sz="2800" dirty="0"/>
                <a:t>(PVIFA </a:t>
              </a:r>
              <a:r>
                <a:rPr lang="en-US" sz="2800" baseline="-25000" dirty="0" err="1"/>
                <a:t>k</a:t>
              </a:r>
              <a:r>
                <a:rPr lang="en-US" sz="2800" baseline="-50000" dirty="0" err="1"/>
                <a:t>P</a:t>
              </a:r>
              <a:r>
                <a:rPr lang="en-US" sz="2800" baseline="-25000" dirty="0"/>
                <a:t>, </a:t>
              </a:r>
              <a:r>
                <a:rPr lang="en-US" sz="28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</a:rPr>
                <a:t>¥</a:t>
              </a:r>
              <a:r>
                <a:rPr lang="en-US" sz="2800" baseline="-25000" dirty="0"/>
                <a:t> </a:t>
              </a:r>
              <a:r>
                <a:rPr lang="en-US" sz="2800" dirty="0"/>
                <a:t>)</a:t>
              </a:r>
            </a:p>
          </p:txBody>
        </p:sp>
        <p:sp>
          <p:nvSpPr>
            <p:cNvPr id="23577" name="Rectangle 25"/>
            <p:cNvSpPr>
              <a:spLocks noChangeArrowheads="1"/>
            </p:cNvSpPr>
            <p:nvPr/>
          </p:nvSpPr>
          <p:spPr bwMode="auto">
            <a:xfrm>
              <a:off x="697742" y="5334000"/>
              <a:ext cx="2295764" cy="58221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V</a:t>
              </a:r>
              <a:r>
                <a:rPr lang="en-US" sz="3200" dirty="0" smtClean="0"/>
                <a:t> = </a:t>
              </a:r>
              <a:r>
                <a:rPr lang="en-US" sz="3200" dirty="0" err="1" smtClean="0"/>
                <a:t>Div</a:t>
              </a:r>
              <a:r>
                <a:rPr lang="en-US" sz="3200" baseline="-25000" dirty="0" err="1" smtClean="0"/>
                <a:t>P</a:t>
              </a:r>
              <a:r>
                <a:rPr lang="en-US" sz="3200" dirty="0" smtClean="0"/>
                <a:t> / </a:t>
              </a:r>
              <a:r>
                <a:rPr lang="en-US" sz="3200" dirty="0" err="1" smtClean="0"/>
                <a:t>k</a:t>
              </a:r>
              <a:r>
                <a:rPr lang="en-US" sz="3200" baseline="-25000" dirty="0" err="1" smtClean="0"/>
                <a:t>P</a:t>
              </a:r>
              <a:endParaRPr lang="en-US" sz="3200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3129382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Common Stock Valuation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800" dirty="0" smtClean="0"/>
              <a:t>What cash flows will a common stockholder will receive, are ;</a:t>
            </a:r>
          </a:p>
          <a:p>
            <a:pPr marL="514350" indent="-514350">
              <a:buFont typeface="Monotype Sorts" pitchFamily="2" charset="2"/>
              <a:buNone/>
              <a:defRPr/>
            </a:pPr>
            <a:r>
              <a:rPr lang="en-US" sz="4000" dirty="0" smtClean="0"/>
              <a:t>(</a:t>
            </a:r>
            <a:r>
              <a:rPr lang="en-US" sz="4000" dirty="0"/>
              <a:t>1)   Future dividends</a:t>
            </a:r>
          </a:p>
          <a:p>
            <a:pPr marL="514350" indent="-514350">
              <a:buFont typeface="Monotype Sorts" pitchFamily="2" charset="2"/>
              <a:buNone/>
              <a:defRPr/>
            </a:pPr>
            <a:r>
              <a:rPr lang="en-US" sz="4000" dirty="0" smtClean="0"/>
              <a:t>(</a:t>
            </a:r>
            <a:r>
              <a:rPr lang="en-US" sz="4000" dirty="0"/>
              <a:t>2)   Future sale of the common 		stock shares</a:t>
            </a:r>
          </a:p>
          <a:p>
            <a:pPr>
              <a:buFont typeface="Monotype Sorts" pitchFamily="2" charset="2"/>
              <a:buNone/>
              <a:defRPr/>
            </a:pPr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xmlns="" val="20515226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4582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Dividend Valuation Model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idx="1"/>
          </p:nvPr>
        </p:nvSpPr>
        <p:spPr>
          <a:xfrm>
            <a:off x="304800" y="2057400"/>
            <a:ext cx="8610600" cy="1066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Basic dividend valuation model accounts for the PV of all future dividends.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585913" y="3978275"/>
            <a:ext cx="131895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(1 + k</a:t>
            </a:r>
            <a:r>
              <a:rPr lang="en-US" sz="2800" baseline="-25000"/>
              <a:t>e</a:t>
            </a:r>
            <a:r>
              <a:rPr lang="en-US" sz="2800"/>
              <a:t>)</a:t>
            </a:r>
            <a:r>
              <a:rPr lang="en-US" sz="2800" baseline="30000"/>
              <a:t>1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3643313" y="3978275"/>
            <a:ext cx="131895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(1 + </a:t>
            </a:r>
            <a:r>
              <a:rPr lang="en-US" sz="2800" dirty="0" err="1"/>
              <a:t>k</a:t>
            </a:r>
            <a:r>
              <a:rPr lang="en-US" sz="2800" baseline="-25000" dirty="0" err="1"/>
              <a:t>e</a:t>
            </a:r>
            <a:r>
              <a:rPr lang="en-US" sz="2800" dirty="0"/>
              <a:t>)</a:t>
            </a:r>
            <a:r>
              <a:rPr lang="en-US" sz="2800" baseline="30000" dirty="0"/>
              <a:t>2</a:t>
            </a: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6538913" y="3978275"/>
            <a:ext cx="1367042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800"/>
              <a:t>(1 + k</a:t>
            </a:r>
            <a:r>
              <a:rPr lang="en-US" sz="2800" baseline="-25000"/>
              <a:t>e</a:t>
            </a:r>
            <a:r>
              <a:rPr lang="en-US" sz="2800"/>
              <a:t>)</a:t>
            </a:r>
            <a:r>
              <a:rPr lang="en-US" sz="2800" baseline="50000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¥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671513" y="3657600"/>
            <a:ext cx="647614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V =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3186113" y="3733800"/>
            <a:ext cx="362280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+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5167313" y="3733800"/>
            <a:ext cx="979436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+ ... +</a:t>
            </a:r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1600200" y="3962400"/>
            <a:ext cx="1371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3657600" y="3962400"/>
            <a:ext cx="1371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>
            <a:off x="6553200" y="3962400"/>
            <a:ext cx="1371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738313" y="3352800"/>
            <a:ext cx="76944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Div</a:t>
            </a:r>
            <a:r>
              <a:rPr lang="en-US" sz="2800" baseline="-25000"/>
              <a:t>1</a:t>
            </a: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6691313" y="3276600"/>
            <a:ext cx="904095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800"/>
              <a:t>Div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¥</a:t>
            </a: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3795713" y="3352800"/>
            <a:ext cx="76944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Div</a:t>
            </a:r>
            <a:r>
              <a:rPr lang="en-US" sz="2800" baseline="-25000"/>
              <a:t>2</a:t>
            </a:r>
          </a:p>
        </p:txBody>
      </p: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1485594" y="4571999"/>
            <a:ext cx="439224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¥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88719" y="4572000"/>
            <a:ext cx="2740281" cy="1289027"/>
            <a:chOff x="688719" y="4572000"/>
            <a:chExt cx="2740281" cy="1289027"/>
          </a:xfrm>
        </p:grpSpPr>
        <p:sp>
          <p:nvSpPr>
            <p:cNvPr id="25618" name="Rectangle 18"/>
            <p:cNvSpPr>
              <a:spLocks noChangeArrowheads="1"/>
            </p:cNvSpPr>
            <p:nvPr/>
          </p:nvSpPr>
          <p:spPr bwMode="auto">
            <a:xfrm>
              <a:off x="688719" y="4953000"/>
              <a:ext cx="1176345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r>
                <a:rPr lang="en-US" sz="3200" dirty="0" smtClean="0"/>
                <a:t>V = </a:t>
              </a:r>
              <a:r>
                <a:rPr lang="en-US" sz="32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25620" name="Rectangle 20"/>
            <p:cNvSpPr>
              <a:spLocks noChangeArrowheads="1"/>
            </p:cNvSpPr>
            <p:nvPr/>
          </p:nvSpPr>
          <p:spPr bwMode="auto">
            <a:xfrm>
              <a:off x="1377121" y="5340372"/>
              <a:ext cx="66524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25621" name="Rectangle 21"/>
            <p:cNvSpPr>
              <a:spLocks noChangeArrowheads="1"/>
            </p:cNvSpPr>
            <p:nvPr/>
          </p:nvSpPr>
          <p:spPr bwMode="auto">
            <a:xfrm>
              <a:off x="2043113" y="5197475"/>
              <a:ext cx="1277274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e</a:t>
              </a:r>
              <a:r>
                <a:rPr lang="en-US" sz="2800"/>
                <a:t>)</a:t>
              </a:r>
              <a:r>
                <a:rPr lang="en-US" sz="2800" baseline="30000"/>
                <a:t>t</a:t>
              </a:r>
            </a:p>
          </p:txBody>
        </p:sp>
        <p:sp>
          <p:nvSpPr>
            <p:cNvPr id="25622" name="Line 22"/>
            <p:cNvSpPr>
              <a:spLocks noChangeShapeType="1"/>
            </p:cNvSpPr>
            <p:nvPr/>
          </p:nvSpPr>
          <p:spPr bwMode="auto">
            <a:xfrm>
              <a:off x="2057400" y="51816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5623" name="Rectangle 23"/>
            <p:cNvSpPr>
              <a:spLocks noChangeArrowheads="1"/>
            </p:cNvSpPr>
            <p:nvPr/>
          </p:nvSpPr>
          <p:spPr bwMode="auto">
            <a:xfrm>
              <a:off x="2195513" y="4572000"/>
              <a:ext cx="72949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Div</a:t>
              </a:r>
              <a:r>
                <a:rPr lang="en-US" sz="2800" baseline="-25000"/>
                <a:t>t</a:t>
              </a:r>
            </a:p>
          </p:txBody>
        </p:sp>
      </p:grp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3657600" y="4724400"/>
            <a:ext cx="5410200" cy="182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152400" y="6019800"/>
            <a:ext cx="8763000" cy="5334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2400" b="1" dirty="0" err="1" smtClean="0"/>
              <a:t>Div</a:t>
            </a:r>
            <a:r>
              <a:rPr lang="en-US" sz="2400" b="1" baseline="-25000" dirty="0" err="1" smtClean="0"/>
              <a:t>t</a:t>
            </a:r>
            <a:r>
              <a:rPr lang="en-US" sz="2400" dirty="0" smtClean="0"/>
              <a:t>: Cash </a:t>
            </a:r>
            <a:r>
              <a:rPr lang="en-US" sz="2400" dirty="0"/>
              <a:t>Dividend </a:t>
            </a:r>
            <a:r>
              <a:rPr lang="en-US" sz="2400" dirty="0" smtClean="0"/>
              <a:t>at </a:t>
            </a:r>
            <a:r>
              <a:rPr lang="en-US" sz="2400" dirty="0"/>
              <a:t>time </a:t>
            </a:r>
            <a:r>
              <a:rPr lang="en-US" sz="2400" dirty="0" smtClean="0"/>
              <a:t>t and </a:t>
            </a:r>
            <a:r>
              <a:rPr lang="en-US" sz="2400" b="1" dirty="0" err="1" smtClean="0"/>
              <a:t>k</a:t>
            </a:r>
            <a:r>
              <a:rPr lang="en-US" sz="2400" b="1" baseline="-25000" dirty="0" err="1" smtClean="0"/>
              <a:t>e</a:t>
            </a:r>
            <a:r>
              <a:rPr lang="en-US" sz="2400" dirty="0"/>
              <a:t>: </a:t>
            </a:r>
            <a:r>
              <a:rPr lang="en-US" sz="2400" dirty="0" smtClean="0"/>
              <a:t>Equity </a:t>
            </a:r>
            <a:r>
              <a:rPr lang="en-US" sz="2400" dirty="0"/>
              <a:t>investor’s </a:t>
            </a:r>
            <a:r>
              <a:rPr lang="en-US" sz="2400" dirty="0" smtClean="0"/>
              <a:t>required </a:t>
            </a:r>
            <a:r>
              <a:rPr lang="en-US" sz="2400" dirty="0"/>
              <a:t>return</a:t>
            </a:r>
          </a:p>
        </p:txBody>
      </p:sp>
    </p:spTree>
    <p:extLst>
      <p:ext uri="{BB962C8B-B14F-4D97-AF65-F5344CB8AC3E}">
        <p14:creationId xmlns:p14="http://schemas.microsoft.com/office/powerpoint/2010/main" xmlns="" val="26581582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6764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b="1" dirty="0" smtClean="0"/>
              <a:t>Adjusted Dividend Valuation Model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idx="1"/>
          </p:nvPr>
        </p:nvSpPr>
        <p:spPr>
          <a:xfrm>
            <a:off x="293968" y="1676400"/>
            <a:ext cx="8610600" cy="1066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The basic dividend valuation model adjusted for the future stock sale.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71513" y="3328169"/>
            <a:ext cx="7862887" cy="1170761"/>
            <a:chOff x="671513" y="3328169"/>
            <a:chExt cx="7862887" cy="1170761"/>
          </a:xfrm>
        </p:grpSpPr>
        <p:sp>
          <p:nvSpPr>
            <p:cNvPr id="26630" name="Rectangle 6"/>
            <p:cNvSpPr>
              <a:spLocks noChangeArrowheads="1"/>
            </p:cNvSpPr>
            <p:nvPr/>
          </p:nvSpPr>
          <p:spPr bwMode="auto">
            <a:xfrm>
              <a:off x="1585913" y="3978275"/>
              <a:ext cx="131895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e</a:t>
              </a:r>
              <a:r>
                <a:rPr lang="en-US" sz="2800" dirty="0"/>
                <a:t>)</a:t>
              </a:r>
              <a:r>
                <a:rPr lang="en-US" sz="2800" baseline="30000" dirty="0"/>
                <a:t>1</a:t>
              </a:r>
            </a:p>
          </p:txBody>
        </p:sp>
        <p:sp>
          <p:nvSpPr>
            <p:cNvPr id="26631" name="Rectangle 7"/>
            <p:cNvSpPr>
              <a:spLocks noChangeArrowheads="1"/>
            </p:cNvSpPr>
            <p:nvPr/>
          </p:nvSpPr>
          <p:spPr bwMode="auto">
            <a:xfrm>
              <a:off x="3490913" y="3978275"/>
              <a:ext cx="131895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(1 + k</a:t>
              </a:r>
              <a:r>
                <a:rPr lang="en-US" sz="2800" baseline="-25000"/>
                <a:t>e</a:t>
              </a:r>
              <a:r>
                <a:rPr lang="en-US" sz="2800"/>
                <a:t>)</a:t>
              </a:r>
              <a:r>
                <a:rPr lang="en-US" sz="2800" baseline="30000"/>
                <a:t>2</a:t>
              </a:r>
            </a:p>
          </p:txBody>
        </p:sp>
        <p:sp>
          <p:nvSpPr>
            <p:cNvPr id="28680" name="Rectangle 8"/>
            <p:cNvSpPr>
              <a:spLocks noChangeArrowheads="1"/>
            </p:cNvSpPr>
            <p:nvPr/>
          </p:nvSpPr>
          <p:spPr bwMode="auto">
            <a:xfrm>
              <a:off x="6843713" y="3978275"/>
              <a:ext cx="1322158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(1 + k</a:t>
              </a:r>
              <a:r>
                <a:rPr lang="en-US" sz="2800" baseline="-25000"/>
                <a:t>e</a:t>
              </a:r>
              <a:r>
                <a:rPr lang="en-US" sz="2800"/>
                <a:t>)</a:t>
              </a:r>
              <a:r>
                <a:rPr lang="en-US" sz="2800" baseline="30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26633" name="Rectangle 9"/>
            <p:cNvSpPr>
              <a:spLocks noChangeArrowheads="1"/>
            </p:cNvSpPr>
            <p:nvPr/>
          </p:nvSpPr>
          <p:spPr bwMode="auto">
            <a:xfrm>
              <a:off x="671513" y="3657600"/>
              <a:ext cx="647614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V =</a:t>
              </a:r>
            </a:p>
          </p:txBody>
        </p:sp>
        <p:sp>
          <p:nvSpPr>
            <p:cNvPr id="26634" name="Rectangle 10"/>
            <p:cNvSpPr>
              <a:spLocks noChangeArrowheads="1"/>
            </p:cNvSpPr>
            <p:nvPr/>
          </p:nvSpPr>
          <p:spPr bwMode="auto">
            <a:xfrm>
              <a:off x="3033713" y="3733800"/>
              <a:ext cx="36228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26635" name="Rectangle 11"/>
            <p:cNvSpPr>
              <a:spLocks noChangeArrowheads="1"/>
            </p:cNvSpPr>
            <p:nvPr/>
          </p:nvSpPr>
          <p:spPr bwMode="auto">
            <a:xfrm>
              <a:off x="4938713" y="3733800"/>
              <a:ext cx="97943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 ... +</a:t>
              </a:r>
            </a:p>
          </p:txBody>
        </p:sp>
        <p:sp>
          <p:nvSpPr>
            <p:cNvPr id="26636" name="Line 12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6637" name="Line 13"/>
            <p:cNvSpPr>
              <a:spLocks noChangeShapeType="1"/>
            </p:cNvSpPr>
            <p:nvPr/>
          </p:nvSpPr>
          <p:spPr bwMode="auto">
            <a:xfrm>
              <a:off x="3505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6638" name="Line 14"/>
            <p:cNvSpPr>
              <a:spLocks noChangeShapeType="1"/>
            </p:cNvSpPr>
            <p:nvPr/>
          </p:nvSpPr>
          <p:spPr bwMode="auto">
            <a:xfrm>
              <a:off x="6553200" y="3962400"/>
              <a:ext cx="1981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1738313" y="3352800"/>
              <a:ext cx="76944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Div</a:t>
              </a:r>
              <a:r>
                <a:rPr lang="en-US" sz="2800" baseline="-25000"/>
                <a:t>1</a:t>
              </a:r>
            </a:p>
          </p:txBody>
        </p:sp>
        <p:sp>
          <p:nvSpPr>
            <p:cNvPr id="28688" name="Rectangle 16"/>
            <p:cNvSpPr>
              <a:spLocks noChangeArrowheads="1"/>
            </p:cNvSpPr>
            <p:nvPr/>
          </p:nvSpPr>
          <p:spPr bwMode="auto">
            <a:xfrm>
              <a:off x="6442480" y="3328169"/>
              <a:ext cx="1963680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 err="1"/>
                <a:t>Div</a:t>
              </a:r>
              <a:r>
                <a:rPr lang="en-US" sz="2800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r>
                <a:rPr lang="en-US" sz="2800" dirty="0"/>
                <a:t> + </a:t>
              </a:r>
              <a:r>
                <a:rPr lang="en-US" sz="2800" dirty="0" err="1"/>
                <a:t>Price</a:t>
              </a:r>
              <a:r>
                <a:rPr lang="en-US" sz="2800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en-US" sz="2800" baseline="-25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6641" name="Rectangle 17"/>
            <p:cNvSpPr>
              <a:spLocks noChangeArrowheads="1"/>
            </p:cNvSpPr>
            <p:nvPr/>
          </p:nvSpPr>
          <p:spPr bwMode="auto">
            <a:xfrm>
              <a:off x="3643313" y="3352800"/>
              <a:ext cx="76944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Div</a:t>
              </a:r>
              <a:r>
                <a:rPr lang="en-US" sz="2800" baseline="-25000"/>
                <a:t>2</a:t>
              </a:r>
            </a:p>
          </p:txBody>
        </p:sp>
      </p:grp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3657600" y="4724400"/>
            <a:ext cx="5410200" cy="182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64138" y="5161746"/>
            <a:ext cx="7870261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 smtClean="0"/>
              <a:t>n: The </a:t>
            </a:r>
            <a:r>
              <a:rPr lang="en-US" sz="2800" dirty="0"/>
              <a:t>year in which the firm’s </a:t>
            </a:r>
            <a:r>
              <a:rPr lang="en-US" sz="2800" dirty="0" smtClean="0"/>
              <a:t>shares </a:t>
            </a:r>
            <a:r>
              <a:rPr lang="en-US" sz="2800" dirty="0"/>
              <a:t>are expected to be sold.</a:t>
            </a:r>
          </a:p>
          <a:p>
            <a:pPr>
              <a:defRPr/>
            </a:pPr>
            <a:r>
              <a:rPr lang="en-US" sz="2800" dirty="0" err="1" smtClean="0"/>
              <a:t>Price</a:t>
            </a:r>
            <a:r>
              <a:rPr lang="en-US" sz="2800" baseline="-25000" dirty="0" err="1" smtClean="0"/>
              <a:t>n</a:t>
            </a:r>
            <a:r>
              <a:rPr lang="en-US" sz="2800" dirty="0" smtClean="0"/>
              <a:t>: The </a:t>
            </a:r>
            <a:r>
              <a:rPr lang="en-US" sz="2800" dirty="0"/>
              <a:t>expected share price in year n.</a:t>
            </a: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4107864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5344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Constant Growth Model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idx="1"/>
          </p:nvPr>
        </p:nvSpPr>
        <p:spPr>
          <a:xfrm>
            <a:off x="304800" y="2057400"/>
            <a:ext cx="8610600" cy="1066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The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constant growth model </a:t>
            </a:r>
            <a:r>
              <a:rPr lang="en-US" sz="3200" dirty="0" smtClean="0"/>
              <a:t>assumes that dividends will grow forever at the rate g.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24490" y="5012117"/>
            <a:ext cx="2547310" cy="1365943"/>
            <a:chOff x="424490" y="5012117"/>
            <a:chExt cx="2547310" cy="1365943"/>
          </a:xfrm>
        </p:grpSpPr>
        <p:sp>
          <p:nvSpPr>
            <p:cNvPr id="28690" name="Rectangle 18"/>
            <p:cNvSpPr>
              <a:spLocks noChangeArrowheads="1"/>
            </p:cNvSpPr>
            <p:nvPr/>
          </p:nvSpPr>
          <p:spPr bwMode="auto">
            <a:xfrm>
              <a:off x="424490" y="5316917"/>
              <a:ext cx="1082258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r>
                <a:rPr lang="en-US" sz="3600" dirty="0" smtClean="0"/>
                <a:t>V =</a:t>
              </a:r>
              <a:endParaRPr lang="en-US" sz="3600" dirty="0"/>
            </a:p>
          </p:txBody>
        </p:sp>
        <p:sp>
          <p:nvSpPr>
            <p:cNvPr id="28691" name="Rectangle 19"/>
            <p:cNvSpPr>
              <a:spLocks noChangeArrowheads="1"/>
            </p:cNvSpPr>
            <p:nvPr/>
          </p:nvSpPr>
          <p:spPr bwMode="auto">
            <a:xfrm>
              <a:off x="1485348" y="5734294"/>
              <a:ext cx="1486452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r>
                <a:rPr lang="en-US" sz="3600" dirty="0"/>
                <a:t>(</a:t>
              </a:r>
              <a:r>
                <a:rPr lang="en-US" sz="3600" dirty="0" err="1"/>
                <a:t>k</a:t>
              </a:r>
              <a:r>
                <a:rPr lang="en-US" sz="3600" baseline="-25000" dirty="0" err="1"/>
                <a:t>e</a:t>
              </a:r>
              <a:r>
                <a:rPr lang="en-US" sz="3600" baseline="-25000" dirty="0"/>
                <a:t> </a:t>
              </a:r>
              <a:r>
                <a:rPr lang="en-US" sz="3600" dirty="0"/>
                <a:t>- g)</a:t>
              </a:r>
            </a:p>
          </p:txBody>
        </p:sp>
        <p:sp>
          <p:nvSpPr>
            <p:cNvPr id="28692" name="Line 20"/>
            <p:cNvSpPr>
              <a:spLocks noChangeShapeType="1"/>
            </p:cNvSpPr>
            <p:nvPr/>
          </p:nvSpPr>
          <p:spPr bwMode="auto">
            <a:xfrm>
              <a:off x="1485347" y="5690296"/>
              <a:ext cx="148645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28693" name="Rectangle 21"/>
            <p:cNvSpPr>
              <a:spLocks noChangeArrowheads="1"/>
            </p:cNvSpPr>
            <p:nvPr/>
          </p:nvSpPr>
          <p:spPr bwMode="auto">
            <a:xfrm>
              <a:off x="1853097" y="5012117"/>
              <a:ext cx="865806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r>
                <a:rPr lang="en-US" sz="3600" dirty="0"/>
                <a:t>D</a:t>
              </a:r>
              <a:r>
                <a:rPr lang="en-US" sz="3600" baseline="-25000" dirty="0"/>
                <a:t>1</a:t>
              </a:r>
            </a:p>
          </p:txBody>
        </p:sp>
      </p:grpSp>
      <p:sp>
        <p:nvSpPr>
          <p:cNvPr id="30742" name="Rectangle 22"/>
          <p:cNvSpPr>
            <a:spLocks noChangeArrowheads="1"/>
          </p:cNvSpPr>
          <p:nvPr/>
        </p:nvSpPr>
        <p:spPr bwMode="auto">
          <a:xfrm>
            <a:off x="3657600" y="4724400"/>
            <a:ext cx="5410200" cy="182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743" name="Rectangle 23"/>
          <p:cNvSpPr>
            <a:spLocks noChangeArrowheads="1"/>
          </p:cNvSpPr>
          <p:nvPr/>
        </p:nvSpPr>
        <p:spPr bwMode="auto">
          <a:xfrm>
            <a:off x="3663950" y="4883150"/>
            <a:ext cx="5016500" cy="1511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2800" dirty="0"/>
              <a:t>D</a:t>
            </a:r>
            <a:r>
              <a:rPr lang="en-US" sz="2800" baseline="-25000" dirty="0"/>
              <a:t>1</a:t>
            </a:r>
            <a:r>
              <a:rPr lang="en-US" sz="2800" dirty="0"/>
              <a:t>:	Dividend paid at time 1.</a:t>
            </a:r>
          </a:p>
          <a:p>
            <a:pPr>
              <a:defRPr/>
            </a:pPr>
            <a:r>
              <a:rPr lang="en-US" sz="2800" dirty="0" smtClean="0"/>
              <a:t>g</a:t>
            </a:r>
            <a:r>
              <a:rPr lang="en-US" sz="2800" baseline="-25000" dirty="0" smtClean="0"/>
              <a:t> </a:t>
            </a:r>
            <a:r>
              <a:rPr lang="en-US" sz="2800" dirty="0"/>
              <a:t>:  	The constant growth rate.</a:t>
            </a:r>
          </a:p>
          <a:p>
            <a:pPr>
              <a:defRPr/>
            </a:pPr>
            <a:r>
              <a:rPr lang="en-US" sz="2800" dirty="0" err="1" smtClean="0"/>
              <a:t>k</a:t>
            </a:r>
            <a:r>
              <a:rPr lang="en-US" sz="2800" baseline="-25000" dirty="0" err="1" smtClean="0"/>
              <a:t>e</a:t>
            </a:r>
            <a:r>
              <a:rPr lang="en-US" sz="2800" dirty="0"/>
              <a:t>:  	Investor’s required return.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19113" y="3352799"/>
            <a:ext cx="7633242" cy="1207687"/>
            <a:chOff x="519113" y="3352799"/>
            <a:chExt cx="7633242" cy="1207687"/>
          </a:xfrm>
        </p:grpSpPr>
        <p:sp>
          <p:nvSpPr>
            <p:cNvPr id="28679" name="Rectangle 7"/>
            <p:cNvSpPr>
              <a:spLocks noChangeArrowheads="1"/>
            </p:cNvSpPr>
            <p:nvPr/>
          </p:nvSpPr>
          <p:spPr bwMode="auto">
            <a:xfrm>
              <a:off x="1585913" y="3978275"/>
              <a:ext cx="1480791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30000"/>
                <a:t>1</a:t>
              </a:r>
            </a:p>
          </p:txBody>
        </p:sp>
        <p:sp>
          <p:nvSpPr>
            <p:cNvPr id="28680" name="Rectangle 8"/>
            <p:cNvSpPr>
              <a:spLocks noChangeArrowheads="1"/>
            </p:cNvSpPr>
            <p:nvPr/>
          </p:nvSpPr>
          <p:spPr bwMode="auto">
            <a:xfrm>
              <a:off x="3643313" y="3978275"/>
              <a:ext cx="1480791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30000"/>
                <a:t>2</a:t>
              </a:r>
            </a:p>
          </p:txBody>
        </p:sp>
        <p:sp>
          <p:nvSpPr>
            <p:cNvPr id="28681" name="Rectangle 9"/>
            <p:cNvSpPr>
              <a:spLocks noChangeArrowheads="1"/>
            </p:cNvSpPr>
            <p:nvPr/>
          </p:nvSpPr>
          <p:spPr bwMode="auto">
            <a:xfrm>
              <a:off x="6538913" y="3978275"/>
              <a:ext cx="153689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50000">
                  <a:latin typeface="Symbol" pitchFamily="18" charset="2"/>
                </a:rPr>
                <a:t>¥</a:t>
              </a:r>
            </a:p>
          </p:txBody>
        </p:sp>
        <p:sp>
          <p:nvSpPr>
            <p:cNvPr id="28682" name="Rectangle 10"/>
            <p:cNvSpPr>
              <a:spLocks noChangeArrowheads="1"/>
            </p:cNvSpPr>
            <p:nvPr/>
          </p:nvSpPr>
          <p:spPr bwMode="auto">
            <a:xfrm>
              <a:off x="519113" y="3657600"/>
              <a:ext cx="71333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V =</a:t>
              </a:r>
            </a:p>
          </p:txBody>
        </p:sp>
        <p:sp>
          <p:nvSpPr>
            <p:cNvPr id="28683" name="Rectangle 11"/>
            <p:cNvSpPr>
              <a:spLocks noChangeArrowheads="1"/>
            </p:cNvSpPr>
            <p:nvPr/>
          </p:nvSpPr>
          <p:spPr bwMode="auto">
            <a:xfrm>
              <a:off x="3186113" y="3733800"/>
              <a:ext cx="38792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</a:t>
              </a:r>
            </a:p>
          </p:txBody>
        </p:sp>
        <p:sp>
          <p:nvSpPr>
            <p:cNvPr id="28684" name="Rectangle 12"/>
            <p:cNvSpPr>
              <a:spLocks noChangeArrowheads="1"/>
            </p:cNvSpPr>
            <p:nvPr/>
          </p:nvSpPr>
          <p:spPr bwMode="auto">
            <a:xfrm>
              <a:off x="5167313" y="3733800"/>
              <a:ext cx="109164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 ... +</a:t>
              </a:r>
            </a:p>
          </p:txBody>
        </p:sp>
        <p:sp>
          <p:nvSpPr>
            <p:cNvPr id="28685" name="Line 13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8686" name="Line 14"/>
            <p:cNvSpPr>
              <a:spLocks noChangeShapeType="1"/>
            </p:cNvSpPr>
            <p:nvPr/>
          </p:nvSpPr>
          <p:spPr bwMode="auto">
            <a:xfrm>
              <a:off x="36576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8687" name="Line 15"/>
            <p:cNvSpPr>
              <a:spLocks noChangeShapeType="1"/>
            </p:cNvSpPr>
            <p:nvPr/>
          </p:nvSpPr>
          <p:spPr bwMode="auto">
            <a:xfrm>
              <a:off x="6553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8688" name="Rectangle 16"/>
            <p:cNvSpPr>
              <a:spLocks noChangeArrowheads="1"/>
            </p:cNvSpPr>
            <p:nvPr/>
          </p:nvSpPr>
          <p:spPr bwMode="auto">
            <a:xfrm>
              <a:off x="1600200" y="3352800"/>
              <a:ext cx="1433086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D</a:t>
              </a:r>
              <a:r>
                <a:rPr lang="en-US" sz="3200" baseline="-25000" dirty="0"/>
                <a:t>0</a:t>
              </a:r>
              <a:r>
                <a:rPr lang="en-US" sz="3200" dirty="0"/>
                <a:t>(1+g)</a:t>
              </a:r>
            </a:p>
          </p:txBody>
        </p:sp>
        <p:sp>
          <p:nvSpPr>
            <p:cNvPr id="28689" name="Rectangle 17"/>
            <p:cNvSpPr>
              <a:spLocks noChangeArrowheads="1"/>
            </p:cNvSpPr>
            <p:nvPr/>
          </p:nvSpPr>
          <p:spPr bwMode="auto">
            <a:xfrm>
              <a:off x="6523703" y="3352800"/>
              <a:ext cx="1628652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D</a:t>
              </a:r>
              <a:r>
                <a:rPr lang="en-US" sz="3200" baseline="-25000" dirty="0"/>
                <a:t>0</a:t>
              </a:r>
              <a:r>
                <a:rPr lang="en-US" sz="3200" dirty="0"/>
                <a:t>(1+g)</a:t>
              </a:r>
              <a:r>
                <a:rPr lang="en-US" sz="3200" baseline="50000" dirty="0">
                  <a:latin typeface="Symbol" pitchFamily="18" charset="2"/>
                </a:rPr>
                <a:t>¥</a:t>
              </a:r>
            </a:p>
          </p:txBody>
        </p:sp>
        <p:sp>
          <p:nvSpPr>
            <p:cNvPr id="28696" name="Rectangle 24"/>
            <p:cNvSpPr>
              <a:spLocks noChangeArrowheads="1"/>
            </p:cNvSpPr>
            <p:nvPr/>
          </p:nvSpPr>
          <p:spPr bwMode="auto">
            <a:xfrm>
              <a:off x="3643313" y="3352799"/>
              <a:ext cx="157254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D</a:t>
              </a:r>
              <a:r>
                <a:rPr lang="en-US" sz="3200" baseline="-25000" dirty="0"/>
                <a:t>0</a:t>
              </a:r>
              <a:r>
                <a:rPr lang="en-US" sz="3200" dirty="0"/>
                <a:t>(1+g)</a:t>
              </a:r>
              <a:r>
                <a:rPr lang="en-US" sz="3200" baseline="30000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483646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106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Zero Growth Model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idx="1"/>
          </p:nvPr>
        </p:nvSpPr>
        <p:spPr>
          <a:xfrm>
            <a:off x="76200" y="2057400"/>
            <a:ext cx="8991600" cy="1066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The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zero growth model </a:t>
            </a:r>
            <a:r>
              <a:rPr lang="en-US" sz="3200" dirty="0" smtClean="0"/>
              <a:t>assumes that dividends will grow forever at the rate g = 0.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68192" y="5029200"/>
            <a:ext cx="1922608" cy="1253366"/>
            <a:chOff x="668192" y="5029200"/>
            <a:chExt cx="1922608" cy="1253366"/>
          </a:xfrm>
        </p:grpSpPr>
        <p:sp>
          <p:nvSpPr>
            <p:cNvPr id="30738" name="Rectangle 18"/>
            <p:cNvSpPr>
              <a:spLocks noChangeArrowheads="1"/>
            </p:cNvSpPr>
            <p:nvPr/>
          </p:nvSpPr>
          <p:spPr bwMode="auto">
            <a:xfrm>
              <a:off x="668192" y="5334000"/>
              <a:ext cx="777458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 dirty="0" smtClean="0"/>
                <a:t>V =</a:t>
              </a:r>
              <a:endParaRPr lang="en-US" sz="3600" dirty="0"/>
            </a:p>
          </p:txBody>
        </p:sp>
        <p:sp>
          <p:nvSpPr>
            <p:cNvPr id="30739" name="Rectangle 19"/>
            <p:cNvSpPr>
              <a:spLocks noChangeArrowheads="1"/>
            </p:cNvSpPr>
            <p:nvPr/>
          </p:nvSpPr>
          <p:spPr bwMode="auto">
            <a:xfrm>
              <a:off x="1890713" y="5638800"/>
              <a:ext cx="531750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 dirty="0" err="1"/>
                <a:t>k</a:t>
              </a:r>
              <a:r>
                <a:rPr lang="en-US" sz="3600" baseline="-25000" dirty="0" err="1"/>
                <a:t>e</a:t>
              </a:r>
              <a:endParaRPr lang="en-US" sz="3600" baseline="-25000" dirty="0"/>
            </a:p>
          </p:txBody>
        </p:sp>
        <p:sp>
          <p:nvSpPr>
            <p:cNvPr id="30740" name="Line 20"/>
            <p:cNvSpPr>
              <a:spLocks noChangeShapeType="1"/>
            </p:cNvSpPr>
            <p:nvPr/>
          </p:nvSpPr>
          <p:spPr bwMode="auto">
            <a:xfrm flipV="1">
              <a:off x="1600200" y="5676900"/>
              <a:ext cx="990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30741" name="Rectangle 21"/>
            <p:cNvSpPr>
              <a:spLocks noChangeArrowheads="1"/>
            </p:cNvSpPr>
            <p:nvPr/>
          </p:nvSpPr>
          <p:spPr bwMode="auto">
            <a:xfrm>
              <a:off x="1890713" y="5029200"/>
              <a:ext cx="621966" cy="643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/>
                <a:t>D</a:t>
              </a:r>
              <a:r>
                <a:rPr lang="en-US" sz="3600" baseline="-25000"/>
                <a:t>1</a:t>
              </a:r>
            </a:p>
          </p:txBody>
        </p:sp>
      </p:grpSp>
      <p:sp>
        <p:nvSpPr>
          <p:cNvPr id="32790" name="Rectangle 22"/>
          <p:cNvSpPr>
            <a:spLocks noChangeArrowheads="1"/>
          </p:cNvSpPr>
          <p:nvPr/>
        </p:nvSpPr>
        <p:spPr bwMode="auto">
          <a:xfrm>
            <a:off x="3657600" y="4724400"/>
            <a:ext cx="5410200" cy="182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3663950" y="5187950"/>
            <a:ext cx="5016500" cy="977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2800" dirty="0"/>
              <a:t>D</a:t>
            </a:r>
            <a:r>
              <a:rPr lang="en-US" sz="2800" baseline="-25000" dirty="0"/>
              <a:t>1</a:t>
            </a:r>
            <a:r>
              <a:rPr lang="en-US" sz="2800" dirty="0"/>
              <a:t>:	Dividend paid at time 1.</a:t>
            </a:r>
          </a:p>
          <a:p>
            <a:pPr>
              <a:defRPr/>
            </a:pPr>
            <a:r>
              <a:rPr lang="en-US" sz="2800" dirty="0" err="1" smtClean="0"/>
              <a:t>k</a:t>
            </a:r>
            <a:r>
              <a:rPr lang="en-US" sz="2800" baseline="-25000" dirty="0" err="1" smtClean="0"/>
              <a:t>e</a:t>
            </a:r>
            <a:r>
              <a:rPr lang="en-US" sz="2800" dirty="0"/>
              <a:t>:  	Investor’s required return.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19113" y="3352800"/>
            <a:ext cx="7556697" cy="1207686"/>
            <a:chOff x="519113" y="3352800"/>
            <a:chExt cx="7556697" cy="1207686"/>
          </a:xfrm>
        </p:grpSpPr>
        <p:sp>
          <p:nvSpPr>
            <p:cNvPr id="30727" name="Rectangle 7"/>
            <p:cNvSpPr>
              <a:spLocks noChangeArrowheads="1"/>
            </p:cNvSpPr>
            <p:nvPr/>
          </p:nvSpPr>
          <p:spPr bwMode="auto">
            <a:xfrm>
              <a:off x="1585913" y="3978275"/>
              <a:ext cx="1480791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30000"/>
                <a:t>1</a:t>
              </a:r>
            </a:p>
          </p:txBody>
        </p:sp>
        <p:sp>
          <p:nvSpPr>
            <p:cNvPr id="30728" name="Rectangle 8"/>
            <p:cNvSpPr>
              <a:spLocks noChangeArrowheads="1"/>
            </p:cNvSpPr>
            <p:nvPr/>
          </p:nvSpPr>
          <p:spPr bwMode="auto">
            <a:xfrm>
              <a:off x="3643313" y="3978275"/>
              <a:ext cx="1480791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30000"/>
                <a:t>2</a:t>
              </a:r>
            </a:p>
          </p:txBody>
        </p:sp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>
              <a:off x="6538913" y="3978275"/>
              <a:ext cx="153689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k</a:t>
              </a:r>
              <a:r>
                <a:rPr lang="en-US" sz="3200" baseline="-25000"/>
                <a:t>e</a:t>
              </a:r>
              <a:r>
                <a:rPr lang="en-US" sz="3200"/>
                <a:t>)</a:t>
              </a:r>
              <a:r>
                <a:rPr lang="en-US" sz="3200" baseline="50000">
                  <a:latin typeface="Symbol" pitchFamily="18" charset="2"/>
                </a:rPr>
                <a:t>¥</a:t>
              </a: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>
              <a:off x="519113" y="3657600"/>
              <a:ext cx="1011496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V</a:t>
              </a:r>
              <a:r>
                <a:rPr lang="en-US" sz="3200" baseline="-25000" dirty="0"/>
                <a:t>ZG</a:t>
              </a:r>
              <a:r>
                <a:rPr lang="en-US" sz="3200" dirty="0"/>
                <a:t> =</a:t>
              </a: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>
              <a:off x="3186113" y="3733800"/>
              <a:ext cx="38792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</a:t>
              </a: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>
              <a:off x="5167313" y="3733800"/>
              <a:ext cx="109164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 ... +</a:t>
              </a:r>
            </a:p>
          </p:txBody>
        </p:sp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>
              <a:off x="1600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0734" name="Line 14"/>
            <p:cNvSpPr>
              <a:spLocks noChangeShapeType="1"/>
            </p:cNvSpPr>
            <p:nvPr/>
          </p:nvSpPr>
          <p:spPr bwMode="auto">
            <a:xfrm>
              <a:off x="36576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0735" name="Line 15"/>
            <p:cNvSpPr>
              <a:spLocks noChangeShapeType="1"/>
            </p:cNvSpPr>
            <p:nvPr/>
          </p:nvSpPr>
          <p:spPr bwMode="auto">
            <a:xfrm>
              <a:off x="6553200" y="39624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0736" name="Rectangle 16"/>
            <p:cNvSpPr>
              <a:spLocks noChangeArrowheads="1"/>
            </p:cNvSpPr>
            <p:nvPr/>
          </p:nvSpPr>
          <p:spPr bwMode="auto">
            <a:xfrm>
              <a:off x="1890713" y="3352800"/>
              <a:ext cx="575480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/>
                <a:t>1</a:t>
              </a:r>
            </a:p>
          </p:txBody>
        </p:sp>
        <p:sp>
          <p:nvSpPr>
            <p:cNvPr id="30737" name="Rectangle 17"/>
            <p:cNvSpPr>
              <a:spLocks noChangeArrowheads="1"/>
            </p:cNvSpPr>
            <p:nvPr/>
          </p:nvSpPr>
          <p:spPr bwMode="auto">
            <a:xfrm>
              <a:off x="6919913" y="3352800"/>
              <a:ext cx="631584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>
                  <a:latin typeface="Symbol" pitchFamily="18" charset="2"/>
                </a:rPr>
                <a:t>¥</a:t>
              </a:r>
            </a:p>
          </p:txBody>
        </p:sp>
        <p:sp>
          <p:nvSpPr>
            <p:cNvPr id="30744" name="Rectangle 24"/>
            <p:cNvSpPr>
              <a:spLocks noChangeArrowheads="1"/>
            </p:cNvSpPr>
            <p:nvPr/>
          </p:nvSpPr>
          <p:spPr bwMode="auto">
            <a:xfrm>
              <a:off x="4100513" y="3352800"/>
              <a:ext cx="575480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235703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029104" y="4762308"/>
            <a:ext cx="1663918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D</a:t>
            </a:r>
            <a:r>
              <a:rPr lang="en-US" sz="3200" baseline="-25000" dirty="0"/>
              <a:t>0</a:t>
            </a:r>
            <a:r>
              <a:rPr lang="en-US" sz="3200" dirty="0"/>
              <a:t>(1+g</a:t>
            </a:r>
            <a:r>
              <a:rPr lang="en-US" sz="3200" baseline="-25000" dirty="0"/>
              <a:t>1</a:t>
            </a:r>
            <a:r>
              <a:rPr lang="en-US" sz="3200" dirty="0"/>
              <a:t>)</a:t>
            </a:r>
            <a:r>
              <a:rPr lang="en-US" sz="3200" baseline="30000" dirty="0"/>
              <a:t>t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6061229" y="4661894"/>
            <a:ext cx="1668728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 err="1"/>
              <a:t>D</a:t>
            </a:r>
            <a:r>
              <a:rPr lang="en-US" sz="3200" baseline="-25000" dirty="0" err="1"/>
              <a:t>n</a:t>
            </a:r>
            <a:r>
              <a:rPr lang="en-US" sz="3200" dirty="0"/>
              <a:t>(1+g</a:t>
            </a:r>
            <a:r>
              <a:rPr lang="en-US" sz="3200" baseline="-25000" dirty="0"/>
              <a:t>2</a:t>
            </a:r>
            <a:r>
              <a:rPr lang="en-US" sz="3200" dirty="0"/>
              <a:t>)</a:t>
            </a:r>
            <a:r>
              <a:rPr lang="en-US" sz="3200" baseline="30000" dirty="0"/>
              <a:t>t</a:t>
            </a:r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5344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</a:t>
            </a:r>
          </a:p>
        </p:txBody>
      </p:sp>
      <p:sp>
        <p:nvSpPr>
          <p:cNvPr id="34824" name="Rectangle 8"/>
          <p:cNvSpPr>
            <a:spLocks noGrp="1" noChangeArrowheads="1"/>
          </p:cNvSpPr>
          <p:nvPr>
            <p:ph idx="1"/>
          </p:nvPr>
        </p:nvSpPr>
        <p:spPr>
          <a:xfrm>
            <a:off x="533400" y="2057400"/>
            <a:ext cx="8153400" cy="20574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400" dirty="0" smtClean="0"/>
              <a:t>The growth phases model assumes that dividends for each share will grow at two or more different growth rates.</a:t>
            </a: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2257863" y="5375296"/>
            <a:ext cx="1432701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(1 + </a:t>
            </a:r>
            <a:r>
              <a:rPr lang="en-US" sz="3200" dirty="0" err="1"/>
              <a:t>k</a:t>
            </a:r>
            <a:r>
              <a:rPr lang="en-US" sz="3200" baseline="-25000" dirty="0" err="1"/>
              <a:t>e</a:t>
            </a:r>
            <a:r>
              <a:rPr lang="en-US" sz="3200" dirty="0"/>
              <a:t>)</a:t>
            </a:r>
            <a:r>
              <a:rPr lang="en-US" sz="3200" baseline="30000" dirty="0"/>
              <a:t>t</a:t>
            </a:r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6297256" y="5473700"/>
            <a:ext cx="1432701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(1 + </a:t>
            </a:r>
            <a:r>
              <a:rPr lang="en-US" sz="3200" dirty="0" err="1"/>
              <a:t>k</a:t>
            </a:r>
            <a:r>
              <a:rPr lang="en-US" sz="3200" baseline="-25000" dirty="0" err="1"/>
              <a:t>e</a:t>
            </a:r>
            <a:r>
              <a:rPr lang="en-US" sz="3200" dirty="0"/>
              <a:t>)</a:t>
            </a:r>
            <a:r>
              <a:rPr lang="en-US" sz="3200" baseline="30000" dirty="0"/>
              <a:t>t</a:t>
            </a:r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501919" y="5053414"/>
            <a:ext cx="956994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V =</a:t>
            </a:r>
            <a:r>
              <a:rPr lang="en-US" sz="3200" dirty="0">
                <a:latin typeface="Symbol" pitchFamily="18" charset="2"/>
              </a:rPr>
              <a:t>S</a:t>
            </a:r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>
            <a:off x="2144713" y="5394916"/>
            <a:ext cx="1432701" cy="1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1231594" y="5518149"/>
            <a:ext cx="665248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t=1</a:t>
            </a:r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1259338" y="4645025"/>
            <a:ext cx="371898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n</a:t>
            </a:r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4953559" y="4953000"/>
            <a:ext cx="426400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>
                <a:latin typeface="Symbol" pitchFamily="18" charset="2"/>
              </a:rPr>
              <a:t>S</a:t>
            </a:r>
          </a:p>
        </p:txBody>
      </p:sp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5038837" y="5406075"/>
            <a:ext cx="1033938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t=n+1</a:t>
            </a:r>
          </a:p>
        </p:txBody>
      </p: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5166759" y="4615828"/>
            <a:ext cx="476093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>
                <a:latin typeface="Symbol" pitchFamily="18" charset="2"/>
              </a:rPr>
              <a:t>¥</a:t>
            </a:r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 flipV="1">
            <a:off x="6297256" y="5394917"/>
            <a:ext cx="1432701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4354513" y="5103813"/>
            <a:ext cx="387928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xmlns="" val="23887505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043113" y="4692650"/>
            <a:ext cx="1663918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D</a:t>
            </a:r>
            <a:r>
              <a:rPr lang="en-US" sz="3200" baseline="-25000"/>
              <a:t>0</a:t>
            </a:r>
            <a:r>
              <a:rPr lang="en-US" sz="3200"/>
              <a:t>(1+g</a:t>
            </a:r>
            <a:r>
              <a:rPr lang="en-US" sz="3200" baseline="-25000"/>
              <a:t>1</a:t>
            </a:r>
            <a:r>
              <a:rPr lang="en-US" sz="3200"/>
              <a:t>)</a:t>
            </a:r>
            <a:r>
              <a:rPr lang="en-US" sz="3200" baseline="30000"/>
              <a:t>t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7104063" y="4730750"/>
            <a:ext cx="856005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D</a:t>
            </a:r>
            <a:r>
              <a:rPr lang="en-US" sz="3200" baseline="-25000" dirty="0"/>
              <a:t>n+1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title"/>
          </p:nvPr>
        </p:nvSpPr>
        <p:spPr>
          <a:xfrm>
            <a:off x="303213" y="304800"/>
            <a:ext cx="86106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idx="1"/>
          </p:nvPr>
        </p:nvSpPr>
        <p:spPr>
          <a:xfrm>
            <a:off x="233516" y="1676400"/>
            <a:ext cx="8610600" cy="2057400"/>
          </a:xfrm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400" dirty="0" smtClean="0"/>
              <a:t>Note that the second phase of the growth phases model assumes that dividends will grow at a constant rate g</a:t>
            </a:r>
            <a:r>
              <a:rPr lang="en-US" sz="3400" baseline="-25000" dirty="0" smtClean="0"/>
              <a:t>2</a:t>
            </a:r>
            <a:r>
              <a:rPr lang="en-US" sz="3400" dirty="0" smtClean="0"/>
              <a:t>.  We can rewrite the formula as: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2144713" y="5518150"/>
            <a:ext cx="1432701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(1 + k</a:t>
            </a:r>
            <a:r>
              <a:rPr lang="en-US" sz="3200" baseline="-25000"/>
              <a:t>e</a:t>
            </a:r>
            <a:r>
              <a:rPr lang="en-US" sz="3200"/>
              <a:t>)</a:t>
            </a:r>
            <a:r>
              <a:rPr lang="en-US" sz="3200" baseline="30000"/>
              <a:t>t</a:t>
            </a: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6834188" y="5457825"/>
            <a:ext cx="1355757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(k</a:t>
            </a:r>
            <a:r>
              <a:rPr lang="en-US" sz="3200" baseline="-25000"/>
              <a:t>e </a:t>
            </a:r>
            <a:r>
              <a:rPr lang="en-US" sz="3200"/>
              <a:t>- g</a:t>
            </a:r>
            <a:r>
              <a:rPr lang="en-US" sz="3200" baseline="-25000"/>
              <a:t>2</a:t>
            </a:r>
            <a:r>
              <a:rPr lang="en-US" sz="3200"/>
              <a:t>)</a:t>
            </a: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501919" y="5078390"/>
            <a:ext cx="956994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V =</a:t>
            </a:r>
            <a:r>
              <a:rPr lang="en-US" sz="3200" dirty="0">
                <a:latin typeface="Symbol" pitchFamily="18" charset="2"/>
              </a:rPr>
              <a:t>S</a:t>
            </a:r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2146300" y="5448300"/>
            <a:ext cx="1560731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1138999" y="5499100"/>
            <a:ext cx="734176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t=1</a:t>
            </a: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1306513" y="4645025"/>
            <a:ext cx="399149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n</a:t>
            </a:r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>
            <a:off x="6934200" y="5448300"/>
            <a:ext cx="1524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3966585" y="5103813"/>
            <a:ext cx="387928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+</a:t>
            </a:r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5624513" y="4781550"/>
            <a:ext cx="391134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1</a:t>
            </a:r>
          </a:p>
        </p:txBody>
      </p:sp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4764088" y="5499100"/>
            <a:ext cx="1485601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(1 + k</a:t>
            </a:r>
            <a:r>
              <a:rPr lang="en-US" sz="3200" baseline="-25000"/>
              <a:t>e</a:t>
            </a:r>
            <a:r>
              <a:rPr lang="en-US" sz="3200"/>
              <a:t>)</a:t>
            </a:r>
            <a:r>
              <a:rPr lang="en-US" sz="3200" baseline="30000"/>
              <a:t>n</a:t>
            </a:r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4876800" y="5448300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4800600" y="4800600"/>
            <a:ext cx="0" cy="1371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>
            <a:off x="4800600" y="48006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>
            <a:off x="4800600" y="61722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8534400" y="4800600"/>
            <a:ext cx="0" cy="1371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6781800" y="4800600"/>
            <a:ext cx="0" cy="1371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>
            <a:off x="6858000" y="4800600"/>
            <a:ext cx="0" cy="1371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>
            <a:off x="6553200" y="48006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0" name="Line 28"/>
          <p:cNvSpPr>
            <a:spLocks noChangeShapeType="1"/>
          </p:cNvSpPr>
          <p:nvPr/>
        </p:nvSpPr>
        <p:spPr bwMode="auto">
          <a:xfrm>
            <a:off x="6858000" y="48006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1" name="Line 29"/>
          <p:cNvSpPr>
            <a:spLocks noChangeShapeType="1"/>
          </p:cNvSpPr>
          <p:nvPr/>
        </p:nvSpPr>
        <p:spPr bwMode="auto">
          <a:xfrm>
            <a:off x="6858000" y="61722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2" name="Line 30"/>
          <p:cNvSpPr>
            <a:spLocks noChangeShapeType="1"/>
          </p:cNvSpPr>
          <p:nvPr/>
        </p:nvSpPr>
        <p:spPr bwMode="auto">
          <a:xfrm>
            <a:off x="6553200" y="61722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3" name="Line 31"/>
          <p:cNvSpPr>
            <a:spLocks noChangeShapeType="1"/>
          </p:cNvSpPr>
          <p:nvPr/>
        </p:nvSpPr>
        <p:spPr bwMode="auto">
          <a:xfrm>
            <a:off x="8305800" y="48006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33824" name="Line 32"/>
          <p:cNvSpPr>
            <a:spLocks noChangeShapeType="1"/>
          </p:cNvSpPr>
          <p:nvPr/>
        </p:nvSpPr>
        <p:spPr bwMode="auto">
          <a:xfrm>
            <a:off x="8305800" y="6172200"/>
            <a:ext cx="228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xmlns="" val="8454604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Stock GP has an expected growth rate of 16% for the first 3 years and 8% thereafter.  Each share of stock just received an annual $3.24 dividend per share.  The appropriate discount rate is 15%.  What is the value of the common stock under this scenario?</a:t>
            </a:r>
          </a:p>
        </p:txBody>
      </p:sp>
    </p:spTree>
    <p:extLst>
      <p:ext uri="{BB962C8B-B14F-4D97-AF65-F5344CB8AC3E}">
        <p14:creationId xmlns:p14="http://schemas.microsoft.com/office/powerpoint/2010/main" xmlns="" val="634924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1027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4478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35846" name="Line 1030"/>
          <p:cNvSpPr>
            <a:spLocks noChangeShapeType="1"/>
          </p:cNvSpPr>
          <p:nvPr/>
        </p:nvSpPr>
        <p:spPr bwMode="auto">
          <a:xfrm>
            <a:off x="1066800" y="2819400"/>
            <a:ext cx="6248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7" name="Line 1031"/>
          <p:cNvSpPr>
            <a:spLocks noChangeShapeType="1"/>
          </p:cNvSpPr>
          <p:nvPr/>
        </p:nvSpPr>
        <p:spPr bwMode="auto">
          <a:xfrm>
            <a:off x="10668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8" name="Line 1032"/>
          <p:cNvSpPr>
            <a:spLocks noChangeShapeType="1"/>
          </p:cNvSpPr>
          <p:nvPr/>
        </p:nvSpPr>
        <p:spPr bwMode="auto">
          <a:xfrm>
            <a:off x="19812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9" name="Line 1033"/>
          <p:cNvSpPr>
            <a:spLocks noChangeShapeType="1"/>
          </p:cNvSpPr>
          <p:nvPr/>
        </p:nvSpPr>
        <p:spPr bwMode="auto">
          <a:xfrm>
            <a:off x="28956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0" name="Line 1034"/>
          <p:cNvSpPr>
            <a:spLocks noChangeShapeType="1"/>
          </p:cNvSpPr>
          <p:nvPr/>
        </p:nvSpPr>
        <p:spPr bwMode="auto">
          <a:xfrm>
            <a:off x="3810000" y="25908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5851" name="Line 1035"/>
          <p:cNvSpPr>
            <a:spLocks noChangeShapeType="1"/>
          </p:cNvSpPr>
          <p:nvPr/>
        </p:nvSpPr>
        <p:spPr bwMode="auto">
          <a:xfrm>
            <a:off x="47244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2" name="Line 1036"/>
          <p:cNvSpPr>
            <a:spLocks noChangeShapeType="1"/>
          </p:cNvSpPr>
          <p:nvPr/>
        </p:nvSpPr>
        <p:spPr bwMode="auto">
          <a:xfrm>
            <a:off x="56388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3" name="Line 1037"/>
          <p:cNvSpPr>
            <a:spLocks noChangeShapeType="1"/>
          </p:cNvSpPr>
          <p:nvPr/>
        </p:nvSpPr>
        <p:spPr bwMode="auto">
          <a:xfrm>
            <a:off x="65532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4" name="Text Box 1038"/>
          <p:cNvSpPr txBox="1">
            <a:spLocks noChangeArrowheads="1"/>
          </p:cNvSpPr>
          <p:nvPr/>
        </p:nvSpPr>
        <p:spPr bwMode="auto">
          <a:xfrm>
            <a:off x="7375525" y="2398713"/>
            <a:ext cx="5111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chemeClr val="tx1"/>
                </a:solidFill>
                <a:sym typeface="Symbol" pitchFamily="18" charset="2"/>
              </a:rPr>
              <a:t>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5855" name="Text Box 1039"/>
          <p:cNvSpPr txBox="1">
            <a:spLocks noChangeArrowheads="1"/>
          </p:cNvSpPr>
          <p:nvPr/>
        </p:nvSpPr>
        <p:spPr bwMode="auto">
          <a:xfrm>
            <a:off x="838200" y="2133600"/>
            <a:ext cx="5903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0       1        2       3       4       5        6</a:t>
            </a:r>
          </a:p>
        </p:txBody>
      </p:sp>
      <p:sp>
        <p:nvSpPr>
          <p:cNvPr id="35856" name="Text Box 1040"/>
          <p:cNvSpPr txBox="1">
            <a:spLocks noChangeArrowheads="1"/>
          </p:cNvSpPr>
          <p:nvPr/>
        </p:nvSpPr>
        <p:spPr bwMode="auto">
          <a:xfrm>
            <a:off x="838200" y="3048000"/>
            <a:ext cx="6080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        D</a:t>
            </a:r>
            <a:r>
              <a:rPr lang="en-US" sz="2800" baseline="-25000">
                <a:solidFill>
                  <a:schemeClr val="tx1"/>
                </a:solidFill>
              </a:rPr>
              <a:t>1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2</a:t>
            </a:r>
            <a:r>
              <a:rPr lang="en-US" sz="2800">
                <a:solidFill>
                  <a:schemeClr val="tx1"/>
                </a:solidFill>
              </a:rPr>
              <a:t>      D</a:t>
            </a:r>
            <a:r>
              <a:rPr lang="en-US" sz="2800" baseline="-25000">
                <a:solidFill>
                  <a:schemeClr val="tx1"/>
                </a:solidFill>
              </a:rPr>
              <a:t>3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4</a:t>
            </a:r>
            <a:r>
              <a:rPr lang="en-US" sz="2800">
                <a:solidFill>
                  <a:schemeClr val="tx1"/>
                </a:solidFill>
              </a:rPr>
              <a:t>      D</a:t>
            </a:r>
            <a:r>
              <a:rPr lang="en-US" sz="2800" baseline="-25000">
                <a:solidFill>
                  <a:schemeClr val="tx1"/>
                </a:solidFill>
              </a:rPr>
              <a:t>5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5857" name="Line 1041"/>
          <p:cNvSpPr>
            <a:spLocks noChangeShapeType="1"/>
          </p:cNvSpPr>
          <p:nvPr/>
        </p:nvSpPr>
        <p:spPr bwMode="auto">
          <a:xfrm>
            <a:off x="3810000" y="36576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5858" name="Line 1042"/>
          <p:cNvSpPr>
            <a:spLocks noChangeShapeType="1"/>
          </p:cNvSpPr>
          <p:nvPr/>
        </p:nvSpPr>
        <p:spPr bwMode="auto">
          <a:xfrm>
            <a:off x="1066800" y="3581400"/>
            <a:ext cx="0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9" name="Line 1043"/>
          <p:cNvSpPr>
            <a:spLocks noChangeShapeType="1"/>
          </p:cNvSpPr>
          <p:nvPr/>
        </p:nvSpPr>
        <p:spPr bwMode="auto">
          <a:xfrm>
            <a:off x="1066800" y="3810000"/>
            <a:ext cx="2743200" cy="0"/>
          </a:xfrm>
          <a:prstGeom prst="line">
            <a:avLst/>
          </a:prstGeom>
          <a:ln>
            <a:headEnd type="triangle" w="med" len="med"/>
            <a:tailEnd type="triangl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5860" name="Text Box 1044"/>
          <p:cNvSpPr txBox="1">
            <a:spLocks noChangeArrowheads="1"/>
          </p:cNvSpPr>
          <p:nvPr/>
        </p:nvSpPr>
        <p:spPr bwMode="auto">
          <a:xfrm>
            <a:off x="1127125" y="3946525"/>
            <a:ext cx="26955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600">
                <a:solidFill>
                  <a:schemeClr val="tx1"/>
                </a:solidFill>
              </a:rPr>
              <a:t>Growth of 16% for 3 years</a:t>
            </a:r>
          </a:p>
        </p:txBody>
      </p:sp>
      <p:sp>
        <p:nvSpPr>
          <p:cNvPr id="35861" name="Text Box 1045"/>
          <p:cNvSpPr txBox="1">
            <a:spLocks noChangeArrowheads="1"/>
          </p:cNvSpPr>
          <p:nvPr/>
        </p:nvSpPr>
        <p:spPr bwMode="auto">
          <a:xfrm>
            <a:off x="3962400" y="3962400"/>
            <a:ext cx="2540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1600">
                <a:solidFill>
                  <a:schemeClr val="tx1"/>
                </a:solidFill>
              </a:rPr>
              <a:t>Growth of 8% to infinity!</a:t>
            </a:r>
          </a:p>
        </p:txBody>
      </p:sp>
      <p:sp>
        <p:nvSpPr>
          <p:cNvPr id="35862" name="Line 1046"/>
          <p:cNvSpPr>
            <a:spLocks noChangeShapeType="1"/>
          </p:cNvSpPr>
          <p:nvPr/>
        </p:nvSpPr>
        <p:spPr bwMode="auto">
          <a:xfrm>
            <a:off x="3886200" y="3810000"/>
            <a:ext cx="3352800" cy="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90600" y="4876800"/>
            <a:ext cx="689610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400" dirty="0"/>
              <a:t>Stock GP has two phases of growth.  The first, 16%, starts at time t=0 for 3 years and is followed by 8% thereafter starting at time t=3.  We should view the time line as two separate time lines in the valuation.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1813535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371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144388" name="Rectangle 4"/>
          <p:cNvSpPr>
            <a:spLocks noGrp="1" noChangeArrowheads="1"/>
          </p:cNvSpPr>
          <p:nvPr>
            <p:ph idx="1"/>
          </p:nvPr>
        </p:nvSpPr>
        <p:spPr>
          <a:xfrm>
            <a:off x="762000" y="5638800"/>
            <a:ext cx="7543800" cy="762000"/>
          </a:xfrm>
          <a:effectLst>
            <a:outerShdw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2800" dirty="0" smtClean="0"/>
              <a:t>We can value Phase 2 using the Constant Growth Model</a:t>
            </a:r>
          </a:p>
        </p:txBody>
      </p:sp>
      <p:sp>
        <p:nvSpPr>
          <p:cNvPr id="36877" name="Text Box 14"/>
          <p:cNvSpPr txBox="1">
            <a:spLocks noChangeArrowheads="1"/>
          </p:cNvSpPr>
          <p:nvPr/>
        </p:nvSpPr>
        <p:spPr bwMode="auto">
          <a:xfrm>
            <a:off x="7467600" y="4038600"/>
            <a:ext cx="5111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>
                <a:sym typeface="Symbol" pitchFamily="18" charset="2"/>
              </a:rPr>
              <a:t></a:t>
            </a:r>
            <a:endParaRPr lang="en-US"/>
          </a:p>
        </p:txBody>
      </p:sp>
      <p:sp>
        <p:nvSpPr>
          <p:cNvPr id="36880" name="Text Box 23"/>
          <p:cNvSpPr txBox="1">
            <a:spLocks noChangeArrowheads="1"/>
          </p:cNvSpPr>
          <p:nvPr/>
        </p:nvSpPr>
        <p:spPr bwMode="auto">
          <a:xfrm>
            <a:off x="838200" y="4648200"/>
            <a:ext cx="6084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                                     D</a:t>
            </a:r>
            <a:r>
              <a:rPr lang="en-US" sz="2800" baseline="-25000" dirty="0">
                <a:solidFill>
                  <a:schemeClr val="tx1"/>
                </a:solidFill>
              </a:rPr>
              <a:t>4</a:t>
            </a:r>
            <a:r>
              <a:rPr lang="en-US" sz="2800" dirty="0">
                <a:solidFill>
                  <a:schemeClr val="tx1"/>
                </a:solidFill>
              </a:rPr>
              <a:t>     D</a:t>
            </a:r>
            <a:r>
              <a:rPr lang="en-US" sz="2800" baseline="-25000" dirty="0">
                <a:solidFill>
                  <a:schemeClr val="tx1"/>
                </a:solidFill>
              </a:rPr>
              <a:t>5</a:t>
            </a:r>
            <a:r>
              <a:rPr lang="en-US" sz="2800" dirty="0">
                <a:solidFill>
                  <a:schemeClr val="tx1"/>
                </a:solidFill>
              </a:rPr>
              <a:t>     D</a:t>
            </a:r>
            <a:r>
              <a:rPr lang="en-US" sz="2800" baseline="-25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6881" name="Text Box 24"/>
          <p:cNvSpPr txBox="1">
            <a:spLocks noChangeArrowheads="1"/>
          </p:cNvSpPr>
          <p:nvPr/>
        </p:nvSpPr>
        <p:spPr bwMode="auto">
          <a:xfrm>
            <a:off x="914400" y="3733800"/>
            <a:ext cx="5903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0       1        2       3       4       5        6</a:t>
            </a:r>
          </a:p>
        </p:txBody>
      </p:sp>
      <p:sp>
        <p:nvSpPr>
          <p:cNvPr id="36882" name="Line 25"/>
          <p:cNvSpPr>
            <a:spLocks noChangeShapeType="1"/>
          </p:cNvSpPr>
          <p:nvPr/>
        </p:nvSpPr>
        <p:spPr bwMode="auto">
          <a:xfrm>
            <a:off x="3810000" y="42672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6883" name="Line 26"/>
          <p:cNvSpPr>
            <a:spLocks noChangeShapeType="1"/>
          </p:cNvSpPr>
          <p:nvPr/>
        </p:nvSpPr>
        <p:spPr bwMode="auto">
          <a:xfrm>
            <a:off x="47244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4" name="Line 27"/>
          <p:cNvSpPr>
            <a:spLocks noChangeShapeType="1"/>
          </p:cNvSpPr>
          <p:nvPr/>
        </p:nvSpPr>
        <p:spPr bwMode="auto">
          <a:xfrm>
            <a:off x="56388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5" name="Line 28"/>
          <p:cNvSpPr>
            <a:spLocks noChangeShapeType="1"/>
          </p:cNvSpPr>
          <p:nvPr/>
        </p:nvSpPr>
        <p:spPr bwMode="auto">
          <a:xfrm>
            <a:off x="66294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6" name="Line 29"/>
          <p:cNvSpPr>
            <a:spLocks noChangeShapeType="1"/>
          </p:cNvSpPr>
          <p:nvPr/>
        </p:nvSpPr>
        <p:spPr bwMode="auto">
          <a:xfrm>
            <a:off x="3810000" y="4495800"/>
            <a:ext cx="3505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838200" y="2133600"/>
            <a:ext cx="7467600" cy="1433513"/>
            <a:chOff x="838200" y="2133600"/>
            <a:chExt cx="7467600" cy="1433513"/>
          </a:xfrm>
        </p:grpSpPr>
        <p:grpSp>
          <p:nvGrpSpPr>
            <p:cNvPr id="2" name="Group 1"/>
            <p:cNvGrpSpPr/>
            <p:nvPr/>
          </p:nvGrpSpPr>
          <p:grpSpPr>
            <a:xfrm>
              <a:off x="838200" y="2133600"/>
              <a:ext cx="3328988" cy="1433513"/>
              <a:chOff x="838200" y="2133600"/>
              <a:chExt cx="3328988" cy="1433513"/>
            </a:xfrm>
          </p:grpSpPr>
          <p:sp>
            <p:nvSpPr>
              <p:cNvPr id="36872" name="Line 6"/>
              <p:cNvSpPr>
                <a:spLocks noChangeShapeType="1"/>
              </p:cNvSpPr>
              <p:nvPr/>
            </p:nvSpPr>
            <p:spPr bwMode="auto">
              <a:xfrm>
                <a:off x="1066800" y="2819400"/>
                <a:ext cx="27432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3" name="Line 7"/>
              <p:cNvSpPr>
                <a:spLocks noChangeShapeType="1"/>
              </p:cNvSpPr>
              <p:nvPr/>
            </p:nvSpPr>
            <p:spPr bwMode="auto">
              <a:xfrm>
                <a:off x="1066800" y="2590800"/>
                <a:ext cx="0" cy="457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4" name="Line 8"/>
              <p:cNvSpPr>
                <a:spLocks noChangeShapeType="1"/>
              </p:cNvSpPr>
              <p:nvPr/>
            </p:nvSpPr>
            <p:spPr bwMode="auto">
              <a:xfrm>
                <a:off x="1981200" y="2590800"/>
                <a:ext cx="0" cy="457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5" name="Line 9"/>
              <p:cNvSpPr>
                <a:spLocks noChangeShapeType="1"/>
              </p:cNvSpPr>
              <p:nvPr/>
            </p:nvSpPr>
            <p:spPr bwMode="auto">
              <a:xfrm>
                <a:off x="2895600" y="2590800"/>
                <a:ext cx="0" cy="4572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6" name="Line 10"/>
              <p:cNvSpPr>
                <a:spLocks noChangeShapeType="1"/>
              </p:cNvSpPr>
              <p:nvPr/>
            </p:nvSpPr>
            <p:spPr bwMode="auto">
              <a:xfrm>
                <a:off x="3810000" y="2590800"/>
                <a:ext cx="0" cy="457200"/>
              </a:xfrm>
              <a:prstGeom prst="line">
                <a:avLst/>
              </a:prstGeom>
              <a:ln>
                <a:headEnd/>
                <a:tailEnd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6878" name="Text Box 15"/>
              <p:cNvSpPr txBox="1">
                <a:spLocks noChangeArrowheads="1"/>
              </p:cNvSpPr>
              <p:nvPr/>
            </p:nvSpPr>
            <p:spPr bwMode="auto">
              <a:xfrm>
                <a:off x="838200" y="2133600"/>
                <a:ext cx="3143250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600" b="1">
                    <a:solidFill>
                      <a:srgbClr val="000000"/>
                    </a:solidFill>
                    <a:latin typeface="Arial" charset="0"/>
                  </a:defRPr>
                </a:lvl1pPr>
                <a:lvl2pPr marL="742950" indent="-285750">
                  <a:defRPr sz="3600" b="1">
                    <a:solidFill>
                      <a:srgbClr val="000000"/>
                    </a:solidFill>
                    <a:latin typeface="Arial" charset="0"/>
                  </a:defRPr>
                </a:lvl2pPr>
                <a:lvl3pPr marL="11430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3pPr>
                <a:lvl4pPr marL="16002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4pPr>
                <a:lvl5pPr marL="20574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9pPr>
              </a:lstStyle>
              <a:p>
                <a:r>
                  <a:rPr lang="en-US" sz="2800">
                    <a:solidFill>
                      <a:schemeClr val="tx1"/>
                    </a:solidFill>
                  </a:rPr>
                  <a:t>0       1        2       3</a:t>
                </a:r>
              </a:p>
            </p:txBody>
          </p:sp>
          <p:sp>
            <p:nvSpPr>
              <p:cNvPr id="36879" name="Text Box 16"/>
              <p:cNvSpPr txBox="1">
                <a:spLocks noChangeArrowheads="1"/>
              </p:cNvSpPr>
              <p:nvPr/>
            </p:nvSpPr>
            <p:spPr bwMode="auto">
              <a:xfrm>
                <a:off x="838200" y="3048000"/>
                <a:ext cx="3328988" cy="519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600" b="1">
                    <a:solidFill>
                      <a:srgbClr val="000000"/>
                    </a:solidFill>
                    <a:latin typeface="Arial" charset="0"/>
                  </a:defRPr>
                </a:lvl1pPr>
                <a:lvl2pPr marL="742950" indent="-285750">
                  <a:defRPr sz="3600" b="1">
                    <a:solidFill>
                      <a:srgbClr val="000000"/>
                    </a:solidFill>
                    <a:latin typeface="Arial" charset="0"/>
                  </a:defRPr>
                </a:lvl2pPr>
                <a:lvl3pPr marL="11430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3pPr>
                <a:lvl4pPr marL="16002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4pPr>
                <a:lvl5pPr marL="2057400" indent="-228600">
                  <a:defRPr sz="3600" b="1">
                    <a:solidFill>
                      <a:srgbClr val="000000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rgbClr val="000000"/>
                    </a:solidFill>
                    <a:latin typeface="Arial" charset="0"/>
                  </a:defRPr>
                </a:lvl9pPr>
              </a:lstStyle>
              <a:p>
                <a:r>
                  <a:rPr lang="en-US" sz="2800">
                    <a:solidFill>
                      <a:schemeClr val="tx1"/>
                    </a:solidFill>
                  </a:rPr>
                  <a:t>         D</a:t>
                </a:r>
                <a:r>
                  <a:rPr lang="en-US" sz="2800" baseline="-25000">
                    <a:solidFill>
                      <a:schemeClr val="tx1"/>
                    </a:solidFill>
                  </a:rPr>
                  <a:t>1</a:t>
                </a:r>
                <a:r>
                  <a:rPr lang="en-US" sz="2800">
                    <a:solidFill>
                      <a:schemeClr val="tx1"/>
                    </a:solidFill>
                  </a:rPr>
                  <a:t>     D</a:t>
                </a:r>
                <a:r>
                  <a:rPr lang="en-US" sz="2800" baseline="-25000">
                    <a:solidFill>
                      <a:schemeClr val="tx1"/>
                    </a:solidFill>
                  </a:rPr>
                  <a:t>2</a:t>
                </a:r>
                <a:r>
                  <a:rPr lang="en-US" sz="2800">
                    <a:solidFill>
                      <a:schemeClr val="tx1"/>
                    </a:solidFill>
                  </a:rPr>
                  <a:t>      D</a:t>
                </a:r>
                <a:r>
                  <a:rPr lang="en-US" sz="2800" baseline="-25000">
                    <a:solidFill>
                      <a:schemeClr val="tx1"/>
                    </a:solidFill>
                  </a:rPr>
                  <a:t>3</a:t>
                </a:r>
              </a:p>
            </p:txBody>
          </p:sp>
        </p:grpSp>
        <p:sp>
          <p:nvSpPr>
            <p:cNvPr id="36887" name="Text Box 32"/>
            <p:cNvSpPr txBox="1">
              <a:spLocks noChangeArrowheads="1"/>
            </p:cNvSpPr>
            <p:nvPr/>
          </p:nvSpPr>
          <p:spPr bwMode="auto">
            <a:xfrm>
              <a:off x="4953000" y="2209800"/>
              <a:ext cx="33528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600" b="1">
                  <a:solidFill>
                    <a:srgbClr val="000000"/>
                  </a:solidFill>
                  <a:latin typeface="Arial" charset="0"/>
                </a:defRPr>
              </a:lvl1pPr>
              <a:lvl2pPr marL="742950" indent="-285750">
                <a:defRPr sz="3600" b="1">
                  <a:solidFill>
                    <a:srgbClr val="000000"/>
                  </a:solidFill>
                  <a:latin typeface="Arial" charset="0"/>
                </a:defRPr>
              </a:lvl2pPr>
              <a:lvl3pPr marL="1143000" indent="-228600">
                <a:defRPr sz="3600" b="1">
                  <a:solidFill>
                    <a:srgbClr val="000000"/>
                  </a:solidFill>
                  <a:latin typeface="Arial" charset="0"/>
                </a:defRPr>
              </a:lvl3pPr>
              <a:lvl4pPr marL="1600200" indent="-228600">
                <a:defRPr sz="3600" b="1">
                  <a:solidFill>
                    <a:srgbClr val="000000"/>
                  </a:solidFill>
                  <a:latin typeface="Arial" charset="0"/>
                </a:defRPr>
              </a:lvl4pPr>
              <a:lvl5pPr marL="2057400" indent="-228600">
                <a:defRPr sz="3600" b="1">
                  <a:solidFill>
                    <a:srgbClr val="00000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00000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00000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00000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000000"/>
                  </a:solidFill>
                  <a:latin typeface="Arial" charset="0"/>
                </a:defRPr>
              </a:lvl9pPr>
            </a:lstStyle>
            <a:p>
              <a:r>
                <a:rPr lang="en-US" sz="2400" dirty="0"/>
                <a:t>Growth Phase </a:t>
              </a:r>
              <a:r>
                <a:rPr lang="en-US" sz="2400" dirty="0" smtClean="0"/>
                <a:t>1 </a:t>
              </a:r>
              <a:r>
                <a:rPr lang="en-US" sz="2400" dirty="0"/>
                <a:t>plus the infinitely long Phase </a:t>
              </a:r>
              <a:r>
                <a:rPr lang="en-US" sz="2400" dirty="0" smtClean="0"/>
                <a:t>2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9607379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533400" y="2057400"/>
            <a:ext cx="8001000" cy="1524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GB" sz="2400"/>
          </a:p>
        </p:txBody>
      </p:sp>
      <p:sp>
        <p:nvSpPr>
          <p:cNvPr id="146437" name="Rectangle 5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59436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b="1" smtClean="0"/>
              <a:t>Growth Phases Model Example</a:t>
            </a:r>
          </a:p>
        </p:txBody>
      </p:sp>
      <p:sp>
        <p:nvSpPr>
          <p:cNvPr id="14643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5410200"/>
            <a:ext cx="7848600" cy="990600"/>
          </a:xfrm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2600" dirty="0" smtClean="0"/>
              <a:t>Note that we can now replace all dividends from year 4 to infinity with the </a:t>
            </a:r>
            <a:r>
              <a:rPr lang="en-US" sz="2600" i="1" dirty="0" smtClean="0"/>
              <a:t>value</a:t>
            </a:r>
            <a:r>
              <a:rPr lang="en-US" sz="2600" dirty="0" smtClean="0"/>
              <a:t> at time t=3, V</a:t>
            </a:r>
            <a:r>
              <a:rPr lang="en-US" sz="2600" baseline="-25000" dirty="0" smtClean="0"/>
              <a:t>3</a:t>
            </a:r>
            <a:r>
              <a:rPr lang="en-US" sz="2600" dirty="0" smtClean="0"/>
              <a:t>!  Simpler!!</a:t>
            </a:r>
          </a:p>
        </p:txBody>
      </p:sp>
      <p:sp>
        <p:nvSpPr>
          <p:cNvPr id="37896" name="Text Box 13"/>
          <p:cNvSpPr txBox="1">
            <a:spLocks noChangeArrowheads="1"/>
          </p:cNvSpPr>
          <p:nvPr/>
        </p:nvSpPr>
        <p:spPr bwMode="auto">
          <a:xfrm>
            <a:off x="7467600" y="4038600"/>
            <a:ext cx="5111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chemeClr val="tx1"/>
                </a:solidFill>
                <a:sym typeface="Symbol" pitchFamily="18" charset="2"/>
              </a:rPr>
              <a:t>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7897" name="Text Box 15"/>
          <p:cNvSpPr txBox="1">
            <a:spLocks noChangeArrowheads="1"/>
          </p:cNvSpPr>
          <p:nvPr/>
        </p:nvSpPr>
        <p:spPr bwMode="auto">
          <a:xfrm>
            <a:off x="914400" y="2416175"/>
            <a:ext cx="1235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V</a:t>
            </a:r>
            <a:r>
              <a:rPr lang="en-US" baseline="-25000" dirty="0">
                <a:solidFill>
                  <a:schemeClr val="tx1"/>
                </a:solidFill>
              </a:rPr>
              <a:t>3 </a:t>
            </a:r>
            <a:r>
              <a:rPr lang="en-US" dirty="0">
                <a:solidFill>
                  <a:schemeClr val="tx1"/>
                </a:solidFill>
              </a:rPr>
              <a:t>= </a:t>
            </a:r>
          </a:p>
        </p:txBody>
      </p:sp>
      <p:sp>
        <p:nvSpPr>
          <p:cNvPr id="37898" name="Text Box 16"/>
          <p:cNvSpPr txBox="1">
            <a:spLocks noChangeArrowheads="1"/>
          </p:cNvSpPr>
          <p:nvPr/>
        </p:nvSpPr>
        <p:spPr bwMode="auto">
          <a:xfrm>
            <a:off x="838200" y="4648200"/>
            <a:ext cx="6084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                                     D</a:t>
            </a:r>
            <a:r>
              <a:rPr lang="en-US" sz="2800" baseline="-25000">
                <a:solidFill>
                  <a:schemeClr val="tx1"/>
                </a:solidFill>
              </a:rPr>
              <a:t>4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5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7899" name="Text Box 17"/>
          <p:cNvSpPr txBox="1">
            <a:spLocks noChangeArrowheads="1"/>
          </p:cNvSpPr>
          <p:nvPr/>
        </p:nvSpPr>
        <p:spPr bwMode="auto">
          <a:xfrm>
            <a:off x="914400" y="3733800"/>
            <a:ext cx="5903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0       1        2       3       4       5        6</a:t>
            </a:r>
          </a:p>
        </p:txBody>
      </p:sp>
      <p:sp>
        <p:nvSpPr>
          <p:cNvPr id="37900" name="Line 18"/>
          <p:cNvSpPr>
            <a:spLocks noChangeShapeType="1"/>
          </p:cNvSpPr>
          <p:nvPr/>
        </p:nvSpPr>
        <p:spPr bwMode="auto">
          <a:xfrm>
            <a:off x="3810000" y="42672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7901" name="Line 19"/>
          <p:cNvSpPr>
            <a:spLocks noChangeShapeType="1"/>
          </p:cNvSpPr>
          <p:nvPr/>
        </p:nvSpPr>
        <p:spPr bwMode="auto">
          <a:xfrm>
            <a:off x="47244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2" name="Line 20"/>
          <p:cNvSpPr>
            <a:spLocks noChangeShapeType="1"/>
          </p:cNvSpPr>
          <p:nvPr/>
        </p:nvSpPr>
        <p:spPr bwMode="auto">
          <a:xfrm>
            <a:off x="56388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21"/>
          <p:cNvSpPr>
            <a:spLocks noChangeShapeType="1"/>
          </p:cNvSpPr>
          <p:nvPr/>
        </p:nvSpPr>
        <p:spPr bwMode="auto">
          <a:xfrm>
            <a:off x="6629400" y="42672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22"/>
          <p:cNvSpPr>
            <a:spLocks noChangeShapeType="1"/>
          </p:cNvSpPr>
          <p:nvPr/>
        </p:nvSpPr>
        <p:spPr bwMode="auto">
          <a:xfrm>
            <a:off x="3810000" y="4495800"/>
            <a:ext cx="3505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Text Box 25"/>
          <p:cNvSpPr txBox="1">
            <a:spLocks noChangeArrowheads="1"/>
          </p:cNvSpPr>
          <p:nvPr/>
        </p:nvSpPr>
        <p:spPr bwMode="auto">
          <a:xfrm>
            <a:off x="2133600" y="2209800"/>
            <a:ext cx="8699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4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k-g</a:t>
            </a:r>
          </a:p>
        </p:txBody>
      </p:sp>
      <p:sp>
        <p:nvSpPr>
          <p:cNvPr id="37906" name="Line 26"/>
          <p:cNvSpPr>
            <a:spLocks noChangeShapeType="1"/>
          </p:cNvSpPr>
          <p:nvPr/>
        </p:nvSpPr>
        <p:spPr bwMode="auto">
          <a:xfrm>
            <a:off x="2209800" y="28194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7" name="Text Box 27"/>
          <p:cNvSpPr txBox="1">
            <a:spLocks noChangeArrowheads="1"/>
          </p:cNvSpPr>
          <p:nvPr/>
        </p:nvSpPr>
        <p:spPr bwMode="auto">
          <a:xfrm>
            <a:off x="3276600" y="2286000"/>
            <a:ext cx="52593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400" dirty="0"/>
              <a:t>We can use this model because </a:t>
            </a:r>
          </a:p>
          <a:p>
            <a:r>
              <a:rPr lang="en-US" sz="2400" dirty="0"/>
              <a:t>dividends grow at a constant 8% </a:t>
            </a:r>
          </a:p>
          <a:p>
            <a:r>
              <a:rPr lang="en-US" sz="2400" dirty="0"/>
              <a:t>rate beginning at the end of Year 3.</a:t>
            </a:r>
          </a:p>
        </p:txBody>
      </p:sp>
    </p:spTree>
    <p:extLst>
      <p:ext uri="{BB962C8B-B14F-4D97-AF65-F5344CB8AC3E}">
        <p14:creationId xmlns:p14="http://schemas.microsoft.com/office/powerpoint/2010/main" xmlns="" val="36216115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5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534400" cy="14478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14848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5410200"/>
            <a:ext cx="7543800" cy="7620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2400" smtClean="0"/>
              <a:t>Now we only need to find the first four dividends to calculate the necessary cash flows.</a:t>
            </a:r>
            <a:endParaRPr lang="en-US" sz="2400" i="1" smtClean="0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1066800" y="2819400"/>
            <a:ext cx="2743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10668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19812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28956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3810000" y="25908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8925" name="Text Box 14"/>
          <p:cNvSpPr txBox="1">
            <a:spLocks noChangeArrowheads="1"/>
          </p:cNvSpPr>
          <p:nvPr/>
        </p:nvSpPr>
        <p:spPr bwMode="auto">
          <a:xfrm>
            <a:off x="838200" y="2133600"/>
            <a:ext cx="314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0       1        2       3</a:t>
            </a:r>
          </a:p>
        </p:txBody>
      </p:sp>
      <p:sp>
        <p:nvSpPr>
          <p:cNvPr id="38926" name="Text Box 15"/>
          <p:cNvSpPr txBox="1">
            <a:spLocks noChangeArrowheads="1"/>
          </p:cNvSpPr>
          <p:nvPr/>
        </p:nvSpPr>
        <p:spPr bwMode="auto">
          <a:xfrm>
            <a:off x="838200" y="3048000"/>
            <a:ext cx="3328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        D</a:t>
            </a:r>
            <a:r>
              <a:rPr lang="en-US" sz="2800" baseline="-25000">
                <a:solidFill>
                  <a:schemeClr val="tx1"/>
                </a:solidFill>
              </a:rPr>
              <a:t>1</a:t>
            </a:r>
            <a:r>
              <a:rPr lang="en-US" sz="2800">
                <a:solidFill>
                  <a:schemeClr val="tx1"/>
                </a:solidFill>
              </a:rPr>
              <a:t>     D</a:t>
            </a:r>
            <a:r>
              <a:rPr lang="en-US" sz="2800" baseline="-25000">
                <a:solidFill>
                  <a:schemeClr val="tx1"/>
                </a:solidFill>
              </a:rPr>
              <a:t>2</a:t>
            </a:r>
            <a:r>
              <a:rPr lang="en-US" sz="2800">
                <a:solidFill>
                  <a:schemeClr val="tx1"/>
                </a:solidFill>
              </a:rPr>
              <a:t>      D</a:t>
            </a:r>
            <a:r>
              <a:rPr lang="en-US" sz="2800" baseline="-25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8927" name="Text Box 16"/>
          <p:cNvSpPr txBox="1">
            <a:spLocks noChangeArrowheads="1"/>
          </p:cNvSpPr>
          <p:nvPr/>
        </p:nvSpPr>
        <p:spPr bwMode="auto">
          <a:xfrm>
            <a:off x="838200" y="4648200"/>
            <a:ext cx="3311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                           V</a:t>
            </a:r>
            <a:r>
              <a:rPr lang="en-US" sz="2800" baseline="-25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8928" name="Text Box 17"/>
          <p:cNvSpPr txBox="1">
            <a:spLocks noChangeArrowheads="1"/>
          </p:cNvSpPr>
          <p:nvPr/>
        </p:nvSpPr>
        <p:spPr bwMode="auto">
          <a:xfrm>
            <a:off x="914400" y="3733800"/>
            <a:ext cx="314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0       1        2       3</a:t>
            </a:r>
          </a:p>
        </p:txBody>
      </p:sp>
      <p:sp>
        <p:nvSpPr>
          <p:cNvPr id="38929" name="Line 18"/>
          <p:cNvSpPr>
            <a:spLocks noChangeShapeType="1"/>
          </p:cNvSpPr>
          <p:nvPr/>
        </p:nvSpPr>
        <p:spPr bwMode="auto">
          <a:xfrm>
            <a:off x="3829665" y="4206875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38931" name="Text Box 23"/>
          <p:cNvSpPr txBox="1">
            <a:spLocks noChangeArrowheads="1"/>
          </p:cNvSpPr>
          <p:nvPr/>
        </p:nvSpPr>
        <p:spPr bwMode="auto">
          <a:xfrm>
            <a:off x="3810000" y="2586335"/>
            <a:ext cx="3505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400" i="1" dirty="0" smtClean="0">
                <a:solidFill>
                  <a:schemeClr val="tx1"/>
                </a:solidFill>
              </a:rPr>
              <a:t>- - - - -  New </a:t>
            </a:r>
            <a:r>
              <a:rPr lang="en-US" sz="2400" i="1" dirty="0">
                <a:solidFill>
                  <a:schemeClr val="tx1"/>
                </a:solidFill>
              </a:rPr>
              <a:t>Time </a:t>
            </a:r>
            <a:r>
              <a:rPr lang="en-US" sz="2400" i="1" dirty="0" smtClean="0">
                <a:solidFill>
                  <a:schemeClr val="tx1"/>
                </a:solidFill>
              </a:rPr>
              <a:t>Line</a:t>
            </a:r>
            <a:endParaRPr lang="en-US" sz="2400" i="1" dirty="0">
              <a:solidFill>
                <a:schemeClr val="tx1"/>
              </a:solidFill>
            </a:endParaRPr>
          </a:p>
        </p:txBody>
      </p:sp>
      <p:sp>
        <p:nvSpPr>
          <p:cNvPr id="38932" name="Text Box 25"/>
          <p:cNvSpPr txBox="1">
            <a:spLocks noChangeArrowheads="1"/>
          </p:cNvSpPr>
          <p:nvPr/>
        </p:nvSpPr>
        <p:spPr bwMode="auto">
          <a:xfrm>
            <a:off x="7086600" y="3810000"/>
            <a:ext cx="8699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</a:t>
            </a:r>
            <a:r>
              <a:rPr lang="en-US">
                <a:solidFill>
                  <a:schemeClr val="tx1"/>
                </a:solidFill>
              </a:rPr>
              <a:t>D</a:t>
            </a:r>
            <a:r>
              <a:rPr lang="en-US" baseline="-25000">
                <a:solidFill>
                  <a:schemeClr val="tx1"/>
                </a:solidFill>
              </a:rPr>
              <a:t>4</a:t>
            </a:r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k-g</a:t>
            </a:r>
          </a:p>
        </p:txBody>
      </p:sp>
      <p:sp>
        <p:nvSpPr>
          <p:cNvPr id="38933" name="Text Box 26"/>
          <p:cNvSpPr txBox="1">
            <a:spLocks noChangeArrowheads="1"/>
          </p:cNvSpPr>
          <p:nvPr/>
        </p:nvSpPr>
        <p:spPr bwMode="auto">
          <a:xfrm>
            <a:off x="4648200" y="4114800"/>
            <a:ext cx="25193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>
                <a:solidFill>
                  <a:schemeClr val="tx1"/>
                </a:solidFill>
              </a:rPr>
              <a:t> Where  </a:t>
            </a:r>
            <a:r>
              <a:rPr lang="en-US">
                <a:solidFill>
                  <a:schemeClr val="tx1"/>
                </a:solidFill>
              </a:rPr>
              <a:t>V</a:t>
            </a:r>
            <a:r>
              <a:rPr lang="en-US" baseline="-25000">
                <a:solidFill>
                  <a:schemeClr val="tx1"/>
                </a:solidFill>
              </a:rPr>
              <a:t>3 </a:t>
            </a:r>
            <a:r>
              <a:rPr lang="en-US">
                <a:solidFill>
                  <a:schemeClr val="tx1"/>
                </a:solidFill>
              </a:rPr>
              <a:t>= </a:t>
            </a:r>
          </a:p>
        </p:txBody>
      </p:sp>
      <p:sp>
        <p:nvSpPr>
          <p:cNvPr id="38934" name="Line 27"/>
          <p:cNvSpPr>
            <a:spLocks noChangeShapeType="1"/>
          </p:cNvSpPr>
          <p:nvPr/>
        </p:nvSpPr>
        <p:spPr bwMode="auto">
          <a:xfrm>
            <a:off x="7162800" y="44196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3733800"/>
            <a:ext cx="7315200" cy="1524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30542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382000" cy="4800600"/>
          </a:xfrm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4000" dirty="0" smtClean="0"/>
              <a:t>Four annual dividends will be,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dirty="0" smtClean="0"/>
              <a:t>    D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 = $3.24 </a:t>
            </a:r>
            <a:r>
              <a:rPr lang="en-US" sz="3600" dirty="0" smtClean="0"/>
              <a:t>(this has been paid already)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dirty="0" smtClean="0"/>
              <a:t>    </a:t>
            </a: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en-US" sz="4000" i="1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en-US" sz="4000" dirty="0" smtClean="0"/>
              <a:t> = D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(1+g</a:t>
            </a:r>
            <a:r>
              <a:rPr lang="en-US" sz="4000" baseline="-25000" dirty="0" smtClean="0"/>
              <a:t>1</a:t>
            </a:r>
            <a:r>
              <a:rPr lang="en-US" sz="4000" dirty="0" smtClean="0"/>
              <a:t>)</a:t>
            </a:r>
            <a:r>
              <a:rPr lang="en-US" sz="4000" baseline="30000" dirty="0" smtClean="0"/>
              <a:t>1</a:t>
            </a:r>
            <a:r>
              <a:rPr lang="en-US" sz="4000" dirty="0" smtClean="0"/>
              <a:t> = $3.24(1.16)</a:t>
            </a:r>
            <a:r>
              <a:rPr lang="en-US" sz="4000" baseline="30000" dirty="0" smtClean="0"/>
              <a:t>1</a:t>
            </a:r>
            <a:r>
              <a:rPr lang="en-US" sz="4000" dirty="0" smtClean="0"/>
              <a:t> =</a:t>
            </a: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$3.76</a:t>
            </a:r>
            <a:endParaRPr lang="en-US" sz="40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D</a:t>
            </a:r>
            <a:r>
              <a:rPr lang="en-US" sz="4000" i="1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sz="4000" dirty="0" smtClean="0"/>
              <a:t> = D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(1+g</a:t>
            </a:r>
            <a:r>
              <a:rPr lang="en-US" sz="4000" baseline="-25000" dirty="0" smtClean="0"/>
              <a:t>1</a:t>
            </a:r>
            <a:r>
              <a:rPr lang="en-US" sz="4000" dirty="0" smtClean="0"/>
              <a:t>)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 = $3.24(1.16)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 =</a:t>
            </a: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$4.36</a:t>
            </a:r>
            <a:endParaRPr lang="en-US" sz="40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D</a:t>
            </a:r>
            <a:r>
              <a:rPr lang="en-US" sz="4000" i="1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4000" dirty="0" smtClean="0"/>
              <a:t> = D</a:t>
            </a:r>
            <a:r>
              <a:rPr lang="en-US" sz="4000" baseline="-25000" dirty="0" smtClean="0"/>
              <a:t>0</a:t>
            </a:r>
            <a:r>
              <a:rPr lang="en-US" sz="4000" dirty="0" smtClean="0"/>
              <a:t>(1+g</a:t>
            </a:r>
            <a:r>
              <a:rPr lang="en-US" sz="4000" baseline="-25000" dirty="0" smtClean="0"/>
              <a:t>1</a:t>
            </a:r>
            <a:r>
              <a:rPr lang="en-US" sz="4000" dirty="0" smtClean="0"/>
              <a:t>)</a:t>
            </a:r>
            <a:r>
              <a:rPr lang="en-US" sz="4000" baseline="30000" dirty="0" smtClean="0"/>
              <a:t>3</a:t>
            </a:r>
            <a:r>
              <a:rPr lang="en-US" sz="4000" dirty="0" smtClean="0"/>
              <a:t> = $3.24(1.16)</a:t>
            </a:r>
            <a:r>
              <a:rPr lang="en-US" sz="4000" baseline="30000" dirty="0" smtClean="0"/>
              <a:t>3</a:t>
            </a:r>
            <a:r>
              <a:rPr lang="en-US" sz="4000" dirty="0" smtClean="0"/>
              <a:t> =</a:t>
            </a: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$5.06</a:t>
            </a:r>
            <a:endParaRPr lang="en-US" sz="40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D</a:t>
            </a:r>
            <a:r>
              <a:rPr lang="en-US" sz="4000" i="1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  <a:r>
              <a:rPr lang="en-US" sz="4000" dirty="0" smtClean="0"/>
              <a:t> = D</a:t>
            </a:r>
            <a:r>
              <a:rPr lang="en-US" sz="4000" baseline="-25000" dirty="0" smtClean="0"/>
              <a:t>3</a:t>
            </a:r>
            <a:r>
              <a:rPr lang="en-US" sz="4000" dirty="0" smtClean="0"/>
              <a:t>(1+g</a:t>
            </a:r>
            <a:r>
              <a:rPr lang="en-US" sz="4000" baseline="-25000" dirty="0" smtClean="0"/>
              <a:t>2</a:t>
            </a:r>
            <a:r>
              <a:rPr lang="en-US" sz="4000" dirty="0" smtClean="0"/>
              <a:t>)</a:t>
            </a:r>
            <a:r>
              <a:rPr lang="en-US" sz="4000" baseline="30000" dirty="0" smtClean="0"/>
              <a:t>1</a:t>
            </a:r>
            <a:r>
              <a:rPr lang="en-US" sz="4000" dirty="0" smtClean="0"/>
              <a:t> = $5.06(1.08)</a:t>
            </a:r>
            <a:r>
              <a:rPr lang="en-US" sz="4000" baseline="30000" dirty="0" smtClean="0"/>
              <a:t>1</a:t>
            </a:r>
            <a:r>
              <a:rPr lang="en-US" sz="4000" dirty="0" smtClean="0"/>
              <a:t> =</a:t>
            </a:r>
            <a:r>
              <a:rPr lang="en-US" sz="4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$5.46</a:t>
            </a:r>
          </a:p>
        </p:txBody>
      </p:sp>
    </p:spTree>
    <p:extLst>
      <p:ext uri="{BB962C8B-B14F-4D97-AF65-F5344CB8AC3E}">
        <p14:creationId xmlns:p14="http://schemas.microsoft.com/office/powerpoint/2010/main" xmlns="" val="1900560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533400" y="3733800"/>
            <a:ext cx="8001000" cy="14478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533400" y="2057400"/>
            <a:ext cx="8001000" cy="1524000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GB" sz="2400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371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idx="1"/>
          </p:nvPr>
        </p:nvSpPr>
        <p:spPr>
          <a:xfrm>
            <a:off x="538316" y="5410200"/>
            <a:ext cx="7996084" cy="838200"/>
          </a:xfrm>
          <a:effectLst>
            <a:outerShdw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2800" dirty="0" smtClean="0"/>
              <a:t>Now we need to find the present value of the cash flows.</a:t>
            </a:r>
            <a:endParaRPr lang="en-US" sz="2800" i="1" dirty="0" smtClean="0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1066800" y="2819400"/>
            <a:ext cx="2743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10668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19812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895600" y="2590800"/>
            <a:ext cx="0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3810000" y="2590800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838200" y="2133600"/>
            <a:ext cx="314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0       1        2       3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838200" y="3048000"/>
            <a:ext cx="34464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      3.76   4.36  5.06</a:t>
            </a:r>
            <a:endParaRPr lang="en-US" sz="2800" baseline="-25000" dirty="0">
              <a:solidFill>
                <a:schemeClr val="tx1"/>
              </a:solidFill>
            </a:endParaRP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838200" y="4648200"/>
            <a:ext cx="32385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                          78</a:t>
            </a:r>
            <a:endParaRPr lang="en-US" sz="2800" baseline="-25000" dirty="0">
              <a:solidFill>
                <a:schemeClr val="tx1"/>
              </a:solidFill>
            </a:endParaRP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914400" y="3733800"/>
            <a:ext cx="3143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0       1        2       3</a:t>
            </a:r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3814916" y="4213225"/>
            <a:ext cx="0" cy="457200"/>
          </a:xfrm>
          <a:prstGeom prst="line">
            <a:avLst/>
          </a:prstGeom>
          <a:ln>
            <a:headEnd/>
            <a:tailEnd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40979" name="Text Box 19"/>
          <p:cNvSpPr txBox="1">
            <a:spLocks noChangeArrowheads="1"/>
          </p:cNvSpPr>
          <p:nvPr/>
        </p:nvSpPr>
        <p:spPr bwMode="auto">
          <a:xfrm>
            <a:off x="4007874" y="2586335"/>
            <a:ext cx="3175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pPr algn="ctr"/>
            <a:r>
              <a:rPr lang="en-US" sz="2400" b="0" dirty="0" smtClean="0">
                <a:solidFill>
                  <a:schemeClr val="tx1"/>
                </a:solidFill>
              </a:rPr>
              <a:t>- - - -  Actual Values</a:t>
            </a:r>
            <a:endParaRPr lang="en-US" sz="2400" b="0" dirty="0">
              <a:solidFill>
                <a:schemeClr val="tx1"/>
              </a:solidFill>
            </a:endParaRPr>
          </a:p>
        </p:txBody>
      </p:sp>
      <p:sp>
        <p:nvSpPr>
          <p:cNvPr id="40980" name="Text Box 20"/>
          <p:cNvSpPr txBox="1">
            <a:spLocks noChangeArrowheads="1"/>
          </p:cNvSpPr>
          <p:nvPr/>
        </p:nvSpPr>
        <p:spPr bwMode="auto">
          <a:xfrm>
            <a:off x="7086600" y="3859213"/>
            <a:ext cx="14462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  </a:t>
            </a:r>
            <a:r>
              <a:rPr lang="en-US" sz="3200" dirty="0">
                <a:solidFill>
                  <a:schemeClr val="tx1"/>
                </a:solidFill>
              </a:rPr>
              <a:t>5.46</a:t>
            </a:r>
          </a:p>
          <a:p>
            <a:r>
              <a:rPr lang="en-US" sz="3200" dirty="0">
                <a:solidFill>
                  <a:schemeClr val="tx1"/>
                </a:solidFill>
              </a:rPr>
              <a:t>.15-.08</a:t>
            </a:r>
          </a:p>
        </p:txBody>
      </p:sp>
      <p:sp>
        <p:nvSpPr>
          <p:cNvPr id="40981" name="Text Box 21"/>
          <p:cNvSpPr txBox="1">
            <a:spLocks noChangeArrowheads="1"/>
          </p:cNvSpPr>
          <p:nvPr/>
        </p:nvSpPr>
        <p:spPr bwMode="auto">
          <a:xfrm>
            <a:off x="4106197" y="4180215"/>
            <a:ext cx="33057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defRPr sz="36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defRPr sz="36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defRPr sz="3600"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defRPr sz="3600"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00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Where V3= </a:t>
            </a:r>
            <a:r>
              <a:rPr lang="en-US" sz="2800" dirty="0">
                <a:solidFill>
                  <a:schemeClr val="tx1"/>
                </a:solidFill>
              </a:rPr>
              <a:t>$78</a:t>
            </a:r>
            <a:r>
              <a:rPr lang="en-US" sz="2800" baseline="-250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= </a:t>
            </a:r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>
            <a:off x="7162800" y="4419600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33531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We determine the PV of cash flows.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PV(D</a:t>
            </a:r>
            <a:r>
              <a:rPr lang="en-US" sz="3200" baseline="-25000" dirty="0" smtClean="0"/>
              <a:t>1</a:t>
            </a:r>
            <a:r>
              <a:rPr lang="en-US" sz="3200" dirty="0" smtClean="0"/>
              <a:t>) = D</a:t>
            </a:r>
            <a:r>
              <a:rPr lang="en-US" sz="3200" baseline="-25000" dirty="0" smtClean="0"/>
              <a:t>1</a:t>
            </a:r>
            <a:r>
              <a:rPr lang="en-US" sz="3200" dirty="0" smtClean="0"/>
              <a:t>(PVIF</a:t>
            </a:r>
            <a:r>
              <a:rPr lang="en-US" sz="3200" baseline="-25000" dirty="0" smtClean="0"/>
              <a:t>15%, 1</a:t>
            </a:r>
            <a:r>
              <a:rPr lang="en-US" sz="3200" dirty="0" smtClean="0"/>
              <a:t>) = $3.76 (.870) = $</a:t>
            </a:r>
            <a:r>
              <a:rPr lang="en-US" sz="3200" u="sng" dirty="0" smtClean="0"/>
              <a:t>3.27</a:t>
            </a:r>
            <a:endParaRPr lang="en-US" sz="3200" dirty="0" smtClean="0"/>
          </a:p>
          <a:p>
            <a:pPr marL="0" indent="0">
              <a:buFont typeface="Monotype Sorts" pitchFamily="2" charset="2"/>
              <a:buNone/>
              <a:defRPr/>
            </a:pPr>
            <a:endParaRPr lang="en-US" sz="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PV(D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) = D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(PVIF</a:t>
            </a:r>
            <a:r>
              <a:rPr lang="en-US" sz="3200" baseline="-25000" dirty="0" smtClean="0"/>
              <a:t>15%, 2</a:t>
            </a:r>
            <a:r>
              <a:rPr lang="en-US" sz="3200" dirty="0" smtClean="0"/>
              <a:t>) = $4.36 (.756) = $</a:t>
            </a:r>
            <a:r>
              <a:rPr lang="en-US" sz="3200" u="sng" dirty="0" smtClean="0"/>
              <a:t>3.30</a:t>
            </a:r>
            <a:endParaRPr lang="en-US" sz="3200" dirty="0" smtClean="0"/>
          </a:p>
          <a:p>
            <a:pPr marL="0" indent="0">
              <a:buFont typeface="Monotype Sorts" pitchFamily="2" charset="2"/>
              <a:buNone/>
              <a:defRPr/>
            </a:pPr>
            <a:endParaRPr lang="en-US" sz="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PV(D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) = D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(PVIF</a:t>
            </a:r>
            <a:r>
              <a:rPr lang="en-US" sz="3200" baseline="-25000" dirty="0" smtClean="0"/>
              <a:t>15%, 3</a:t>
            </a:r>
            <a:r>
              <a:rPr lang="en-US" sz="3200" dirty="0" smtClean="0"/>
              <a:t>) = $5.06 (.658) = $</a:t>
            </a:r>
            <a:r>
              <a:rPr lang="en-US" sz="3200" u="sng" dirty="0" smtClean="0"/>
              <a:t>3.33</a:t>
            </a:r>
            <a:endParaRPr lang="en-US" sz="3200" dirty="0" smtClean="0"/>
          </a:p>
          <a:p>
            <a:pPr marL="0" indent="0">
              <a:buFont typeface="Monotype Sorts" pitchFamily="2" charset="2"/>
              <a:buNone/>
              <a:defRPr/>
            </a:pPr>
            <a:endParaRPr lang="en-US" sz="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      P</a:t>
            </a:r>
            <a:r>
              <a:rPr lang="en-US" sz="3200" baseline="-25000" dirty="0" smtClean="0"/>
              <a:t>3	  </a:t>
            </a:r>
            <a:r>
              <a:rPr lang="en-US" sz="3200" dirty="0" smtClean="0"/>
              <a:t> = $5.46  / (.15 - .08) = $78  [CG Model]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sz="4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PV(P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) = P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(PVIF</a:t>
            </a:r>
            <a:r>
              <a:rPr lang="en-US" sz="3200" baseline="-25000" dirty="0" smtClean="0"/>
              <a:t>15%, 3</a:t>
            </a:r>
            <a:r>
              <a:rPr lang="en-US" sz="3200" dirty="0" smtClean="0"/>
              <a:t>) = $78 (.658)  = $</a:t>
            </a:r>
            <a:r>
              <a:rPr lang="en-US" sz="3200" u="sng" dirty="0" smtClean="0"/>
              <a:t>51.32</a:t>
            </a:r>
          </a:p>
        </p:txBody>
      </p:sp>
    </p:spTree>
    <p:extLst>
      <p:ext uri="{BB962C8B-B14F-4D97-AF65-F5344CB8AC3E}">
        <p14:creationId xmlns:p14="http://schemas.microsoft.com/office/powerpoint/2010/main" xmlns="" val="3198150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5" name="Rectangle 9"/>
          <p:cNvSpPr>
            <a:spLocks noGrp="1" noChangeArrowheads="1"/>
          </p:cNvSpPr>
          <p:nvPr>
            <p:ph type="title"/>
          </p:nvPr>
        </p:nvSpPr>
        <p:spPr>
          <a:xfrm>
            <a:off x="328613" y="76200"/>
            <a:ext cx="8586787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Growth Phases Model Example</a:t>
            </a:r>
          </a:p>
        </p:txBody>
      </p:sp>
      <p:sp>
        <p:nvSpPr>
          <p:cNvPr id="39946" name="Rectangle 10"/>
          <p:cNvSpPr>
            <a:spLocks noGrp="1" noChangeArrowheads="1"/>
          </p:cNvSpPr>
          <p:nvPr>
            <p:ph idx="1"/>
          </p:nvPr>
        </p:nvSpPr>
        <p:spPr>
          <a:xfrm>
            <a:off x="147312" y="1295400"/>
            <a:ext cx="8610600" cy="13716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Finally, we calculate the </a:t>
            </a:r>
            <a:r>
              <a:rPr lang="en-US" sz="32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intrinsic value </a:t>
            </a:r>
            <a:r>
              <a:rPr lang="en-US" sz="3200" dirty="0" smtClean="0"/>
              <a:t>by summing all of cash flow present values.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26651" y="3808412"/>
            <a:ext cx="8164512" cy="1527175"/>
            <a:chOff x="369888" y="4645025"/>
            <a:chExt cx="8164512" cy="1527175"/>
          </a:xfrm>
        </p:grpSpPr>
        <p:sp>
          <p:nvSpPr>
            <p:cNvPr id="43014" name="Rectangle 6"/>
            <p:cNvSpPr>
              <a:spLocks noChangeArrowheads="1"/>
            </p:cNvSpPr>
            <p:nvPr/>
          </p:nvSpPr>
          <p:spPr bwMode="auto">
            <a:xfrm>
              <a:off x="1890713" y="4692650"/>
              <a:ext cx="1851470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/>
                <a:t>0</a:t>
              </a:r>
              <a:r>
                <a:rPr lang="en-US" sz="3200"/>
                <a:t>(1+.16)</a:t>
              </a:r>
              <a:r>
                <a:rPr lang="en-US" sz="3200" baseline="30000"/>
                <a:t>t</a:t>
              </a:r>
            </a:p>
          </p:txBody>
        </p:sp>
        <p:sp>
          <p:nvSpPr>
            <p:cNvPr id="43015" name="Rectangle 7"/>
            <p:cNvSpPr>
              <a:spLocks noChangeArrowheads="1"/>
            </p:cNvSpPr>
            <p:nvPr/>
          </p:nvSpPr>
          <p:spPr bwMode="auto">
            <a:xfrm>
              <a:off x="7332663" y="4730750"/>
              <a:ext cx="575480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D</a:t>
              </a:r>
              <a:r>
                <a:rPr lang="en-US" sz="3200" baseline="-25000"/>
                <a:t>4</a:t>
              </a:r>
            </a:p>
          </p:txBody>
        </p:sp>
        <p:sp>
          <p:nvSpPr>
            <p:cNvPr id="43020" name="Rectangle 12"/>
            <p:cNvSpPr>
              <a:spLocks noChangeArrowheads="1"/>
            </p:cNvSpPr>
            <p:nvPr/>
          </p:nvSpPr>
          <p:spPr bwMode="auto">
            <a:xfrm>
              <a:off x="2144713" y="5518150"/>
              <a:ext cx="1644682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 + .15)</a:t>
              </a:r>
              <a:r>
                <a:rPr lang="en-US" sz="3200" baseline="30000"/>
                <a:t>t</a:t>
              </a:r>
            </a:p>
          </p:txBody>
        </p:sp>
        <p:sp>
          <p:nvSpPr>
            <p:cNvPr id="43021" name="Rectangle 13"/>
            <p:cNvSpPr>
              <a:spLocks noChangeArrowheads="1"/>
            </p:cNvSpPr>
            <p:nvPr/>
          </p:nvSpPr>
          <p:spPr bwMode="auto">
            <a:xfrm>
              <a:off x="6834188" y="5526088"/>
              <a:ext cx="159979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(.15-.08)</a:t>
              </a:r>
            </a:p>
          </p:txBody>
        </p:sp>
        <p:sp>
          <p:nvSpPr>
            <p:cNvPr id="43022" name="Rectangle 14"/>
            <p:cNvSpPr>
              <a:spLocks noChangeArrowheads="1"/>
            </p:cNvSpPr>
            <p:nvPr/>
          </p:nvSpPr>
          <p:spPr bwMode="auto">
            <a:xfrm>
              <a:off x="369888" y="5028951"/>
              <a:ext cx="104996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V = </a:t>
              </a:r>
              <a:r>
                <a:rPr lang="en-US" sz="32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43023" name="Line 15"/>
            <p:cNvSpPr>
              <a:spLocks noChangeShapeType="1"/>
            </p:cNvSpPr>
            <p:nvPr/>
          </p:nvSpPr>
          <p:spPr bwMode="auto">
            <a:xfrm>
              <a:off x="2146300" y="5448300"/>
              <a:ext cx="20955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24" name="Rectangle 16"/>
            <p:cNvSpPr>
              <a:spLocks noChangeArrowheads="1"/>
            </p:cNvSpPr>
            <p:nvPr/>
          </p:nvSpPr>
          <p:spPr bwMode="auto">
            <a:xfrm>
              <a:off x="1197037" y="5486400"/>
              <a:ext cx="734176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t=1</a:t>
              </a:r>
            </a:p>
          </p:txBody>
        </p:sp>
        <p:sp>
          <p:nvSpPr>
            <p:cNvPr id="43025" name="Rectangle 17"/>
            <p:cNvSpPr>
              <a:spLocks noChangeArrowheads="1"/>
            </p:cNvSpPr>
            <p:nvPr/>
          </p:nvSpPr>
          <p:spPr bwMode="auto">
            <a:xfrm>
              <a:off x="1368558" y="4645025"/>
              <a:ext cx="391134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3</a:t>
              </a:r>
            </a:p>
          </p:txBody>
        </p:sp>
        <p:sp>
          <p:nvSpPr>
            <p:cNvPr id="43026" name="Line 18"/>
            <p:cNvSpPr>
              <a:spLocks noChangeShapeType="1"/>
            </p:cNvSpPr>
            <p:nvPr/>
          </p:nvSpPr>
          <p:spPr bwMode="auto">
            <a:xfrm>
              <a:off x="6934200" y="5448300"/>
              <a:ext cx="1524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27" name="Rectangle 19"/>
            <p:cNvSpPr>
              <a:spLocks noChangeArrowheads="1"/>
            </p:cNvSpPr>
            <p:nvPr/>
          </p:nvSpPr>
          <p:spPr bwMode="auto">
            <a:xfrm>
              <a:off x="4278313" y="5103813"/>
              <a:ext cx="38792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+</a:t>
              </a:r>
            </a:p>
          </p:txBody>
        </p:sp>
        <p:sp>
          <p:nvSpPr>
            <p:cNvPr id="43028" name="Rectangle 20"/>
            <p:cNvSpPr>
              <a:spLocks noChangeArrowheads="1"/>
            </p:cNvSpPr>
            <p:nvPr/>
          </p:nvSpPr>
          <p:spPr bwMode="auto">
            <a:xfrm>
              <a:off x="5624513" y="4781550"/>
              <a:ext cx="391134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1</a:t>
              </a:r>
            </a:p>
          </p:txBody>
        </p:sp>
        <p:sp>
          <p:nvSpPr>
            <p:cNvPr id="43029" name="Rectangle 21"/>
            <p:cNvSpPr>
              <a:spLocks noChangeArrowheads="1"/>
            </p:cNvSpPr>
            <p:nvPr/>
          </p:nvSpPr>
          <p:spPr bwMode="auto">
            <a:xfrm>
              <a:off x="4916488" y="5567363"/>
              <a:ext cx="1511633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/>
                <a:t>(1+.15)</a:t>
              </a:r>
              <a:r>
                <a:rPr lang="en-US" sz="3200" baseline="30000"/>
                <a:t>n</a:t>
              </a:r>
            </a:p>
          </p:txBody>
        </p:sp>
        <p:sp>
          <p:nvSpPr>
            <p:cNvPr id="43030" name="Line 22"/>
            <p:cNvSpPr>
              <a:spLocks noChangeShapeType="1"/>
            </p:cNvSpPr>
            <p:nvPr/>
          </p:nvSpPr>
          <p:spPr bwMode="auto">
            <a:xfrm>
              <a:off x="4876800" y="5448300"/>
              <a:ext cx="1752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1" name="Line 23"/>
            <p:cNvSpPr>
              <a:spLocks noChangeShapeType="1"/>
            </p:cNvSpPr>
            <p:nvPr/>
          </p:nvSpPr>
          <p:spPr bwMode="auto">
            <a:xfrm>
              <a:off x="4800600" y="4800600"/>
              <a:ext cx="0" cy="1371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2" name="Line 24"/>
            <p:cNvSpPr>
              <a:spLocks noChangeShapeType="1"/>
            </p:cNvSpPr>
            <p:nvPr/>
          </p:nvSpPr>
          <p:spPr bwMode="auto">
            <a:xfrm>
              <a:off x="4800600" y="48006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3" name="Line 25"/>
            <p:cNvSpPr>
              <a:spLocks noChangeShapeType="1"/>
            </p:cNvSpPr>
            <p:nvPr/>
          </p:nvSpPr>
          <p:spPr bwMode="auto">
            <a:xfrm>
              <a:off x="4800600" y="61722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4" name="Line 26"/>
            <p:cNvSpPr>
              <a:spLocks noChangeShapeType="1"/>
            </p:cNvSpPr>
            <p:nvPr/>
          </p:nvSpPr>
          <p:spPr bwMode="auto">
            <a:xfrm>
              <a:off x="8534400" y="4800600"/>
              <a:ext cx="0" cy="1371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5" name="Line 27"/>
            <p:cNvSpPr>
              <a:spLocks noChangeShapeType="1"/>
            </p:cNvSpPr>
            <p:nvPr/>
          </p:nvSpPr>
          <p:spPr bwMode="auto">
            <a:xfrm>
              <a:off x="6781800" y="4800600"/>
              <a:ext cx="0" cy="1371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6" name="Line 28"/>
            <p:cNvSpPr>
              <a:spLocks noChangeShapeType="1"/>
            </p:cNvSpPr>
            <p:nvPr/>
          </p:nvSpPr>
          <p:spPr bwMode="auto">
            <a:xfrm>
              <a:off x="6858000" y="4800600"/>
              <a:ext cx="0" cy="1371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7" name="Line 29"/>
            <p:cNvSpPr>
              <a:spLocks noChangeShapeType="1"/>
            </p:cNvSpPr>
            <p:nvPr/>
          </p:nvSpPr>
          <p:spPr bwMode="auto">
            <a:xfrm>
              <a:off x="6553200" y="48006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8" name="Line 30"/>
            <p:cNvSpPr>
              <a:spLocks noChangeShapeType="1"/>
            </p:cNvSpPr>
            <p:nvPr/>
          </p:nvSpPr>
          <p:spPr bwMode="auto">
            <a:xfrm>
              <a:off x="6858000" y="48006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39" name="Line 31"/>
            <p:cNvSpPr>
              <a:spLocks noChangeShapeType="1"/>
            </p:cNvSpPr>
            <p:nvPr/>
          </p:nvSpPr>
          <p:spPr bwMode="auto">
            <a:xfrm>
              <a:off x="6858000" y="61722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40" name="Line 32"/>
            <p:cNvSpPr>
              <a:spLocks noChangeShapeType="1"/>
            </p:cNvSpPr>
            <p:nvPr/>
          </p:nvSpPr>
          <p:spPr bwMode="auto">
            <a:xfrm>
              <a:off x="6553200" y="61722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41" name="Line 33"/>
            <p:cNvSpPr>
              <a:spLocks noChangeShapeType="1"/>
            </p:cNvSpPr>
            <p:nvPr/>
          </p:nvSpPr>
          <p:spPr bwMode="auto">
            <a:xfrm>
              <a:off x="8305800" y="48006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43042" name="Line 34"/>
            <p:cNvSpPr>
              <a:spLocks noChangeShapeType="1"/>
            </p:cNvSpPr>
            <p:nvPr/>
          </p:nvSpPr>
          <p:spPr bwMode="auto">
            <a:xfrm>
              <a:off x="8305800" y="6172200"/>
              <a:ext cx="228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3200"/>
            </a:p>
          </p:txBody>
        </p:sp>
      </p:grpSp>
      <p:sp>
        <p:nvSpPr>
          <p:cNvPr id="43043" name="Rectangle 35"/>
          <p:cNvSpPr>
            <a:spLocks noChangeArrowheads="1"/>
          </p:cNvSpPr>
          <p:nvPr/>
        </p:nvSpPr>
        <p:spPr bwMode="auto">
          <a:xfrm>
            <a:off x="350223" y="2743200"/>
            <a:ext cx="8586637" cy="70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/>
          <a:p>
            <a:r>
              <a:rPr lang="en-US" sz="4000" dirty="0"/>
              <a:t>V = </a:t>
            </a:r>
            <a:r>
              <a:rPr lang="en-US" sz="4000" dirty="0" smtClean="0"/>
              <a:t>($</a:t>
            </a:r>
            <a:r>
              <a:rPr lang="en-US" sz="4000" dirty="0"/>
              <a:t>3.27 + $3.30 + $</a:t>
            </a:r>
            <a:r>
              <a:rPr lang="en-US" sz="4000" dirty="0" smtClean="0"/>
              <a:t>3.33)   +   ($51.32)</a:t>
            </a:r>
            <a:endParaRPr lang="en-US" sz="4000" dirty="0"/>
          </a:p>
        </p:txBody>
      </p:sp>
      <p:sp>
        <p:nvSpPr>
          <p:cNvPr id="43044" name="Line 36"/>
          <p:cNvSpPr>
            <a:spLocks noChangeShapeType="1"/>
          </p:cNvSpPr>
          <p:nvPr/>
        </p:nvSpPr>
        <p:spPr bwMode="auto">
          <a:xfrm>
            <a:off x="2643428" y="3333646"/>
            <a:ext cx="0" cy="522391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5" name="Line 37"/>
          <p:cNvSpPr>
            <a:spLocks noChangeShapeType="1"/>
          </p:cNvSpPr>
          <p:nvPr/>
        </p:nvSpPr>
        <p:spPr bwMode="auto">
          <a:xfrm>
            <a:off x="7825028" y="3344862"/>
            <a:ext cx="0" cy="5492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3324421" y="5940024"/>
            <a:ext cx="2597166" cy="754698"/>
            <a:chOff x="245877" y="5913273"/>
            <a:chExt cx="2597166" cy="754698"/>
          </a:xfrm>
        </p:grpSpPr>
        <p:sp>
          <p:nvSpPr>
            <p:cNvPr id="39974" name="Rectangle 38"/>
            <p:cNvSpPr>
              <a:spLocks noChangeArrowheads="1"/>
            </p:cNvSpPr>
            <p:nvPr/>
          </p:nvSpPr>
          <p:spPr bwMode="auto">
            <a:xfrm>
              <a:off x="350223" y="5962650"/>
              <a:ext cx="2388475" cy="705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4000" i="1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V = </a:t>
              </a:r>
              <a:r>
                <a:rPr lang="en-US" sz="4000" i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$61.22</a:t>
              </a:r>
              <a:endParaRPr lang="en-US" sz="4000" i="1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245877" y="5913273"/>
              <a:ext cx="2597166" cy="7429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2488171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70104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Calculating Rates of Return (or Yields)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200" y="3276600"/>
            <a:ext cx="8077200" cy="3124200"/>
          </a:xfrm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457200" indent="-457200">
              <a:buFont typeface="Monotype Sorts" pitchFamily="2" charset="2"/>
              <a:buNone/>
              <a:defRPr/>
            </a:pPr>
            <a:r>
              <a:rPr lang="en-US" sz="3200" dirty="0" smtClean="0"/>
              <a:t>1.  Determine the expected cash flows.</a:t>
            </a:r>
          </a:p>
          <a:p>
            <a:pPr marL="457200" indent="-457200">
              <a:buFont typeface="Monotype Sorts" pitchFamily="2" charset="2"/>
              <a:buNone/>
              <a:defRPr/>
            </a:pPr>
            <a:r>
              <a:rPr lang="en-US" sz="3200" dirty="0" smtClean="0"/>
              <a:t>2.  Replace the intrinsic value (V) with the market price (P</a:t>
            </a:r>
            <a:r>
              <a:rPr lang="en-US" sz="3200" baseline="-25000" dirty="0" smtClean="0"/>
              <a:t>0</a:t>
            </a:r>
            <a:r>
              <a:rPr lang="en-US" sz="3200" dirty="0" smtClean="0"/>
              <a:t>).</a:t>
            </a:r>
          </a:p>
          <a:p>
            <a:pPr marL="457200" indent="-457200">
              <a:buFont typeface="Monotype Sorts" pitchFamily="2" charset="2"/>
              <a:buNone/>
              <a:defRPr/>
            </a:pPr>
            <a:r>
              <a:rPr lang="en-US" sz="3200" dirty="0" smtClean="0"/>
              <a:t>3.  Solve for the </a:t>
            </a:r>
            <a:r>
              <a:rPr lang="en-US" sz="3200" i="1" dirty="0" smtClean="0"/>
              <a:t>market required rate of return </a:t>
            </a:r>
            <a:r>
              <a:rPr lang="en-US" sz="3200" dirty="0" smtClean="0"/>
              <a:t>that equates the discounted cash flows to the market price. 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57200" y="1828800"/>
            <a:ext cx="8001000" cy="1447800"/>
          </a:xfrm>
          <a:noFill/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sz="4000" dirty="0" smtClean="0"/>
              <a:t>Steps to calculate the rate of return (or Yield)</a:t>
            </a:r>
          </a:p>
        </p:txBody>
      </p:sp>
    </p:spTree>
    <p:extLst>
      <p:ext uri="{BB962C8B-B14F-4D97-AF65-F5344CB8AC3E}">
        <p14:creationId xmlns:p14="http://schemas.microsoft.com/office/powerpoint/2010/main" xmlns="" val="1241727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1" name="Rectangle 7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Determining Bond YTM</a:t>
            </a:r>
          </a:p>
        </p:txBody>
      </p:sp>
      <p:sp>
        <p:nvSpPr>
          <p:cNvPr id="41992" name="Rectangle 8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292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500" dirty="0" smtClean="0"/>
              <a:t>Determine the Yield-to-Maturity (YTM) for the annual coupon paying bond with a finite life.</a:t>
            </a:r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3028732" y="3157914"/>
            <a:ext cx="344647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2114218" y="4660945"/>
            <a:ext cx="5502789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3200" dirty="0"/>
              <a:t>=  I (PVIFA </a:t>
            </a:r>
            <a:r>
              <a:rPr lang="en-US" sz="3200" baseline="-25000" dirty="0" err="1"/>
              <a:t>k</a:t>
            </a:r>
            <a:r>
              <a:rPr lang="en-US" sz="3200" baseline="-50000" dirty="0" err="1"/>
              <a:t>d</a:t>
            </a:r>
            <a:r>
              <a:rPr lang="en-US" sz="3200" baseline="-50000" dirty="0"/>
              <a:t> </a:t>
            </a:r>
            <a:r>
              <a:rPr lang="en-US" sz="3200" baseline="-25000" dirty="0"/>
              <a:t>, </a:t>
            </a:r>
            <a:r>
              <a:rPr lang="en-US" sz="32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dirty="0"/>
              <a:t>) + MV (PVIF </a:t>
            </a:r>
            <a:r>
              <a:rPr lang="en-US" sz="3200" baseline="-25000" dirty="0" err="1"/>
              <a:t>k</a:t>
            </a:r>
            <a:r>
              <a:rPr lang="en-US" sz="3200" baseline="-50000" dirty="0" err="1"/>
              <a:t>d</a:t>
            </a:r>
            <a:r>
              <a:rPr lang="en-US" sz="3200" baseline="-50000" dirty="0"/>
              <a:t> </a:t>
            </a:r>
            <a:r>
              <a:rPr lang="en-US" sz="3200" baseline="-25000" dirty="0"/>
              <a:t>, </a:t>
            </a:r>
            <a:r>
              <a:rPr lang="en-US" sz="32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dirty="0"/>
              <a:t>)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740771" y="3127136"/>
            <a:ext cx="5385158" cy="1192144"/>
            <a:chOff x="673971" y="3840185"/>
            <a:chExt cx="5385158" cy="1192144"/>
          </a:xfrm>
        </p:grpSpPr>
        <p:sp>
          <p:nvSpPr>
            <p:cNvPr id="45066" name="Rectangle 10"/>
            <p:cNvSpPr>
              <a:spLocks noChangeArrowheads="1"/>
            </p:cNvSpPr>
            <p:nvPr/>
          </p:nvSpPr>
          <p:spPr bwMode="auto">
            <a:xfrm>
              <a:off x="673971" y="4251346"/>
              <a:ext cx="75181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P</a:t>
              </a:r>
              <a:r>
                <a:rPr lang="en-US" sz="2800" baseline="-25000" dirty="0"/>
                <a:t>0</a:t>
              </a:r>
              <a:r>
                <a:rPr lang="en-US" sz="2800" dirty="0"/>
                <a:t> =</a:t>
              </a:r>
            </a:p>
          </p:txBody>
        </p:sp>
        <p:sp>
          <p:nvSpPr>
            <p:cNvPr id="45067" name="Rectangle 11"/>
            <p:cNvSpPr>
              <a:spLocks noChangeArrowheads="1"/>
            </p:cNvSpPr>
            <p:nvPr/>
          </p:nvSpPr>
          <p:spPr bwMode="auto">
            <a:xfrm>
              <a:off x="1738313" y="4100513"/>
              <a:ext cx="395943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>
                  <a:latin typeface="Symbol" pitchFamily="18" charset="2"/>
                </a:rPr>
                <a:t>S</a:t>
              </a:r>
            </a:p>
          </p:txBody>
        </p:sp>
        <p:sp>
          <p:nvSpPr>
            <p:cNvPr id="45069" name="Rectangle 13"/>
            <p:cNvSpPr>
              <a:spLocks noChangeArrowheads="1"/>
            </p:cNvSpPr>
            <p:nvPr/>
          </p:nvSpPr>
          <p:spPr bwMode="auto">
            <a:xfrm>
              <a:off x="1801631" y="4511674"/>
              <a:ext cx="66524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45070" name="Rectangle 14"/>
            <p:cNvSpPr>
              <a:spLocks noChangeArrowheads="1"/>
            </p:cNvSpPr>
            <p:nvPr/>
          </p:nvSpPr>
          <p:spPr bwMode="auto">
            <a:xfrm>
              <a:off x="2552399" y="4360840"/>
              <a:ext cx="133992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d</a:t>
              </a:r>
              <a:r>
                <a:rPr lang="en-US" sz="2800" baseline="-25000" dirty="0"/>
                <a:t> </a:t>
              </a:r>
              <a:r>
                <a:rPr lang="en-US" sz="2800" dirty="0"/>
                <a:t>)</a:t>
              </a:r>
              <a:r>
                <a:rPr lang="en-US" sz="2800" baseline="30000" dirty="0"/>
                <a:t>t</a:t>
              </a:r>
            </a:p>
          </p:txBody>
        </p:sp>
        <p:sp>
          <p:nvSpPr>
            <p:cNvPr id="45071" name="Line 15"/>
            <p:cNvSpPr>
              <a:spLocks noChangeShapeType="1"/>
            </p:cNvSpPr>
            <p:nvPr/>
          </p:nvSpPr>
          <p:spPr bwMode="auto">
            <a:xfrm>
              <a:off x="2514600" y="4398782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45072" name="Rectangle 16"/>
            <p:cNvSpPr>
              <a:spLocks noChangeArrowheads="1"/>
            </p:cNvSpPr>
            <p:nvPr/>
          </p:nvSpPr>
          <p:spPr bwMode="auto">
            <a:xfrm>
              <a:off x="2957513" y="3870963"/>
              <a:ext cx="27251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I</a:t>
              </a:r>
            </a:p>
          </p:txBody>
        </p:sp>
        <p:sp>
          <p:nvSpPr>
            <p:cNvPr id="42002" name="Rectangle 18"/>
            <p:cNvSpPr>
              <a:spLocks noChangeArrowheads="1"/>
            </p:cNvSpPr>
            <p:nvPr/>
          </p:nvSpPr>
          <p:spPr bwMode="auto">
            <a:xfrm>
              <a:off x="4520842" y="4391618"/>
              <a:ext cx="1538287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d</a:t>
              </a:r>
              <a:r>
                <a:rPr lang="en-US" sz="2800" baseline="-25000" dirty="0"/>
                <a:t> </a:t>
              </a:r>
              <a:r>
                <a:rPr lang="en-US" sz="2800" dirty="0"/>
                <a:t>)</a:t>
              </a:r>
              <a:r>
                <a:rPr lang="en-US" sz="2800" baseline="30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45075" name="Rectangle 19"/>
            <p:cNvSpPr>
              <a:spLocks noChangeArrowheads="1"/>
            </p:cNvSpPr>
            <p:nvPr/>
          </p:nvSpPr>
          <p:spPr bwMode="auto">
            <a:xfrm>
              <a:off x="4024313" y="4191000"/>
              <a:ext cx="36228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45076" name="Line 20"/>
            <p:cNvSpPr>
              <a:spLocks noChangeShapeType="1"/>
            </p:cNvSpPr>
            <p:nvPr/>
          </p:nvSpPr>
          <p:spPr bwMode="auto">
            <a:xfrm flipV="1">
              <a:off x="4572000" y="4378873"/>
              <a:ext cx="990600" cy="1274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45077" name="Rectangle 21"/>
            <p:cNvSpPr>
              <a:spLocks noChangeArrowheads="1"/>
            </p:cNvSpPr>
            <p:nvPr/>
          </p:nvSpPr>
          <p:spPr bwMode="auto">
            <a:xfrm>
              <a:off x="4710113" y="3840185"/>
              <a:ext cx="69410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MV</a:t>
              </a:r>
            </a:p>
          </p:txBody>
        </p:sp>
      </p:grpSp>
      <p:sp>
        <p:nvSpPr>
          <p:cNvPr id="45078" name="Rectangle 22"/>
          <p:cNvSpPr>
            <a:spLocks noChangeArrowheads="1"/>
          </p:cNvSpPr>
          <p:nvPr/>
        </p:nvSpPr>
        <p:spPr bwMode="auto">
          <a:xfrm>
            <a:off x="2207907" y="5715000"/>
            <a:ext cx="2098616" cy="76687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488" tIns="44450" rIns="90488" bIns="44450">
            <a:spAutoFit/>
          </a:bodyPr>
          <a:lstStyle/>
          <a:p>
            <a:r>
              <a:rPr lang="en-US" sz="4000" dirty="0" err="1"/>
              <a:t>k</a:t>
            </a:r>
            <a:r>
              <a:rPr lang="en-US" sz="4000" baseline="-25000" dirty="0" err="1"/>
              <a:t>d</a:t>
            </a:r>
            <a:r>
              <a:rPr lang="en-US" sz="4000" baseline="-25000" dirty="0"/>
              <a:t> </a:t>
            </a:r>
            <a:r>
              <a:rPr lang="en-US" sz="4400" dirty="0"/>
              <a:t>= YTM</a:t>
            </a:r>
          </a:p>
        </p:txBody>
      </p:sp>
    </p:spTree>
    <p:extLst>
      <p:ext uri="{BB962C8B-B14F-4D97-AF65-F5344CB8AC3E}">
        <p14:creationId xmlns:p14="http://schemas.microsoft.com/office/powerpoint/2010/main" xmlns="" val="10242641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Determining the YTM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J. Miller wants to determine the YTM for an issue of outstanding bonds at XY Corp. XY has an issue of 10% annual coupon bonds with 15 years left to maturity.  The bonds have a current market value of $1,250.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What is the YTM?</a:t>
            </a:r>
          </a:p>
        </p:txBody>
      </p:sp>
    </p:spTree>
    <p:extLst>
      <p:ext uri="{BB962C8B-B14F-4D97-AF65-F5344CB8AC3E}">
        <p14:creationId xmlns:p14="http://schemas.microsoft.com/office/powerpoint/2010/main" xmlns="" val="40497152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YTM Solution (Try 9%)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$1,250 	= 	$100(PVIFA</a:t>
            </a:r>
            <a:r>
              <a:rPr lang="en-US" sz="3600" baseline="-25000" dirty="0" smtClean="0"/>
              <a:t>9%,15</a:t>
            </a:r>
            <a:r>
              <a:rPr lang="en-US" sz="3600" dirty="0" smtClean="0"/>
              <a:t>) + 					$1,000(PVIF</a:t>
            </a:r>
            <a:r>
              <a:rPr lang="en-US" sz="3600" baseline="-25000" dirty="0" smtClean="0"/>
              <a:t>9%, 15</a:t>
            </a:r>
            <a:r>
              <a:rPr lang="en-US" sz="3600" dirty="0" smtClean="0"/>
              <a:t>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$1,250 	= 	$100(8.061) + 						$1,000(.275)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$1,250 	= 	$806.10 + $275.00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			=	$1,081.10						[</a:t>
            </a:r>
            <a:r>
              <a:rPr lang="en-US" sz="3600" i="1" dirty="0" smtClean="0"/>
              <a:t>Rate is too high!</a:t>
            </a:r>
            <a:r>
              <a:rPr lang="en-US" sz="3600" dirty="0" smtClean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xmlns="" val="12232072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YTM Solution (Try 7%)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$1,250 	= 	$100(PVIFA</a:t>
            </a:r>
            <a:r>
              <a:rPr lang="en-US" sz="3600" baseline="-25000" dirty="0" smtClean="0"/>
              <a:t>7%,15</a:t>
            </a:r>
            <a:r>
              <a:rPr lang="en-US" sz="3600" dirty="0" smtClean="0"/>
              <a:t>) + 					$1,000(PVIF</a:t>
            </a:r>
            <a:r>
              <a:rPr lang="en-US" sz="3600" baseline="-25000" dirty="0" smtClean="0"/>
              <a:t>7%, 15</a:t>
            </a:r>
            <a:r>
              <a:rPr lang="en-US" sz="3600" dirty="0" smtClean="0"/>
              <a:t>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$1,250 	= 	$100(9.108) + 						$1,000(.362)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$1,250 	= 	$910.80 + $362.00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600" dirty="0" smtClean="0"/>
              <a:t>			=	$1,272.80						[</a:t>
            </a:r>
            <a:r>
              <a:rPr lang="en-US" sz="3600" i="1" dirty="0" smtClean="0"/>
              <a:t>Rate is too low!</a:t>
            </a:r>
            <a:r>
              <a:rPr lang="en-US" sz="3600" dirty="0" smtClean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xmlns="" val="2913674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YTM Solution (Interpolate)</a:t>
            </a:r>
          </a:p>
        </p:txBody>
      </p:sp>
      <p:sp>
        <p:nvSpPr>
          <p:cNvPr id="4915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24002"/>
            <a:ext cx="8229600" cy="4525963"/>
          </a:xfrm>
          <a:noFill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dirty="0" smtClean="0"/>
              <a:t>				.07	$1,273</a:t>
            </a:r>
          </a:p>
          <a:p>
            <a:pPr>
              <a:buFont typeface="Monotype Sorts" pitchFamily="2" charset="2"/>
              <a:buNone/>
            </a:pPr>
            <a:r>
              <a:rPr lang="en-US" dirty="0" smtClean="0"/>
              <a:t>		.02		IRR	$1,250	</a:t>
            </a: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smtClean="0"/>
              <a:t>  $</a:t>
            </a:r>
            <a:r>
              <a:rPr lang="en-US" dirty="0" smtClean="0"/>
              <a:t>192</a:t>
            </a:r>
          </a:p>
          <a:p>
            <a:pPr>
              <a:buFont typeface="Monotype Sorts" pitchFamily="2" charset="2"/>
              <a:buNone/>
            </a:pPr>
            <a:r>
              <a:rPr lang="en-US" dirty="0" smtClean="0"/>
              <a:t>				.09	$1,081</a:t>
            </a:r>
          </a:p>
          <a:p>
            <a:pPr>
              <a:buFont typeface="Monotype Sorts" pitchFamily="2" charset="2"/>
              <a:buNone/>
            </a:pPr>
            <a:endParaRPr lang="en-US" dirty="0" smtClean="0"/>
          </a:p>
          <a:p>
            <a:pPr>
              <a:buFont typeface="Monotype Sorts" pitchFamily="2" charset="2"/>
              <a:buNone/>
            </a:pPr>
            <a:r>
              <a:rPr lang="en-US" dirty="0" smtClean="0"/>
              <a:t>		            X		 $23						.02		$192</a:t>
            </a: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6308725" y="3827440"/>
            <a:ext cx="422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6248400" y="1828800"/>
            <a:ext cx="304800" cy="1524000"/>
            <a:chOff x="6858000" y="2181202"/>
            <a:chExt cx="304800" cy="1524000"/>
          </a:xfrm>
        </p:grpSpPr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7162800" y="2181202"/>
              <a:ext cx="0" cy="152400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0" name="Line 8"/>
            <p:cNvSpPr>
              <a:spLocks noChangeShapeType="1"/>
            </p:cNvSpPr>
            <p:nvPr/>
          </p:nvSpPr>
          <p:spPr bwMode="auto">
            <a:xfrm>
              <a:off x="6858000" y="21812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1" name="Line 9"/>
            <p:cNvSpPr>
              <a:spLocks noChangeShapeType="1"/>
            </p:cNvSpPr>
            <p:nvPr/>
          </p:nvSpPr>
          <p:spPr bwMode="auto">
            <a:xfrm>
              <a:off x="6858000" y="37052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207342" y="1846245"/>
            <a:ext cx="304800" cy="1524000"/>
            <a:chOff x="2057400" y="2181202"/>
            <a:chExt cx="304800" cy="1524000"/>
          </a:xfrm>
        </p:grpSpPr>
        <p:sp>
          <p:nvSpPr>
            <p:cNvPr id="49162" name="Line 10"/>
            <p:cNvSpPr>
              <a:spLocks noChangeShapeType="1"/>
            </p:cNvSpPr>
            <p:nvPr/>
          </p:nvSpPr>
          <p:spPr bwMode="auto">
            <a:xfrm>
              <a:off x="2057400" y="2181202"/>
              <a:ext cx="0" cy="152400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3" name="Line 11"/>
            <p:cNvSpPr>
              <a:spLocks noChangeShapeType="1"/>
            </p:cNvSpPr>
            <p:nvPr/>
          </p:nvSpPr>
          <p:spPr bwMode="auto">
            <a:xfrm>
              <a:off x="2057400" y="21812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4" name="Line 12"/>
            <p:cNvSpPr>
              <a:spLocks noChangeShapeType="1"/>
            </p:cNvSpPr>
            <p:nvPr/>
          </p:nvSpPr>
          <p:spPr bwMode="auto">
            <a:xfrm>
              <a:off x="2057400" y="37052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165" name="Rectangle 13"/>
          <p:cNvSpPr>
            <a:spLocks noChangeArrowheads="1"/>
          </p:cNvSpPr>
          <p:nvPr/>
        </p:nvSpPr>
        <p:spPr bwMode="auto">
          <a:xfrm>
            <a:off x="5776913" y="2027036"/>
            <a:ext cx="730970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$23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334000" y="1982564"/>
            <a:ext cx="304800" cy="609600"/>
            <a:chOff x="5486400" y="2333602"/>
            <a:chExt cx="304800" cy="609600"/>
          </a:xfrm>
        </p:grpSpPr>
        <p:sp>
          <p:nvSpPr>
            <p:cNvPr id="49166" name="Line 14"/>
            <p:cNvSpPr>
              <a:spLocks noChangeShapeType="1"/>
            </p:cNvSpPr>
            <p:nvPr/>
          </p:nvSpPr>
          <p:spPr bwMode="auto">
            <a:xfrm>
              <a:off x="5486400" y="23336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7" name="Line 15"/>
            <p:cNvSpPr>
              <a:spLocks noChangeShapeType="1"/>
            </p:cNvSpPr>
            <p:nvPr/>
          </p:nvSpPr>
          <p:spPr bwMode="auto">
            <a:xfrm>
              <a:off x="5486400" y="29432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8" name="Line 16"/>
            <p:cNvSpPr>
              <a:spLocks noChangeShapeType="1"/>
            </p:cNvSpPr>
            <p:nvPr/>
          </p:nvSpPr>
          <p:spPr bwMode="auto">
            <a:xfrm>
              <a:off x="5791200" y="2333602"/>
              <a:ext cx="0" cy="60960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979174" y="1998645"/>
            <a:ext cx="304800" cy="609600"/>
            <a:chOff x="2819400" y="2333602"/>
            <a:chExt cx="304800" cy="609600"/>
          </a:xfrm>
        </p:grpSpPr>
        <p:sp>
          <p:nvSpPr>
            <p:cNvPr id="49169" name="Line 17"/>
            <p:cNvSpPr>
              <a:spLocks noChangeShapeType="1"/>
            </p:cNvSpPr>
            <p:nvPr/>
          </p:nvSpPr>
          <p:spPr bwMode="auto">
            <a:xfrm>
              <a:off x="2819400" y="2333602"/>
              <a:ext cx="0" cy="60960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70" name="Line 18"/>
            <p:cNvSpPr>
              <a:spLocks noChangeShapeType="1"/>
            </p:cNvSpPr>
            <p:nvPr/>
          </p:nvSpPr>
          <p:spPr bwMode="auto">
            <a:xfrm>
              <a:off x="2819400" y="23336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71" name="Line 19"/>
            <p:cNvSpPr>
              <a:spLocks noChangeShapeType="1"/>
            </p:cNvSpPr>
            <p:nvPr/>
          </p:nvSpPr>
          <p:spPr bwMode="auto">
            <a:xfrm>
              <a:off x="2819400" y="2943202"/>
              <a:ext cx="30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172" name="Rectangle 20"/>
          <p:cNvSpPr>
            <a:spLocks noChangeArrowheads="1"/>
          </p:cNvSpPr>
          <p:nvPr/>
        </p:nvSpPr>
        <p:spPr bwMode="auto">
          <a:xfrm>
            <a:off x="2471251" y="2043117"/>
            <a:ext cx="36869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X</a:t>
            </a:r>
          </a:p>
        </p:txBody>
      </p:sp>
      <p:sp>
        <p:nvSpPr>
          <p:cNvPr id="49173" name="Line 21"/>
          <p:cNvSpPr>
            <a:spLocks noChangeShapeType="1"/>
          </p:cNvSpPr>
          <p:nvPr/>
        </p:nvSpPr>
        <p:spPr bwMode="auto">
          <a:xfrm>
            <a:off x="2338498" y="4648198"/>
            <a:ext cx="685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4" name="Line 22"/>
          <p:cNvSpPr>
            <a:spLocks noChangeShapeType="1"/>
          </p:cNvSpPr>
          <p:nvPr/>
        </p:nvSpPr>
        <p:spPr bwMode="auto">
          <a:xfrm>
            <a:off x="4114800" y="4648199"/>
            <a:ext cx="990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5" name="Rectangle 23"/>
          <p:cNvSpPr>
            <a:spLocks noChangeArrowheads="1"/>
          </p:cNvSpPr>
          <p:nvPr/>
        </p:nvSpPr>
        <p:spPr bwMode="auto">
          <a:xfrm>
            <a:off x="3283974" y="4387871"/>
            <a:ext cx="362280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xmlns="" val="15820289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9832"/>
            <a:ext cx="8382000" cy="14478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YTM Solution (Interpolate)</a:t>
            </a:r>
          </a:p>
        </p:txBody>
      </p:sp>
      <p:sp>
        <p:nvSpPr>
          <p:cNvPr id="50178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381000" y="1981200"/>
            <a:ext cx="8382000" cy="4419600"/>
          </a:xfrm>
          <a:noFill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dirty="0" smtClean="0"/>
              <a:t>				.07	$1,273</a:t>
            </a:r>
          </a:p>
          <a:p>
            <a:pPr>
              <a:buFont typeface="Monotype Sorts" pitchFamily="2" charset="2"/>
              <a:buNone/>
            </a:pPr>
            <a:r>
              <a:rPr lang="en-US" dirty="0" smtClean="0"/>
              <a:t>		.02		IRR	$1,250		    </a:t>
            </a:r>
            <a:r>
              <a:rPr lang="en-US" dirty="0" smtClean="0"/>
              <a:t>  $</a:t>
            </a:r>
            <a:r>
              <a:rPr lang="en-US" dirty="0" smtClean="0"/>
              <a:t>192</a:t>
            </a:r>
          </a:p>
          <a:p>
            <a:pPr>
              <a:buFont typeface="Monotype Sorts" pitchFamily="2" charset="2"/>
              <a:buNone/>
            </a:pPr>
            <a:r>
              <a:rPr lang="en-US" dirty="0" smtClean="0"/>
              <a:t>				.09	$1,081</a:t>
            </a:r>
          </a:p>
          <a:p>
            <a:pPr>
              <a:buFont typeface="Monotype Sorts" pitchFamily="2" charset="2"/>
              <a:buNone/>
            </a:pPr>
            <a:endParaRPr lang="en-US" dirty="0" smtClean="0"/>
          </a:p>
          <a:p>
            <a:pPr>
              <a:buFont typeface="Monotype Sorts" pitchFamily="2" charset="2"/>
              <a:buNone/>
            </a:pPr>
            <a:r>
              <a:rPr lang="en-US" dirty="0" smtClean="0"/>
              <a:t>			  X		 $23						.02		$192</a:t>
            </a: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6308725" y="3703638"/>
            <a:ext cx="422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83" name="Line 7"/>
          <p:cNvSpPr>
            <a:spLocks noChangeShapeType="1"/>
          </p:cNvSpPr>
          <p:nvPr/>
        </p:nvSpPr>
        <p:spPr bwMode="auto">
          <a:xfrm>
            <a:off x="7162800" y="2057400"/>
            <a:ext cx="0" cy="15240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84" name="Line 8"/>
          <p:cNvSpPr>
            <a:spLocks noChangeShapeType="1"/>
          </p:cNvSpPr>
          <p:nvPr/>
        </p:nvSpPr>
        <p:spPr bwMode="auto">
          <a:xfrm>
            <a:off x="6858000" y="2057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85" name="Line 9"/>
          <p:cNvSpPr>
            <a:spLocks noChangeShapeType="1"/>
          </p:cNvSpPr>
          <p:nvPr/>
        </p:nvSpPr>
        <p:spPr bwMode="auto">
          <a:xfrm>
            <a:off x="6858000" y="3581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86" name="Line 10"/>
          <p:cNvSpPr>
            <a:spLocks noChangeShapeType="1"/>
          </p:cNvSpPr>
          <p:nvPr/>
        </p:nvSpPr>
        <p:spPr bwMode="auto">
          <a:xfrm>
            <a:off x="2057400" y="2057400"/>
            <a:ext cx="0" cy="15240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87" name="Line 11"/>
          <p:cNvSpPr>
            <a:spLocks noChangeShapeType="1"/>
          </p:cNvSpPr>
          <p:nvPr/>
        </p:nvSpPr>
        <p:spPr bwMode="auto">
          <a:xfrm>
            <a:off x="2057400" y="2057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88" name="Line 12"/>
          <p:cNvSpPr>
            <a:spLocks noChangeShapeType="1"/>
          </p:cNvSpPr>
          <p:nvPr/>
        </p:nvSpPr>
        <p:spPr bwMode="auto">
          <a:xfrm>
            <a:off x="2057400" y="3581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89" name="Rectangle 13"/>
          <p:cNvSpPr>
            <a:spLocks noChangeArrowheads="1"/>
          </p:cNvSpPr>
          <p:nvPr/>
        </p:nvSpPr>
        <p:spPr bwMode="auto">
          <a:xfrm>
            <a:off x="5776913" y="2225675"/>
            <a:ext cx="730970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$23</a:t>
            </a:r>
          </a:p>
        </p:txBody>
      </p:sp>
      <p:sp>
        <p:nvSpPr>
          <p:cNvPr id="50190" name="Line 14"/>
          <p:cNvSpPr>
            <a:spLocks noChangeShapeType="1"/>
          </p:cNvSpPr>
          <p:nvPr/>
        </p:nvSpPr>
        <p:spPr bwMode="auto">
          <a:xfrm>
            <a:off x="5486400" y="22098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91" name="Line 15"/>
          <p:cNvSpPr>
            <a:spLocks noChangeShapeType="1"/>
          </p:cNvSpPr>
          <p:nvPr/>
        </p:nvSpPr>
        <p:spPr bwMode="auto">
          <a:xfrm>
            <a:off x="5486400" y="2819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92" name="Line 16"/>
          <p:cNvSpPr>
            <a:spLocks noChangeShapeType="1"/>
          </p:cNvSpPr>
          <p:nvPr/>
        </p:nvSpPr>
        <p:spPr bwMode="auto">
          <a:xfrm>
            <a:off x="5791200" y="2209800"/>
            <a:ext cx="0" cy="609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93" name="Line 17"/>
          <p:cNvSpPr>
            <a:spLocks noChangeShapeType="1"/>
          </p:cNvSpPr>
          <p:nvPr/>
        </p:nvSpPr>
        <p:spPr bwMode="auto">
          <a:xfrm>
            <a:off x="2819400" y="2209800"/>
            <a:ext cx="0" cy="609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94" name="Line 18"/>
          <p:cNvSpPr>
            <a:spLocks noChangeShapeType="1"/>
          </p:cNvSpPr>
          <p:nvPr/>
        </p:nvSpPr>
        <p:spPr bwMode="auto">
          <a:xfrm>
            <a:off x="2819400" y="22098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95" name="Line 19"/>
          <p:cNvSpPr>
            <a:spLocks noChangeShapeType="1"/>
          </p:cNvSpPr>
          <p:nvPr/>
        </p:nvSpPr>
        <p:spPr bwMode="auto">
          <a:xfrm>
            <a:off x="2819400" y="2819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96" name="Rectangle 20"/>
          <p:cNvSpPr>
            <a:spLocks noChangeArrowheads="1"/>
          </p:cNvSpPr>
          <p:nvPr/>
        </p:nvSpPr>
        <p:spPr bwMode="auto">
          <a:xfrm>
            <a:off x="2271713" y="2301875"/>
            <a:ext cx="36869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X</a:t>
            </a:r>
          </a:p>
        </p:txBody>
      </p:sp>
      <p:sp>
        <p:nvSpPr>
          <p:cNvPr id="50197" name="Line 21"/>
          <p:cNvSpPr>
            <a:spLocks noChangeShapeType="1"/>
          </p:cNvSpPr>
          <p:nvPr/>
        </p:nvSpPr>
        <p:spPr bwMode="auto">
          <a:xfrm>
            <a:off x="2199481" y="4495800"/>
            <a:ext cx="685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98" name="Line 22"/>
          <p:cNvSpPr>
            <a:spLocks noChangeShapeType="1"/>
          </p:cNvSpPr>
          <p:nvPr/>
        </p:nvSpPr>
        <p:spPr bwMode="auto">
          <a:xfrm>
            <a:off x="4038600" y="4495800"/>
            <a:ext cx="914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99" name="Rectangle 23"/>
          <p:cNvSpPr>
            <a:spLocks noChangeArrowheads="1"/>
          </p:cNvSpPr>
          <p:nvPr/>
        </p:nvSpPr>
        <p:spPr bwMode="auto">
          <a:xfrm>
            <a:off x="3318668" y="4237831"/>
            <a:ext cx="38893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xmlns="" val="5423490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710613" cy="14478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YTM Solution (Interpolate)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381000" y="1981200"/>
            <a:ext cx="8382000" cy="44196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				.07	$1273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		.02		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YTM	$1250</a:t>
            </a:r>
            <a:r>
              <a:rPr lang="en-US" dirty="0" smtClean="0"/>
              <a:t>		   	     $192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				.09	$1081</a:t>
            </a:r>
          </a:p>
          <a:p>
            <a:pPr>
              <a:buFont typeface="Monotype Sorts" pitchFamily="2" charset="2"/>
              <a:buNone/>
              <a:defRPr/>
            </a:pPr>
            <a:endParaRPr lang="en-US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			($23)(0.02)							     $192		</a:t>
            </a: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6308725" y="3703638"/>
            <a:ext cx="422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07" name="Line 7"/>
          <p:cNvSpPr>
            <a:spLocks noChangeShapeType="1"/>
          </p:cNvSpPr>
          <p:nvPr/>
        </p:nvSpPr>
        <p:spPr bwMode="auto">
          <a:xfrm>
            <a:off x="7162800" y="2057400"/>
            <a:ext cx="0" cy="15240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08" name="Line 8"/>
          <p:cNvSpPr>
            <a:spLocks noChangeShapeType="1"/>
          </p:cNvSpPr>
          <p:nvPr/>
        </p:nvSpPr>
        <p:spPr bwMode="auto">
          <a:xfrm>
            <a:off x="6858000" y="2057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09" name="Line 9"/>
          <p:cNvSpPr>
            <a:spLocks noChangeShapeType="1"/>
          </p:cNvSpPr>
          <p:nvPr/>
        </p:nvSpPr>
        <p:spPr bwMode="auto">
          <a:xfrm>
            <a:off x="6858000" y="3581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0" name="Line 10"/>
          <p:cNvSpPr>
            <a:spLocks noChangeShapeType="1"/>
          </p:cNvSpPr>
          <p:nvPr/>
        </p:nvSpPr>
        <p:spPr bwMode="auto">
          <a:xfrm>
            <a:off x="2057400" y="2057400"/>
            <a:ext cx="0" cy="15240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1" name="Line 11"/>
          <p:cNvSpPr>
            <a:spLocks noChangeShapeType="1"/>
          </p:cNvSpPr>
          <p:nvPr/>
        </p:nvSpPr>
        <p:spPr bwMode="auto">
          <a:xfrm>
            <a:off x="2057400" y="2057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2" name="Line 12"/>
          <p:cNvSpPr>
            <a:spLocks noChangeShapeType="1"/>
          </p:cNvSpPr>
          <p:nvPr/>
        </p:nvSpPr>
        <p:spPr bwMode="auto">
          <a:xfrm>
            <a:off x="2057400" y="3581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3" name="Rectangle 13"/>
          <p:cNvSpPr>
            <a:spLocks noChangeArrowheads="1"/>
          </p:cNvSpPr>
          <p:nvPr/>
        </p:nvSpPr>
        <p:spPr bwMode="auto">
          <a:xfrm>
            <a:off x="5776913" y="2225675"/>
            <a:ext cx="77628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prstClr val="black"/>
                </a:solidFill>
              </a:rPr>
              <a:t>$23</a:t>
            </a:r>
          </a:p>
        </p:txBody>
      </p:sp>
      <p:sp>
        <p:nvSpPr>
          <p:cNvPr id="51214" name="Line 14"/>
          <p:cNvSpPr>
            <a:spLocks noChangeShapeType="1"/>
          </p:cNvSpPr>
          <p:nvPr/>
        </p:nvSpPr>
        <p:spPr bwMode="auto">
          <a:xfrm>
            <a:off x="5486400" y="22098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5" name="Line 15"/>
          <p:cNvSpPr>
            <a:spLocks noChangeShapeType="1"/>
          </p:cNvSpPr>
          <p:nvPr/>
        </p:nvSpPr>
        <p:spPr bwMode="auto">
          <a:xfrm>
            <a:off x="5486400" y="2819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6" name="Line 16"/>
          <p:cNvSpPr>
            <a:spLocks noChangeShapeType="1"/>
          </p:cNvSpPr>
          <p:nvPr/>
        </p:nvSpPr>
        <p:spPr bwMode="auto">
          <a:xfrm>
            <a:off x="5791200" y="2209800"/>
            <a:ext cx="0" cy="609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7" name="Line 17"/>
          <p:cNvSpPr>
            <a:spLocks noChangeShapeType="1"/>
          </p:cNvSpPr>
          <p:nvPr/>
        </p:nvSpPr>
        <p:spPr bwMode="auto">
          <a:xfrm>
            <a:off x="2819400" y="2209800"/>
            <a:ext cx="0" cy="609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8" name="Line 18"/>
          <p:cNvSpPr>
            <a:spLocks noChangeShapeType="1"/>
          </p:cNvSpPr>
          <p:nvPr/>
        </p:nvSpPr>
        <p:spPr bwMode="auto">
          <a:xfrm>
            <a:off x="2819400" y="22098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19" name="Line 19"/>
          <p:cNvSpPr>
            <a:spLocks noChangeShapeType="1"/>
          </p:cNvSpPr>
          <p:nvPr/>
        </p:nvSpPr>
        <p:spPr bwMode="auto">
          <a:xfrm>
            <a:off x="2819400" y="2819400"/>
            <a:ext cx="304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20" name="Rectangle 20"/>
          <p:cNvSpPr>
            <a:spLocks noChangeArrowheads="1"/>
          </p:cNvSpPr>
          <p:nvPr/>
        </p:nvSpPr>
        <p:spPr bwMode="auto">
          <a:xfrm>
            <a:off x="2271713" y="2301875"/>
            <a:ext cx="36869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X</a:t>
            </a:r>
          </a:p>
        </p:txBody>
      </p:sp>
      <p:sp>
        <p:nvSpPr>
          <p:cNvPr id="51221" name="Rectangle 21"/>
          <p:cNvSpPr>
            <a:spLocks noChangeArrowheads="1"/>
          </p:cNvSpPr>
          <p:nvPr/>
        </p:nvSpPr>
        <p:spPr bwMode="auto">
          <a:xfrm>
            <a:off x="1433513" y="4251347"/>
            <a:ext cx="62998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X =</a:t>
            </a:r>
          </a:p>
        </p:txBody>
      </p:sp>
      <p:sp>
        <p:nvSpPr>
          <p:cNvPr id="51222" name="Line 22"/>
          <p:cNvSpPr>
            <a:spLocks noChangeShapeType="1"/>
          </p:cNvSpPr>
          <p:nvPr/>
        </p:nvSpPr>
        <p:spPr bwMode="auto">
          <a:xfrm>
            <a:off x="2286000" y="4511675"/>
            <a:ext cx="1752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23" name="Rectangle 23"/>
          <p:cNvSpPr>
            <a:spLocks noChangeArrowheads="1"/>
          </p:cNvSpPr>
          <p:nvPr/>
        </p:nvSpPr>
        <p:spPr bwMode="auto">
          <a:xfrm>
            <a:off x="5024162" y="4251346"/>
            <a:ext cx="1534075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X = .0024</a:t>
            </a:r>
          </a:p>
        </p:txBody>
      </p:sp>
      <p:sp>
        <p:nvSpPr>
          <p:cNvPr id="48152" name="Rectangle 24"/>
          <p:cNvSpPr>
            <a:spLocks noChangeArrowheads="1"/>
          </p:cNvSpPr>
          <p:nvPr/>
        </p:nvSpPr>
        <p:spPr bwMode="auto">
          <a:xfrm>
            <a:off x="1002512" y="5457824"/>
            <a:ext cx="6791925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3600" dirty="0"/>
              <a:t>YTM = .07 + .0024 = .0724 or 7.24%</a:t>
            </a:r>
          </a:p>
        </p:txBody>
      </p:sp>
    </p:spTree>
    <p:extLst>
      <p:ext uri="{BB962C8B-B14F-4D97-AF65-F5344CB8AC3E}">
        <p14:creationId xmlns:p14="http://schemas.microsoft.com/office/powerpoint/2010/main" xmlns="" val="24467648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9" name="Rectangle 7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5344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Determining Semiannual Coupon Bond YTM</a:t>
            </a:r>
          </a:p>
        </p:txBody>
      </p:sp>
      <p:sp>
        <p:nvSpPr>
          <p:cNvPr id="49173" name="Rectangle 21"/>
          <p:cNvSpPr>
            <a:spLocks noChangeArrowheads="1"/>
          </p:cNvSpPr>
          <p:nvPr/>
        </p:nvSpPr>
        <p:spPr bwMode="auto">
          <a:xfrm>
            <a:off x="419100" y="1676400"/>
            <a:ext cx="83058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500" dirty="0">
                <a:solidFill>
                  <a:prstClr val="black"/>
                </a:solidFill>
              </a:rPr>
              <a:t>Determine the Yield-to-Maturity (YTM) for the semiannual coupon paying bond with a finite life.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25287" y="3596504"/>
            <a:ext cx="6380604" cy="1830342"/>
            <a:chOff x="671513" y="3871913"/>
            <a:chExt cx="6380604" cy="1830342"/>
          </a:xfrm>
        </p:grpSpPr>
        <p:sp>
          <p:nvSpPr>
            <p:cNvPr id="52233" name="Rectangle 9"/>
            <p:cNvSpPr>
              <a:spLocks noChangeArrowheads="1"/>
            </p:cNvSpPr>
            <p:nvPr/>
          </p:nvSpPr>
          <p:spPr bwMode="auto">
            <a:xfrm>
              <a:off x="671513" y="4191000"/>
              <a:ext cx="75181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P</a:t>
              </a:r>
              <a:r>
                <a:rPr lang="en-US" sz="2800" baseline="-25000"/>
                <a:t>0</a:t>
              </a:r>
              <a:r>
                <a:rPr lang="en-US" sz="2800"/>
                <a:t> =</a:t>
              </a:r>
            </a:p>
          </p:txBody>
        </p:sp>
        <p:sp>
          <p:nvSpPr>
            <p:cNvPr id="52234" name="Rectangle 10"/>
            <p:cNvSpPr>
              <a:spLocks noChangeArrowheads="1"/>
            </p:cNvSpPr>
            <p:nvPr/>
          </p:nvSpPr>
          <p:spPr bwMode="auto">
            <a:xfrm>
              <a:off x="1515138" y="4193124"/>
              <a:ext cx="395943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49163" name="Rectangle 11"/>
            <p:cNvSpPr>
              <a:spLocks noChangeArrowheads="1"/>
            </p:cNvSpPr>
            <p:nvPr/>
          </p:nvSpPr>
          <p:spPr bwMode="auto">
            <a:xfrm>
              <a:off x="1681163" y="3871913"/>
              <a:ext cx="554640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/>
                <a:t>2</a:t>
              </a: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  <p:sp>
          <p:nvSpPr>
            <p:cNvPr id="52236" name="Rectangle 12"/>
            <p:cNvSpPr>
              <a:spLocks noChangeArrowheads="1"/>
            </p:cNvSpPr>
            <p:nvPr/>
          </p:nvSpPr>
          <p:spPr bwMode="auto">
            <a:xfrm>
              <a:off x="1625859" y="4511675"/>
              <a:ext cx="66524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t=1</a:t>
              </a:r>
            </a:p>
          </p:txBody>
        </p:sp>
        <p:sp>
          <p:nvSpPr>
            <p:cNvPr id="52237" name="Rectangle 13"/>
            <p:cNvSpPr>
              <a:spLocks noChangeArrowheads="1"/>
            </p:cNvSpPr>
            <p:nvPr/>
          </p:nvSpPr>
          <p:spPr bwMode="auto">
            <a:xfrm>
              <a:off x="2291107" y="4476247"/>
              <a:ext cx="174387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d</a:t>
              </a:r>
              <a:r>
                <a:rPr lang="en-US" sz="2800" baseline="-25000" dirty="0"/>
                <a:t> </a:t>
              </a:r>
              <a:r>
                <a:rPr lang="en-US" sz="2800" dirty="0"/>
                <a:t>/2 )</a:t>
              </a:r>
              <a:r>
                <a:rPr lang="en-US" sz="2800" baseline="30000" dirty="0"/>
                <a:t>t</a:t>
              </a:r>
            </a:p>
          </p:txBody>
        </p:sp>
        <p:sp>
          <p:nvSpPr>
            <p:cNvPr id="52238" name="Line 14"/>
            <p:cNvSpPr>
              <a:spLocks noChangeShapeType="1"/>
            </p:cNvSpPr>
            <p:nvPr/>
          </p:nvSpPr>
          <p:spPr bwMode="auto">
            <a:xfrm>
              <a:off x="2514600" y="4495800"/>
              <a:ext cx="1371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52239" name="Rectangle 15"/>
            <p:cNvSpPr>
              <a:spLocks noChangeArrowheads="1"/>
            </p:cNvSpPr>
            <p:nvPr/>
          </p:nvSpPr>
          <p:spPr bwMode="auto">
            <a:xfrm>
              <a:off x="2728913" y="3962400"/>
              <a:ext cx="75822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I / 2</a:t>
              </a:r>
            </a:p>
          </p:txBody>
        </p:sp>
        <p:sp>
          <p:nvSpPr>
            <p:cNvPr id="49168" name="Rectangle 16"/>
            <p:cNvSpPr>
              <a:spLocks noChangeArrowheads="1"/>
            </p:cNvSpPr>
            <p:nvPr/>
          </p:nvSpPr>
          <p:spPr bwMode="auto">
            <a:xfrm>
              <a:off x="1281113" y="5181600"/>
              <a:ext cx="5771004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/>
                <a:t>=  (I/2)(PVIFA</a:t>
              </a:r>
              <a:r>
                <a:rPr lang="en-US" sz="2800" baseline="-25000"/>
                <a:t>k</a:t>
              </a:r>
              <a:r>
                <a:rPr lang="en-US" sz="2800" baseline="-50000"/>
                <a:t>d</a:t>
              </a:r>
              <a:r>
                <a:rPr lang="en-US" sz="2800" baseline="-30000"/>
                <a:t> /2</a:t>
              </a:r>
              <a:r>
                <a:rPr lang="en-US" sz="2800" baseline="-25000"/>
                <a:t>, 2</a:t>
              </a:r>
              <a:r>
                <a:rPr lang="en-US" sz="2800" baseline="-25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r>
                <a:rPr lang="en-US" sz="2800"/>
                <a:t>) + MV(PVIF</a:t>
              </a:r>
              <a:r>
                <a:rPr lang="en-US" sz="2800" baseline="-25000"/>
                <a:t>k</a:t>
              </a:r>
              <a:r>
                <a:rPr lang="en-US" sz="2800" baseline="-50000"/>
                <a:t>d</a:t>
              </a:r>
              <a:r>
                <a:rPr lang="en-US" sz="2800" baseline="-30000"/>
                <a:t> /2</a:t>
              </a:r>
              <a:r>
                <a:rPr lang="en-US" sz="2800" baseline="-50000"/>
                <a:t> </a:t>
              </a:r>
              <a:r>
                <a:rPr lang="en-US" sz="2800" baseline="-25000"/>
                <a:t>, 2</a:t>
              </a:r>
              <a:r>
                <a:rPr lang="en-US" sz="2800" baseline="-25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r>
                <a:rPr lang="en-US" sz="2800"/>
                <a:t>) </a:t>
              </a:r>
            </a:p>
          </p:txBody>
        </p:sp>
        <p:sp>
          <p:nvSpPr>
            <p:cNvPr id="52241" name="Rectangle 17"/>
            <p:cNvSpPr>
              <a:spLocks noChangeArrowheads="1"/>
            </p:cNvSpPr>
            <p:nvPr/>
          </p:nvSpPr>
          <p:spPr bwMode="auto">
            <a:xfrm>
              <a:off x="4024313" y="4191000"/>
              <a:ext cx="362280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52242" name="Line 18"/>
            <p:cNvSpPr>
              <a:spLocks noChangeShapeType="1"/>
            </p:cNvSpPr>
            <p:nvPr/>
          </p:nvSpPr>
          <p:spPr bwMode="auto">
            <a:xfrm>
              <a:off x="4572000" y="4495800"/>
              <a:ext cx="1981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52243" name="Rectangle 19"/>
            <p:cNvSpPr>
              <a:spLocks noChangeArrowheads="1"/>
            </p:cNvSpPr>
            <p:nvPr/>
          </p:nvSpPr>
          <p:spPr bwMode="auto">
            <a:xfrm>
              <a:off x="5091113" y="3962400"/>
              <a:ext cx="69410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MV</a:t>
              </a:r>
            </a:p>
          </p:txBody>
        </p:sp>
        <p:sp>
          <p:nvSpPr>
            <p:cNvPr id="49174" name="Rectangle 22"/>
            <p:cNvSpPr>
              <a:spLocks noChangeArrowheads="1"/>
            </p:cNvSpPr>
            <p:nvPr/>
          </p:nvSpPr>
          <p:spPr bwMode="auto">
            <a:xfrm>
              <a:off x="4549877" y="4495800"/>
              <a:ext cx="1929825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/>
                <a:t>(1 + </a:t>
              </a:r>
              <a:r>
                <a:rPr lang="en-US" sz="2800" dirty="0" err="1"/>
                <a:t>k</a:t>
              </a:r>
              <a:r>
                <a:rPr lang="en-US" sz="2800" baseline="-25000" dirty="0" err="1"/>
                <a:t>d</a:t>
              </a:r>
              <a:r>
                <a:rPr lang="en-US" sz="2800" baseline="-25000" dirty="0"/>
                <a:t> </a:t>
              </a:r>
              <a:r>
                <a:rPr lang="en-US" sz="2800" dirty="0"/>
                <a:t>/2 )</a:t>
              </a:r>
              <a:r>
                <a:rPr lang="en-US" sz="2800" baseline="30000" dirty="0"/>
                <a:t>2</a:t>
              </a:r>
              <a:r>
                <a:rPr lang="en-US" sz="2800" baseline="30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505346" y="5945747"/>
            <a:ext cx="47617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[ 1 + (</a:t>
            </a:r>
            <a:r>
              <a:rPr lang="en-US" sz="3600" dirty="0" err="1"/>
              <a:t>k</a:t>
            </a:r>
            <a:r>
              <a:rPr lang="en-US" sz="3600" baseline="-25000" dirty="0" err="1"/>
              <a:t>d</a:t>
            </a:r>
            <a:r>
              <a:rPr lang="en-US" sz="3600" baseline="-25000" dirty="0"/>
              <a:t> </a:t>
            </a:r>
            <a:r>
              <a:rPr lang="en-US" sz="3600" dirty="0"/>
              <a:t>/ 2)</a:t>
            </a:r>
            <a:r>
              <a:rPr lang="en-US" sz="3600" baseline="30000" dirty="0"/>
              <a:t>2</a:t>
            </a:r>
            <a:r>
              <a:rPr lang="en-US" sz="3600" dirty="0"/>
              <a:t> ] -1 = YTM</a:t>
            </a:r>
          </a:p>
        </p:txBody>
      </p:sp>
      <p:sp>
        <p:nvSpPr>
          <p:cNvPr id="6" name="Rectangle 5"/>
          <p:cNvSpPr/>
          <p:nvPr/>
        </p:nvSpPr>
        <p:spPr>
          <a:xfrm>
            <a:off x="1434887" y="5867400"/>
            <a:ext cx="4504102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3867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4000" b="1" dirty="0" smtClean="0"/>
              <a:t>Determining the Semiannual Coupon Bond YTM</a:t>
            </a:r>
          </a:p>
        </p:txBody>
      </p:sp>
      <p:sp>
        <p:nvSpPr>
          <p:cNvPr id="155652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J. Miller want to determine the YTM for another issue of outstanding bonds.  The firm has an issue of 8% semiannual coupon bonds with 20 years left to maturity.  The bonds have a current market value of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$950</a:t>
            </a:r>
            <a:r>
              <a:rPr lang="en-US" dirty="0" smtClean="0"/>
              <a:t>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What is the YTM?</a:t>
            </a:r>
          </a:p>
        </p:txBody>
      </p:sp>
    </p:spTree>
    <p:extLst>
      <p:ext uri="{BB962C8B-B14F-4D97-AF65-F5344CB8AC3E}">
        <p14:creationId xmlns:p14="http://schemas.microsoft.com/office/powerpoint/2010/main" xmlns="" val="36369126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304800" y="4038600"/>
            <a:ext cx="8458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>
              <a:spcAft>
                <a:spcPct val="20000"/>
              </a:spcAft>
            </a:pPr>
            <a:r>
              <a:rPr lang="en-US" sz="2400">
                <a:solidFill>
                  <a:prstClr val="black"/>
                </a:solidFill>
              </a:rPr>
              <a:t>N:		20-year semiannual bond (20 x 2 = 40)</a:t>
            </a:r>
          </a:p>
          <a:p>
            <a:pPr marL="342900" indent="-342900">
              <a:spcAft>
                <a:spcPct val="20000"/>
              </a:spcAft>
            </a:pPr>
            <a:r>
              <a:rPr lang="en-US" sz="2400">
                <a:solidFill>
                  <a:prstClr val="black"/>
                </a:solidFill>
              </a:rPr>
              <a:t>I/Y:	Compute -- Solving for the semiannual yield now</a:t>
            </a:r>
          </a:p>
          <a:p>
            <a:pPr marL="342900" indent="-342900">
              <a:spcAft>
                <a:spcPct val="20000"/>
              </a:spcAft>
            </a:pPr>
            <a:r>
              <a:rPr lang="en-US" sz="2400">
                <a:solidFill>
                  <a:prstClr val="black"/>
                </a:solidFill>
              </a:rPr>
              <a:t>PV:	Cost to purchase is $950 today</a:t>
            </a:r>
          </a:p>
          <a:p>
            <a:pPr marL="342900" indent="-342900">
              <a:spcAft>
                <a:spcPct val="20000"/>
              </a:spcAft>
            </a:pPr>
            <a:r>
              <a:rPr lang="en-US" sz="2400">
                <a:solidFill>
                  <a:prstClr val="black"/>
                </a:solidFill>
              </a:rPr>
              <a:t>PMT:	$40 annual interest (8% x $1,000 face value / 2)</a:t>
            </a:r>
          </a:p>
          <a:p>
            <a:pPr marL="342900" indent="-342900">
              <a:spcAft>
                <a:spcPct val="20000"/>
              </a:spcAft>
            </a:pPr>
            <a:r>
              <a:rPr lang="en-US" sz="2400">
                <a:solidFill>
                  <a:prstClr val="black"/>
                </a:solidFill>
              </a:rPr>
              <a:t>FV:	$1,000 (investor receives face value in 15 years)</a:t>
            </a: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304800" y="1828800"/>
            <a:ext cx="8534400" cy="1981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2286000" y="2514600"/>
            <a:ext cx="1143000" cy="53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prstClr val="black"/>
                </a:solidFill>
              </a:rPr>
              <a:t>N</a:t>
            </a: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3657600" y="2514600"/>
            <a:ext cx="1143000" cy="53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prstClr val="black"/>
                </a:solidFill>
              </a:rPr>
              <a:t>I/Y</a:t>
            </a: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953000" y="2514600"/>
            <a:ext cx="1143000" cy="53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PV</a:t>
            </a:r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6248400" y="2514600"/>
            <a:ext cx="1143000" cy="53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PMT</a:t>
            </a:r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7543800" y="2514600"/>
            <a:ext cx="1143000" cy="53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prstClr val="black"/>
                </a:solidFill>
              </a:rPr>
              <a:t>FV</a:t>
            </a:r>
          </a:p>
        </p:txBody>
      </p:sp>
      <p:sp>
        <p:nvSpPr>
          <p:cNvPr id="54283" name="Rectangle 11"/>
          <p:cNvSpPr>
            <a:spLocks noChangeArrowheads="1"/>
          </p:cNvSpPr>
          <p:nvPr/>
        </p:nvSpPr>
        <p:spPr bwMode="auto">
          <a:xfrm>
            <a:off x="381000" y="1905000"/>
            <a:ext cx="1752600" cy="53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>
                <a:solidFill>
                  <a:prstClr val="black"/>
                </a:solidFill>
              </a:rPr>
              <a:t>Inputs</a:t>
            </a:r>
          </a:p>
        </p:txBody>
      </p:sp>
      <p:sp>
        <p:nvSpPr>
          <p:cNvPr id="54284" name="Rectangle 12"/>
          <p:cNvSpPr>
            <a:spLocks noChangeArrowheads="1"/>
          </p:cNvSpPr>
          <p:nvPr/>
        </p:nvSpPr>
        <p:spPr bwMode="auto">
          <a:xfrm>
            <a:off x="381000" y="3162300"/>
            <a:ext cx="1752600" cy="53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dirty="0">
                <a:solidFill>
                  <a:prstClr val="black"/>
                </a:solidFill>
              </a:rPr>
              <a:t>Compute</a:t>
            </a:r>
          </a:p>
        </p:txBody>
      </p:sp>
      <p:sp>
        <p:nvSpPr>
          <p:cNvPr id="54285" name="Rectangle 13"/>
          <p:cNvSpPr>
            <a:spLocks noChangeArrowheads="1"/>
          </p:cNvSpPr>
          <p:nvPr/>
        </p:nvSpPr>
        <p:spPr bwMode="auto">
          <a:xfrm>
            <a:off x="2209800" y="1905000"/>
            <a:ext cx="6553200" cy="5334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r>
              <a:rPr lang="en-US" sz="2800" dirty="0"/>
              <a:t>    40                    </a:t>
            </a:r>
            <a:r>
              <a:rPr lang="en-US" sz="2800" dirty="0" smtClean="0"/>
              <a:t>      </a:t>
            </a:r>
            <a:r>
              <a:rPr lang="en-US" sz="2800" dirty="0"/>
              <a:t>-950     </a:t>
            </a:r>
            <a:r>
              <a:rPr lang="en-US" sz="2800" dirty="0" smtClean="0"/>
              <a:t>      </a:t>
            </a:r>
            <a:r>
              <a:rPr lang="en-US" sz="2800" dirty="0"/>
              <a:t>40  </a:t>
            </a:r>
            <a:r>
              <a:rPr lang="en-US" sz="2800" dirty="0" smtClean="0"/>
              <a:t>     </a:t>
            </a:r>
            <a:r>
              <a:rPr lang="en-US" sz="2800" dirty="0"/>
              <a:t>+$1,000</a:t>
            </a:r>
          </a:p>
        </p:txBody>
      </p:sp>
      <p:sp>
        <p:nvSpPr>
          <p:cNvPr id="54286" name="Rectangle 14"/>
          <p:cNvSpPr>
            <a:spLocks noChangeArrowheads="1"/>
          </p:cNvSpPr>
          <p:nvPr/>
        </p:nvSpPr>
        <p:spPr bwMode="auto">
          <a:xfrm>
            <a:off x="2286000" y="3124200"/>
            <a:ext cx="6400800" cy="5334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none" anchor="ctr"/>
          <a:lstStyle/>
          <a:p>
            <a:r>
              <a:rPr lang="en-US" sz="2800" dirty="0"/>
              <a:t>              4.2626% = (</a:t>
            </a:r>
            <a:r>
              <a:rPr lang="en-US" sz="2800" dirty="0" err="1"/>
              <a:t>k</a:t>
            </a:r>
            <a:r>
              <a:rPr lang="en-US" sz="2800" baseline="-25000" dirty="0" err="1"/>
              <a:t>d</a:t>
            </a:r>
            <a:r>
              <a:rPr lang="en-US" sz="2800" dirty="0"/>
              <a:t> / 2)</a:t>
            </a:r>
            <a:endParaRPr lang="en-US" sz="2400" dirty="0"/>
          </a:p>
        </p:txBody>
      </p:sp>
      <p:sp>
        <p:nvSpPr>
          <p:cNvPr id="157711" name="Rectangle 15"/>
          <p:cNvSpPr>
            <a:spLocks noGrp="1" noChangeArrowheads="1"/>
          </p:cNvSpPr>
          <p:nvPr>
            <p:ph type="title"/>
          </p:nvPr>
        </p:nvSpPr>
        <p:spPr>
          <a:xfrm>
            <a:off x="305519" y="-21566"/>
            <a:ext cx="8534400" cy="1447800"/>
          </a:xfrm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dirty="0" smtClean="0"/>
              <a:t>YTM Solution on the Financial Calculator</a:t>
            </a:r>
          </a:p>
        </p:txBody>
      </p:sp>
    </p:spTree>
    <p:extLst>
      <p:ext uri="{BB962C8B-B14F-4D97-AF65-F5344CB8AC3E}">
        <p14:creationId xmlns:p14="http://schemas.microsoft.com/office/powerpoint/2010/main" xmlns="" val="10648896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5" name="Rectangle 7"/>
          <p:cNvSpPr>
            <a:spLocks noGrp="1" noChangeArrowheads="1"/>
          </p:cNvSpPr>
          <p:nvPr>
            <p:ph type="title"/>
          </p:nvPr>
        </p:nvSpPr>
        <p:spPr>
          <a:xfrm>
            <a:off x="331839" y="0"/>
            <a:ext cx="85344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Determining Semiannual Coupon Bond YTM</a:t>
            </a:r>
          </a:p>
        </p:txBody>
      </p:sp>
      <p:sp>
        <p:nvSpPr>
          <p:cNvPr id="55301" name="Rectangle 20"/>
          <p:cNvSpPr>
            <a:spLocks noChangeArrowheads="1"/>
          </p:cNvSpPr>
          <p:nvPr/>
        </p:nvSpPr>
        <p:spPr bwMode="auto">
          <a:xfrm>
            <a:off x="2472531" y="3747144"/>
            <a:ext cx="4016742" cy="58221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[ 1 + (</a:t>
            </a:r>
            <a:r>
              <a:rPr lang="en-US" sz="3200" i="1" dirty="0" err="1"/>
              <a:t>k</a:t>
            </a:r>
            <a:r>
              <a:rPr lang="en-US" sz="3200" i="1" baseline="-25000" dirty="0" err="1"/>
              <a:t>d</a:t>
            </a:r>
            <a:r>
              <a:rPr lang="en-US" sz="3200" i="1" baseline="-25000" dirty="0"/>
              <a:t> </a:t>
            </a:r>
            <a:r>
              <a:rPr lang="en-US" sz="3200" i="1" dirty="0"/>
              <a:t>/</a:t>
            </a:r>
            <a:r>
              <a:rPr lang="en-US" sz="3200" dirty="0"/>
              <a:t> </a:t>
            </a:r>
            <a:r>
              <a:rPr lang="en-US" sz="3200" i="1" dirty="0"/>
              <a:t>2</a:t>
            </a:r>
            <a:r>
              <a:rPr lang="en-US" sz="3200" dirty="0"/>
              <a:t>)</a:t>
            </a:r>
            <a:r>
              <a:rPr lang="en-US" sz="3200" baseline="30000" dirty="0"/>
              <a:t>2</a:t>
            </a:r>
            <a:r>
              <a:rPr lang="en-US" sz="3200" dirty="0"/>
              <a:t> ] -1 = YTM</a:t>
            </a:r>
          </a:p>
        </p:txBody>
      </p:sp>
      <p:sp>
        <p:nvSpPr>
          <p:cNvPr id="160789" name="Rectangle 21"/>
          <p:cNvSpPr>
            <a:spLocks noChangeArrowheads="1"/>
          </p:cNvSpPr>
          <p:nvPr/>
        </p:nvSpPr>
        <p:spPr bwMode="auto">
          <a:xfrm>
            <a:off x="304800" y="1900084"/>
            <a:ext cx="80772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500" dirty="0">
                <a:solidFill>
                  <a:prstClr val="black"/>
                </a:solidFill>
              </a:rPr>
              <a:t>Determine the Yield-to-Maturity (YTM) for the semiannual coupon paying bond with a finite life.</a:t>
            </a:r>
          </a:p>
        </p:txBody>
      </p:sp>
      <p:sp>
        <p:nvSpPr>
          <p:cNvPr id="55303" name="Rectangle 23"/>
          <p:cNvSpPr>
            <a:spLocks noChangeArrowheads="1"/>
          </p:cNvSpPr>
          <p:nvPr/>
        </p:nvSpPr>
        <p:spPr bwMode="auto">
          <a:xfrm>
            <a:off x="2160328" y="4800600"/>
            <a:ext cx="4813818" cy="107465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3200" dirty="0"/>
              <a:t>[ 1 + (.042626)</a:t>
            </a:r>
            <a:r>
              <a:rPr lang="en-US" sz="3200" baseline="30000" dirty="0"/>
              <a:t>2</a:t>
            </a:r>
            <a:r>
              <a:rPr lang="en-US" sz="3200" dirty="0"/>
              <a:t> ] -1 = .0871 </a:t>
            </a:r>
          </a:p>
          <a:p>
            <a:pPr algn="ctr"/>
            <a:r>
              <a:rPr lang="en-US" sz="3200" dirty="0"/>
              <a:t>or 8.71%</a:t>
            </a:r>
          </a:p>
        </p:txBody>
      </p:sp>
    </p:spTree>
    <p:extLst>
      <p:ext uri="{BB962C8B-B14F-4D97-AF65-F5344CB8AC3E}">
        <p14:creationId xmlns:p14="http://schemas.microsoft.com/office/powerpoint/2010/main" xmlns="" val="21206955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106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Determining Semiannual Coupon Bond YTM</a:t>
            </a: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2362200" y="3733800"/>
            <a:ext cx="4021936" cy="58221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[ 1 + (</a:t>
            </a:r>
            <a:r>
              <a:rPr lang="en-US" sz="3200" dirty="0" err="1"/>
              <a:t>k</a:t>
            </a:r>
            <a:r>
              <a:rPr lang="en-US" sz="3200" baseline="-25000" dirty="0" err="1"/>
              <a:t>d</a:t>
            </a:r>
            <a:r>
              <a:rPr lang="en-US" sz="3200" baseline="-25000" dirty="0"/>
              <a:t> </a:t>
            </a:r>
            <a:r>
              <a:rPr lang="en-US" sz="3200" dirty="0"/>
              <a:t>/ 2)</a:t>
            </a:r>
            <a:r>
              <a:rPr lang="en-US" sz="3200" baseline="30000" dirty="0"/>
              <a:t>2</a:t>
            </a:r>
            <a:r>
              <a:rPr lang="en-US" sz="3200" dirty="0"/>
              <a:t> ] -1 = YTM</a:t>
            </a:r>
          </a:p>
        </p:txBody>
      </p:sp>
      <p:sp>
        <p:nvSpPr>
          <p:cNvPr id="163846" name="Rectangle 6"/>
          <p:cNvSpPr>
            <a:spLocks noChangeArrowheads="1"/>
          </p:cNvSpPr>
          <p:nvPr/>
        </p:nvSpPr>
        <p:spPr bwMode="auto">
          <a:xfrm>
            <a:off x="334568" y="1905000"/>
            <a:ext cx="8077200" cy="121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200" dirty="0"/>
              <a:t>This technique will calculate </a:t>
            </a:r>
            <a:r>
              <a:rPr lang="en-US" sz="3200" dirty="0" err="1"/>
              <a:t>k</a:t>
            </a:r>
            <a:r>
              <a:rPr lang="en-US" sz="3200" baseline="-25000" dirty="0" err="1"/>
              <a:t>d</a:t>
            </a:r>
            <a:r>
              <a:rPr lang="en-US" sz="3200" dirty="0"/>
              <a:t>.  You must then substitute it into the following formula.</a:t>
            </a:r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1873383" y="4800600"/>
            <a:ext cx="5389297" cy="107465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3200" dirty="0"/>
              <a:t>[ 1 + (.0852514/2)</a:t>
            </a:r>
            <a:r>
              <a:rPr lang="en-US" sz="3200" baseline="30000" dirty="0"/>
              <a:t>2</a:t>
            </a:r>
            <a:r>
              <a:rPr lang="en-US" sz="3200" dirty="0"/>
              <a:t> ] -1 = .0871 </a:t>
            </a:r>
          </a:p>
          <a:p>
            <a:pPr algn="ctr"/>
            <a:r>
              <a:rPr lang="en-US" sz="3200" dirty="0"/>
              <a:t>or 8.71% (same result!)</a:t>
            </a:r>
          </a:p>
        </p:txBody>
      </p:sp>
    </p:spTree>
    <p:extLst>
      <p:ext uri="{BB962C8B-B14F-4D97-AF65-F5344CB8AC3E}">
        <p14:creationId xmlns:p14="http://schemas.microsoft.com/office/powerpoint/2010/main" xmlns="" val="36610819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Bond Price - Yield Relationship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idx="1"/>
          </p:nvPr>
        </p:nvSpPr>
        <p:spPr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4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Discount Bond</a:t>
            </a:r>
            <a:r>
              <a:rPr lang="en-US" sz="3400" dirty="0" smtClean="0"/>
              <a:t> -- The market required rate of return exceeds the coupon rate (Par &gt; P</a:t>
            </a:r>
            <a:r>
              <a:rPr lang="en-US" sz="3400" baseline="-25000" dirty="0" smtClean="0"/>
              <a:t>0</a:t>
            </a:r>
            <a:r>
              <a:rPr lang="en-US" sz="3400" dirty="0" smtClean="0"/>
              <a:t> ).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4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Premium Bond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--</a:t>
            </a:r>
            <a:r>
              <a:rPr lang="en-US" sz="3400" dirty="0" smtClean="0"/>
              <a:t> The coupon rate exceeds the market required rate of return (P</a:t>
            </a:r>
            <a:r>
              <a:rPr lang="en-US" sz="3400" baseline="-25000" dirty="0" smtClean="0"/>
              <a:t>0</a:t>
            </a:r>
            <a:r>
              <a:rPr lang="en-US" sz="3400" dirty="0" smtClean="0"/>
              <a:t> &gt; Par).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4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Par Bond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--</a:t>
            </a:r>
            <a:r>
              <a:rPr lang="en-US" sz="3400" dirty="0" smtClean="0"/>
              <a:t> The coupon rate equals the market required rate of return (P</a:t>
            </a:r>
            <a:r>
              <a:rPr lang="en-US" sz="3400" baseline="-25000" dirty="0" smtClean="0"/>
              <a:t>0</a:t>
            </a:r>
            <a:r>
              <a:rPr lang="en-US" sz="3400" dirty="0" smtClean="0"/>
              <a:t> = Par).</a:t>
            </a:r>
          </a:p>
        </p:txBody>
      </p:sp>
    </p:spTree>
    <p:extLst>
      <p:ext uri="{BB962C8B-B14F-4D97-AF65-F5344CB8AC3E}">
        <p14:creationId xmlns:p14="http://schemas.microsoft.com/office/powerpoint/2010/main" xmlns="" val="9973440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xfrm>
            <a:off x="495300" y="0"/>
            <a:ext cx="79629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Bond Price - Yield Relationship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idx="1"/>
          </p:nvPr>
        </p:nvSpPr>
        <p:spPr>
          <a:xfrm>
            <a:off x="447675" y="5676900"/>
            <a:ext cx="8534400" cy="685800"/>
          </a:xfrm>
          <a:effectLst>
            <a:outerShdw algn="ctr" rotWithShape="0">
              <a:schemeClr val="bg2"/>
            </a:outerShdw>
          </a:effectLst>
        </p:spPr>
        <p:txBody>
          <a:bodyPr>
            <a:normAutofit fontScale="92500" lnSpcReduction="20000"/>
          </a:bodyPr>
          <a:lstStyle/>
          <a:p>
            <a:pPr marL="0" indent="0" algn="ctr">
              <a:buFont typeface="Monotype Sorts" pitchFamily="2" charset="2"/>
              <a:buNone/>
              <a:defRPr/>
            </a:pPr>
            <a:r>
              <a:rPr lang="en-US" sz="2000" dirty="0" smtClean="0"/>
              <a:t>   Coupon Rate</a:t>
            </a:r>
          </a:p>
          <a:p>
            <a:pPr marL="0" indent="0" algn="ctr">
              <a:buFont typeface="Monotype Sorts" pitchFamily="2" charset="2"/>
              <a:buNone/>
              <a:defRPr/>
            </a:pPr>
            <a:r>
              <a:rPr lang="en-US" sz="2400" dirty="0" smtClean="0"/>
              <a:t>MARKET REQUIRED RATE OF RETURN (%)</a:t>
            </a:r>
          </a:p>
        </p:txBody>
      </p:sp>
      <p:sp>
        <p:nvSpPr>
          <p:cNvPr id="58374" name="Line 6"/>
          <p:cNvSpPr>
            <a:spLocks noChangeShapeType="1"/>
          </p:cNvSpPr>
          <p:nvPr/>
        </p:nvSpPr>
        <p:spPr bwMode="auto">
          <a:xfrm>
            <a:off x="4876800" y="2209800"/>
            <a:ext cx="0" cy="31242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375" name="Line 7"/>
          <p:cNvSpPr>
            <a:spLocks noChangeShapeType="1"/>
          </p:cNvSpPr>
          <p:nvPr/>
        </p:nvSpPr>
        <p:spPr bwMode="auto">
          <a:xfrm>
            <a:off x="1676400" y="3733800"/>
            <a:ext cx="60960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376" name="Line 8"/>
          <p:cNvSpPr>
            <a:spLocks noChangeShapeType="1"/>
          </p:cNvSpPr>
          <p:nvPr/>
        </p:nvSpPr>
        <p:spPr bwMode="auto">
          <a:xfrm>
            <a:off x="1676400" y="2133600"/>
            <a:ext cx="0" cy="2590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377" name="Line 9"/>
          <p:cNvSpPr>
            <a:spLocks noChangeShapeType="1"/>
          </p:cNvSpPr>
          <p:nvPr/>
        </p:nvSpPr>
        <p:spPr bwMode="auto">
          <a:xfrm>
            <a:off x="1676400" y="5334000"/>
            <a:ext cx="6172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378" name="Rectangle 10"/>
          <p:cNvSpPr>
            <a:spLocks noChangeArrowheads="1"/>
          </p:cNvSpPr>
          <p:nvPr/>
        </p:nvSpPr>
        <p:spPr bwMode="auto">
          <a:xfrm rot="-5400000">
            <a:off x="-554037" y="3419475"/>
            <a:ext cx="25527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BOND PRICE ($)</a:t>
            </a:r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976313" y="3536950"/>
            <a:ext cx="746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1000</a:t>
            </a:r>
          </a:p>
          <a:p>
            <a:r>
              <a:rPr lang="en-US" sz="2000">
                <a:solidFill>
                  <a:prstClr val="black"/>
                </a:solidFill>
              </a:rPr>
              <a:t> Par</a:t>
            </a:r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976313" y="2012950"/>
            <a:ext cx="746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1600</a:t>
            </a:r>
          </a:p>
        </p:txBody>
      </p:sp>
      <p:sp>
        <p:nvSpPr>
          <p:cNvPr id="58381" name="Rectangle 13"/>
          <p:cNvSpPr>
            <a:spLocks noChangeArrowheads="1"/>
          </p:cNvSpPr>
          <p:nvPr/>
        </p:nvSpPr>
        <p:spPr bwMode="auto">
          <a:xfrm>
            <a:off x="976313" y="2546350"/>
            <a:ext cx="746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1400</a:t>
            </a:r>
          </a:p>
        </p:txBody>
      </p:sp>
      <p:sp>
        <p:nvSpPr>
          <p:cNvPr id="58382" name="Rectangle 14"/>
          <p:cNvSpPr>
            <a:spLocks noChangeArrowheads="1"/>
          </p:cNvSpPr>
          <p:nvPr/>
        </p:nvSpPr>
        <p:spPr bwMode="auto">
          <a:xfrm>
            <a:off x="976313" y="3079750"/>
            <a:ext cx="746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1200</a:t>
            </a:r>
          </a:p>
        </p:txBody>
      </p:sp>
      <p:sp>
        <p:nvSpPr>
          <p:cNvPr id="58383" name="Rectangle 15"/>
          <p:cNvSpPr>
            <a:spLocks noChangeArrowheads="1"/>
          </p:cNvSpPr>
          <p:nvPr/>
        </p:nvSpPr>
        <p:spPr bwMode="auto">
          <a:xfrm>
            <a:off x="1128713" y="4298950"/>
            <a:ext cx="60483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600</a:t>
            </a:r>
          </a:p>
        </p:txBody>
      </p:sp>
      <p:sp>
        <p:nvSpPr>
          <p:cNvPr id="58384" name="Rectangle 16"/>
          <p:cNvSpPr>
            <a:spLocks noChangeArrowheads="1"/>
          </p:cNvSpPr>
          <p:nvPr/>
        </p:nvSpPr>
        <p:spPr bwMode="auto">
          <a:xfrm>
            <a:off x="1357313" y="5060950"/>
            <a:ext cx="3222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0</a:t>
            </a:r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 flipV="1">
            <a:off x="1676400" y="5105400"/>
            <a:ext cx="0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1676400" y="4724400"/>
            <a:ext cx="152400" cy="152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387" name="Line 19"/>
          <p:cNvSpPr>
            <a:spLocks noChangeShapeType="1"/>
          </p:cNvSpPr>
          <p:nvPr/>
        </p:nvSpPr>
        <p:spPr bwMode="auto">
          <a:xfrm flipH="1">
            <a:off x="1524000" y="4876800"/>
            <a:ext cx="304800" cy="76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388" name="Line 20"/>
          <p:cNvSpPr>
            <a:spLocks noChangeShapeType="1"/>
          </p:cNvSpPr>
          <p:nvPr/>
        </p:nvSpPr>
        <p:spPr bwMode="auto">
          <a:xfrm>
            <a:off x="1524000" y="4953000"/>
            <a:ext cx="152400" cy="152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21" name="Rectangle 21"/>
          <p:cNvSpPr>
            <a:spLocks noChangeArrowheads="1"/>
          </p:cNvSpPr>
          <p:nvPr/>
        </p:nvSpPr>
        <p:spPr bwMode="auto">
          <a:xfrm>
            <a:off x="1509713" y="5365750"/>
            <a:ext cx="6054544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/>
              <a:t>0     </a:t>
            </a:r>
            <a:r>
              <a:rPr lang="en-US" sz="2000" dirty="0" smtClean="0"/>
              <a:t>            </a:t>
            </a:r>
            <a:r>
              <a:rPr lang="en-US" sz="2000" dirty="0"/>
              <a:t>2       4       6       8      </a:t>
            </a:r>
            <a:r>
              <a:rPr lang="en-US" sz="20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10</a:t>
            </a:r>
            <a:r>
              <a:rPr lang="en-US" sz="2000" dirty="0"/>
              <a:t>      12      14      16      18</a:t>
            </a:r>
          </a:p>
        </p:txBody>
      </p:sp>
      <p:sp>
        <p:nvSpPr>
          <p:cNvPr id="58390" name="Arc 22"/>
          <p:cNvSpPr>
            <a:spLocks/>
          </p:cNvSpPr>
          <p:nvPr/>
        </p:nvSpPr>
        <p:spPr bwMode="auto">
          <a:xfrm rot="10800000">
            <a:off x="2200275" y="1798638"/>
            <a:ext cx="5199063" cy="2133600"/>
          </a:xfrm>
          <a:custGeom>
            <a:avLst/>
            <a:gdLst>
              <a:gd name="T0" fmla="*/ 0 w 17812"/>
              <a:gd name="T1" fmla="*/ 0 h 21600"/>
              <a:gd name="T2" fmla="*/ 1517529700 w 17812"/>
              <a:gd name="T3" fmla="*/ 91462584 h 21600"/>
              <a:gd name="T4" fmla="*/ 425861 w 17812"/>
              <a:gd name="T5" fmla="*/ 210752289 h 21600"/>
              <a:gd name="T6" fmla="*/ 0 60000 65536"/>
              <a:gd name="T7" fmla="*/ 0 60000 65536"/>
              <a:gd name="T8" fmla="*/ 0 60000 65536"/>
              <a:gd name="T9" fmla="*/ 0 w 17812"/>
              <a:gd name="T10" fmla="*/ 0 h 21600"/>
              <a:gd name="T11" fmla="*/ 17812 w 1781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812" h="21600" fill="none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2" y="0"/>
                  <a:pt x="13783" y="3506"/>
                  <a:pt x="17811" y="9374"/>
                </a:cubicBezTo>
              </a:path>
              <a:path w="17812" h="21600" stroke="0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2" y="0"/>
                  <a:pt x="13783" y="3506"/>
                  <a:pt x="17811" y="9374"/>
                </a:cubicBezTo>
                <a:lnTo>
                  <a:pt x="5" y="21600"/>
                </a:lnTo>
                <a:close/>
              </a:path>
            </a:pathLst>
          </a:custGeom>
          <a:noFill/>
          <a:ln w="50800" cap="rnd">
            <a:solidFill>
              <a:srgbClr val="42B2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8391" name="Arc 23"/>
          <p:cNvSpPr>
            <a:spLocks/>
          </p:cNvSpPr>
          <p:nvPr/>
        </p:nvSpPr>
        <p:spPr bwMode="auto">
          <a:xfrm rot="-9900000">
            <a:off x="2139950" y="1773238"/>
            <a:ext cx="5654675" cy="2133600"/>
          </a:xfrm>
          <a:custGeom>
            <a:avLst/>
            <a:gdLst>
              <a:gd name="T0" fmla="*/ 0 w 17811"/>
              <a:gd name="T1" fmla="*/ 0 h 21600"/>
              <a:gd name="T2" fmla="*/ 1795257407 w 17811"/>
              <a:gd name="T3" fmla="*/ 91443026 h 21600"/>
              <a:gd name="T4" fmla="*/ 503844 w 17811"/>
              <a:gd name="T5" fmla="*/ 210752289 h 21600"/>
              <a:gd name="T6" fmla="*/ 0 60000 65536"/>
              <a:gd name="T7" fmla="*/ 0 60000 65536"/>
              <a:gd name="T8" fmla="*/ 0 60000 65536"/>
              <a:gd name="T9" fmla="*/ 0 w 17811"/>
              <a:gd name="T10" fmla="*/ 0 h 21600"/>
              <a:gd name="T11" fmla="*/ 17811 w 1781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811" h="21600" fill="none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1" y="0"/>
                  <a:pt x="13781" y="3505"/>
                  <a:pt x="17810" y="9372"/>
                </a:cubicBezTo>
              </a:path>
              <a:path w="17811" h="21600" stroke="0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1" y="0"/>
                  <a:pt x="13781" y="3505"/>
                  <a:pt x="17810" y="9372"/>
                </a:cubicBezTo>
                <a:lnTo>
                  <a:pt x="5" y="21600"/>
                </a:lnTo>
                <a:close/>
              </a:path>
            </a:pathLst>
          </a:custGeom>
          <a:noFill/>
          <a:ln w="50800" cap="rnd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1224" name="Rectangle 24"/>
          <p:cNvSpPr>
            <a:spLocks noChangeArrowheads="1"/>
          </p:cNvSpPr>
          <p:nvPr/>
        </p:nvSpPr>
        <p:spPr bwMode="auto">
          <a:xfrm>
            <a:off x="7605713" y="3719513"/>
            <a:ext cx="109696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 Year</a:t>
            </a:r>
          </a:p>
        </p:txBody>
      </p:sp>
      <p:sp>
        <p:nvSpPr>
          <p:cNvPr id="51225" name="Rectangle 25"/>
          <p:cNvSpPr>
            <a:spLocks noChangeArrowheads="1"/>
          </p:cNvSpPr>
          <p:nvPr/>
        </p:nvSpPr>
        <p:spPr bwMode="auto">
          <a:xfrm>
            <a:off x="7529513" y="4405313"/>
            <a:ext cx="12668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15 Year</a:t>
            </a:r>
          </a:p>
        </p:txBody>
      </p:sp>
    </p:spTree>
    <p:extLst>
      <p:ext uri="{BB962C8B-B14F-4D97-AF65-F5344CB8AC3E}">
        <p14:creationId xmlns:p14="http://schemas.microsoft.com/office/powerpoint/2010/main" xmlns="" val="2748803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1534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Bond Price-Yield Relationship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idx="1"/>
          </p:nvPr>
        </p:nvSpPr>
        <p:spPr>
          <a:xfrm>
            <a:off x="304800" y="3962400"/>
            <a:ext cx="8534400" cy="23622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Assume that the required rate of return on a 15 year, 10% annual coupon paying bond rises from 10% to 12%.  What happens to the bond price?</a:t>
            </a: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304800" y="1981200"/>
            <a:ext cx="853440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200" dirty="0"/>
              <a:t>When interest rates rise, then the market required rates of return rise and bond prices will fall.</a:t>
            </a:r>
          </a:p>
        </p:txBody>
      </p:sp>
    </p:spTree>
    <p:extLst>
      <p:ext uri="{BB962C8B-B14F-4D97-AF65-F5344CB8AC3E}">
        <p14:creationId xmlns:p14="http://schemas.microsoft.com/office/powerpoint/2010/main" xmlns="" val="33070582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xfrm>
            <a:off x="495300" y="36206"/>
            <a:ext cx="7886700" cy="1335394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b="1" dirty="0" smtClean="0"/>
              <a:t>Bond Price - Yield Relationship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idx="1"/>
          </p:nvPr>
        </p:nvSpPr>
        <p:spPr>
          <a:xfrm>
            <a:off x="447675" y="5676900"/>
            <a:ext cx="8534400" cy="685800"/>
          </a:xfrm>
          <a:effectLst>
            <a:outerShdw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marL="0" indent="0" algn="ctr">
              <a:buFont typeface="Monotype Sorts" pitchFamily="2" charset="2"/>
              <a:buNone/>
              <a:defRPr/>
            </a:pPr>
            <a:r>
              <a:rPr lang="en-US" sz="2400" dirty="0" smtClean="0"/>
              <a:t>   Coupon Rate</a:t>
            </a:r>
          </a:p>
          <a:p>
            <a:pPr marL="0" indent="0" algn="ctr">
              <a:buFont typeface="Monotype Sorts" pitchFamily="2" charset="2"/>
              <a:buNone/>
              <a:defRPr/>
            </a:pPr>
            <a:r>
              <a:rPr lang="en-US" sz="2400" dirty="0" smtClean="0"/>
              <a:t>MARKET REQUIRED RATE OF RETURN (%)</a:t>
            </a:r>
          </a:p>
        </p:txBody>
      </p:sp>
      <p:sp>
        <p:nvSpPr>
          <p:cNvPr id="60422" name="Line 6"/>
          <p:cNvSpPr>
            <a:spLocks noChangeShapeType="1"/>
          </p:cNvSpPr>
          <p:nvPr/>
        </p:nvSpPr>
        <p:spPr bwMode="auto">
          <a:xfrm>
            <a:off x="4876800" y="2209800"/>
            <a:ext cx="0" cy="31242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423" name="Line 7"/>
          <p:cNvSpPr>
            <a:spLocks noChangeShapeType="1"/>
          </p:cNvSpPr>
          <p:nvPr/>
        </p:nvSpPr>
        <p:spPr bwMode="auto">
          <a:xfrm>
            <a:off x="1676400" y="3733800"/>
            <a:ext cx="60960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424" name="Line 8"/>
          <p:cNvSpPr>
            <a:spLocks noChangeShapeType="1"/>
          </p:cNvSpPr>
          <p:nvPr/>
        </p:nvSpPr>
        <p:spPr bwMode="auto">
          <a:xfrm>
            <a:off x="1676400" y="2133600"/>
            <a:ext cx="0" cy="2590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425" name="Line 9"/>
          <p:cNvSpPr>
            <a:spLocks noChangeShapeType="1"/>
          </p:cNvSpPr>
          <p:nvPr/>
        </p:nvSpPr>
        <p:spPr bwMode="auto">
          <a:xfrm>
            <a:off x="1676400" y="5334000"/>
            <a:ext cx="6172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426" name="Rectangle 10"/>
          <p:cNvSpPr>
            <a:spLocks noChangeArrowheads="1"/>
          </p:cNvSpPr>
          <p:nvPr/>
        </p:nvSpPr>
        <p:spPr bwMode="auto">
          <a:xfrm rot="-5400000">
            <a:off x="-554037" y="3419475"/>
            <a:ext cx="25527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BOND PRICE ($)</a:t>
            </a:r>
          </a:p>
        </p:txBody>
      </p:sp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976313" y="3536950"/>
            <a:ext cx="746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1000</a:t>
            </a:r>
          </a:p>
          <a:p>
            <a:r>
              <a:rPr lang="en-US" sz="2000">
                <a:solidFill>
                  <a:prstClr val="black"/>
                </a:solidFill>
              </a:rPr>
              <a:t> Par</a:t>
            </a:r>
          </a:p>
        </p:txBody>
      </p:sp>
      <p:sp>
        <p:nvSpPr>
          <p:cNvPr id="60428" name="Rectangle 12"/>
          <p:cNvSpPr>
            <a:spLocks noChangeArrowheads="1"/>
          </p:cNvSpPr>
          <p:nvPr/>
        </p:nvSpPr>
        <p:spPr bwMode="auto">
          <a:xfrm>
            <a:off x="976313" y="2012950"/>
            <a:ext cx="746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1600</a:t>
            </a:r>
          </a:p>
        </p:txBody>
      </p:sp>
      <p:sp>
        <p:nvSpPr>
          <p:cNvPr id="60429" name="Rectangle 13"/>
          <p:cNvSpPr>
            <a:spLocks noChangeArrowheads="1"/>
          </p:cNvSpPr>
          <p:nvPr/>
        </p:nvSpPr>
        <p:spPr bwMode="auto">
          <a:xfrm>
            <a:off x="976313" y="2546350"/>
            <a:ext cx="746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1400</a:t>
            </a:r>
          </a:p>
        </p:txBody>
      </p:sp>
      <p:sp>
        <p:nvSpPr>
          <p:cNvPr id="60430" name="Rectangle 14"/>
          <p:cNvSpPr>
            <a:spLocks noChangeArrowheads="1"/>
          </p:cNvSpPr>
          <p:nvPr/>
        </p:nvSpPr>
        <p:spPr bwMode="auto">
          <a:xfrm>
            <a:off x="976313" y="3079750"/>
            <a:ext cx="746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1200</a:t>
            </a:r>
          </a:p>
        </p:txBody>
      </p:sp>
      <p:sp>
        <p:nvSpPr>
          <p:cNvPr id="60431" name="Rectangle 15"/>
          <p:cNvSpPr>
            <a:spLocks noChangeArrowheads="1"/>
          </p:cNvSpPr>
          <p:nvPr/>
        </p:nvSpPr>
        <p:spPr bwMode="auto">
          <a:xfrm>
            <a:off x="1128713" y="4298950"/>
            <a:ext cx="60483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600</a:t>
            </a:r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1357313" y="5060950"/>
            <a:ext cx="3222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0</a:t>
            </a:r>
          </a:p>
        </p:txBody>
      </p:sp>
      <p:sp>
        <p:nvSpPr>
          <p:cNvPr id="60433" name="Line 17"/>
          <p:cNvSpPr>
            <a:spLocks noChangeShapeType="1"/>
          </p:cNvSpPr>
          <p:nvPr/>
        </p:nvSpPr>
        <p:spPr bwMode="auto">
          <a:xfrm flipV="1">
            <a:off x="1676400" y="5105400"/>
            <a:ext cx="0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434" name="Line 18"/>
          <p:cNvSpPr>
            <a:spLocks noChangeShapeType="1"/>
          </p:cNvSpPr>
          <p:nvPr/>
        </p:nvSpPr>
        <p:spPr bwMode="auto">
          <a:xfrm>
            <a:off x="1676400" y="4724400"/>
            <a:ext cx="152400" cy="152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435" name="Line 19"/>
          <p:cNvSpPr>
            <a:spLocks noChangeShapeType="1"/>
          </p:cNvSpPr>
          <p:nvPr/>
        </p:nvSpPr>
        <p:spPr bwMode="auto">
          <a:xfrm flipH="1">
            <a:off x="1524000" y="4876800"/>
            <a:ext cx="304800" cy="76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436" name="Line 20"/>
          <p:cNvSpPr>
            <a:spLocks noChangeShapeType="1"/>
          </p:cNvSpPr>
          <p:nvPr/>
        </p:nvSpPr>
        <p:spPr bwMode="auto">
          <a:xfrm>
            <a:off x="1524000" y="4953000"/>
            <a:ext cx="152400" cy="152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269" name="Rectangle 21"/>
          <p:cNvSpPr>
            <a:spLocks noChangeArrowheads="1"/>
          </p:cNvSpPr>
          <p:nvPr/>
        </p:nvSpPr>
        <p:spPr bwMode="auto">
          <a:xfrm>
            <a:off x="1509713" y="5365750"/>
            <a:ext cx="6054544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/>
              <a:t>0      </a:t>
            </a:r>
            <a:r>
              <a:rPr lang="en-US" sz="2000" dirty="0" smtClean="0"/>
              <a:t>           </a:t>
            </a:r>
            <a:r>
              <a:rPr lang="en-US" sz="2000" dirty="0"/>
              <a:t>2       4       6       8      </a:t>
            </a:r>
            <a:r>
              <a:rPr lang="en-US" sz="20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10</a:t>
            </a:r>
            <a:r>
              <a:rPr lang="en-US" sz="2000" dirty="0"/>
              <a:t>      12      14      16      18</a:t>
            </a:r>
          </a:p>
        </p:txBody>
      </p:sp>
      <p:sp>
        <p:nvSpPr>
          <p:cNvPr id="60438" name="Arc 22"/>
          <p:cNvSpPr>
            <a:spLocks/>
          </p:cNvSpPr>
          <p:nvPr/>
        </p:nvSpPr>
        <p:spPr bwMode="auto">
          <a:xfrm rot="10800000">
            <a:off x="2200275" y="1798638"/>
            <a:ext cx="5199063" cy="2133600"/>
          </a:xfrm>
          <a:custGeom>
            <a:avLst/>
            <a:gdLst>
              <a:gd name="T0" fmla="*/ 0 w 17812"/>
              <a:gd name="T1" fmla="*/ 0 h 21600"/>
              <a:gd name="T2" fmla="*/ 1517529700 w 17812"/>
              <a:gd name="T3" fmla="*/ 91462584 h 21600"/>
              <a:gd name="T4" fmla="*/ 425861 w 17812"/>
              <a:gd name="T5" fmla="*/ 210752289 h 21600"/>
              <a:gd name="T6" fmla="*/ 0 60000 65536"/>
              <a:gd name="T7" fmla="*/ 0 60000 65536"/>
              <a:gd name="T8" fmla="*/ 0 60000 65536"/>
              <a:gd name="T9" fmla="*/ 0 w 17812"/>
              <a:gd name="T10" fmla="*/ 0 h 21600"/>
              <a:gd name="T11" fmla="*/ 17812 w 1781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812" h="21600" fill="none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2" y="0"/>
                  <a:pt x="13783" y="3506"/>
                  <a:pt x="17811" y="9374"/>
                </a:cubicBezTo>
              </a:path>
              <a:path w="17812" h="21600" stroke="0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2" y="0"/>
                  <a:pt x="13783" y="3506"/>
                  <a:pt x="17811" y="9374"/>
                </a:cubicBezTo>
                <a:lnTo>
                  <a:pt x="5" y="21600"/>
                </a:lnTo>
                <a:close/>
              </a:path>
            </a:pathLst>
          </a:custGeom>
          <a:noFill/>
          <a:ln w="50800" cap="rnd">
            <a:solidFill>
              <a:srgbClr val="42B2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439" name="Arc 23"/>
          <p:cNvSpPr>
            <a:spLocks/>
          </p:cNvSpPr>
          <p:nvPr/>
        </p:nvSpPr>
        <p:spPr bwMode="auto">
          <a:xfrm rot="-9900000">
            <a:off x="2139950" y="1773238"/>
            <a:ext cx="5654675" cy="2133600"/>
          </a:xfrm>
          <a:custGeom>
            <a:avLst/>
            <a:gdLst>
              <a:gd name="T0" fmla="*/ 0 w 17811"/>
              <a:gd name="T1" fmla="*/ 0 h 21600"/>
              <a:gd name="T2" fmla="*/ 1795257407 w 17811"/>
              <a:gd name="T3" fmla="*/ 91443026 h 21600"/>
              <a:gd name="T4" fmla="*/ 503844 w 17811"/>
              <a:gd name="T5" fmla="*/ 210752289 h 21600"/>
              <a:gd name="T6" fmla="*/ 0 60000 65536"/>
              <a:gd name="T7" fmla="*/ 0 60000 65536"/>
              <a:gd name="T8" fmla="*/ 0 60000 65536"/>
              <a:gd name="T9" fmla="*/ 0 w 17811"/>
              <a:gd name="T10" fmla="*/ 0 h 21600"/>
              <a:gd name="T11" fmla="*/ 17811 w 1781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811" h="21600" fill="none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1" y="0"/>
                  <a:pt x="13781" y="3505"/>
                  <a:pt x="17810" y="9372"/>
                </a:cubicBezTo>
              </a:path>
              <a:path w="17811" h="21600" stroke="0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1" y="0"/>
                  <a:pt x="13781" y="3505"/>
                  <a:pt x="17810" y="9372"/>
                </a:cubicBezTo>
                <a:lnTo>
                  <a:pt x="5" y="21600"/>
                </a:lnTo>
                <a:close/>
              </a:path>
            </a:pathLst>
          </a:custGeom>
          <a:noFill/>
          <a:ln w="50800" cap="rnd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440" name="Line 24"/>
          <p:cNvSpPr>
            <a:spLocks noChangeShapeType="1"/>
          </p:cNvSpPr>
          <p:nvPr/>
        </p:nvSpPr>
        <p:spPr bwMode="auto">
          <a:xfrm flipV="1">
            <a:off x="5562600" y="4038600"/>
            <a:ext cx="0" cy="129540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0441" name="Line 25"/>
          <p:cNvSpPr>
            <a:spLocks noChangeShapeType="1"/>
          </p:cNvSpPr>
          <p:nvPr/>
        </p:nvSpPr>
        <p:spPr bwMode="auto">
          <a:xfrm flipH="1">
            <a:off x="1676400" y="4038600"/>
            <a:ext cx="3886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3274" name="Rectangle 26"/>
          <p:cNvSpPr>
            <a:spLocks noChangeArrowheads="1"/>
          </p:cNvSpPr>
          <p:nvPr/>
        </p:nvSpPr>
        <p:spPr bwMode="auto">
          <a:xfrm>
            <a:off x="7529513" y="4405313"/>
            <a:ext cx="12668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15 Year</a:t>
            </a:r>
          </a:p>
        </p:txBody>
      </p:sp>
      <p:sp>
        <p:nvSpPr>
          <p:cNvPr id="53275" name="Rectangle 27"/>
          <p:cNvSpPr>
            <a:spLocks noChangeArrowheads="1"/>
          </p:cNvSpPr>
          <p:nvPr/>
        </p:nvSpPr>
        <p:spPr bwMode="auto">
          <a:xfrm>
            <a:off x="7605713" y="3719513"/>
            <a:ext cx="109696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 Year</a:t>
            </a:r>
          </a:p>
        </p:txBody>
      </p:sp>
    </p:spTree>
    <p:extLst>
      <p:ext uri="{BB962C8B-B14F-4D97-AF65-F5344CB8AC3E}">
        <p14:creationId xmlns:p14="http://schemas.microsoft.com/office/powerpoint/2010/main" xmlns="" val="41051554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sz="4200" b="1" dirty="0" smtClean="0"/>
              <a:t>Bond Price-Yield Relationship</a:t>
            </a:r>
            <a:br>
              <a:rPr lang="en-US" sz="4200" b="1" dirty="0" smtClean="0"/>
            </a:br>
            <a:r>
              <a:rPr lang="en-US" sz="4200" b="1" dirty="0" smtClean="0"/>
              <a:t>(Rising Rates)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685800" y="4267200"/>
            <a:ext cx="7924800" cy="19812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600" dirty="0" smtClean="0"/>
              <a:t>Therefore, the bond price has fallen from $1,000 to $864.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533400" y="2057400"/>
            <a:ext cx="7924800" cy="17526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600" dirty="0" smtClean="0"/>
              <a:t>The required rate of return on a 15 year, 10% annual coupon paying bond has risen from 10% to 12%.</a:t>
            </a:r>
          </a:p>
        </p:txBody>
      </p:sp>
    </p:spTree>
    <p:extLst>
      <p:ext uri="{BB962C8B-B14F-4D97-AF65-F5344CB8AC3E}">
        <p14:creationId xmlns:p14="http://schemas.microsoft.com/office/powerpoint/2010/main" xmlns="" val="13067756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1534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Bond Price-Yield Relationship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idx="1"/>
          </p:nvPr>
        </p:nvSpPr>
        <p:spPr>
          <a:xfrm>
            <a:off x="604684" y="3810000"/>
            <a:ext cx="8534400" cy="2286000"/>
          </a:xfrm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Assume that the required rate of return on a 15 year, 10% annual coupon paying bond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falls</a:t>
            </a:r>
            <a:r>
              <a:rPr lang="en-US" dirty="0" smtClean="0"/>
              <a:t> from 10% to 8%.  What happens to the bond price?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1904999"/>
            <a:ext cx="78894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200" dirty="0"/>
              <a:t>When interest rates fall, then the market required rates of return fall and bond prices will rise. </a:t>
            </a:r>
          </a:p>
        </p:txBody>
      </p:sp>
    </p:spTree>
    <p:extLst>
      <p:ext uri="{BB962C8B-B14F-4D97-AF65-F5344CB8AC3E}">
        <p14:creationId xmlns:p14="http://schemas.microsoft.com/office/powerpoint/2010/main" xmlns="" val="38874294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>
          <a:xfrm>
            <a:off x="495300" y="0"/>
            <a:ext cx="7962900" cy="12954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b="1" dirty="0" smtClean="0"/>
              <a:t>Bond Price - Yield Relationship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idx="1"/>
          </p:nvPr>
        </p:nvSpPr>
        <p:spPr>
          <a:xfrm>
            <a:off x="447675" y="5676900"/>
            <a:ext cx="8534400" cy="685800"/>
          </a:xfrm>
          <a:effectLst>
            <a:outerShdw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marL="0" indent="0" algn="ctr">
              <a:buFont typeface="Monotype Sorts" pitchFamily="2" charset="2"/>
              <a:buNone/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Coupon Rate</a:t>
            </a:r>
            <a:endParaRPr lang="en-US" sz="2000" dirty="0" smtClean="0"/>
          </a:p>
          <a:p>
            <a:pPr marL="0" indent="0" algn="ctr">
              <a:buFont typeface="Monotype Sorts" pitchFamily="2" charset="2"/>
              <a:buNone/>
              <a:defRPr/>
            </a:pPr>
            <a:r>
              <a:rPr lang="en-US" sz="2000" dirty="0" smtClean="0"/>
              <a:t>MARKET REQUIRED RATE OF RETURN (%)</a:t>
            </a:r>
          </a:p>
        </p:txBody>
      </p:sp>
      <p:sp>
        <p:nvSpPr>
          <p:cNvPr id="63494" name="Line 6"/>
          <p:cNvSpPr>
            <a:spLocks noChangeShapeType="1"/>
          </p:cNvSpPr>
          <p:nvPr/>
        </p:nvSpPr>
        <p:spPr bwMode="auto">
          <a:xfrm>
            <a:off x="4876800" y="2209800"/>
            <a:ext cx="0" cy="31242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495" name="Line 7"/>
          <p:cNvSpPr>
            <a:spLocks noChangeShapeType="1"/>
          </p:cNvSpPr>
          <p:nvPr/>
        </p:nvSpPr>
        <p:spPr bwMode="auto">
          <a:xfrm>
            <a:off x="1676400" y="3733800"/>
            <a:ext cx="60960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496" name="Line 8"/>
          <p:cNvSpPr>
            <a:spLocks noChangeShapeType="1"/>
          </p:cNvSpPr>
          <p:nvPr/>
        </p:nvSpPr>
        <p:spPr bwMode="auto">
          <a:xfrm>
            <a:off x="1676400" y="2133600"/>
            <a:ext cx="0" cy="2590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497" name="Line 9"/>
          <p:cNvSpPr>
            <a:spLocks noChangeShapeType="1"/>
          </p:cNvSpPr>
          <p:nvPr/>
        </p:nvSpPr>
        <p:spPr bwMode="auto">
          <a:xfrm>
            <a:off x="1676400" y="5334000"/>
            <a:ext cx="6172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 rot="-5400000">
            <a:off x="-554037" y="3419475"/>
            <a:ext cx="25527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BOND PRICE ($)</a:t>
            </a:r>
          </a:p>
        </p:txBody>
      </p:sp>
      <p:sp>
        <p:nvSpPr>
          <p:cNvPr id="63499" name="Rectangle 11"/>
          <p:cNvSpPr>
            <a:spLocks noChangeArrowheads="1"/>
          </p:cNvSpPr>
          <p:nvPr/>
        </p:nvSpPr>
        <p:spPr bwMode="auto">
          <a:xfrm>
            <a:off x="976313" y="3536950"/>
            <a:ext cx="746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1000</a:t>
            </a:r>
          </a:p>
          <a:p>
            <a:r>
              <a:rPr lang="en-US" sz="2000">
                <a:solidFill>
                  <a:prstClr val="black"/>
                </a:solidFill>
              </a:rPr>
              <a:t> Par</a:t>
            </a:r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976313" y="2012950"/>
            <a:ext cx="746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1600</a:t>
            </a:r>
          </a:p>
        </p:txBody>
      </p:sp>
      <p:sp>
        <p:nvSpPr>
          <p:cNvPr id="63501" name="Rectangle 13"/>
          <p:cNvSpPr>
            <a:spLocks noChangeArrowheads="1"/>
          </p:cNvSpPr>
          <p:nvPr/>
        </p:nvSpPr>
        <p:spPr bwMode="auto">
          <a:xfrm>
            <a:off x="976313" y="2546350"/>
            <a:ext cx="746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1400</a:t>
            </a:r>
          </a:p>
        </p:txBody>
      </p:sp>
      <p:sp>
        <p:nvSpPr>
          <p:cNvPr id="63502" name="Rectangle 14"/>
          <p:cNvSpPr>
            <a:spLocks noChangeArrowheads="1"/>
          </p:cNvSpPr>
          <p:nvPr/>
        </p:nvSpPr>
        <p:spPr bwMode="auto">
          <a:xfrm>
            <a:off x="976313" y="3079750"/>
            <a:ext cx="746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1200</a:t>
            </a:r>
          </a:p>
        </p:txBody>
      </p:sp>
      <p:sp>
        <p:nvSpPr>
          <p:cNvPr id="63503" name="Rectangle 15"/>
          <p:cNvSpPr>
            <a:spLocks noChangeArrowheads="1"/>
          </p:cNvSpPr>
          <p:nvPr/>
        </p:nvSpPr>
        <p:spPr bwMode="auto">
          <a:xfrm>
            <a:off x="1128713" y="4298950"/>
            <a:ext cx="60483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600</a:t>
            </a:r>
          </a:p>
        </p:txBody>
      </p:sp>
      <p:sp>
        <p:nvSpPr>
          <p:cNvPr id="63504" name="Rectangle 16"/>
          <p:cNvSpPr>
            <a:spLocks noChangeArrowheads="1"/>
          </p:cNvSpPr>
          <p:nvPr/>
        </p:nvSpPr>
        <p:spPr bwMode="auto">
          <a:xfrm>
            <a:off x="1357313" y="5060950"/>
            <a:ext cx="3222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0</a:t>
            </a: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1676400" y="5105400"/>
            <a:ext cx="0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1676400" y="4724400"/>
            <a:ext cx="152400" cy="152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H="1">
            <a:off x="1524000" y="4876800"/>
            <a:ext cx="304800" cy="76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1524000" y="4953000"/>
            <a:ext cx="152400" cy="152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341" name="Rectangle 21"/>
          <p:cNvSpPr>
            <a:spLocks noChangeArrowheads="1"/>
          </p:cNvSpPr>
          <p:nvPr/>
        </p:nvSpPr>
        <p:spPr bwMode="auto">
          <a:xfrm>
            <a:off x="1509713" y="5365750"/>
            <a:ext cx="6054544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/>
              <a:t>0      </a:t>
            </a:r>
            <a:r>
              <a:rPr lang="en-US" sz="2000" dirty="0" smtClean="0"/>
              <a:t>           </a:t>
            </a:r>
            <a:r>
              <a:rPr lang="en-US" sz="2000" dirty="0"/>
              <a:t>2       4       6       8      </a:t>
            </a:r>
            <a:r>
              <a:rPr lang="en-US" sz="20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10</a:t>
            </a:r>
            <a:r>
              <a:rPr lang="en-US" sz="2000" dirty="0"/>
              <a:t>      12      14      16      18</a:t>
            </a:r>
          </a:p>
        </p:txBody>
      </p:sp>
      <p:sp>
        <p:nvSpPr>
          <p:cNvPr id="63510" name="Arc 22"/>
          <p:cNvSpPr>
            <a:spLocks/>
          </p:cNvSpPr>
          <p:nvPr/>
        </p:nvSpPr>
        <p:spPr bwMode="auto">
          <a:xfrm rot="10800000">
            <a:off x="2200275" y="1798638"/>
            <a:ext cx="5199063" cy="2133600"/>
          </a:xfrm>
          <a:custGeom>
            <a:avLst/>
            <a:gdLst>
              <a:gd name="T0" fmla="*/ 0 w 17812"/>
              <a:gd name="T1" fmla="*/ 0 h 21600"/>
              <a:gd name="T2" fmla="*/ 1517529700 w 17812"/>
              <a:gd name="T3" fmla="*/ 91462584 h 21600"/>
              <a:gd name="T4" fmla="*/ 425861 w 17812"/>
              <a:gd name="T5" fmla="*/ 210752289 h 21600"/>
              <a:gd name="T6" fmla="*/ 0 60000 65536"/>
              <a:gd name="T7" fmla="*/ 0 60000 65536"/>
              <a:gd name="T8" fmla="*/ 0 60000 65536"/>
              <a:gd name="T9" fmla="*/ 0 w 17812"/>
              <a:gd name="T10" fmla="*/ 0 h 21600"/>
              <a:gd name="T11" fmla="*/ 17812 w 1781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812" h="21600" fill="none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2" y="0"/>
                  <a:pt x="13783" y="3506"/>
                  <a:pt x="17811" y="9374"/>
                </a:cubicBezTo>
              </a:path>
              <a:path w="17812" h="21600" stroke="0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2" y="0"/>
                  <a:pt x="13783" y="3506"/>
                  <a:pt x="17811" y="9374"/>
                </a:cubicBezTo>
                <a:lnTo>
                  <a:pt x="5" y="21600"/>
                </a:lnTo>
                <a:close/>
              </a:path>
            </a:pathLst>
          </a:custGeom>
          <a:noFill/>
          <a:ln w="50800" cap="rnd">
            <a:solidFill>
              <a:srgbClr val="42B2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511" name="Arc 23"/>
          <p:cNvSpPr>
            <a:spLocks/>
          </p:cNvSpPr>
          <p:nvPr/>
        </p:nvSpPr>
        <p:spPr bwMode="auto">
          <a:xfrm rot="-9900000">
            <a:off x="2139950" y="1773238"/>
            <a:ext cx="5654675" cy="2133600"/>
          </a:xfrm>
          <a:custGeom>
            <a:avLst/>
            <a:gdLst>
              <a:gd name="T0" fmla="*/ 0 w 17811"/>
              <a:gd name="T1" fmla="*/ 0 h 21600"/>
              <a:gd name="T2" fmla="*/ 1795257407 w 17811"/>
              <a:gd name="T3" fmla="*/ 91443026 h 21600"/>
              <a:gd name="T4" fmla="*/ 503844 w 17811"/>
              <a:gd name="T5" fmla="*/ 210752289 h 21600"/>
              <a:gd name="T6" fmla="*/ 0 60000 65536"/>
              <a:gd name="T7" fmla="*/ 0 60000 65536"/>
              <a:gd name="T8" fmla="*/ 0 60000 65536"/>
              <a:gd name="T9" fmla="*/ 0 w 17811"/>
              <a:gd name="T10" fmla="*/ 0 h 21600"/>
              <a:gd name="T11" fmla="*/ 17811 w 1781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811" h="21600" fill="none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1" y="0"/>
                  <a:pt x="13781" y="3505"/>
                  <a:pt x="17810" y="9372"/>
                </a:cubicBezTo>
              </a:path>
              <a:path w="17811" h="21600" stroke="0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1" y="0"/>
                  <a:pt x="13781" y="3505"/>
                  <a:pt x="17810" y="9372"/>
                </a:cubicBezTo>
                <a:lnTo>
                  <a:pt x="5" y="21600"/>
                </a:lnTo>
                <a:close/>
              </a:path>
            </a:pathLst>
          </a:custGeom>
          <a:noFill/>
          <a:ln w="50800" cap="rnd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6344" name="Rectangle 24"/>
          <p:cNvSpPr>
            <a:spLocks noChangeArrowheads="1"/>
          </p:cNvSpPr>
          <p:nvPr/>
        </p:nvSpPr>
        <p:spPr bwMode="auto">
          <a:xfrm>
            <a:off x="7529513" y="4405313"/>
            <a:ext cx="12668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15 Year</a:t>
            </a:r>
          </a:p>
        </p:txBody>
      </p:sp>
      <p:sp>
        <p:nvSpPr>
          <p:cNvPr id="56345" name="Rectangle 25"/>
          <p:cNvSpPr>
            <a:spLocks noChangeArrowheads="1"/>
          </p:cNvSpPr>
          <p:nvPr/>
        </p:nvSpPr>
        <p:spPr bwMode="auto">
          <a:xfrm>
            <a:off x="7605713" y="3719513"/>
            <a:ext cx="109696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 Year</a:t>
            </a:r>
          </a:p>
        </p:txBody>
      </p:sp>
      <p:sp>
        <p:nvSpPr>
          <p:cNvPr id="63514" name="Line 26"/>
          <p:cNvSpPr>
            <a:spLocks noChangeShapeType="1"/>
          </p:cNvSpPr>
          <p:nvPr/>
        </p:nvSpPr>
        <p:spPr bwMode="auto">
          <a:xfrm flipV="1">
            <a:off x="4191000" y="3429000"/>
            <a:ext cx="0" cy="1905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3515" name="Line 27"/>
          <p:cNvSpPr>
            <a:spLocks noChangeShapeType="1"/>
          </p:cNvSpPr>
          <p:nvPr/>
        </p:nvSpPr>
        <p:spPr bwMode="auto">
          <a:xfrm flipH="1">
            <a:off x="1676400" y="3429000"/>
            <a:ext cx="25146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2242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534400" cy="1600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sz="3800" b="1" dirty="0" smtClean="0"/>
              <a:t>Bond Price-Yield Relationship </a:t>
            </a:r>
            <a:br>
              <a:rPr lang="en-US" sz="3800" b="1" dirty="0" smtClean="0"/>
            </a:br>
            <a:r>
              <a:rPr lang="en-US" sz="3800" b="1" dirty="0" smtClean="0"/>
              <a:t>(Declining Rates)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685800" y="4267200"/>
            <a:ext cx="7772400" cy="19812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600" dirty="0" smtClean="0"/>
              <a:t>Therefore, the bond price has </a:t>
            </a:r>
            <a:r>
              <a:rPr lang="en-US" sz="36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risen </a:t>
            </a:r>
            <a:r>
              <a:rPr lang="en-US" sz="3600" dirty="0" smtClean="0"/>
              <a:t>from $1000 to $1171.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533400" y="2057400"/>
            <a:ext cx="7924800" cy="17526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600" dirty="0" smtClean="0"/>
              <a:t>The required rate of return on a 15 year, 10% coupon paying bond has fallen from 10% to 8%.</a:t>
            </a:r>
          </a:p>
        </p:txBody>
      </p:sp>
    </p:spTree>
    <p:extLst>
      <p:ext uri="{BB962C8B-B14F-4D97-AF65-F5344CB8AC3E}">
        <p14:creationId xmlns:p14="http://schemas.microsoft.com/office/powerpoint/2010/main" xmlns="" val="11186879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12954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The Role of Bond Maturity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4191000"/>
            <a:ext cx="8534400" cy="2209800"/>
          </a:xfrm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Font typeface="Monotype Sorts" pitchFamily="2" charset="2"/>
              <a:buNone/>
              <a:defRPr/>
            </a:pPr>
            <a:r>
              <a:rPr lang="en-US" dirty="0" smtClean="0"/>
              <a:t>Assume that the required rate of return on both the 5 and 15 year, 10% annual coupon paying bonds fall from 10% to 8%.  What happens to the changes in bond prices?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2057400"/>
            <a:ext cx="8458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200" dirty="0"/>
              <a:t>The longer the bond maturity, the greater the change in bond price for a given change in the market required rate of return.</a:t>
            </a:r>
          </a:p>
        </p:txBody>
      </p:sp>
    </p:spTree>
    <p:extLst>
      <p:ext uri="{BB962C8B-B14F-4D97-AF65-F5344CB8AC3E}">
        <p14:creationId xmlns:p14="http://schemas.microsoft.com/office/powerpoint/2010/main" xmlns="" val="1043698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305800" cy="1371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Bond Price - Yield Relationship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idx="1"/>
          </p:nvPr>
        </p:nvSpPr>
        <p:spPr>
          <a:xfrm>
            <a:off x="447675" y="5676900"/>
            <a:ext cx="8534400" cy="685800"/>
          </a:xfrm>
          <a:effectLst>
            <a:outerShdw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marL="0" indent="0" algn="ctr">
              <a:buFont typeface="Monotype Sorts" pitchFamily="2" charset="2"/>
              <a:buNone/>
              <a:defRPr/>
            </a:pPr>
            <a:r>
              <a:rPr lang="en-US" sz="2000" dirty="0" smtClean="0"/>
              <a:t>   Coupon Rate</a:t>
            </a:r>
          </a:p>
          <a:p>
            <a:pPr marL="0" indent="0" algn="ctr">
              <a:buFont typeface="Monotype Sorts" pitchFamily="2" charset="2"/>
              <a:buNone/>
              <a:defRPr/>
            </a:pPr>
            <a:r>
              <a:rPr lang="en-US" sz="2000" dirty="0" smtClean="0"/>
              <a:t>MARKET REQUIRED RATE OF RETURN (%)</a:t>
            </a:r>
          </a:p>
        </p:txBody>
      </p:sp>
      <p:sp>
        <p:nvSpPr>
          <p:cNvPr id="66566" name="Line 6"/>
          <p:cNvSpPr>
            <a:spLocks noChangeShapeType="1"/>
          </p:cNvSpPr>
          <p:nvPr/>
        </p:nvSpPr>
        <p:spPr bwMode="auto">
          <a:xfrm>
            <a:off x="4876800" y="2209800"/>
            <a:ext cx="0" cy="31242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567" name="Line 7"/>
          <p:cNvSpPr>
            <a:spLocks noChangeShapeType="1"/>
          </p:cNvSpPr>
          <p:nvPr/>
        </p:nvSpPr>
        <p:spPr bwMode="auto">
          <a:xfrm>
            <a:off x="1676400" y="3733800"/>
            <a:ext cx="60960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568" name="Line 8"/>
          <p:cNvSpPr>
            <a:spLocks noChangeShapeType="1"/>
          </p:cNvSpPr>
          <p:nvPr/>
        </p:nvSpPr>
        <p:spPr bwMode="auto">
          <a:xfrm>
            <a:off x="1676400" y="2133600"/>
            <a:ext cx="0" cy="2590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569" name="Line 9"/>
          <p:cNvSpPr>
            <a:spLocks noChangeShapeType="1"/>
          </p:cNvSpPr>
          <p:nvPr/>
        </p:nvSpPr>
        <p:spPr bwMode="auto">
          <a:xfrm>
            <a:off x="1676400" y="5334000"/>
            <a:ext cx="6172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570" name="Rectangle 10"/>
          <p:cNvSpPr>
            <a:spLocks noChangeArrowheads="1"/>
          </p:cNvSpPr>
          <p:nvPr/>
        </p:nvSpPr>
        <p:spPr bwMode="auto">
          <a:xfrm rot="-5400000">
            <a:off x="-554037" y="3419475"/>
            <a:ext cx="25527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prstClr val="black"/>
                </a:solidFill>
              </a:rPr>
              <a:t>BOND PRICE ($)</a:t>
            </a:r>
          </a:p>
        </p:txBody>
      </p:sp>
      <p:sp>
        <p:nvSpPr>
          <p:cNvPr id="66571" name="Rectangle 11"/>
          <p:cNvSpPr>
            <a:spLocks noChangeArrowheads="1"/>
          </p:cNvSpPr>
          <p:nvPr/>
        </p:nvSpPr>
        <p:spPr bwMode="auto">
          <a:xfrm>
            <a:off x="976313" y="3536950"/>
            <a:ext cx="746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1000</a:t>
            </a:r>
          </a:p>
          <a:p>
            <a:r>
              <a:rPr lang="en-US" sz="2000">
                <a:solidFill>
                  <a:prstClr val="black"/>
                </a:solidFill>
              </a:rPr>
              <a:t> Par</a:t>
            </a:r>
          </a:p>
        </p:txBody>
      </p:sp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976313" y="2012950"/>
            <a:ext cx="746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1600</a:t>
            </a:r>
          </a:p>
        </p:txBody>
      </p:sp>
      <p:sp>
        <p:nvSpPr>
          <p:cNvPr id="66573" name="Rectangle 13"/>
          <p:cNvSpPr>
            <a:spLocks noChangeArrowheads="1"/>
          </p:cNvSpPr>
          <p:nvPr/>
        </p:nvSpPr>
        <p:spPr bwMode="auto">
          <a:xfrm>
            <a:off x="976313" y="2546350"/>
            <a:ext cx="746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1400</a:t>
            </a:r>
          </a:p>
        </p:txBody>
      </p:sp>
      <p:sp>
        <p:nvSpPr>
          <p:cNvPr id="66574" name="Rectangle 14"/>
          <p:cNvSpPr>
            <a:spLocks noChangeArrowheads="1"/>
          </p:cNvSpPr>
          <p:nvPr/>
        </p:nvSpPr>
        <p:spPr bwMode="auto">
          <a:xfrm>
            <a:off x="976313" y="3079750"/>
            <a:ext cx="746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1200</a:t>
            </a:r>
          </a:p>
        </p:txBody>
      </p:sp>
      <p:sp>
        <p:nvSpPr>
          <p:cNvPr id="66575" name="Rectangle 15"/>
          <p:cNvSpPr>
            <a:spLocks noChangeArrowheads="1"/>
          </p:cNvSpPr>
          <p:nvPr/>
        </p:nvSpPr>
        <p:spPr bwMode="auto">
          <a:xfrm>
            <a:off x="1128713" y="4298950"/>
            <a:ext cx="60483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600</a:t>
            </a:r>
          </a:p>
        </p:txBody>
      </p:sp>
      <p:sp>
        <p:nvSpPr>
          <p:cNvPr id="66576" name="Rectangle 16"/>
          <p:cNvSpPr>
            <a:spLocks noChangeArrowheads="1"/>
          </p:cNvSpPr>
          <p:nvPr/>
        </p:nvSpPr>
        <p:spPr bwMode="auto">
          <a:xfrm>
            <a:off x="1357313" y="5060950"/>
            <a:ext cx="3222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>
                <a:solidFill>
                  <a:prstClr val="black"/>
                </a:solidFill>
              </a:rPr>
              <a:t>0</a:t>
            </a:r>
          </a:p>
        </p:txBody>
      </p:sp>
      <p:sp>
        <p:nvSpPr>
          <p:cNvPr id="66577" name="Line 17"/>
          <p:cNvSpPr>
            <a:spLocks noChangeShapeType="1"/>
          </p:cNvSpPr>
          <p:nvPr/>
        </p:nvSpPr>
        <p:spPr bwMode="auto">
          <a:xfrm flipV="1">
            <a:off x="1676400" y="5105400"/>
            <a:ext cx="0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578" name="Line 18"/>
          <p:cNvSpPr>
            <a:spLocks noChangeShapeType="1"/>
          </p:cNvSpPr>
          <p:nvPr/>
        </p:nvSpPr>
        <p:spPr bwMode="auto">
          <a:xfrm>
            <a:off x="1676400" y="4724400"/>
            <a:ext cx="152400" cy="152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579" name="Line 19"/>
          <p:cNvSpPr>
            <a:spLocks noChangeShapeType="1"/>
          </p:cNvSpPr>
          <p:nvPr/>
        </p:nvSpPr>
        <p:spPr bwMode="auto">
          <a:xfrm flipH="1">
            <a:off x="1524000" y="4876800"/>
            <a:ext cx="304800" cy="76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580" name="Line 20"/>
          <p:cNvSpPr>
            <a:spLocks noChangeShapeType="1"/>
          </p:cNvSpPr>
          <p:nvPr/>
        </p:nvSpPr>
        <p:spPr bwMode="auto">
          <a:xfrm>
            <a:off x="1524000" y="4953000"/>
            <a:ext cx="152400" cy="152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9413" name="Rectangle 21"/>
          <p:cNvSpPr>
            <a:spLocks noChangeArrowheads="1"/>
          </p:cNvSpPr>
          <p:nvPr/>
        </p:nvSpPr>
        <p:spPr bwMode="auto">
          <a:xfrm>
            <a:off x="1509713" y="5365750"/>
            <a:ext cx="5939127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/>
              <a:t>0     </a:t>
            </a:r>
            <a:r>
              <a:rPr lang="en-US" sz="2000" dirty="0" smtClean="0"/>
              <a:t>          </a:t>
            </a:r>
            <a:r>
              <a:rPr lang="en-US" sz="2000" dirty="0"/>
              <a:t>2       4       6       8   </a:t>
            </a:r>
            <a:r>
              <a:rPr lang="en-US" sz="2000" dirty="0" smtClean="0"/>
              <a:t>    </a:t>
            </a:r>
            <a:r>
              <a:rPr lang="en-US" sz="20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10</a:t>
            </a:r>
            <a:r>
              <a:rPr lang="en-US" sz="2000" dirty="0"/>
              <a:t>      12      14      16      18</a:t>
            </a:r>
          </a:p>
        </p:txBody>
      </p:sp>
      <p:sp>
        <p:nvSpPr>
          <p:cNvPr id="66582" name="Arc 22"/>
          <p:cNvSpPr>
            <a:spLocks/>
          </p:cNvSpPr>
          <p:nvPr/>
        </p:nvSpPr>
        <p:spPr bwMode="auto">
          <a:xfrm rot="10800000">
            <a:off x="2200275" y="1798638"/>
            <a:ext cx="5199063" cy="2133600"/>
          </a:xfrm>
          <a:custGeom>
            <a:avLst/>
            <a:gdLst>
              <a:gd name="T0" fmla="*/ 0 w 17812"/>
              <a:gd name="T1" fmla="*/ 0 h 21600"/>
              <a:gd name="T2" fmla="*/ 1517529700 w 17812"/>
              <a:gd name="T3" fmla="*/ 91462584 h 21600"/>
              <a:gd name="T4" fmla="*/ 425861 w 17812"/>
              <a:gd name="T5" fmla="*/ 210752289 h 21600"/>
              <a:gd name="T6" fmla="*/ 0 60000 65536"/>
              <a:gd name="T7" fmla="*/ 0 60000 65536"/>
              <a:gd name="T8" fmla="*/ 0 60000 65536"/>
              <a:gd name="T9" fmla="*/ 0 w 17812"/>
              <a:gd name="T10" fmla="*/ 0 h 21600"/>
              <a:gd name="T11" fmla="*/ 17812 w 1781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812" h="21600" fill="none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2" y="0"/>
                  <a:pt x="13783" y="3506"/>
                  <a:pt x="17811" y="9374"/>
                </a:cubicBezTo>
              </a:path>
              <a:path w="17812" h="21600" stroke="0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2" y="0"/>
                  <a:pt x="13783" y="3506"/>
                  <a:pt x="17811" y="9374"/>
                </a:cubicBezTo>
                <a:lnTo>
                  <a:pt x="5" y="21600"/>
                </a:lnTo>
                <a:close/>
              </a:path>
            </a:pathLst>
          </a:custGeom>
          <a:noFill/>
          <a:ln w="50800" cap="rnd">
            <a:solidFill>
              <a:srgbClr val="42B2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583" name="Arc 23"/>
          <p:cNvSpPr>
            <a:spLocks/>
          </p:cNvSpPr>
          <p:nvPr/>
        </p:nvSpPr>
        <p:spPr bwMode="auto">
          <a:xfrm rot="-9900000">
            <a:off x="2139950" y="1773238"/>
            <a:ext cx="5654675" cy="2133600"/>
          </a:xfrm>
          <a:custGeom>
            <a:avLst/>
            <a:gdLst>
              <a:gd name="T0" fmla="*/ 0 w 17811"/>
              <a:gd name="T1" fmla="*/ 0 h 21600"/>
              <a:gd name="T2" fmla="*/ 1795257407 w 17811"/>
              <a:gd name="T3" fmla="*/ 91443026 h 21600"/>
              <a:gd name="T4" fmla="*/ 503844 w 17811"/>
              <a:gd name="T5" fmla="*/ 210752289 h 21600"/>
              <a:gd name="T6" fmla="*/ 0 60000 65536"/>
              <a:gd name="T7" fmla="*/ 0 60000 65536"/>
              <a:gd name="T8" fmla="*/ 0 60000 65536"/>
              <a:gd name="T9" fmla="*/ 0 w 17811"/>
              <a:gd name="T10" fmla="*/ 0 h 21600"/>
              <a:gd name="T11" fmla="*/ 17811 w 1781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811" h="21600" fill="none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1" y="0"/>
                  <a:pt x="13781" y="3505"/>
                  <a:pt x="17810" y="9372"/>
                </a:cubicBezTo>
              </a:path>
              <a:path w="17811" h="21600" stroke="0" extrusionOk="0">
                <a:moveTo>
                  <a:pt x="0" y="0"/>
                </a:moveTo>
                <a:cubicBezTo>
                  <a:pt x="1" y="0"/>
                  <a:pt x="3" y="-1"/>
                  <a:pt x="5" y="0"/>
                </a:cubicBezTo>
                <a:cubicBezTo>
                  <a:pt x="7121" y="0"/>
                  <a:pt x="13781" y="3505"/>
                  <a:pt x="17810" y="9372"/>
                </a:cubicBezTo>
                <a:lnTo>
                  <a:pt x="5" y="21600"/>
                </a:lnTo>
                <a:close/>
              </a:path>
            </a:pathLst>
          </a:custGeom>
          <a:noFill/>
          <a:ln w="50800" cap="rnd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9416" name="Rectangle 24"/>
          <p:cNvSpPr>
            <a:spLocks noChangeArrowheads="1"/>
          </p:cNvSpPr>
          <p:nvPr/>
        </p:nvSpPr>
        <p:spPr bwMode="auto">
          <a:xfrm>
            <a:off x="7529513" y="4405313"/>
            <a:ext cx="12668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15 Year</a:t>
            </a:r>
          </a:p>
        </p:txBody>
      </p:sp>
      <p:sp>
        <p:nvSpPr>
          <p:cNvPr id="59417" name="Rectangle 25"/>
          <p:cNvSpPr>
            <a:spLocks noChangeArrowheads="1"/>
          </p:cNvSpPr>
          <p:nvPr/>
        </p:nvSpPr>
        <p:spPr bwMode="auto">
          <a:xfrm>
            <a:off x="7605713" y="3719513"/>
            <a:ext cx="1096962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 Year</a:t>
            </a:r>
          </a:p>
        </p:txBody>
      </p:sp>
      <p:sp>
        <p:nvSpPr>
          <p:cNvPr id="66586" name="Line 26"/>
          <p:cNvSpPr>
            <a:spLocks noChangeShapeType="1"/>
          </p:cNvSpPr>
          <p:nvPr/>
        </p:nvSpPr>
        <p:spPr bwMode="auto">
          <a:xfrm flipV="1">
            <a:off x="4191000" y="3429000"/>
            <a:ext cx="0" cy="190500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587" name="Line 27"/>
          <p:cNvSpPr>
            <a:spLocks noChangeShapeType="1"/>
          </p:cNvSpPr>
          <p:nvPr/>
        </p:nvSpPr>
        <p:spPr bwMode="auto">
          <a:xfrm flipH="1">
            <a:off x="1676400" y="3429000"/>
            <a:ext cx="2514600" cy="0"/>
          </a:xfrm>
          <a:prstGeom prst="line">
            <a:avLst/>
          </a:prstGeom>
          <a:noFill/>
          <a:ln w="12700">
            <a:solidFill>
              <a:schemeClr val="hlink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6588" name="Line 28"/>
          <p:cNvSpPr>
            <a:spLocks noChangeShapeType="1"/>
          </p:cNvSpPr>
          <p:nvPr/>
        </p:nvSpPr>
        <p:spPr bwMode="auto">
          <a:xfrm flipH="1">
            <a:off x="1676400" y="3581400"/>
            <a:ext cx="2514600" cy="0"/>
          </a:xfrm>
          <a:prstGeom prst="line">
            <a:avLst/>
          </a:prstGeom>
          <a:noFill/>
          <a:ln w="12700">
            <a:solidFill>
              <a:srgbClr val="014A0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4299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458200" cy="12192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The Role of Bond Maturity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200" y="3657600"/>
            <a:ext cx="8305800" cy="28956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The 5 year bond price has risen from $1,000 to $1,080 for the 5 year bond (+8.0%).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The 15 year bond price has risen from $1,000 to $1,171 (+17.1%).  Twice as fast!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533400" y="1828800"/>
            <a:ext cx="7924800" cy="17526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900" dirty="0" smtClean="0"/>
              <a:t>The required rate of return on both the 5 and 15 year, 10% annual coupon paying bonds has fallen from 10% to 8%.</a:t>
            </a:r>
          </a:p>
        </p:txBody>
      </p:sp>
    </p:spTree>
    <p:extLst>
      <p:ext uri="{BB962C8B-B14F-4D97-AF65-F5344CB8AC3E}">
        <p14:creationId xmlns:p14="http://schemas.microsoft.com/office/powerpoint/2010/main" xmlns="" val="3488943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b="1" dirty="0" smtClean="0"/>
              <a:t>Determining the Yield on </a:t>
            </a:r>
            <a:br>
              <a:rPr lang="en-US" b="1" dirty="0" smtClean="0"/>
            </a:br>
            <a:r>
              <a:rPr lang="en-US" b="1" dirty="0" smtClean="0"/>
              <a:t>Preferred Stock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1752600"/>
            <a:ext cx="8229600" cy="4525963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buFont typeface="Monotype Sorts" pitchFamily="2" charset="2"/>
              <a:buNone/>
              <a:defRPr/>
            </a:pPr>
            <a:r>
              <a:rPr lang="en-US" dirty="0" smtClean="0"/>
              <a:t>Determine the yield for preferred stock with an infinite life.</a:t>
            </a:r>
          </a:p>
          <a:p>
            <a:pPr marL="0" indent="0" algn="ctr">
              <a:buFont typeface="Monotype Sorts" pitchFamily="2" charset="2"/>
              <a:buNone/>
              <a:defRPr/>
            </a:pPr>
            <a:r>
              <a:rPr lang="en-US" dirty="0" smtClean="0"/>
              <a:t>P</a:t>
            </a:r>
            <a:r>
              <a:rPr lang="en-US" baseline="-25000" dirty="0" smtClean="0"/>
              <a:t>0</a:t>
            </a:r>
            <a:r>
              <a:rPr lang="en-US" dirty="0" smtClean="0"/>
              <a:t> = </a:t>
            </a:r>
            <a:r>
              <a:rPr lang="en-US" dirty="0" err="1" smtClean="0"/>
              <a:t>Div</a:t>
            </a:r>
            <a:r>
              <a:rPr lang="en-US" baseline="-25000" dirty="0" err="1" smtClean="0"/>
              <a:t>P</a:t>
            </a:r>
            <a:r>
              <a:rPr lang="en-US" dirty="0" smtClean="0"/>
              <a:t> /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P</a:t>
            </a:r>
            <a:r>
              <a:rPr lang="en-US" dirty="0" smtClean="0"/>
              <a:t> </a:t>
            </a:r>
          </a:p>
          <a:p>
            <a:pPr marL="0" indent="0" algn="ctr">
              <a:buFont typeface="Monotype Sorts" pitchFamily="2" charset="2"/>
              <a:buNone/>
              <a:defRPr/>
            </a:pPr>
            <a:endParaRPr lang="en-US" sz="800" dirty="0" smtClean="0"/>
          </a:p>
          <a:p>
            <a:pPr marL="0" indent="0" algn="ctr">
              <a:buFont typeface="Monotype Sorts" pitchFamily="2" charset="2"/>
              <a:buNone/>
              <a:defRPr/>
            </a:pPr>
            <a:r>
              <a:rPr lang="en-US" dirty="0" smtClean="0"/>
              <a:t>Solving for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P</a:t>
            </a:r>
            <a:r>
              <a:rPr lang="en-US" baseline="-25000" dirty="0" smtClean="0"/>
              <a:t> ………</a:t>
            </a:r>
            <a:endParaRPr lang="en-US" dirty="0" smtClean="0"/>
          </a:p>
          <a:p>
            <a:pPr marL="0" indent="0" algn="ctr">
              <a:buFont typeface="Monotype Sorts" pitchFamily="2" charset="2"/>
              <a:buNone/>
              <a:defRPr/>
            </a:pPr>
            <a:r>
              <a:rPr lang="en-US" baseline="-25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508736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3058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Preferred Stock Yield Example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idx="1"/>
          </p:nvPr>
        </p:nvSpPr>
        <p:spPr>
          <a:xfrm>
            <a:off x="533400" y="5105400"/>
            <a:ext cx="8077200" cy="13716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buFont typeface="Monotype Sorts" pitchFamily="2" charset="2"/>
              <a:buNone/>
              <a:defRPr/>
            </a:pPr>
            <a:r>
              <a:rPr lang="en-US" dirty="0" err="1" smtClean="0"/>
              <a:t>k</a:t>
            </a:r>
            <a:r>
              <a:rPr lang="en-US" baseline="-25000" dirty="0" err="1" smtClean="0"/>
              <a:t>P</a:t>
            </a:r>
            <a:r>
              <a:rPr lang="en-US" dirty="0" smtClean="0"/>
              <a:t> = $10 / $100.</a:t>
            </a:r>
          </a:p>
          <a:p>
            <a:pPr marL="0" indent="0" algn="ctr">
              <a:buFont typeface="Monotype Sorts" pitchFamily="2" charset="2"/>
              <a:buNone/>
              <a:defRPr/>
            </a:pPr>
            <a:r>
              <a:rPr lang="en-US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r>
              <a:rPr lang="en-US" i="1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  <a:r>
              <a:rPr lang="en-US" dirty="0" smtClean="0"/>
              <a:t> = </a:t>
            </a:r>
            <a:r>
              <a:rPr lang="en-US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10%</a:t>
            </a:r>
            <a:r>
              <a:rPr lang="en-US" dirty="0" smtClean="0"/>
              <a:t>.</a:t>
            </a: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533400" y="2057400"/>
            <a:ext cx="8077200" cy="2743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500" dirty="0"/>
              <a:t>Assume that the annual dividend on each share of preferred stock is </a:t>
            </a:r>
            <a:r>
              <a:rPr lang="en-US" sz="3500" i="1" dirty="0"/>
              <a:t>$10</a:t>
            </a:r>
            <a:r>
              <a:rPr lang="en-US" sz="3500" dirty="0"/>
              <a:t>. Each share of preferred stock is currently trading at </a:t>
            </a:r>
            <a:r>
              <a:rPr lang="en-US" sz="3500" i="1" dirty="0"/>
              <a:t>$100</a:t>
            </a:r>
            <a:r>
              <a:rPr lang="en-US" sz="3500" dirty="0"/>
              <a:t>.  What is the </a:t>
            </a:r>
            <a:r>
              <a:rPr lang="en-US" sz="3500" i="1" dirty="0"/>
              <a:t>yield </a:t>
            </a:r>
            <a:r>
              <a:rPr lang="en-US" sz="3500" dirty="0"/>
              <a:t>on preferred stock?</a:t>
            </a:r>
          </a:p>
        </p:txBody>
      </p:sp>
    </p:spTree>
    <p:extLst>
      <p:ext uri="{BB962C8B-B14F-4D97-AF65-F5344CB8AC3E}">
        <p14:creationId xmlns:p14="http://schemas.microsoft.com/office/powerpoint/2010/main" xmlns="" val="17842044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8001000" cy="17526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Determining the Yield on Common Stock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idx="1"/>
          </p:nvPr>
        </p:nvSpPr>
        <p:spPr>
          <a:xfrm>
            <a:off x="533400" y="2057400"/>
            <a:ext cx="8077200" cy="43434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Assume the constant growth model is appropriate. Determine the yield on the common stock.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	P</a:t>
            </a:r>
            <a:r>
              <a:rPr lang="en-US" baseline="-25000" dirty="0" smtClean="0"/>
              <a:t>0</a:t>
            </a:r>
            <a:r>
              <a:rPr lang="en-US" dirty="0" smtClean="0"/>
              <a:t> = D</a:t>
            </a:r>
            <a:r>
              <a:rPr lang="en-US" baseline="-25000" dirty="0" smtClean="0"/>
              <a:t>1</a:t>
            </a:r>
            <a:r>
              <a:rPr lang="en-US" dirty="0" smtClean="0"/>
              <a:t> / (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e</a:t>
            </a:r>
            <a:r>
              <a:rPr lang="en-US" dirty="0" smtClean="0"/>
              <a:t> - g )</a:t>
            </a:r>
          </a:p>
          <a:p>
            <a:pPr marL="0" indent="0">
              <a:buFont typeface="Monotype Sorts" pitchFamily="2" charset="2"/>
              <a:buNone/>
              <a:defRPr/>
            </a:pPr>
            <a:endParaRPr lang="en-US" sz="800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	Solving for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e</a:t>
            </a:r>
            <a:r>
              <a:rPr lang="en-US" baseline="-25000" dirty="0" smtClean="0"/>
              <a:t> …….</a:t>
            </a:r>
            <a:endParaRPr lang="en-US" dirty="0" smtClean="0"/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3003017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305800" cy="15240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Common Stock Yield Example</a:t>
            </a:r>
          </a:p>
        </p:txBody>
      </p:sp>
      <p:sp>
        <p:nvSpPr>
          <p:cNvPr id="67588" name="Rectangle 4"/>
          <p:cNvSpPr>
            <a:spLocks noGrp="1" noChangeArrowheads="1"/>
          </p:cNvSpPr>
          <p:nvPr>
            <p:ph idx="1"/>
          </p:nvPr>
        </p:nvSpPr>
        <p:spPr>
          <a:xfrm>
            <a:off x="533400" y="5181600"/>
            <a:ext cx="8077200" cy="16002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buFont typeface="Monotype Sorts" pitchFamily="2" charset="2"/>
              <a:buNone/>
              <a:defRPr/>
            </a:pPr>
            <a:r>
              <a:rPr lang="en-US" dirty="0" err="1" smtClean="0"/>
              <a:t>k</a:t>
            </a:r>
            <a:r>
              <a:rPr lang="en-US" baseline="-25000" dirty="0" err="1" smtClean="0"/>
              <a:t>e</a:t>
            </a:r>
            <a:r>
              <a:rPr lang="en-US" dirty="0" smtClean="0"/>
              <a:t> = ( $3 / $30 </a:t>
            </a:r>
            <a:r>
              <a:rPr lang="en-US" sz="3500" dirty="0" smtClean="0"/>
              <a:t>) + </a:t>
            </a:r>
            <a:r>
              <a:rPr lang="en-US" sz="3500" i="1" dirty="0" smtClean="0"/>
              <a:t>5%</a:t>
            </a:r>
            <a:endParaRPr lang="en-US" dirty="0" smtClean="0"/>
          </a:p>
          <a:p>
            <a:pPr marL="0" indent="0" algn="ctr">
              <a:buFont typeface="Monotype Sorts" pitchFamily="2" charset="2"/>
              <a:buNone/>
              <a:defRPr/>
            </a:pPr>
            <a:r>
              <a:rPr lang="en-US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r>
              <a:rPr lang="en-US" i="1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</a:t>
            </a:r>
            <a:r>
              <a:rPr lang="en-US" dirty="0" smtClean="0"/>
              <a:t> = 10% + 5% = </a:t>
            </a:r>
            <a:r>
              <a:rPr lang="en-US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15%</a:t>
            </a:r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533400" y="1828800"/>
            <a:ext cx="8077200" cy="3200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3500" dirty="0"/>
              <a:t>Assume that the expected dividend (D</a:t>
            </a:r>
            <a:r>
              <a:rPr lang="en-US" sz="3500" baseline="-25000" dirty="0"/>
              <a:t>1</a:t>
            </a:r>
            <a:r>
              <a:rPr lang="en-US" sz="3500" dirty="0"/>
              <a:t>) on each share of common stock is $3.  Each share of common stock is currently trading at $30 and has an expected growth rate of 5%.  What is the yield on common stock?</a:t>
            </a:r>
          </a:p>
        </p:txBody>
      </p:sp>
    </p:spTree>
    <p:extLst>
      <p:ext uri="{BB962C8B-B14F-4D97-AF65-F5344CB8AC3E}">
        <p14:creationId xmlns:p14="http://schemas.microsoft.com/office/powerpoint/2010/main" xmlns="" val="7880867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dirty="0"/>
              <a:t>Differentiate and understand the various terms used to express value. 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dirty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dirty="0"/>
              <a:t>Determine the value of bonds, preferred stocks, and common stocks. 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dirty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dirty="0"/>
              <a:t>Dividend valuation models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dirty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dirty="0"/>
              <a:t>Yield to maturity and determination of required rate of return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802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2566</Words>
  <Application>Microsoft Office PowerPoint</Application>
  <PresentationFormat>On-screen Show (4:3)</PresentationFormat>
  <Paragraphs>480</Paragraphs>
  <Slides>53</Slides>
  <Notes>48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55" baseType="lpstr">
      <vt:lpstr>Office Theme</vt:lpstr>
      <vt:lpstr>1_Office Theme</vt:lpstr>
      <vt:lpstr>Summary of Previous Lecture</vt:lpstr>
      <vt:lpstr>Chapter 4 (II)</vt:lpstr>
      <vt:lpstr>Learning outcomes</vt:lpstr>
      <vt:lpstr>Different Types of Bonds</vt:lpstr>
      <vt:lpstr>Different Types of Bonds</vt:lpstr>
      <vt:lpstr>Different Types of Bonds</vt:lpstr>
      <vt:lpstr>Semiannual Compounding</vt:lpstr>
      <vt:lpstr>Preferred Stock Valuation</vt:lpstr>
      <vt:lpstr>Common Stock Valuation</vt:lpstr>
      <vt:lpstr>Dividend Valuation Model</vt:lpstr>
      <vt:lpstr>Adjusted Dividend Valuation Model</vt:lpstr>
      <vt:lpstr>Constant Growth Model</vt:lpstr>
      <vt:lpstr>Zero Growth Model</vt:lpstr>
      <vt:lpstr>Growth Phases Model</vt:lpstr>
      <vt:lpstr>Growth Phases Model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Growth Phases Model Example</vt:lpstr>
      <vt:lpstr>Calculating Rates of Return (or Yields)</vt:lpstr>
      <vt:lpstr>Determining Bond YTM</vt:lpstr>
      <vt:lpstr>Determining the YTM</vt:lpstr>
      <vt:lpstr>YTM Solution (Try 9%)</vt:lpstr>
      <vt:lpstr>YTM Solution (Try 7%)</vt:lpstr>
      <vt:lpstr>YTM Solution (Interpolate)</vt:lpstr>
      <vt:lpstr>YTM Solution (Interpolate)</vt:lpstr>
      <vt:lpstr>YTM Solution (Interpolate)</vt:lpstr>
      <vt:lpstr>Determining Semiannual Coupon Bond YTM</vt:lpstr>
      <vt:lpstr>Determining the Semiannual Coupon Bond YTM</vt:lpstr>
      <vt:lpstr>YTM Solution on the Financial Calculator</vt:lpstr>
      <vt:lpstr>Determining Semiannual Coupon Bond YTM</vt:lpstr>
      <vt:lpstr>Determining Semiannual Coupon Bond YTM</vt:lpstr>
      <vt:lpstr>Bond Price - Yield Relationship</vt:lpstr>
      <vt:lpstr>Bond Price - Yield Relationship</vt:lpstr>
      <vt:lpstr>Bond Price-Yield Relationship</vt:lpstr>
      <vt:lpstr>Bond Price - Yield Relationship</vt:lpstr>
      <vt:lpstr>Bond Price-Yield Relationship (Rising Rates)</vt:lpstr>
      <vt:lpstr>Bond Price-Yield Relationship</vt:lpstr>
      <vt:lpstr>Bond Price - Yield Relationship</vt:lpstr>
      <vt:lpstr>Bond Price-Yield Relationship  (Declining Rates)</vt:lpstr>
      <vt:lpstr>The Role of Bond Maturity</vt:lpstr>
      <vt:lpstr>Bond Price - Yield Relationship</vt:lpstr>
      <vt:lpstr>The Role of Bond Maturity</vt:lpstr>
      <vt:lpstr>Determining the Yield on  Preferred Stock</vt:lpstr>
      <vt:lpstr>Preferred Stock Yield Example</vt:lpstr>
      <vt:lpstr>Determining the Yield on Common Stock</vt:lpstr>
      <vt:lpstr>Common Stock Yield Example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NTS</cp:lastModifiedBy>
  <cp:revision>21</cp:revision>
  <dcterms:created xsi:type="dcterms:W3CDTF">2012-10-21T06:39:26Z</dcterms:created>
  <dcterms:modified xsi:type="dcterms:W3CDTF">2012-10-23T09:42:53Z</dcterms:modified>
</cp:coreProperties>
</file>