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998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4B2967-3DD3-40C8-9178-9072A6C223D2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8180D-C9DD-437F-B663-FBE600A17C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9759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  <p:sp>
        <p:nvSpPr>
          <p:cNvPr id="7577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82338-E9C2-4C9A-BBF5-EC957B5CD411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EBB9-F6CF-4C81-A7F2-2E1B77314E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679008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82338-E9C2-4C9A-BBF5-EC957B5CD411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EBB9-F6CF-4C81-A7F2-2E1B77314E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4107208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82338-E9C2-4C9A-BBF5-EC957B5CD411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EBB9-F6CF-4C81-A7F2-2E1B77314E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399071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82338-E9C2-4C9A-BBF5-EC957B5CD411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EBB9-F6CF-4C81-A7F2-2E1B77314E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341818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82338-E9C2-4C9A-BBF5-EC957B5CD411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EBB9-F6CF-4C81-A7F2-2E1B77314E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66560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82338-E9C2-4C9A-BBF5-EC957B5CD411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EBB9-F6CF-4C81-A7F2-2E1B77314E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123894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82338-E9C2-4C9A-BBF5-EC957B5CD411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EBB9-F6CF-4C81-A7F2-2E1B77314E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027552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82338-E9C2-4C9A-BBF5-EC957B5CD411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EBB9-F6CF-4C81-A7F2-2E1B77314E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537951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82338-E9C2-4C9A-BBF5-EC957B5CD411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EBB9-F6CF-4C81-A7F2-2E1B77314E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679640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82338-E9C2-4C9A-BBF5-EC957B5CD411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EBB9-F6CF-4C81-A7F2-2E1B77314E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9629267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82338-E9C2-4C9A-BBF5-EC957B5CD411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EBB9-F6CF-4C81-A7F2-2E1B77314E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357101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582338-E9C2-4C9A-BBF5-EC957B5CD411}" type="datetimeFigureOut">
              <a:rPr lang="en-US" smtClean="0"/>
              <a:pPr/>
              <a:t>10/22/2012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BEBB9-F6CF-4C81-A7F2-2E1B77314E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9970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algn="l"/>
            <a:r>
              <a:rPr lang="en-US" dirty="0" smtClean="0"/>
              <a:t>Summary of Last Lecture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Autofit/>
          </a:bodyPr>
          <a:lstStyle/>
          <a:p>
            <a:r>
              <a:rPr lang="en-US" sz="2400" b="1" dirty="0"/>
              <a:t>Future Value of Simple Interest</a:t>
            </a:r>
            <a:r>
              <a:rPr lang="en-US" sz="2400" dirty="0"/>
              <a:t> </a:t>
            </a:r>
          </a:p>
          <a:p>
            <a:pPr>
              <a:buNone/>
            </a:pPr>
            <a:r>
              <a:rPr lang="en-US" sz="2400" b="1" dirty="0"/>
              <a:t>	</a:t>
            </a:r>
            <a:r>
              <a:rPr lang="en-US" sz="2400" b="1" dirty="0" smtClean="0"/>
              <a:t>Future </a:t>
            </a:r>
            <a:r>
              <a:rPr lang="en-US" sz="2400" b="1" dirty="0"/>
              <a:t>Value = Present Value + Interest Amount</a:t>
            </a:r>
            <a:br>
              <a:rPr lang="en-US" sz="2400" b="1" dirty="0"/>
            </a:br>
            <a:r>
              <a:rPr lang="en-US" sz="2400" dirty="0"/>
              <a:t>    </a:t>
            </a:r>
            <a:r>
              <a:rPr lang="en-US" sz="2400" dirty="0" smtClean="0"/>
              <a:t>	Interest </a:t>
            </a:r>
            <a:r>
              <a:rPr lang="en-US" sz="2400" dirty="0"/>
              <a:t>amount = Principal amount x Interest </a:t>
            </a:r>
            <a:r>
              <a:rPr lang="en-US" sz="2400" dirty="0" smtClean="0"/>
              <a:t>rate</a:t>
            </a:r>
          </a:p>
          <a:p>
            <a:r>
              <a:rPr lang="en-US" sz="2400" b="1" dirty="0" smtClean="0"/>
              <a:t>Future </a:t>
            </a:r>
            <a:r>
              <a:rPr lang="en-US" sz="2400" b="1" dirty="0"/>
              <a:t>Value of a Single Present Amount (Table I)</a:t>
            </a:r>
            <a:br>
              <a:rPr lang="en-US" sz="2400" b="1" dirty="0"/>
            </a:br>
            <a:r>
              <a:rPr lang="en-US" sz="2400" dirty="0"/>
              <a:t>     </a:t>
            </a:r>
            <a:r>
              <a:rPr lang="en-US" sz="2400" dirty="0" smtClean="0"/>
              <a:t>	 </a:t>
            </a:r>
            <a:r>
              <a:rPr lang="en-US" sz="2400" dirty="0"/>
              <a:t>Future value = Present amount x (1 + </a:t>
            </a:r>
            <a:r>
              <a:rPr lang="en-US" sz="2400" dirty="0" err="1" smtClean="0"/>
              <a:t>i</a:t>
            </a:r>
            <a:r>
              <a:rPr lang="en-US" sz="2400" dirty="0" smtClean="0"/>
              <a:t>)</a:t>
            </a:r>
            <a:r>
              <a:rPr lang="en-US" sz="2400" baseline="30000" dirty="0" smtClean="0"/>
              <a:t>n</a:t>
            </a:r>
          </a:p>
          <a:p>
            <a:r>
              <a:rPr lang="en-US" sz="2400" b="1" dirty="0" smtClean="0"/>
              <a:t>Present</a:t>
            </a:r>
            <a:r>
              <a:rPr lang="en-US" sz="2400" b="1" dirty="0"/>
              <a:t> Value of a Single Future Amount (Table II)</a:t>
            </a:r>
            <a:br>
              <a:rPr lang="en-US" sz="2400" b="1" dirty="0"/>
            </a:br>
            <a:r>
              <a:rPr lang="en-US" sz="2400" dirty="0"/>
              <a:t>    </a:t>
            </a:r>
            <a:r>
              <a:rPr lang="en-US" sz="2400" dirty="0" smtClean="0"/>
              <a:t>	Present </a:t>
            </a:r>
            <a:r>
              <a:rPr lang="en-US" sz="2400" dirty="0"/>
              <a:t>value = Future Amount x 1 / (1 +  </a:t>
            </a:r>
            <a:r>
              <a:rPr lang="en-US" sz="2400" dirty="0" err="1" smtClean="0"/>
              <a:t>i</a:t>
            </a:r>
            <a:r>
              <a:rPr lang="en-US" sz="2400" dirty="0" smtClean="0"/>
              <a:t>)</a:t>
            </a:r>
            <a:endParaRPr lang="en-US" sz="2400" baseline="30000" dirty="0"/>
          </a:p>
          <a:p>
            <a:r>
              <a:rPr lang="en-US" sz="2400" b="1" dirty="0" smtClean="0"/>
              <a:t>Future </a:t>
            </a:r>
            <a:r>
              <a:rPr lang="en-US" sz="2400" b="1" dirty="0"/>
              <a:t>Value of an Ordinary Annuity (Table IV)</a:t>
            </a:r>
            <a:br>
              <a:rPr lang="en-US" sz="2400" b="1" dirty="0"/>
            </a:br>
            <a:r>
              <a:rPr lang="en-US" sz="2400" dirty="0"/>
              <a:t>    </a:t>
            </a:r>
            <a:r>
              <a:rPr lang="en-US" sz="2400" dirty="0" smtClean="0"/>
              <a:t>	Future </a:t>
            </a:r>
            <a:r>
              <a:rPr lang="en-US" sz="2400" dirty="0"/>
              <a:t>value = Annuity Amount x [(1 +  </a:t>
            </a:r>
            <a:r>
              <a:rPr lang="en-US" sz="2400" dirty="0" err="1"/>
              <a:t>i</a:t>
            </a:r>
            <a:r>
              <a:rPr lang="en-US" sz="2400" dirty="0"/>
              <a:t>)</a:t>
            </a:r>
            <a:r>
              <a:rPr lang="en-US" sz="2400" baseline="30000" dirty="0"/>
              <a:t>n</a:t>
            </a:r>
            <a:r>
              <a:rPr lang="en-US" sz="2400" dirty="0"/>
              <a:t> - 1] / </a:t>
            </a:r>
            <a:r>
              <a:rPr lang="en-US" sz="2400" dirty="0" err="1"/>
              <a:t>i</a:t>
            </a:r>
            <a:r>
              <a:rPr lang="en-US" sz="2400" dirty="0"/>
              <a:t> </a:t>
            </a:r>
          </a:p>
          <a:p>
            <a:r>
              <a:rPr lang="en-US" sz="2400" b="1" dirty="0" smtClean="0"/>
              <a:t>Present </a:t>
            </a:r>
            <a:r>
              <a:rPr lang="en-US" sz="2400" b="1" dirty="0"/>
              <a:t>Value of an Ordinary Annuity (Table IV)</a:t>
            </a:r>
            <a:br>
              <a:rPr lang="en-US" sz="2400" b="1" dirty="0"/>
            </a:br>
            <a:r>
              <a:rPr lang="en-US" sz="2400" dirty="0"/>
              <a:t>    </a:t>
            </a:r>
            <a:r>
              <a:rPr lang="en-US" sz="2400" dirty="0" smtClean="0"/>
              <a:t>	Present </a:t>
            </a:r>
            <a:r>
              <a:rPr lang="en-US" sz="2400" dirty="0"/>
              <a:t>value = Annuity Amount x [1 - 1/(1 +  </a:t>
            </a:r>
            <a:r>
              <a:rPr lang="en-US" sz="2400" dirty="0" err="1"/>
              <a:t>i</a:t>
            </a:r>
            <a:r>
              <a:rPr lang="en-US" sz="2400" dirty="0"/>
              <a:t>)</a:t>
            </a:r>
            <a:r>
              <a:rPr lang="en-US" sz="2400" baseline="30000" dirty="0"/>
              <a:t>n</a:t>
            </a:r>
            <a:r>
              <a:rPr lang="en-US" sz="2400" dirty="0"/>
              <a:t>] / </a:t>
            </a:r>
            <a:r>
              <a:rPr lang="en-US" sz="2400" dirty="0" err="1"/>
              <a:t>i</a:t>
            </a: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32672808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685800"/>
            <a:ext cx="7772400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7200" b="1" smtClean="0"/>
              <a:t>Chapter 4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2438400"/>
            <a:ext cx="8001000" cy="3124200"/>
          </a:xfrm>
          <a:effectLst>
            <a:outerShdw dist="179605" dir="2700000"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marL="342900" indent="-342900">
              <a:defRPr/>
            </a:pPr>
            <a:r>
              <a:rPr lang="en-US" sz="5400" dirty="0" smtClean="0">
                <a:solidFill>
                  <a:schemeClr val="tx1"/>
                </a:solidFill>
              </a:rPr>
              <a:t>The Valuation of Long-Term Securities</a:t>
            </a:r>
          </a:p>
        </p:txBody>
      </p:sp>
    </p:spTree>
    <p:extLst>
      <p:ext uri="{BB962C8B-B14F-4D97-AF65-F5344CB8AC3E}">
        <p14:creationId xmlns:p14="http://schemas.microsoft.com/office/powerpoint/2010/main" xmlns="" val="5960958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b="1" dirty="0" smtClean="0"/>
              <a:t>Learning outcomes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4830763"/>
          </a:xfrm>
          <a:noFill/>
        </p:spPr>
        <p:txBody>
          <a:bodyPr>
            <a:normAutofit lnSpcReduction="10000"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2800" dirty="0" smtClean="0"/>
              <a:t>After this lecture you should be able to</a:t>
            </a:r>
          </a:p>
          <a:p>
            <a:pPr marL="0" indent="0">
              <a:lnSpc>
                <a:spcPct val="80000"/>
              </a:lnSpc>
              <a:buNone/>
            </a:pPr>
            <a:endParaRPr lang="en-US" sz="2800" dirty="0" smtClean="0"/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800" dirty="0" smtClean="0"/>
              <a:t>Differentiate and understand the various terms used to express value. </a:t>
            </a:r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endParaRPr lang="en-US" sz="2800" dirty="0" smtClean="0"/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800" dirty="0" smtClean="0"/>
              <a:t>Determine the value of bonds, preferred stocks, and common stocks. </a:t>
            </a:r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endParaRPr lang="en-US" sz="2800" dirty="0" smtClean="0"/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800" dirty="0" smtClean="0"/>
              <a:t>Calculate the rates of return (or yields) of different types of long-term securities. </a:t>
            </a:r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endParaRPr lang="en-US" sz="2800" dirty="0" smtClean="0"/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800" dirty="0" smtClean="0"/>
              <a:t>List and explain a number of observations regarding the behavior of bond prices. </a:t>
            </a:r>
          </a:p>
        </p:txBody>
      </p:sp>
    </p:spTree>
    <p:extLst>
      <p:ext uri="{BB962C8B-B14F-4D97-AF65-F5344CB8AC3E}">
        <p14:creationId xmlns:p14="http://schemas.microsoft.com/office/powerpoint/2010/main" xmlns="" val="20862858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b="1" dirty="0" smtClean="0"/>
              <a:t>The Valuation of Long-Term Securities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idx="1"/>
          </p:nvPr>
        </p:nvSpPr>
        <p:spPr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914400" lvl="1" indent="-457200">
              <a:defRPr/>
            </a:pPr>
            <a:r>
              <a:rPr lang="en-US" dirty="0" smtClean="0"/>
              <a:t>Distinctions Among Valuation Concepts</a:t>
            </a:r>
          </a:p>
          <a:p>
            <a:pPr marL="914400" lvl="1" indent="-457200">
              <a:defRPr/>
            </a:pPr>
            <a:r>
              <a:rPr lang="en-US" dirty="0" smtClean="0"/>
              <a:t>Bond Valuation</a:t>
            </a:r>
          </a:p>
          <a:p>
            <a:pPr marL="914400" lvl="1" indent="-457200">
              <a:defRPr/>
            </a:pPr>
            <a:r>
              <a:rPr lang="en-US" dirty="0" smtClean="0"/>
              <a:t>Preferred Stock Valuation</a:t>
            </a:r>
          </a:p>
          <a:p>
            <a:pPr marL="914400" lvl="1" indent="-457200">
              <a:defRPr/>
            </a:pPr>
            <a:r>
              <a:rPr lang="en-US" dirty="0" smtClean="0"/>
              <a:t>Common Stock Valuation</a:t>
            </a:r>
          </a:p>
          <a:p>
            <a:pPr marL="914400" lvl="1" indent="-457200">
              <a:defRPr/>
            </a:pPr>
            <a:r>
              <a:rPr lang="en-US" dirty="0" smtClean="0"/>
              <a:t>Rates of Return (or Yields)</a:t>
            </a:r>
          </a:p>
        </p:txBody>
      </p:sp>
    </p:spTree>
    <p:extLst>
      <p:ext uri="{BB962C8B-B14F-4D97-AF65-F5344CB8AC3E}">
        <p14:creationId xmlns:p14="http://schemas.microsoft.com/office/powerpoint/2010/main" xmlns="" val="27336988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sz="4800" b="1" dirty="0" smtClean="0"/>
              <a:t>What is Value?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idx="1"/>
          </p:nvPr>
        </p:nvSpPr>
        <p:spPr>
          <a:effectLst>
            <a:outerShdw algn="ctr" rotWithShape="0">
              <a:schemeClr val="bg2"/>
            </a:outerShdw>
          </a:effectLst>
        </p:spPr>
        <p:txBody>
          <a:bodyPr>
            <a:normAutofit fontScale="85000" lnSpcReduction="10000"/>
          </a:bodyPr>
          <a:lstStyle/>
          <a:p>
            <a:pPr marL="742950" indent="-742950">
              <a:buFont typeface="+mj-lt"/>
              <a:buAutoNum type="arabicPeriod"/>
              <a:defRPr/>
            </a:pPr>
            <a:r>
              <a:rPr lang="en-US" sz="40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Liquidation value</a:t>
            </a:r>
            <a:r>
              <a:rPr lang="en-US" sz="4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dirty="0"/>
              <a:t>represents the amount of money that could be realized if an asset or group of assets is sold separately from its operating organization. </a:t>
            </a:r>
            <a:endParaRPr lang="en-US" sz="2800" dirty="0" smtClean="0"/>
          </a:p>
          <a:p>
            <a:pPr marL="738188" indent="0">
              <a:buNone/>
              <a:defRPr/>
            </a:pPr>
            <a:r>
              <a:rPr lang="en-US" sz="2800" dirty="0" smtClean="0"/>
              <a:t>The </a:t>
            </a:r>
            <a:r>
              <a:rPr lang="en-US" sz="2800" dirty="0"/>
              <a:t>amount each </a:t>
            </a:r>
            <a:r>
              <a:rPr lang="en-US" sz="2800" dirty="0" smtClean="0"/>
              <a:t>Common Stock </a:t>
            </a:r>
            <a:r>
              <a:rPr lang="en-US" sz="2800" dirty="0"/>
              <a:t>holder would receive if the firm </a:t>
            </a:r>
            <a:r>
              <a:rPr lang="en-US" sz="2800" dirty="0" smtClean="0"/>
              <a:t>is closed, is called the Market value. Selling </a:t>
            </a:r>
            <a:r>
              <a:rPr lang="en-US" sz="2800" dirty="0"/>
              <a:t>of all assets and paying all </a:t>
            </a:r>
            <a:r>
              <a:rPr lang="en-US" sz="2800" dirty="0" smtClean="0"/>
              <a:t>Liabilities &amp; Preferred Stock. </a:t>
            </a:r>
            <a:r>
              <a:rPr lang="en-US" sz="2800" dirty="0"/>
              <a:t>Then distribution of residual to </a:t>
            </a:r>
            <a:r>
              <a:rPr lang="en-US" sz="2800" dirty="0" smtClean="0"/>
              <a:t>Common Stock holders.</a:t>
            </a:r>
          </a:p>
          <a:p>
            <a:pPr marL="742950" indent="-742950">
              <a:buFont typeface="+mj-lt"/>
              <a:buAutoNum type="arabicPeriod" startAt="2"/>
              <a:defRPr/>
            </a:pPr>
            <a:r>
              <a:rPr lang="en-US" sz="38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Going-concern value</a:t>
            </a:r>
            <a:r>
              <a:rPr lang="en-US" sz="3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dirty="0" smtClean="0"/>
              <a:t>is an additional value representing the worth of the business as a continuing operating business. Operating firms are capable of generating cash flows to investors.</a:t>
            </a:r>
            <a:endParaRPr lang="en-US" sz="2800" dirty="0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430161" y="4191000"/>
            <a:ext cx="8229600" cy="2667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75000"/>
              <a:buFont typeface="Monotype Sorts" pitchFamily="2" charset="2"/>
              <a:buChar char="u"/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9681947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sz="4800" b="1" dirty="0" smtClean="0"/>
              <a:t>What is Value?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spcAft>
                <a:spcPct val="20000"/>
              </a:spcAft>
              <a:buClr>
                <a:schemeClr val="tx2"/>
              </a:buClr>
              <a:buSzPct val="75000"/>
              <a:buFont typeface="+mj-lt"/>
              <a:buAutoNum type="arabicPeriod" startAt="3"/>
              <a:defRPr/>
            </a:pPr>
            <a:r>
              <a:rPr lang="en-US" sz="3500" u="sng" dirty="0"/>
              <a:t>Book value </a:t>
            </a:r>
            <a:r>
              <a:rPr lang="en-US" sz="3500" dirty="0" smtClean="0"/>
              <a:t>of an asset</a:t>
            </a:r>
            <a:endParaRPr lang="en-US" sz="3500" dirty="0"/>
          </a:p>
          <a:p>
            <a:pPr marL="515938" lvl="1" indent="0">
              <a:spcAft>
                <a:spcPct val="20000"/>
              </a:spcAft>
              <a:buNone/>
              <a:defRPr/>
            </a:pPr>
            <a:r>
              <a:rPr lang="en-US" sz="3500" dirty="0" smtClean="0"/>
              <a:t>the </a:t>
            </a:r>
            <a:r>
              <a:rPr lang="en-US" sz="3500" dirty="0"/>
              <a:t>accounting value of </a:t>
            </a:r>
            <a:r>
              <a:rPr lang="en-US" sz="3500" u="sng" dirty="0"/>
              <a:t>an asset</a:t>
            </a:r>
            <a:r>
              <a:rPr lang="en-US" sz="3500" dirty="0"/>
              <a:t> </a:t>
            </a:r>
            <a:r>
              <a:rPr lang="en-US" sz="3500" dirty="0" smtClean="0"/>
              <a:t>the cost of asset minus the accumulated depreciation.</a:t>
            </a:r>
          </a:p>
          <a:p>
            <a:pPr marL="515938" lvl="1" indent="0">
              <a:spcAft>
                <a:spcPct val="20000"/>
              </a:spcAft>
              <a:buNone/>
              <a:defRPr/>
            </a:pPr>
            <a:r>
              <a:rPr lang="en-US" sz="3500" u="sng" dirty="0"/>
              <a:t>Book value</a:t>
            </a:r>
            <a:r>
              <a:rPr lang="en-US" sz="3500" dirty="0"/>
              <a:t> of </a:t>
            </a:r>
            <a:r>
              <a:rPr lang="en-US" sz="3500" dirty="0" smtClean="0"/>
              <a:t>a firm</a:t>
            </a:r>
          </a:p>
          <a:p>
            <a:pPr marL="515938" lvl="1" indent="0">
              <a:spcAft>
                <a:spcPct val="20000"/>
              </a:spcAft>
              <a:buNone/>
              <a:defRPr/>
            </a:pPr>
            <a:r>
              <a:rPr lang="en-US" sz="3500" dirty="0" smtClean="0"/>
              <a:t>Total assets </a:t>
            </a:r>
            <a:r>
              <a:rPr lang="en-US" sz="3500" dirty="0"/>
              <a:t>minus liabilities and preferred stock as listed on the balance sheet.</a:t>
            </a:r>
          </a:p>
        </p:txBody>
      </p:sp>
    </p:spTree>
    <p:extLst>
      <p:ext uri="{BB962C8B-B14F-4D97-AF65-F5344CB8AC3E}">
        <p14:creationId xmlns:p14="http://schemas.microsoft.com/office/powerpoint/2010/main" xmlns="" val="15628641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sz="4800" b="1" dirty="0" smtClean="0"/>
              <a:t>What is Value?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idx="1"/>
          </p:nvPr>
        </p:nvSpPr>
        <p:spPr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514350" indent="-514350">
              <a:lnSpc>
                <a:spcPct val="90000"/>
              </a:lnSpc>
              <a:buFont typeface="+mj-lt"/>
              <a:buAutoNum type="arabicPeriod" startAt="4"/>
              <a:defRPr/>
            </a:pPr>
            <a:r>
              <a:rPr lang="en-US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Market value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dirty="0"/>
              <a:t>represents the market price at which an </a:t>
            </a:r>
            <a:r>
              <a:rPr lang="en-US" dirty="0" smtClean="0"/>
              <a:t>asset is traded.</a:t>
            </a:r>
            <a:endParaRPr lang="en-US" dirty="0"/>
          </a:p>
          <a:p>
            <a:pPr marL="0" indent="0">
              <a:lnSpc>
                <a:spcPct val="90000"/>
              </a:lnSpc>
              <a:buNone/>
              <a:defRPr/>
            </a:pPr>
            <a:endParaRPr lang="en-US" sz="3200" u="sng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 startAt="5"/>
              <a:defRPr/>
            </a:pPr>
            <a:r>
              <a:rPr lang="en-US" sz="32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Intrinsic value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200" dirty="0" smtClean="0"/>
              <a:t>represents the price a security </a:t>
            </a:r>
            <a:r>
              <a:rPr lang="en-US" dirty="0" smtClean="0"/>
              <a:t>should have</a:t>
            </a:r>
            <a:r>
              <a:rPr lang="en-US" sz="3200" dirty="0" smtClean="0"/>
              <a:t> based on all factors bearing on valuation, e.g. assets, earnings, future prospects, management. Intrinsic Value of security is its economic value.</a:t>
            </a:r>
          </a:p>
        </p:txBody>
      </p:sp>
    </p:spTree>
    <p:extLst>
      <p:ext uri="{BB962C8B-B14F-4D97-AF65-F5344CB8AC3E}">
        <p14:creationId xmlns:p14="http://schemas.microsoft.com/office/powerpoint/2010/main" xmlns="" val="41415532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Bond Valuation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idx="1"/>
          </p:nvPr>
        </p:nvSpPr>
        <p:spPr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marL="914400" lvl="1" indent="-457200">
              <a:defRPr/>
            </a:pPr>
            <a:r>
              <a:rPr lang="en-US" sz="3200" dirty="0" smtClean="0"/>
              <a:t>Important Terms</a:t>
            </a:r>
          </a:p>
          <a:p>
            <a:pPr marL="914400" lvl="1" indent="-457200">
              <a:defRPr/>
            </a:pPr>
            <a:r>
              <a:rPr lang="en-US" sz="3200" dirty="0" smtClean="0"/>
              <a:t>Types of Bonds</a:t>
            </a:r>
          </a:p>
          <a:p>
            <a:pPr marL="914400" lvl="1" indent="-457200">
              <a:defRPr/>
            </a:pPr>
            <a:r>
              <a:rPr lang="en-US" sz="3200" dirty="0" smtClean="0"/>
              <a:t>Valuation of Bonds</a:t>
            </a:r>
          </a:p>
          <a:p>
            <a:pPr marL="914400" lvl="1" indent="-457200">
              <a:defRPr/>
            </a:pPr>
            <a:r>
              <a:rPr lang="en-US" sz="3200" dirty="0" smtClean="0"/>
              <a:t>Handling Semiannual Compounding</a:t>
            </a:r>
          </a:p>
        </p:txBody>
      </p:sp>
    </p:spTree>
    <p:extLst>
      <p:ext uri="{BB962C8B-B14F-4D97-AF65-F5344CB8AC3E}">
        <p14:creationId xmlns:p14="http://schemas.microsoft.com/office/powerpoint/2010/main" xmlns="" val="37999259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Important Bond Terms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idx="1"/>
          </p:nvPr>
        </p:nvSpPr>
        <p:spPr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None/>
              <a:defRPr/>
            </a:pPr>
            <a:r>
              <a:rPr lang="en-US" dirty="0"/>
              <a:t>A </a:t>
            </a:r>
            <a:r>
              <a:rPr lang="en-US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bond</a:t>
            </a:r>
            <a:r>
              <a:rPr lang="en-US" dirty="0"/>
              <a:t> is a long-term debt instrument issued by a corporation or government.</a:t>
            </a:r>
          </a:p>
          <a:p>
            <a:pPr marL="0" indent="0">
              <a:buNone/>
              <a:defRPr/>
            </a:pPr>
            <a:endParaRPr lang="en-US" dirty="0" smtClean="0"/>
          </a:p>
          <a:p>
            <a:pPr marL="0" indent="0">
              <a:buNone/>
              <a:defRPr/>
            </a:pPr>
            <a:r>
              <a:rPr lang="en-US" dirty="0" smtClean="0"/>
              <a:t>The </a:t>
            </a:r>
            <a:r>
              <a:rPr lang="en-US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maturity value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dirty="0" smtClean="0"/>
              <a:t>(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MV</a:t>
            </a:r>
            <a:r>
              <a:rPr lang="en-US" dirty="0" smtClean="0"/>
              <a:t>) or face value of a bond is the stated value.  In the case of a U.S. bond, the face value is usually $1,000. </a:t>
            </a:r>
          </a:p>
        </p:txBody>
      </p:sp>
    </p:spTree>
    <p:extLst>
      <p:ext uri="{BB962C8B-B14F-4D97-AF65-F5344CB8AC3E}">
        <p14:creationId xmlns:p14="http://schemas.microsoft.com/office/powerpoint/2010/main" xmlns="" val="36781722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Important Bond Terms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4525963"/>
          </a:xfrm>
          <a:effectLst>
            <a:outerShdw algn="ctr" rotWithShape="0">
              <a:schemeClr val="bg2"/>
            </a:outerShdw>
          </a:effectLst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n-US" sz="3500" dirty="0"/>
              <a:t>The bond’s </a:t>
            </a:r>
            <a:r>
              <a:rPr lang="en-US" sz="35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coupon rate</a:t>
            </a:r>
            <a:r>
              <a:rPr lang="en-US" sz="35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500" dirty="0"/>
              <a:t>is the stated rate of interest; the annual interest payment divided by the bond’s face value.</a:t>
            </a:r>
          </a:p>
          <a:p>
            <a:pPr marL="0" indent="0">
              <a:buNone/>
              <a:defRPr/>
            </a:pPr>
            <a:endParaRPr lang="en-US" sz="3500" dirty="0"/>
          </a:p>
          <a:p>
            <a:pPr marL="0" indent="0">
              <a:buNone/>
              <a:defRPr/>
            </a:pPr>
            <a:r>
              <a:rPr lang="en-US" sz="3500" dirty="0" smtClean="0"/>
              <a:t>The </a:t>
            </a:r>
            <a:r>
              <a:rPr lang="en-US" sz="35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discount rate</a:t>
            </a:r>
            <a:r>
              <a:rPr lang="en-US" sz="35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500" dirty="0" smtClean="0"/>
              <a:t>also known as capitalization rate depends on the risk of the bond and is composed of the risk-free rate plus a premium for risk.</a:t>
            </a:r>
          </a:p>
        </p:txBody>
      </p:sp>
    </p:spTree>
    <p:extLst>
      <p:ext uri="{BB962C8B-B14F-4D97-AF65-F5344CB8AC3E}">
        <p14:creationId xmlns:p14="http://schemas.microsoft.com/office/powerpoint/2010/main" xmlns="" val="22506305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610600" cy="12192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sz="4800" b="1" dirty="0" smtClean="0"/>
              <a:t>Different Types of Bonds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idx="1"/>
          </p:nvPr>
        </p:nvSpPr>
        <p:spPr>
          <a:xfrm>
            <a:off x="228600" y="1828800"/>
            <a:ext cx="8610600" cy="1143000"/>
          </a:xfrm>
          <a:effectLst>
            <a:outerShdw algn="ctr" rotWithShape="0">
              <a:schemeClr val="bg2"/>
            </a:outerShdw>
          </a:effectLst>
        </p:spPr>
        <p:txBody>
          <a:bodyPr>
            <a:normAutofit lnSpcReduction="10000"/>
          </a:bodyPr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600" dirty="0" smtClean="0"/>
              <a:t>A </a:t>
            </a:r>
            <a:r>
              <a:rPr lang="en-US" sz="36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perpetual bond</a:t>
            </a:r>
            <a:r>
              <a:rPr lang="en-US" sz="3600" dirty="0" smtClean="0"/>
              <a:t> is a bond that </a:t>
            </a:r>
            <a:r>
              <a:rPr lang="en-US" sz="3600" i="1" dirty="0" smtClean="0"/>
              <a:t>never</a:t>
            </a:r>
            <a:r>
              <a:rPr lang="en-US" sz="3600" dirty="0" smtClean="0"/>
              <a:t> matures.  It has an infinite life.</a:t>
            </a:r>
          </a:p>
        </p:txBody>
      </p:sp>
      <p:sp>
        <p:nvSpPr>
          <p:cNvPr id="11281" name="Rectangle 15"/>
          <p:cNvSpPr>
            <a:spLocks noChangeArrowheads="1"/>
          </p:cNvSpPr>
          <p:nvPr/>
        </p:nvSpPr>
        <p:spPr bwMode="auto">
          <a:xfrm>
            <a:off x="1714970" y="3049945"/>
            <a:ext cx="286939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I</a:t>
            </a:r>
          </a:p>
        </p:txBody>
      </p:sp>
      <p:sp>
        <p:nvSpPr>
          <p:cNvPr id="11282" name="Rectangle 16"/>
          <p:cNvSpPr>
            <a:spLocks noChangeArrowheads="1"/>
          </p:cNvSpPr>
          <p:nvPr/>
        </p:nvSpPr>
        <p:spPr bwMode="auto">
          <a:xfrm>
            <a:off x="6667970" y="3049945"/>
            <a:ext cx="286939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I</a:t>
            </a:r>
          </a:p>
        </p:txBody>
      </p:sp>
      <p:sp>
        <p:nvSpPr>
          <p:cNvPr id="11283" name="Rectangle 17"/>
          <p:cNvSpPr>
            <a:spLocks noChangeArrowheads="1"/>
          </p:cNvSpPr>
          <p:nvPr/>
        </p:nvSpPr>
        <p:spPr bwMode="auto">
          <a:xfrm>
            <a:off x="3772370" y="3049945"/>
            <a:ext cx="286939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I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41820" y="3354745"/>
            <a:ext cx="7078637" cy="2842280"/>
            <a:chOff x="441820" y="3354745"/>
            <a:chExt cx="7078637" cy="2842280"/>
          </a:xfrm>
        </p:grpSpPr>
        <p:sp>
          <p:nvSpPr>
            <p:cNvPr id="11272" name="Rectangle 6"/>
            <p:cNvSpPr>
              <a:spLocks noChangeArrowheads="1"/>
            </p:cNvSpPr>
            <p:nvPr/>
          </p:nvSpPr>
          <p:spPr bwMode="auto">
            <a:xfrm>
              <a:off x="1181570" y="3599220"/>
              <a:ext cx="1327096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(1 + </a:t>
              </a:r>
              <a:r>
                <a:rPr lang="en-US" sz="2800" dirty="0" err="1"/>
                <a:t>k</a:t>
              </a:r>
              <a:r>
                <a:rPr lang="en-US" sz="2800" baseline="-25000" dirty="0" err="1"/>
                <a:t>d</a:t>
              </a:r>
              <a:r>
                <a:rPr lang="en-US" sz="2800" dirty="0"/>
                <a:t>)</a:t>
              </a:r>
              <a:r>
                <a:rPr lang="en-US" sz="2800" baseline="30000" dirty="0"/>
                <a:t>1</a:t>
              </a:r>
            </a:p>
          </p:txBody>
        </p:sp>
        <p:sp>
          <p:nvSpPr>
            <p:cNvPr id="11273" name="Rectangle 7"/>
            <p:cNvSpPr>
              <a:spLocks noChangeArrowheads="1"/>
            </p:cNvSpPr>
            <p:nvPr/>
          </p:nvSpPr>
          <p:spPr bwMode="auto">
            <a:xfrm>
              <a:off x="3238970" y="3599220"/>
              <a:ext cx="1327096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(1 + k</a:t>
              </a:r>
              <a:r>
                <a:rPr lang="en-US" sz="2800" baseline="-25000"/>
                <a:t>d</a:t>
              </a:r>
              <a:r>
                <a:rPr lang="en-US" sz="2800"/>
                <a:t>)</a:t>
              </a:r>
              <a:r>
                <a:rPr lang="en-US" sz="2800" baseline="30000"/>
                <a:t>2</a:t>
              </a:r>
            </a:p>
          </p:txBody>
        </p:sp>
        <p:sp>
          <p:nvSpPr>
            <p:cNvPr id="13320" name="Rectangle 8"/>
            <p:cNvSpPr>
              <a:spLocks noChangeArrowheads="1"/>
            </p:cNvSpPr>
            <p:nvPr/>
          </p:nvSpPr>
          <p:spPr bwMode="auto">
            <a:xfrm>
              <a:off x="6134570" y="3599220"/>
              <a:ext cx="1375186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/>
                <a:t>(1 + k</a:t>
              </a:r>
              <a:r>
                <a:rPr lang="en-US" sz="2800" baseline="-25000"/>
                <a:t>d</a:t>
              </a:r>
              <a:r>
                <a:rPr lang="en-US" sz="2800"/>
                <a:t>)</a:t>
              </a:r>
              <a:r>
                <a:rPr lang="en-US" sz="2800" baseline="30000">
                  <a:effectLst>
                    <a:outerShdw blurRad="38100" dist="38100" dir="2700000" algn="tl">
                      <a:srgbClr val="C0C0C0"/>
                    </a:outerShdw>
                  </a:effectLst>
                  <a:latin typeface="Symbol" pitchFamily="18" charset="2"/>
                </a:rPr>
                <a:t>¥</a:t>
              </a:r>
            </a:p>
          </p:txBody>
        </p:sp>
        <p:sp>
          <p:nvSpPr>
            <p:cNvPr id="11275" name="Rectangle 9"/>
            <p:cNvSpPr>
              <a:spLocks noChangeArrowheads="1"/>
            </p:cNvSpPr>
            <p:nvPr/>
          </p:nvSpPr>
          <p:spPr bwMode="auto">
            <a:xfrm>
              <a:off x="441820" y="3383780"/>
              <a:ext cx="647614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V =</a:t>
              </a:r>
            </a:p>
          </p:txBody>
        </p:sp>
        <p:sp>
          <p:nvSpPr>
            <p:cNvPr id="11276" name="Rectangle 10"/>
            <p:cNvSpPr>
              <a:spLocks noChangeArrowheads="1"/>
            </p:cNvSpPr>
            <p:nvPr/>
          </p:nvSpPr>
          <p:spPr bwMode="auto">
            <a:xfrm>
              <a:off x="2781770" y="3354745"/>
              <a:ext cx="362280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+</a:t>
              </a:r>
            </a:p>
          </p:txBody>
        </p:sp>
        <p:sp>
          <p:nvSpPr>
            <p:cNvPr id="11277" name="Rectangle 11"/>
            <p:cNvSpPr>
              <a:spLocks noChangeArrowheads="1"/>
            </p:cNvSpPr>
            <p:nvPr/>
          </p:nvSpPr>
          <p:spPr bwMode="auto">
            <a:xfrm>
              <a:off x="4762970" y="3354745"/>
              <a:ext cx="979436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+ ... +</a:t>
              </a:r>
            </a:p>
          </p:txBody>
        </p:sp>
        <p:sp>
          <p:nvSpPr>
            <p:cNvPr id="11278" name="Line 12"/>
            <p:cNvSpPr>
              <a:spLocks noChangeShapeType="1"/>
            </p:cNvSpPr>
            <p:nvPr/>
          </p:nvSpPr>
          <p:spPr bwMode="auto">
            <a:xfrm>
              <a:off x="1195857" y="3583345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11279" name="Line 13"/>
            <p:cNvSpPr>
              <a:spLocks noChangeShapeType="1"/>
            </p:cNvSpPr>
            <p:nvPr/>
          </p:nvSpPr>
          <p:spPr bwMode="auto">
            <a:xfrm>
              <a:off x="3253257" y="3583345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11280" name="Line 14"/>
            <p:cNvSpPr>
              <a:spLocks noChangeShapeType="1"/>
            </p:cNvSpPr>
            <p:nvPr/>
          </p:nvSpPr>
          <p:spPr bwMode="auto">
            <a:xfrm>
              <a:off x="6148857" y="3583345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11284" name="Rectangle 18"/>
            <p:cNvSpPr>
              <a:spLocks noChangeArrowheads="1"/>
            </p:cNvSpPr>
            <p:nvPr/>
          </p:nvSpPr>
          <p:spPr bwMode="auto">
            <a:xfrm>
              <a:off x="723576" y="4636114"/>
              <a:ext cx="65723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= </a:t>
              </a:r>
              <a:r>
                <a:rPr lang="en-US" sz="2800" dirty="0">
                  <a:latin typeface="Symbol" pitchFamily="18" charset="2"/>
                </a:rPr>
                <a:t>S</a:t>
              </a:r>
            </a:p>
          </p:txBody>
        </p:sp>
        <p:sp>
          <p:nvSpPr>
            <p:cNvPr id="13331" name="Rectangle 19"/>
            <p:cNvSpPr>
              <a:spLocks noChangeArrowheads="1"/>
            </p:cNvSpPr>
            <p:nvPr/>
          </p:nvSpPr>
          <p:spPr bwMode="auto">
            <a:xfrm>
              <a:off x="1105370" y="4331058"/>
              <a:ext cx="439224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Symbol" pitchFamily="18" charset="2"/>
                </a:rPr>
                <a:t>¥</a:t>
              </a:r>
            </a:p>
          </p:txBody>
        </p:sp>
        <p:sp>
          <p:nvSpPr>
            <p:cNvPr id="11286" name="Rectangle 20"/>
            <p:cNvSpPr>
              <a:spLocks noChangeArrowheads="1"/>
            </p:cNvSpPr>
            <p:nvPr/>
          </p:nvSpPr>
          <p:spPr bwMode="auto">
            <a:xfrm>
              <a:off x="1029528" y="4879539"/>
              <a:ext cx="665248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t=1</a:t>
              </a:r>
            </a:p>
          </p:txBody>
        </p:sp>
        <p:sp>
          <p:nvSpPr>
            <p:cNvPr id="11287" name="Rectangle 21"/>
            <p:cNvSpPr>
              <a:spLocks noChangeArrowheads="1"/>
            </p:cNvSpPr>
            <p:nvPr/>
          </p:nvSpPr>
          <p:spPr bwMode="auto">
            <a:xfrm>
              <a:off x="1638770" y="4818420"/>
              <a:ext cx="1285418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(1 + k</a:t>
              </a:r>
              <a:r>
                <a:rPr lang="en-US" sz="2800" baseline="-25000"/>
                <a:t>d</a:t>
              </a:r>
              <a:r>
                <a:rPr lang="en-US" sz="2800"/>
                <a:t>)</a:t>
              </a:r>
              <a:r>
                <a:rPr lang="en-US" sz="2800" baseline="30000"/>
                <a:t>t</a:t>
              </a:r>
            </a:p>
          </p:txBody>
        </p:sp>
        <p:sp>
          <p:nvSpPr>
            <p:cNvPr id="11288" name="Line 22"/>
            <p:cNvSpPr>
              <a:spLocks noChangeShapeType="1"/>
            </p:cNvSpPr>
            <p:nvPr/>
          </p:nvSpPr>
          <p:spPr bwMode="auto">
            <a:xfrm>
              <a:off x="1653057" y="4802545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11289" name="Rectangle 23"/>
            <p:cNvSpPr>
              <a:spLocks noChangeArrowheads="1"/>
            </p:cNvSpPr>
            <p:nvPr/>
          </p:nvSpPr>
          <p:spPr bwMode="auto">
            <a:xfrm>
              <a:off x="2172170" y="4269145"/>
              <a:ext cx="27251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I</a:t>
              </a:r>
            </a:p>
          </p:txBody>
        </p:sp>
        <p:sp>
          <p:nvSpPr>
            <p:cNvPr id="13336" name="Rectangle 24"/>
            <p:cNvSpPr>
              <a:spLocks noChangeArrowheads="1"/>
            </p:cNvSpPr>
            <p:nvPr/>
          </p:nvSpPr>
          <p:spPr bwMode="auto">
            <a:xfrm>
              <a:off x="3924770" y="4573945"/>
              <a:ext cx="2773645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/>
                <a:t>or     I (PVIFA </a:t>
              </a:r>
              <a:r>
                <a:rPr lang="en-US" sz="2800" baseline="-25000"/>
                <a:t>k</a:t>
              </a:r>
              <a:r>
                <a:rPr lang="en-US" sz="2800" baseline="-50000"/>
                <a:t>d</a:t>
              </a:r>
              <a:r>
                <a:rPr lang="en-US" sz="2800" baseline="-25000"/>
                <a:t>, </a:t>
              </a:r>
              <a:r>
                <a:rPr lang="en-US" sz="2800" baseline="-25000">
                  <a:effectLst>
                    <a:outerShdw blurRad="38100" dist="38100" dir="2700000" algn="tl">
                      <a:srgbClr val="C0C0C0"/>
                    </a:outerShdw>
                  </a:effectLst>
                  <a:latin typeface="Symbol" pitchFamily="18" charset="2"/>
                </a:rPr>
                <a:t>¥</a:t>
              </a:r>
              <a:r>
                <a:rPr lang="en-US" sz="2800" baseline="-25000"/>
                <a:t> </a:t>
              </a:r>
              <a:r>
                <a:rPr lang="en-US" sz="2800"/>
                <a:t>)</a:t>
              </a:r>
            </a:p>
          </p:txBody>
        </p:sp>
        <p:sp>
          <p:nvSpPr>
            <p:cNvPr id="13337" name="Rectangle 25"/>
            <p:cNvSpPr>
              <a:spLocks noChangeArrowheads="1"/>
            </p:cNvSpPr>
            <p:nvPr/>
          </p:nvSpPr>
          <p:spPr bwMode="auto">
            <a:xfrm>
              <a:off x="723576" y="5676370"/>
              <a:ext cx="5200067" cy="52065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90488" tIns="44450" rIns="90488" bIns="44450">
              <a:spAutoFit/>
            </a:bodyPr>
            <a:lstStyle/>
            <a:p>
              <a:pPr>
                <a:spcBef>
                  <a:spcPct val="20000"/>
                </a:spcBef>
                <a:spcAft>
                  <a:spcPct val="20000"/>
                </a:spcAft>
                <a:defRPr/>
              </a:pPr>
              <a:r>
                <a:rPr lang="en-US" sz="2800" b="1" dirty="0"/>
                <a:t>V = </a:t>
              </a:r>
              <a:r>
                <a:rPr lang="en-US" sz="2800" b="1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I</a:t>
              </a:r>
              <a:r>
                <a:rPr lang="en-US" sz="2800" b="1" dirty="0"/>
                <a:t> / </a:t>
              </a:r>
              <a:r>
                <a:rPr lang="en-US" sz="2800" b="1" dirty="0" err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k</a:t>
              </a:r>
              <a:r>
                <a:rPr lang="en-US" sz="2800" b="1" baseline="-25000" dirty="0" err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d</a:t>
              </a:r>
              <a:r>
                <a:rPr lang="en-US" sz="2800" b="1" dirty="0"/>
                <a:t> </a:t>
              </a:r>
              <a:r>
                <a:rPr lang="en-US" sz="2800" b="1" dirty="0" smtClean="0"/>
                <a:t>  </a:t>
              </a:r>
              <a:r>
                <a:rPr lang="en-US" sz="2800" b="1" dirty="0"/>
                <a:t>	</a:t>
              </a:r>
              <a:r>
                <a:rPr lang="en-US" sz="2800" dirty="0"/>
                <a:t>[</a:t>
              </a:r>
              <a:r>
                <a:rPr lang="en-US" sz="2800" i="1" dirty="0"/>
                <a:t>Reduced Form</a:t>
              </a:r>
              <a:r>
                <a:rPr lang="en-US" sz="2800" dirty="0"/>
                <a:t>]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2950744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610600" cy="12192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Perpetual Bond Example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382000" cy="1905000"/>
          </a:xfrm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Font typeface="Monotype Sorts" pitchFamily="2" charset="2"/>
              <a:buNone/>
              <a:defRPr/>
            </a:pPr>
            <a:r>
              <a:rPr lang="en-US" sz="3200" dirty="0" smtClean="0"/>
              <a:t>Bond P has a $1,000 face value and provides an 8% annual coupon.  The appropriate discount rate is 10%.  What is the value of the perpetual bond?</a:t>
            </a:r>
            <a:endParaRPr lang="en-US" sz="2800" dirty="0" smtClean="0"/>
          </a:p>
          <a:p>
            <a:pPr marL="0" indent="0" algn="ctr">
              <a:lnSpc>
                <a:spcPct val="90000"/>
              </a:lnSpc>
              <a:buFont typeface="Monotype Sorts" pitchFamily="2" charset="2"/>
              <a:buNone/>
              <a:defRPr/>
            </a:pPr>
            <a:endParaRPr lang="en-US" sz="1000" dirty="0" smtClean="0"/>
          </a:p>
          <a:p>
            <a:pPr marL="0" indent="0">
              <a:lnSpc>
                <a:spcPct val="90000"/>
              </a:lnSpc>
              <a:buFont typeface="Monotype Sorts" pitchFamily="2" charset="2"/>
              <a:buNone/>
              <a:defRPr/>
            </a:pPr>
            <a:endParaRPr lang="en-US" sz="2800" dirty="0" smtClean="0"/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457200" y="3810000"/>
            <a:ext cx="83820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 algn="ctr"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endParaRPr lang="en-US" sz="1000" dirty="0"/>
          </a:p>
          <a:p>
            <a:pPr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lang="en-US" sz="2800" dirty="0"/>
              <a:t>   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</a:t>
            </a:r>
            <a:r>
              <a:rPr lang="en-US" sz="2800" dirty="0"/>
              <a:t> 	  = $1,000 ( 8</a:t>
            </a:r>
            <a:r>
              <a:rPr lang="en-US" sz="2800" dirty="0" smtClean="0"/>
              <a:t>%)  </a:t>
            </a:r>
            <a:r>
              <a:rPr lang="en-US" sz="2800" dirty="0"/>
              <a:t>= 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$80</a:t>
            </a:r>
            <a:r>
              <a:rPr lang="en-US" sz="2800" dirty="0"/>
              <a:t>.</a:t>
            </a:r>
          </a:p>
          <a:p>
            <a:pPr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lang="en-US" sz="2800" dirty="0"/>
              <a:t>   </a:t>
            </a:r>
            <a:r>
              <a:rPr lang="en-US" sz="2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k</a:t>
            </a:r>
            <a:r>
              <a:rPr lang="en-US" sz="2800" baseline="-250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d</a:t>
            </a:r>
            <a:r>
              <a:rPr lang="en-US" sz="2800" dirty="0"/>
              <a:t> 	  = 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10</a:t>
            </a: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%</a:t>
            </a:r>
            <a:r>
              <a:rPr lang="en-US" sz="2800" dirty="0" smtClean="0"/>
              <a:t>.</a:t>
            </a:r>
          </a:p>
          <a:p>
            <a:pPr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lang="en-US" sz="2800" b="1" dirty="0" smtClean="0"/>
              <a:t>Using the reduced value formula 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V</a:t>
            </a:r>
            <a:r>
              <a:rPr lang="en-US" sz="2800" b="1" dirty="0" smtClean="0"/>
              <a:t> = </a:t>
            </a:r>
            <a:r>
              <a:rPr lang="en-US" sz="2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</a:t>
            </a:r>
            <a:r>
              <a:rPr lang="en-US" sz="2800" b="1" dirty="0"/>
              <a:t> / </a:t>
            </a:r>
            <a:r>
              <a:rPr lang="en-US" sz="28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k</a:t>
            </a:r>
            <a:r>
              <a:rPr lang="en-US" sz="2800" b="1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</a:t>
            </a:r>
            <a:endParaRPr lang="en-US" sz="2800" b="1" dirty="0"/>
          </a:p>
          <a:p>
            <a:pPr marL="236538"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lang="en-US" sz="2800" dirty="0" smtClean="0"/>
              <a:t>V 	 </a:t>
            </a:r>
            <a:r>
              <a:rPr lang="en-US" sz="2800" dirty="0"/>
              <a:t>= 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$80</a:t>
            </a:r>
            <a:r>
              <a:rPr lang="en-US" sz="2800" dirty="0"/>
              <a:t> / 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10%</a:t>
            </a:r>
            <a:r>
              <a:rPr lang="en-US" sz="2800" dirty="0"/>
              <a:t> =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$800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4484213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458200" cy="12192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Different Types of Bonds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idx="1"/>
          </p:nvPr>
        </p:nvSpPr>
        <p:spPr>
          <a:xfrm>
            <a:off x="304800" y="1828800"/>
            <a:ext cx="8610600" cy="11430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lnSpc>
                <a:spcPct val="90000"/>
              </a:lnSpc>
              <a:buFont typeface="Monotype Sorts" pitchFamily="2" charset="2"/>
              <a:buNone/>
              <a:defRPr/>
            </a:pPr>
            <a:r>
              <a:rPr lang="en-US" sz="3500" dirty="0" smtClean="0"/>
              <a:t>A </a:t>
            </a:r>
            <a:r>
              <a:rPr lang="en-US" sz="35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non-zero coupon-paying bond</a:t>
            </a:r>
            <a:r>
              <a:rPr lang="en-US" sz="3500" dirty="0" smtClean="0"/>
              <a:t> is a coupon paying bond with a finite life.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09600" y="3429000"/>
            <a:ext cx="7620000" cy="3117850"/>
            <a:chOff x="609600" y="3429000"/>
            <a:chExt cx="7620000" cy="3117850"/>
          </a:xfrm>
        </p:grpSpPr>
        <p:sp>
          <p:nvSpPr>
            <p:cNvPr id="13314" name="Rectangle 29"/>
            <p:cNvSpPr>
              <a:spLocks noChangeArrowheads="1"/>
            </p:cNvSpPr>
            <p:nvPr/>
          </p:nvSpPr>
          <p:spPr bwMode="auto">
            <a:xfrm>
              <a:off x="609600" y="3529067"/>
              <a:ext cx="7620000" cy="9906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319" name="Rectangle 6"/>
            <p:cNvSpPr>
              <a:spLocks noChangeArrowheads="1"/>
            </p:cNvSpPr>
            <p:nvPr/>
          </p:nvSpPr>
          <p:spPr bwMode="auto">
            <a:xfrm>
              <a:off x="1585913" y="3978275"/>
              <a:ext cx="1327096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(1 + k</a:t>
              </a:r>
              <a:r>
                <a:rPr lang="en-US" sz="2800" baseline="-25000"/>
                <a:t>d</a:t>
              </a:r>
              <a:r>
                <a:rPr lang="en-US" sz="2800"/>
                <a:t>)</a:t>
              </a:r>
              <a:r>
                <a:rPr lang="en-US" sz="2800" baseline="30000"/>
                <a:t>1</a:t>
              </a:r>
            </a:p>
          </p:txBody>
        </p:sp>
        <p:sp>
          <p:nvSpPr>
            <p:cNvPr id="13320" name="Rectangle 7"/>
            <p:cNvSpPr>
              <a:spLocks noChangeArrowheads="1"/>
            </p:cNvSpPr>
            <p:nvPr/>
          </p:nvSpPr>
          <p:spPr bwMode="auto">
            <a:xfrm>
              <a:off x="3643313" y="3978275"/>
              <a:ext cx="1327096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(1 + k</a:t>
              </a:r>
              <a:r>
                <a:rPr lang="en-US" sz="2800" baseline="-25000"/>
                <a:t>d</a:t>
              </a:r>
              <a:r>
                <a:rPr lang="en-US" sz="2800"/>
                <a:t>)</a:t>
              </a:r>
              <a:r>
                <a:rPr lang="en-US" sz="2800" baseline="30000"/>
                <a:t>2</a:t>
              </a:r>
            </a:p>
          </p:txBody>
        </p:sp>
        <p:sp>
          <p:nvSpPr>
            <p:cNvPr id="15368" name="Rectangle 8"/>
            <p:cNvSpPr>
              <a:spLocks noChangeArrowheads="1"/>
            </p:cNvSpPr>
            <p:nvPr/>
          </p:nvSpPr>
          <p:spPr bwMode="auto">
            <a:xfrm>
              <a:off x="6538913" y="3978275"/>
              <a:ext cx="1367170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/>
                <a:t>(1 + k</a:t>
              </a:r>
              <a:r>
                <a:rPr lang="en-US" sz="2800" baseline="-25000"/>
                <a:t>d</a:t>
              </a:r>
              <a:r>
                <a:rPr lang="en-US" sz="2800"/>
                <a:t>)</a:t>
              </a:r>
              <a:r>
                <a:rPr lang="en-US" sz="3200" baseline="300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</a:p>
          </p:txBody>
        </p:sp>
        <p:sp>
          <p:nvSpPr>
            <p:cNvPr id="13322" name="Rectangle 9"/>
            <p:cNvSpPr>
              <a:spLocks noChangeArrowheads="1"/>
            </p:cNvSpPr>
            <p:nvPr/>
          </p:nvSpPr>
          <p:spPr bwMode="auto">
            <a:xfrm>
              <a:off x="671513" y="3657600"/>
              <a:ext cx="482505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/>
                <a:t>V =</a:t>
              </a:r>
            </a:p>
          </p:txBody>
        </p:sp>
        <p:sp>
          <p:nvSpPr>
            <p:cNvPr id="13323" name="Rectangle 10"/>
            <p:cNvSpPr>
              <a:spLocks noChangeArrowheads="1"/>
            </p:cNvSpPr>
            <p:nvPr/>
          </p:nvSpPr>
          <p:spPr bwMode="auto">
            <a:xfrm>
              <a:off x="3186113" y="3733800"/>
              <a:ext cx="298160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/>
                <a:t>+</a:t>
              </a:r>
            </a:p>
          </p:txBody>
        </p:sp>
        <p:sp>
          <p:nvSpPr>
            <p:cNvPr id="13324" name="Rectangle 11"/>
            <p:cNvSpPr>
              <a:spLocks noChangeArrowheads="1"/>
            </p:cNvSpPr>
            <p:nvPr/>
          </p:nvSpPr>
          <p:spPr bwMode="auto">
            <a:xfrm>
              <a:off x="5167313" y="3733800"/>
              <a:ext cx="692498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/>
                <a:t>+ ... +</a:t>
              </a:r>
            </a:p>
          </p:txBody>
        </p:sp>
        <p:sp>
          <p:nvSpPr>
            <p:cNvPr id="13325" name="Line 12"/>
            <p:cNvSpPr>
              <a:spLocks noChangeShapeType="1"/>
            </p:cNvSpPr>
            <p:nvPr/>
          </p:nvSpPr>
          <p:spPr bwMode="auto">
            <a:xfrm>
              <a:off x="16002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6" name="Line 13"/>
            <p:cNvSpPr>
              <a:spLocks noChangeShapeType="1"/>
            </p:cNvSpPr>
            <p:nvPr/>
          </p:nvSpPr>
          <p:spPr bwMode="auto">
            <a:xfrm>
              <a:off x="36576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7" name="Line 14"/>
            <p:cNvSpPr>
              <a:spLocks noChangeShapeType="1"/>
            </p:cNvSpPr>
            <p:nvPr/>
          </p:nvSpPr>
          <p:spPr bwMode="auto">
            <a:xfrm>
              <a:off x="65532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8" name="Rectangle 15"/>
            <p:cNvSpPr>
              <a:spLocks noChangeArrowheads="1"/>
            </p:cNvSpPr>
            <p:nvPr/>
          </p:nvSpPr>
          <p:spPr bwMode="auto">
            <a:xfrm>
              <a:off x="2119313" y="3429000"/>
              <a:ext cx="240451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/>
                <a:t>I</a:t>
              </a:r>
            </a:p>
          </p:txBody>
        </p:sp>
        <p:sp>
          <p:nvSpPr>
            <p:cNvPr id="13329" name="Rectangle 16"/>
            <p:cNvSpPr>
              <a:spLocks noChangeArrowheads="1"/>
            </p:cNvSpPr>
            <p:nvPr/>
          </p:nvSpPr>
          <p:spPr bwMode="auto">
            <a:xfrm>
              <a:off x="6812614" y="3573510"/>
              <a:ext cx="790282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dirty="0"/>
                <a:t>I + MV</a:t>
              </a:r>
            </a:p>
          </p:txBody>
        </p:sp>
        <p:sp>
          <p:nvSpPr>
            <p:cNvPr id="13330" name="Rectangle 17"/>
            <p:cNvSpPr>
              <a:spLocks noChangeArrowheads="1"/>
            </p:cNvSpPr>
            <p:nvPr/>
          </p:nvSpPr>
          <p:spPr bwMode="auto">
            <a:xfrm>
              <a:off x="4176713" y="3429000"/>
              <a:ext cx="240451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/>
                <a:t>I</a:t>
              </a:r>
            </a:p>
          </p:txBody>
        </p:sp>
        <p:sp>
          <p:nvSpPr>
            <p:cNvPr id="13331" name="Rectangle 18"/>
            <p:cNvSpPr>
              <a:spLocks noChangeArrowheads="1"/>
            </p:cNvSpPr>
            <p:nvPr/>
          </p:nvSpPr>
          <p:spPr bwMode="auto">
            <a:xfrm>
              <a:off x="1052513" y="4953000"/>
              <a:ext cx="487314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/>
                <a:t>= </a:t>
              </a:r>
              <a:r>
                <a:rPr lang="en-US">
                  <a:latin typeface="Symbol" pitchFamily="18" charset="2"/>
                </a:rPr>
                <a:t>S</a:t>
              </a:r>
            </a:p>
          </p:txBody>
        </p:sp>
        <p:sp>
          <p:nvSpPr>
            <p:cNvPr id="15379" name="Rectangle 19"/>
            <p:cNvSpPr>
              <a:spLocks noChangeArrowheads="1"/>
            </p:cNvSpPr>
            <p:nvPr/>
          </p:nvSpPr>
          <p:spPr bwMode="auto">
            <a:xfrm>
              <a:off x="1509713" y="4710113"/>
              <a:ext cx="344647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4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</a:p>
          </p:txBody>
        </p:sp>
        <p:sp>
          <p:nvSpPr>
            <p:cNvPr id="13333" name="Rectangle 20"/>
            <p:cNvSpPr>
              <a:spLocks noChangeArrowheads="1"/>
            </p:cNvSpPr>
            <p:nvPr/>
          </p:nvSpPr>
          <p:spPr bwMode="auto">
            <a:xfrm>
              <a:off x="1433513" y="5243567"/>
              <a:ext cx="527389" cy="397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000" dirty="0"/>
                <a:t>t=1</a:t>
              </a:r>
            </a:p>
          </p:txBody>
        </p:sp>
        <p:sp>
          <p:nvSpPr>
            <p:cNvPr id="13334" name="Rectangle 21"/>
            <p:cNvSpPr>
              <a:spLocks noChangeArrowheads="1"/>
            </p:cNvSpPr>
            <p:nvPr/>
          </p:nvSpPr>
          <p:spPr bwMode="auto">
            <a:xfrm>
              <a:off x="2043113" y="5197475"/>
              <a:ext cx="1285418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(1 + k</a:t>
              </a:r>
              <a:r>
                <a:rPr lang="en-US" sz="2800" baseline="-25000"/>
                <a:t>d</a:t>
              </a:r>
              <a:r>
                <a:rPr lang="en-US" sz="2800"/>
                <a:t>)</a:t>
              </a:r>
              <a:r>
                <a:rPr lang="en-US" sz="2800" baseline="30000"/>
                <a:t>t</a:t>
              </a:r>
            </a:p>
          </p:txBody>
        </p:sp>
        <p:sp>
          <p:nvSpPr>
            <p:cNvPr id="13335" name="Line 22"/>
            <p:cNvSpPr>
              <a:spLocks noChangeShapeType="1"/>
            </p:cNvSpPr>
            <p:nvPr/>
          </p:nvSpPr>
          <p:spPr bwMode="auto">
            <a:xfrm>
              <a:off x="2057400" y="51816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6" name="Rectangle 23"/>
            <p:cNvSpPr>
              <a:spLocks noChangeArrowheads="1"/>
            </p:cNvSpPr>
            <p:nvPr/>
          </p:nvSpPr>
          <p:spPr bwMode="auto">
            <a:xfrm>
              <a:off x="2576513" y="4648200"/>
              <a:ext cx="240451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/>
                <a:t>I</a:t>
              </a:r>
            </a:p>
          </p:txBody>
        </p:sp>
        <p:sp>
          <p:nvSpPr>
            <p:cNvPr id="15384" name="Rectangle 24"/>
            <p:cNvSpPr>
              <a:spLocks noChangeArrowheads="1"/>
            </p:cNvSpPr>
            <p:nvPr/>
          </p:nvSpPr>
          <p:spPr bwMode="auto">
            <a:xfrm>
              <a:off x="685800" y="5791200"/>
              <a:ext cx="6956425" cy="75565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0488" tIns="44450" rIns="90488" bIns="44450"/>
            <a:lstStyle/>
            <a:p>
              <a:pPr>
                <a:defRPr/>
              </a:pPr>
              <a:r>
                <a:rPr lang="en-US" sz="4400" dirty="0"/>
                <a:t>V =  I (PVIFA </a:t>
              </a:r>
              <a:r>
                <a:rPr lang="en-US" sz="2800" baseline="-25000" dirty="0" err="1"/>
                <a:t>k</a:t>
              </a:r>
              <a:r>
                <a:rPr lang="en-US" sz="2800" baseline="-50000" dirty="0" err="1"/>
                <a:t>d</a:t>
              </a:r>
              <a:r>
                <a:rPr lang="en-US" sz="2800" baseline="-25000" dirty="0"/>
                <a:t>, n</a:t>
              </a:r>
              <a:r>
                <a:rPr lang="en-US" sz="2800" dirty="0"/>
                <a:t>) + </a:t>
              </a:r>
              <a:r>
                <a:rPr lang="en-US" sz="4400" dirty="0"/>
                <a:t>MV (PVIF </a:t>
              </a:r>
              <a:r>
                <a:rPr lang="en-US" sz="2800" baseline="-25000" dirty="0" err="1"/>
                <a:t>k</a:t>
              </a:r>
              <a:r>
                <a:rPr lang="en-US" sz="2800" baseline="-50000" dirty="0" err="1"/>
                <a:t>d</a:t>
              </a:r>
              <a:r>
                <a:rPr lang="en-US" sz="2800" baseline="-25000" dirty="0"/>
                <a:t>, n</a:t>
              </a:r>
              <a:r>
                <a:rPr lang="en-US" sz="2800" dirty="0"/>
                <a:t>) </a:t>
              </a:r>
            </a:p>
          </p:txBody>
        </p:sp>
        <p:sp>
          <p:nvSpPr>
            <p:cNvPr id="15385" name="Rectangle 25"/>
            <p:cNvSpPr>
              <a:spLocks noChangeArrowheads="1"/>
            </p:cNvSpPr>
            <p:nvPr/>
          </p:nvSpPr>
          <p:spPr bwMode="auto">
            <a:xfrm>
              <a:off x="4176713" y="5197475"/>
              <a:ext cx="1367170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/>
                <a:t>(1 + k</a:t>
              </a:r>
              <a:r>
                <a:rPr lang="en-US" sz="2800" baseline="-25000"/>
                <a:t>d</a:t>
              </a:r>
              <a:r>
                <a:rPr lang="en-US" sz="2800"/>
                <a:t>)</a:t>
              </a:r>
              <a:r>
                <a:rPr lang="en-US" sz="3200" baseline="300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</a:p>
          </p:txBody>
        </p:sp>
        <p:sp>
          <p:nvSpPr>
            <p:cNvPr id="13339" name="Rectangle 26"/>
            <p:cNvSpPr>
              <a:spLocks noChangeArrowheads="1"/>
            </p:cNvSpPr>
            <p:nvPr/>
          </p:nvSpPr>
          <p:spPr bwMode="auto">
            <a:xfrm>
              <a:off x="3643313" y="4876800"/>
              <a:ext cx="298160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/>
                <a:t>+</a:t>
              </a:r>
            </a:p>
          </p:txBody>
        </p:sp>
        <p:sp>
          <p:nvSpPr>
            <p:cNvPr id="13340" name="Line 27"/>
            <p:cNvSpPr>
              <a:spLocks noChangeShapeType="1"/>
            </p:cNvSpPr>
            <p:nvPr/>
          </p:nvSpPr>
          <p:spPr bwMode="auto">
            <a:xfrm>
              <a:off x="4191000" y="51816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1" name="Rectangle 28"/>
            <p:cNvSpPr>
              <a:spLocks noChangeArrowheads="1"/>
            </p:cNvSpPr>
            <p:nvPr/>
          </p:nvSpPr>
          <p:spPr bwMode="auto">
            <a:xfrm>
              <a:off x="4481513" y="4648200"/>
              <a:ext cx="511359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/>
                <a:t>MV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40352476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4959350" y="4959350"/>
            <a:ext cx="1663700" cy="477838"/>
          </a:xfrm>
          <a:prstGeom prst="rect">
            <a:avLst/>
          </a:prstGeom>
          <a:solidFill>
            <a:schemeClr val="accent1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2444750" y="4959350"/>
            <a:ext cx="1825625" cy="477838"/>
          </a:xfrm>
          <a:prstGeom prst="rect">
            <a:avLst/>
          </a:prstGeom>
          <a:solidFill>
            <a:schemeClr val="accent1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458200" cy="12192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Coupon Bond Example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idx="1"/>
          </p:nvPr>
        </p:nvSpPr>
        <p:spPr>
          <a:xfrm>
            <a:off x="533400" y="1828800"/>
            <a:ext cx="8153400" cy="14478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2800" dirty="0" smtClean="0"/>
              <a:t>Bond C has a $1,000 face value and provides an 8% annual coupon for 30 years.  The appropriate discount rate is 10%.  What is the value of the</a:t>
            </a: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i="1" dirty="0" smtClean="0"/>
              <a:t>coupon bond</a:t>
            </a:r>
            <a:r>
              <a:rPr lang="en-US" sz="2800" dirty="0" smtClean="0"/>
              <a:t>?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H="1" flipV="1">
            <a:off x="3048000" y="4648200"/>
            <a:ext cx="228600" cy="304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4" name="Line 10"/>
          <p:cNvSpPr>
            <a:spLocks noChangeShapeType="1"/>
          </p:cNvSpPr>
          <p:nvPr/>
        </p:nvSpPr>
        <p:spPr bwMode="auto">
          <a:xfrm flipV="1">
            <a:off x="5562600" y="4648200"/>
            <a:ext cx="228600" cy="304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5" name="Rectangle 11"/>
          <p:cNvSpPr>
            <a:spLocks noChangeArrowheads="1"/>
          </p:cNvSpPr>
          <p:nvPr/>
        </p:nvSpPr>
        <p:spPr bwMode="auto">
          <a:xfrm>
            <a:off x="533400" y="3733800"/>
            <a:ext cx="8153400" cy="266700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0488" tIns="44450" rIns="90488" bIns="44450"/>
          <a:lstStyle/>
          <a:p>
            <a:pPr marL="58738"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V</a:t>
            </a:r>
            <a:r>
              <a:rPr lang="en-US" sz="2800" dirty="0"/>
              <a:t>	= $80 (PVIFA</a:t>
            </a:r>
            <a:r>
              <a:rPr lang="en-US" sz="3200" baseline="-25000" dirty="0"/>
              <a:t>10%, 30</a:t>
            </a:r>
            <a:r>
              <a:rPr lang="en-US" sz="3200" dirty="0"/>
              <a:t>) + </a:t>
            </a:r>
            <a:r>
              <a:rPr lang="en-US" sz="2800" dirty="0"/>
              <a:t>$1,000 (PVIF</a:t>
            </a:r>
            <a:r>
              <a:rPr lang="en-US" sz="3200" baseline="-25000" dirty="0"/>
              <a:t>10%, 30</a:t>
            </a:r>
            <a:r>
              <a:rPr lang="en-US" sz="3200" dirty="0"/>
              <a:t>) </a:t>
            </a:r>
            <a:r>
              <a:rPr lang="en-US" sz="2800" dirty="0"/>
              <a:t>	</a:t>
            </a:r>
            <a:r>
              <a:rPr lang="en-US" sz="2800" dirty="0" smtClean="0"/>
              <a:t>      	=</a:t>
            </a: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dirty="0"/>
              <a:t>$80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dirty="0"/>
              <a:t>(9.427</a:t>
            </a:r>
            <a:r>
              <a:rPr lang="en-US" sz="3200" dirty="0"/>
              <a:t>) + </a:t>
            </a:r>
            <a:r>
              <a:rPr lang="en-US" sz="2800" dirty="0"/>
              <a:t>$1,000 (.057</a:t>
            </a:r>
            <a:r>
              <a:rPr lang="en-US" sz="3200" dirty="0" smtClean="0"/>
              <a:t>)				        </a:t>
            </a: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[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Table IV] </a:t>
            </a:r>
            <a:r>
              <a:rPr lang="en-US" sz="3200" dirty="0" smtClean="0"/>
              <a:t>           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[Table II]</a:t>
            </a:r>
            <a:endParaRPr lang="en-US" sz="2800" dirty="0"/>
          </a:p>
          <a:p>
            <a:pPr marL="58738"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lang="en-US" sz="2800" dirty="0"/>
              <a:t>	= $754.16  + $57.00					=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$811.16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3906309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Different Types of Bonds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600201"/>
            <a:ext cx="8229600" cy="22860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500" dirty="0" smtClean="0"/>
              <a:t>A </a:t>
            </a:r>
            <a:r>
              <a:rPr lang="en-US" sz="35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zero coupon bond</a:t>
            </a:r>
            <a:r>
              <a:rPr lang="en-US" sz="3500" dirty="0" smtClean="0"/>
              <a:t> is a bond that pays no interest but sells at a discount from its face value; it provides compensation to investors in the form of price appreciation.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07045" y="4457700"/>
            <a:ext cx="5899982" cy="1447800"/>
            <a:chOff x="1295400" y="4800600"/>
            <a:chExt cx="5899982" cy="1447800"/>
          </a:xfrm>
        </p:grpSpPr>
        <p:sp>
          <p:nvSpPr>
            <p:cNvPr id="15362" name="Rectangle 11"/>
            <p:cNvSpPr>
              <a:spLocks noChangeArrowheads="1"/>
            </p:cNvSpPr>
            <p:nvPr/>
          </p:nvSpPr>
          <p:spPr bwMode="auto">
            <a:xfrm>
              <a:off x="1295400" y="4800600"/>
              <a:ext cx="3124200" cy="14478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3" name="Rectangle 6"/>
            <p:cNvSpPr>
              <a:spLocks noChangeArrowheads="1"/>
            </p:cNvSpPr>
            <p:nvPr/>
          </p:nvSpPr>
          <p:spPr bwMode="auto">
            <a:xfrm>
              <a:off x="2290062" y="5578475"/>
              <a:ext cx="1495603" cy="5822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3200" dirty="0"/>
                <a:t>(1 + </a:t>
              </a:r>
              <a:r>
                <a:rPr lang="en-US" sz="3200" dirty="0" err="1"/>
                <a:t>k</a:t>
              </a:r>
              <a:r>
                <a:rPr lang="en-US" sz="3200" baseline="-25000" dirty="0" err="1"/>
                <a:t>d</a:t>
              </a:r>
              <a:r>
                <a:rPr lang="en-US" sz="3200" dirty="0"/>
                <a:t>)</a:t>
              </a:r>
              <a:r>
                <a:rPr lang="en-US" sz="3200" baseline="300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</a:p>
          </p:txBody>
        </p:sp>
        <p:sp>
          <p:nvSpPr>
            <p:cNvPr id="15368" name="Rectangle 7"/>
            <p:cNvSpPr>
              <a:spLocks noChangeArrowheads="1"/>
            </p:cNvSpPr>
            <p:nvPr/>
          </p:nvSpPr>
          <p:spPr bwMode="auto">
            <a:xfrm>
              <a:off x="1662113" y="5181600"/>
              <a:ext cx="713338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V =</a:t>
              </a:r>
            </a:p>
          </p:txBody>
        </p:sp>
        <p:sp>
          <p:nvSpPr>
            <p:cNvPr id="15369" name="Line 8"/>
            <p:cNvSpPr>
              <a:spLocks noChangeShapeType="1"/>
            </p:cNvSpPr>
            <p:nvPr/>
          </p:nvSpPr>
          <p:spPr bwMode="auto">
            <a:xfrm>
              <a:off x="2432415" y="5486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15370" name="Rectangle 9"/>
            <p:cNvSpPr>
              <a:spLocks noChangeArrowheads="1"/>
            </p:cNvSpPr>
            <p:nvPr/>
          </p:nvSpPr>
          <p:spPr bwMode="auto">
            <a:xfrm>
              <a:off x="2590800" y="4876800"/>
              <a:ext cx="766236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MV</a:t>
              </a:r>
            </a:p>
          </p:txBody>
        </p:sp>
        <p:sp>
          <p:nvSpPr>
            <p:cNvPr id="4" name="Rectangle 10"/>
            <p:cNvSpPr>
              <a:spLocks noChangeArrowheads="1"/>
            </p:cNvSpPr>
            <p:nvPr/>
          </p:nvSpPr>
          <p:spPr bwMode="auto">
            <a:xfrm>
              <a:off x="4422058" y="5181600"/>
              <a:ext cx="2773324" cy="5822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3200" dirty="0"/>
                <a:t>= MV (</a:t>
              </a:r>
              <a:r>
                <a:rPr lang="en-US" sz="3200" dirty="0" err="1"/>
                <a:t>PVIF</a:t>
              </a:r>
              <a:r>
                <a:rPr lang="en-US" sz="3200" baseline="-25000" dirty="0" err="1"/>
                <a:t>k</a:t>
              </a:r>
              <a:r>
                <a:rPr lang="en-US" sz="3200" baseline="-50000" dirty="0" err="1"/>
                <a:t>d</a:t>
              </a:r>
              <a:r>
                <a:rPr lang="en-US" sz="3200" baseline="-25000" dirty="0"/>
                <a:t>, </a:t>
              </a:r>
              <a:r>
                <a:rPr lang="en-US" sz="3200" baseline="-250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  <a:r>
                <a:rPr lang="en-US" sz="3200" dirty="0"/>
                <a:t>)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8719559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Zero-Coupon Bond Example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idx="1"/>
          </p:nvPr>
        </p:nvSpPr>
        <p:spPr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None/>
              <a:defRPr/>
            </a:pPr>
            <a:r>
              <a:rPr lang="en-US" dirty="0"/>
              <a:t>Bond Z has a $1,000 face value and a 30 year life. </a:t>
            </a:r>
            <a:r>
              <a:rPr lang="en-US" dirty="0" smtClean="0"/>
              <a:t>The </a:t>
            </a:r>
            <a:r>
              <a:rPr lang="en-US" dirty="0"/>
              <a:t>appropriate discount rate is 10%.  What is the value of the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i="1" dirty="0"/>
              <a:t>zero-coupon bond</a:t>
            </a:r>
            <a:r>
              <a:rPr lang="en-US" dirty="0"/>
              <a:t>?</a:t>
            </a:r>
          </a:p>
          <a:p>
            <a:pPr marL="0" indent="0">
              <a:buFont typeface="Monotype Sorts" pitchFamily="2" charset="2"/>
              <a:buNone/>
              <a:defRPr/>
            </a:pP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     V</a:t>
            </a:r>
            <a:r>
              <a:rPr lang="en-US" dirty="0" smtClean="0"/>
              <a:t>	= $1,000 (PVIF</a:t>
            </a:r>
            <a:r>
              <a:rPr lang="en-US" sz="4000" baseline="-25000" dirty="0" smtClean="0"/>
              <a:t>10%, 30</a:t>
            </a:r>
            <a:r>
              <a:rPr lang="en-US" sz="4000" dirty="0" smtClean="0"/>
              <a:t>)					</a:t>
            </a:r>
            <a:r>
              <a:rPr lang="en-US" dirty="0" smtClean="0"/>
              <a:t>=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dirty="0" smtClean="0"/>
              <a:t>$1,000 (.057</a:t>
            </a:r>
            <a:r>
              <a:rPr lang="en-US" sz="4000" dirty="0" smtClean="0"/>
              <a:t>)						</a:t>
            </a:r>
            <a:r>
              <a:rPr lang="en-US" dirty="0" smtClean="0"/>
              <a:t>=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$57.00</a:t>
            </a:r>
          </a:p>
        </p:txBody>
      </p:sp>
    </p:spTree>
    <p:extLst>
      <p:ext uri="{BB962C8B-B14F-4D97-AF65-F5344CB8AC3E}">
        <p14:creationId xmlns:p14="http://schemas.microsoft.com/office/powerpoint/2010/main" xmlns="" val="40412176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Semiannual Compounding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idx="1"/>
          </p:nvPr>
        </p:nvSpPr>
        <p:spPr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marL="0" indent="0">
              <a:spcAft>
                <a:spcPct val="20000"/>
              </a:spcAft>
              <a:buNone/>
              <a:defRPr/>
            </a:pPr>
            <a:r>
              <a:rPr lang="en-US" sz="3600" dirty="0"/>
              <a:t>Most bonds </a:t>
            </a:r>
            <a:r>
              <a:rPr lang="en-US" sz="3600" i="1" dirty="0"/>
              <a:t>in the U.S. </a:t>
            </a:r>
            <a:r>
              <a:rPr lang="en-US" sz="3600" dirty="0"/>
              <a:t>pay interest twice a year (1/2 of the annual coupon).</a:t>
            </a:r>
          </a:p>
          <a:p>
            <a:pPr marL="0" indent="0">
              <a:spcAft>
                <a:spcPct val="20000"/>
              </a:spcAft>
              <a:buNone/>
              <a:defRPr/>
            </a:pPr>
            <a:r>
              <a:rPr lang="en-US" sz="3600" dirty="0"/>
              <a:t>Calculations will be adjusted accordingly 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3400" dirty="0" smtClean="0"/>
              <a:t>(1)  Divide </a:t>
            </a:r>
            <a:r>
              <a:rPr lang="en-US" sz="34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k</a:t>
            </a:r>
            <a:r>
              <a:rPr lang="en-US" sz="3400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</a:t>
            </a:r>
            <a:r>
              <a:rPr lang="en-US" sz="3400" dirty="0" smtClean="0"/>
              <a:t> by </a:t>
            </a:r>
            <a:r>
              <a:rPr lang="en-US" sz="3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endParaRPr lang="en-US" sz="3400" dirty="0" smtClean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3400" dirty="0" smtClean="0"/>
              <a:t>(2)  Multiply </a:t>
            </a:r>
            <a:r>
              <a:rPr lang="en-US" sz="3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sz="3400" dirty="0" smtClean="0"/>
              <a:t> by </a:t>
            </a:r>
            <a:r>
              <a:rPr lang="en-US" sz="3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endParaRPr lang="en-US" sz="3400" dirty="0" smtClean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3400" dirty="0" smtClean="0"/>
              <a:t>(3)  Divide </a:t>
            </a:r>
            <a:r>
              <a:rPr lang="en-US" sz="3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</a:t>
            </a:r>
            <a:r>
              <a:rPr lang="en-US" sz="3400" dirty="0" smtClean="0"/>
              <a:t> by </a:t>
            </a:r>
            <a:r>
              <a:rPr lang="en-US" sz="3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xmlns="" val="42259265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8" name="Rectangle 8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458200" cy="12192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Semiannual Compounding</a:t>
            </a:r>
          </a:p>
        </p:txBody>
      </p:sp>
      <p:sp>
        <p:nvSpPr>
          <p:cNvPr id="20489" name="Rectangle 9"/>
          <p:cNvSpPr>
            <a:spLocks noGrp="1" noChangeArrowheads="1"/>
          </p:cNvSpPr>
          <p:nvPr>
            <p:ph idx="1"/>
          </p:nvPr>
        </p:nvSpPr>
        <p:spPr>
          <a:xfrm>
            <a:off x="266700" y="1905000"/>
            <a:ext cx="8610600" cy="1143000"/>
          </a:xfrm>
          <a:effectLst>
            <a:outerShdw algn="ctr" rotWithShape="0">
              <a:schemeClr val="bg2"/>
            </a:outerShdw>
          </a:effectLst>
        </p:spPr>
        <p:txBody>
          <a:bodyPr>
            <a:normAutofit lnSpcReduction="10000"/>
          </a:bodyPr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500" dirty="0" smtClean="0"/>
              <a:t>A non-zero coupon bond adjusted for semiannual compounding.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71513" y="3429000"/>
            <a:ext cx="7394449" cy="3124200"/>
            <a:chOff x="671513" y="3429000"/>
            <a:chExt cx="7394449" cy="2897500"/>
          </a:xfrm>
        </p:grpSpPr>
        <p:sp>
          <p:nvSpPr>
            <p:cNvPr id="20483" name="Rectangle 3"/>
            <p:cNvSpPr>
              <a:spLocks noChangeArrowheads="1"/>
            </p:cNvSpPr>
            <p:nvPr/>
          </p:nvSpPr>
          <p:spPr bwMode="auto">
            <a:xfrm>
              <a:off x="6234113" y="3978275"/>
              <a:ext cx="1831849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400"/>
                <a:t>(1 + k</a:t>
              </a:r>
              <a:r>
                <a:rPr lang="en-US" sz="2400" baseline="-25000"/>
                <a:t>d</a:t>
              </a:r>
              <a:r>
                <a:rPr lang="en-US" sz="2400"/>
                <a:t>/2 ) </a:t>
              </a:r>
              <a:r>
                <a:rPr lang="en-US" sz="2400" baseline="30000"/>
                <a:t>2</a:t>
              </a:r>
              <a:r>
                <a:rPr lang="en-US" sz="2400"/>
                <a:t>*</a:t>
              </a:r>
              <a:r>
                <a:rPr lang="en-US" sz="2400" baseline="30000"/>
                <a:t>n</a:t>
              </a:r>
            </a:p>
          </p:txBody>
        </p:sp>
        <p:sp>
          <p:nvSpPr>
            <p:cNvPr id="20485" name="Rectangle 5"/>
            <p:cNvSpPr>
              <a:spLocks noChangeArrowheads="1"/>
            </p:cNvSpPr>
            <p:nvPr/>
          </p:nvSpPr>
          <p:spPr bwMode="auto">
            <a:xfrm>
              <a:off x="1359720" y="4037806"/>
              <a:ext cx="1501631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400" dirty="0"/>
                <a:t>(1 + </a:t>
              </a:r>
              <a:r>
                <a:rPr lang="en-US" sz="2400" dirty="0" err="1"/>
                <a:t>k</a:t>
              </a:r>
              <a:r>
                <a:rPr lang="en-US" sz="2400" baseline="-25000" dirty="0" err="1"/>
                <a:t>d</a:t>
              </a:r>
              <a:r>
                <a:rPr lang="en-US" sz="2400" dirty="0"/>
                <a:t>/2 )</a:t>
              </a:r>
              <a:r>
                <a:rPr lang="en-US" sz="2400" baseline="30000" dirty="0"/>
                <a:t>1</a:t>
              </a:r>
            </a:p>
          </p:txBody>
        </p:sp>
        <p:sp>
          <p:nvSpPr>
            <p:cNvPr id="18443" name="Rectangle 11"/>
            <p:cNvSpPr>
              <a:spLocks noChangeArrowheads="1"/>
            </p:cNvSpPr>
            <p:nvPr/>
          </p:nvSpPr>
          <p:spPr bwMode="auto">
            <a:xfrm>
              <a:off x="671513" y="3732850"/>
              <a:ext cx="580288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 dirty="0"/>
                <a:t>V =</a:t>
              </a:r>
            </a:p>
          </p:txBody>
        </p:sp>
        <p:sp>
          <p:nvSpPr>
            <p:cNvPr id="18444" name="Rectangle 12"/>
            <p:cNvSpPr>
              <a:spLocks noChangeArrowheads="1"/>
            </p:cNvSpPr>
            <p:nvPr/>
          </p:nvSpPr>
          <p:spPr bwMode="auto">
            <a:xfrm>
              <a:off x="3109913" y="3657600"/>
              <a:ext cx="336632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/>
                <a:t>+</a:t>
              </a:r>
            </a:p>
          </p:txBody>
        </p:sp>
        <p:sp>
          <p:nvSpPr>
            <p:cNvPr id="18445" name="Rectangle 13"/>
            <p:cNvSpPr>
              <a:spLocks noChangeArrowheads="1"/>
            </p:cNvSpPr>
            <p:nvPr/>
          </p:nvSpPr>
          <p:spPr bwMode="auto">
            <a:xfrm>
              <a:off x="5167313" y="3657600"/>
              <a:ext cx="859211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/>
                <a:t>+ ... +</a:t>
              </a:r>
            </a:p>
          </p:txBody>
        </p:sp>
        <p:sp>
          <p:nvSpPr>
            <p:cNvPr id="18446" name="Line 14"/>
            <p:cNvSpPr>
              <a:spLocks noChangeShapeType="1"/>
            </p:cNvSpPr>
            <p:nvPr/>
          </p:nvSpPr>
          <p:spPr bwMode="auto">
            <a:xfrm>
              <a:off x="16002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8447" name="Line 15"/>
            <p:cNvSpPr>
              <a:spLocks noChangeShapeType="1"/>
            </p:cNvSpPr>
            <p:nvPr/>
          </p:nvSpPr>
          <p:spPr bwMode="auto">
            <a:xfrm>
              <a:off x="36576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8448" name="Line 16"/>
            <p:cNvSpPr>
              <a:spLocks noChangeShapeType="1"/>
            </p:cNvSpPr>
            <p:nvPr/>
          </p:nvSpPr>
          <p:spPr bwMode="auto">
            <a:xfrm>
              <a:off x="65532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20497" name="Rectangle 17"/>
            <p:cNvSpPr>
              <a:spLocks noChangeArrowheads="1"/>
            </p:cNvSpPr>
            <p:nvPr/>
          </p:nvSpPr>
          <p:spPr bwMode="auto">
            <a:xfrm>
              <a:off x="1814513" y="3429000"/>
              <a:ext cx="671660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400" dirty="0"/>
                <a:t>I / 2</a:t>
              </a:r>
            </a:p>
          </p:txBody>
        </p:sp>
        <p:sp>
          <p:nvSpPr>
            <p:cNvPr id="20498" name="Rectangle 18"/>
            <p:cNvSpPr>
              <a:spLocks noChangeArrowheads="1"/>
            </p:cNvSpPr>
            <p:nvPr/>
          </p:nvSpPr>
          <p:spPr bwMode="auto">
            <a:xfrm>
              <a:off x="6462713" y="3429000"/>
              <a:ext cx="1401026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400"/>
                <a:t>I / 2 + MV</a:t>
              </a:r>
            </a:p>
          </p:txBody>
        </p:sp>
        <p:sp>
          <p:nvSpPr>
            <p:cNvPr id="18451" name="Rectangle 19"/>
            <p:cNvSpPr>
              <a:spLocks noChangeArrowheads="1"/>
            </p:cNvSpPr>
            <p:nvPr/>
          </p:nvSpPr>
          <p:spPr bwMode="auto">
            <a:xfrm>
              <a:off x="1052513" y="4953000"/>
              <a:ext cx="588304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 dirty="0"/>
                <a:t>= </a:t>
              </a:r>
              <a:r>
                <a:rPr lang="en-US" sz="2400" dirty="0">
                  <a:latin typeface="Symbol" pitchFamily="18" charset="2"/>
                </a:rPr>
                <a:t>S</a:t>
              </a:r>
            </a:p>
          </p:txBody>
        </p:sp>
        <p:sp>
          <p:nvSpPr>
            <p:cNvPr id="20500" name="Rectangle 20"/>
            <p:cNvSpPr>
              <a:spLocks noChangeArrowheads="1"/>
            </p:cNvSpPr>
            <p:nvPr/>
          </p:nvSpPr>
          <p:spPr bwMode="auto">
            <a:xfrm>
              <a:off x="1357313" y="4710113"/>
              <a:ext cx="654026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400"/>
                <a:t>2*n</a:t>
              </a:r>
            </a:p>
          </p:txBody>
        </p:sp>
        <p:sp>
          <p:nvSpPr>
            <p:cNvPr id="18453" name="Rectangle 21"/>
            <p:cNvSpPr>
              <a:spLocks noChangeArrowheads="1"/>
            </p:cNvSpPr>
            <p:nvPr/>
          </p:nvSpPr>
          <p:spPr bwMode="auto">
            <a:xfrm>
              <a:off x="1433513" y="5212400"/>
              <a:ext cx="594716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 dirty="0"/>
                <a:t>t=1</a:t>
              </a:r>
            </a:p>
          </p:txBody>
        </p:sp>
        <p:sp>
          <p:nvSpPr>
            <p:cNvPr id="20502" name="Rectangle 22"/>
            <p:cNvSpPr>
              <a:spLocks noChangeArrowheads="1"/>
            </p:cNvSpPr>
            <p:nvPr/>
          </p:nvSpPr>
          <p:spPr bwMode="auto">
            <a:xfrm>
              <a:off x="2269255" y="5197475"/>
              <a:ext cx="1512851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400" dirty="0"/>
                <a:t>(1 + </a:t>
              </a:r>
              <a:r>
                <a:rPr lang="en-US" sz="2400" dirty="0" err="1"/>
                <a:t>k</a:t>
              </a:r>
              <a:r>
                <a:rPr lang="en-US" sz="2400" baseline="-25000" dirty="0" err="1"/>
                <a:t>d</a:t>
              </a:r>
              <a:r>
                <a:rPr lang="en-US" sz="2400" baseline="-25000" dirty="0"/>
                <a:t> </a:t>
              </a:r>
              <a:r>
                <a:rPr lang="en-US" sz="2400" dirty="0"/>
                <a:t>/2 )</a:t>
              </a:r>
              <a:r>
                <a:rPr lang="en-US" sz="2400" baseline="30000" dirty="0"/>
                <a:t>t</a:t>
              </a:r>
            </a:p>
          </p:txBody>
        </p:sp>
        <p:sp>
          <p:nvSpPr>
            <p:cNvPr id="18455" name="Line 23"/>
            <p:cNvSpPr>
              <a:spLocks noChangeShapeType="1"/>
            </p:cNvSpPr>
            <p:nvPr/>
          </p:nvSpPr>
          <p:spPr bwMode="auto">
            <a:xfrm>
              <a:off x="2195513" y="5169213"/>
              <a:ext cx="16764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20504" name="Rectangle 24"/>
            <p:cNvSpPr>
              <a:spLocks noChangeArrowheads="1"/>
            </p:cNvSpPr>
            <p:nvPr/>
          </p:nvSpPr>
          <p:spPr bwMode="auto">
            <a:xfrm>
              <a:off x="2424113" y="4648200"/>
              <a:ext cx="671660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400"/>
                <a:t>I / 2</a:t>
              </a:r>
            </a:p>
          </p:txBody>
        </p:sp>
        <p:sp>
          <p:nvSpPr>
            <p:cNvPr id="20505" name="Rectangle 25"/>
            <p:cNvSpPr>
              <a:spLocks noChangeArrowheads="1"/>
            </p:cNvSpPr>
            <p:nvPr/>
          </p:nvSpPr>
          <p:spPr bwMode="auto">
            <a:xfrm>
              <a:off x="1052513" y="5867400"/>
              <a:ext cx="5500687" cy="4591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tx1"/>
                  </a:solidFill>
                </a:rPr>
                <a:t>=  I/2 (</a:t>
              </a:r>
              <a:r>
                <a:rPr lang="en-US" sz="2400" dirty="0" err="1">
                  <a:solidFill>
                    <a:schemeClr val="tx1"/>
                  </a:solidFill>
                </a:rPr>
                <a:t>PVIFA</a:t>
              </a:r>
              <a:r>
                <a:rPr lang="en-US" sz="2400" baseline="-25000" dirty="0" err="1">
                  <a:solidFill>
                    <a:schemeClr val="tx1"/>
                  </a:solidFill>
                </a:rPr>
                <a:t>k</a:t>
              </a:r>
              <a:r>
                <a:rPr lang="en-US" sz="2400" baseline="-50000" dirty="0" err="1">
                  <a:solidFill>
                    <a:schemeClr val="tx1"/>
                  </a:solidFill>
                </a:rPr>
                <a:t>d</a:t>
              </a:r>
              <a:r>
                <a:rPr lang="en-US" sz="2400" baseline="-25000" dirty="0">
                  <a:solidFill>
                    <a:schemeClr val="tx1"/>
                  </a:solidFill>
                </a:rPr>
                <a:t> /2 ,2*n</a:t>
              </a:r>
              <a:r>
                <a:rPr lang="en-US" sz="2400" dirty="0">
                  <a:solidFill>
                    <a:schemeClr val="tx1"/>
                  </a:solidFill>
                </a:rPr>
                <a:t>) + MV (</a:t>
              </a:r>
              <a:r>
                <a:rPr lang="en-US" sz="2400" dirty="0" err="1">
                  <a:solidFill>
                    <a:schemeClr val="tx1"/>
                  </a:solidFill>
                </a:rPr>
                <a:t>PVIF</a:t>
              </a:r>
              <a:r>
                <a:rPr lang="en-US" sz="2400" baseline="-25000" dirty="0" err="1">
                  <a:solidFill>
                    <a:schemeClr val="tx1"/>
                  </a:solidFill>
                </a:rPr>
                <a:t>k</a:t>
              </a:r>
              <a:r>
                <a:rPr lang="en-US" sz="2400" baseline="-50000" dirty="0" err="1">
                  <a:solidFill>
                    <a:schemeClr val="tx1"/>
                  </a:solidFill>
                </a:rPr>
                <a:t>d</a:t>
              </a:r>
              <a:r>
                <a:rPr lang="en-US" sz="2400" baseline="-25000" dirty="0">
                  <a:solidFill>
                    <a:schemeClr val="tx1"/>
                  </a:solidFill>
                </a:rPr>
                <a:t> /2 ,2*n</a:t>
              </a:r>
              <a:r>
                <a:rPr lang="en-US" sz="2400" dirty="0">
                  <a:solidFill>
                    <a:schemeClr val="tx1"/>
                  </a:solidFill>
                </a:rPr>
                <a:t>) </a:t>
              </a:r>
            </a:p>
          </p:txBody>
        </p:sp>
        <p:sp>
          <p:nvSpPr>
            <p:cNvPr id="20506" name="Rectangle 26"/>
            <p:cNvSpPr>
              <a:spLocks noChangeArrowheads="1"/>
            </p:cNvSpPr>
            <p:nvPr/>
          </p:nvSpPr>
          <p:spPr bwMode="auto">
            <a:xfrm>
              <a:off x="4674864" y="5197475"/>
              <a:ext cx="1878336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400" dirty="0"/>
                <a:t>(1 + </a:t>
              </a:r>
              <a:r>
                <a:rPr lang="en-US" sz="2400" dirty="0" err="1"/>
                <a:t>k</a:t>
              </a:r>
              <a:r>
                <a:rPr lang="en-US" sz="2400" baseline="-25000" dirty="0" err="1"/>
                <a:t>d</a:t>
              </a:r>
              <a:r>
                <a:rPr lang="en-US" sz="2400" baseline="-25000" dirty="0"/>
                <a:t> </a:t>
              </a:r>
              <a:r>
                <a:rPr lang="en-US" sz="2400" dirty="0"/>
                <a:t>/2 ) </a:t>
              </a:r>
              <a:r>
                <a:rPr lang="en-US" sz="2400" baseline="30000" dirty="0"/>
                <a:t>2</a:t>
              </a:r>
              <a:r>
                <a:rPr lang="en-US" sz="2400" dirty="0"/>
                <a:t>*</a:t>
              </a:r>
              <a:r>
                <a:rPr lang="en-US" sz="2400" baseline="30000" dirty="0"/>
                <a:t>n</a:t>
              </a:r>
            </a:p>
          </p:txBody>
        </p:sp>
        <p:sp>
          <p:nvSpPr>
            <p:cNvPr id="18459" name="Rectangle 27"/>
            <p:cNvSpPr>
              <a:spLocks noChangeArrowheads="1"/>
            </p:cNvSpPr>
            <p:nvPr/>
          </p:nvSpPr>
          <p:spPr bwMode="auto">
            <a:xfrm>
              <a:off x="4024313" y="4876800"/>
              <a:ext cx="336632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/>
                <a:t>+</a:t>
              </a:r>
            </a:p>
          </p:txBody>
        </p:sp>
        <p:sp>
          <p:nvSpPr>
            <p:cNvPr id="18460" name="Line 28"/>
            <p:cNvSpPr>
              <a:spLocks noChangeShapeType="1"/>
            </p:cNvSpPr>
            <p:nvPr/>
          </p:nvSpPr>
          <p:spPr bwMode="auto">
            <a:xfrm>
              <a:off x="4572000" y="5181600"/>
              <a:ext cx="1981200" cy="7937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8461" name="Rectangle 29"/>
            <p:cNvSpPr>
              <a:spLocks noChangeArrowheads="1"/>
            </p:cNvSpPr>
            <p:nvPr/>
          </p:nvSpPr>
          <p:spPr bwMode="auto">
            <a:xfrm>
              <a:off x="5167313" y="4572000"/>
              <a:ext cx="620364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/>
                <a:t>MV</a:t>
              </a:r>
            </a:p>
          </p:txBody>
        </p:sp>
        <p:sp>
          <p:nvSpPr>
            <p:cNvPr id="20510" name="Rectangle 30"/>
            <p:cNvSpPr>
              <a:spLocks noChangeArrowheads="1"/>
            </p:cNvSpPr>
            <p:nvPr/>
          </p:nvSpPr>
          <p:spPr bwMode="auto">
            <a:xfrm>
              <a:off x="3871913" y="3429000"/>
              <a:ext cx="671660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400"/>
                <a:t>I / 2</a:t>
              </a:r>
            </a:p>
          </p:txBody>
        </p:sp>
        <p:sp>
          <p:nvSpPr>
            <p:cNvPr id="20511" name="Rectangle 31"/>
            <p:cNvSpPr>
              <a:spLocks noChangeArrowheads="1"/>
            </p:cNvSpPr>
            <p:nvPr/>
          </p:nvSpPr>
          <p:spPr bwMode="auto">
            <a:xfrm>
              <a:off x="3338513" y="3978275"/>
              <a:ext cx="1501631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400"/>
                <a:t>(1 + k</a:t>
              </a:r>
              <a:r>
                <a:rPr lang="en-US" sz="2400" baseline="-25000"/>
                <a:t>d</a:t>
              </a:r>
              <a:r>
                <a:rPr lang="en-US" sz="2400"/>
                <a:t>/2 )</a:t>
              </a:r>
              <a:r>
                <a:rPr lang="en-US" sz="2400" baseline="3000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1615408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0" name="Rectangle 6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10600" cy="17526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Semiannual Coupon Bond Example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3962400"/>
            <a:ext cx="8153400" cy="26670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V</a:t>
            </a:r>
            <a:r>
              <a:rPr lang="en-US" sz="2800" dirty="0" smtClean="0"/>
              <a:t>	= $40 (PVIFA</a:t>
            </a:r>
            <a:r>
              <a:rPr lang="en-US" sz="3200" baseline="-25000" dirty="0" smtClean="0"/>
              <a:t>5%, 30</a:t>
            </a:r>
            <a:r>
              <a:rPr lang="en-US" sz="3200" dirty="0" smtClean="0"/>
              <a:t>) + </a:t>
            </a:r>
            <a:r>
              <a:rPr lang="en-US" sz="2800" dirty="0" smtClean="0"/>
              <a:t>$1,000 (PVIF</a:t>
            </a:r>
            <a:r>
              <a:rPr lang="en-US" sz="3200" baseline="-25000" dirty="0" smtClean="0"/>
              <a:t>5%, 30</a:t>
            </a:r>
            <a:r>
              <a:rPr lang="en-US" sz="3200" dirty="0" smtClean="0"/>
              <a:t>) 	</a:t>
            </a:r>
            <a:r>
              <a:rPr lang="en-US" sz="2800" dirty="0" smtClean="0"/>
              <a:t>	=</a:t>
            </a: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dirty="0" smtClean="0"/>
              <a:t>$40</a:t>
            </a: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dirty="0" smtClean="0"/>
              <a:t>(15.373</a:t>
            </a:r>
            <a:r>
              <a:rPr lang="en-US" sz="3200" dirty="0" smtClean="0"/>
              <a:t>) + </a:t>
            </a:r>
            <a:r>
              <a:rPr lang="en-US" sz="2800" dirty="0" smtClean="0"/>
              <a:t>$1,000 (.231</a:t>
            </a:r>
            <a:r>
              <a:rPr lang="en-US" sz="3200" dirty="0" smtClean="0"/>
              <a:t>) 			    		</a:t>
            </a: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[Table IV] 	</a:t>
            </a:r>
            <a:r>
              <a:rPr lang="en-US" sz="3200" dirty="0" smtClean="0"/>
              <a:t>       </a:t>
            </a: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[Table II]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2800" dirty="0" smtClean="0"/>
              <a:t>	= $614.92  + $231.00					=</a:t>
            </a: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$845.92</a:t>
            </a:r>
          </a:p>
        </p:txBody>
      </p:sp>
      <p:sp>
        <p:nvSpPr>
          <p:cNvPr id="21515" name="Rectangle 11"/>
          <p:cNvSpPr>
            <a:spLocks noChangeArrowheads="1"/>
          </p:cNvSpPr>
          <p:nvPr/>
        </p:nvSpPr>
        <p:spPr bwMode="auto">
          <a:xfrm>
            <a:off x="533400" y="1828800"/>
            <a:ext cx="8153400" cy="167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sz="2800" dirty="0"/>
              <a:t>Bond C has a $1,000 face value and provides an 8% semiannual coupon for 15 years.  The appropriate discount rate is 10% (annual rate).  What is the value of the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i="1" dirty="0"/>
              <a:t>coupon bond</a:t>
            </a:r>
            <a:r>
              <a:rPr lang="en-US" sz="2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xmlns="" val="18413424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Preferred Stock Valuation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idx="1"/>
          </p:nvPr>
        </p:nvSpPr>
        <p:spPr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/>
              <a:t>Preferred Stock is a type of stock that promises a fixed dividend, but depends at the decision of the board of directors.</a:t>
            </a:r>
          </a:p>
          <a:p>
            <a:pPr marL="0" indent="0">
              <a:buFont typeface="Monotype Sorts" pitchFamily="2" charset="2"/>
              <a:buNone/>
              <a:defRPr/>
            </a:pPr>
            <a:endParaRPr lang="en-US" dirty="0" smtClean="0"/>
          </a:p>
          <a:p>
            <a:pPr marL="0" indent="0">
              <a:buNone/>
              <a:defRPr/>
            </a:pPr>
            <a:r>
              <a:rPr lang="en-US" dirty="0"/>
              <a:t>Preferred Stock has preference over common stock in the payment of dividends and claims on assets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343862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534400" cy="12192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Preferred Stock Valuation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idx="1"/>
          </p:nvPr>
        </p:nvSpPr>
        <p:spPr>
          <a:xfrm>
            <a:off x="96934" y="4699819"/>
            <a:ext cx="5496164" cy="7620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 algn="ctr">
              <a:buFont typeface="Monotype Sorts" pitchFamily="2" charset="2"/>
              <a:buNone/>
              <a:defRPr/>
            </a:pPr>
            <a:r>
              <a:rPr lang="en-US" sz="3500" dirty="0" smtClean="0"/>
              <a:t>This becomes perpetuity</a:t>
            </a:r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595313" y="2438400"/>
            <a:ext cx="647614" cy="5206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V</a:t>
            </a:r>
            <a:r>
              <a:rPr lang="en-US" sz="2800"/>
              <a:t> =</a:t>
            </a:r>
          </a:p>
        </p:txBody>
      </p:sp>
      <p:sp>
        <p:nvSpPr>
          <p:cNvPr id="21520" name="Rectangle 15"/>
          <p:cNvSpPr>
            <a:spLocks noChangeArrowheads="1"/>
          </p:cNvSpPr>
          <p:nvPr/>
        </p:nvSpPr>
        <p:spPr bwMode="auto">
          <a:xfrm>
            <a:off x="1738313" y="2057400"/>
            <a:ext cx="771046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/>
              <a:t>Div</a:t>
            </a:r>
            <a:r>
              <a:rPr lang="en-US" sz="2800" baseline="-25000"/>
              <a:t>P</a:t>
            </a:r>
          </a:p>
        </p:txBody>
      </p:sp>
      <p:sp>
        <p:nvSpPr>
          <p:cNvPr id="21521" name="Rectangle 16"/>
          <p:cNvSpPr>
            <a:spLocks noChangeArrowheads="1"/>
          </p:cNvSpPr>
          <p:nvPr/>
        </p:nvSpPr>
        <p:spPr bwMode="auto">
          <a:xfrm>
            <a:off x="6767513" y="2057400"/>
            <a:ext cx="771046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/>
              <a:t>Div</a:t>
            </a:r>
            <a:r>
              <a:rPr lang="en-US" sz="2800" baseline="-25000"/>
              <a:t>P</a:t>
            </a:r>
          </a:p>
        </p:txBody>
      </p:sp>
      <p:sp>
        <p:nvSpPr>
          <p:cNvPr id="21522" name="Rectangle 17"/>
          <p:cNvSpPr>
            <a:spLocks noChangeArrowheads="1"/>
          </p:cNvSpPr>
          <p:nvPr/>
        </p:nvSpPr>
        <p:spPr bwMode="auto">
          <a:xfrm>
            <a:off x="3795713" y="2057400"/>
            <a:ext cx="771046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/>
              <a:t>Div</a:t>
            </a:r>
            <a:r>
              <a:rPr lang="en-US" sz="2800" baseline="-25000"/>
              <a:t>P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97742" y="2362200"/>
            <a:ext cx="7379458" cy="3554011"/>
            <a:chOff x="697742" y="2362200"/>
            <a:chExt cx="7379458" cy="3554011"/>
          </a:xfrm>
        </p:grpSpPr>
        <p:sp>
          <p:nvSpPr>
            <p:cNvPr id="21511" name="Rectangle 6"/>
            <p:cNvSpPr>
              <a:spLocks noChangeArrowheads="1"/>
            </p:cNvSpPr>
            <p:nvPr/>
          </p:nvSpPr>
          <p:spPr bwMode="auto">
            <a:xfrm>
              <a:off x="1509713" y="2682875"/>
              <a:ext cx="1335303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(1 + k</a:t>
              </a:r>
              <a:r>
                <a:rPr lang="en-US" sz="2800" baseline="-25000"/>
                <a:t>P</a:t>
              </a:r>
              <a:r>
                <a:rPr lang="en-US" sz="2800"/>
                <a:t>)</a:t>
              </a:r>
              <a:r>
                <a:rPr lang="en-US" sz="2800" baseline="30000"/>
                <a:t>1</a:t>
              </a:r>
            </a:p>
          </p:txBody>
        </p:sp>
        <p:sp>
          <p:nvSpPr>
            <p:cNvPr id="21512" name="Rectangle 7"/>
            <p:cNvSpPr>
              <a:spLocks noChangeArrowheads="1"/>
            </p:cNvSpPr>
            <p:nvPr/>
          </p:nvSpPr>
          <p:spPr bwMode="auto">
            <a:xfrm>
              <a:off x="3490913" y="2682875"/>
              <a:ext cx="1335303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(1 + k</a:t>
              </a:r>
              <a:r>
                <a:rPr lang="en-US" sz="2800" baseline="-25000"/>
                <a:t>P</a:t>
              </a:r>
              <a:r>
                <a:rPr lang="en-US" sz="2800"/>
                <a:t>)</a:t>
              </a:r>
              <a:r>
                <a:rPr lang="en-US" sz="2800" baseline="30000"/>
                <a:t>2</a:t>
              </a:r>
            </a:p>
          </p:txBody>
        </p:sp>
        <p:sp>
          <p:nvSpPr>
            <p:cNvPr id="23560" name="Rectangle 8"/>
            <p:cNvSpPr>
              <a:spLocks noChangeArrowheads="1"/>
            </p:cNvSpPr>
            <p:nvPr/>
          </p:nvSpPr>
          <p:spPr bwMode="auto">
            <a:xfrm>
              <a:off x="6615113" y="2682875"/>
              <a:ext cx="1383393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/>
                <a:t>(1 + k</a:t>
              </a:r>
              <a:r>
                <a:rPr lang="en-US" sz="2800" baseline="-25000"/>
                <a:t>P</a:t>
              </a:r>
              <a:r>
                <a:rPr lang="en-US" sz="2800"/>
                <a:t>)</a:t>
              </a:r>
              <a:r>
                <a:rPr lang="en-US" sz="2800" baseline="30000">
                  <a:effectLst>
                    <a:outerShdw blurRad="38100" dist="38100" dir="2700000" algn="tl">
                      <a:srgbClr val="C0C0C0"/>
                    </a:outerShdw>
                  </a:effectLst>
                  <a:latin typeface="Symbol" pitchFamily="18" charset="2"/>
                </a:rPr>
                <a:t>¥</a:t>
              </a:r>
            </a:p>
          </p:txBody>
        </p:sp>
        <p:sp>
          <p:nvSpPr>
            <p:cNvPr id="21515" name="Rectangle 10"/>
            <p:cNvSpPr>
              <a:spLocks noChangeArrowheads="1"/>
            </p:cNvSpPr>
            <p:nvPr/>
          </p:nvSpPr>
          <p:spPr bwMode="auto">
            <a:xfrm>
              <a:off x="3109913" y="2362200"/>
              <a:ext cx="362280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+</a:t>
              </a:r>
            </a:p>
          </p:txBody>
        </p:sp>
        <p:sp>
          <p:nvSpPr>
            <p:cNvPr id="21516" name="Rectangle 11"/>
            <p:cNvSpPr>
              <a:spLocks noChangeArrowheads="1"/>
            </p:cNvSpPr>
            <p:nvPr/>
          </p:nvSpPr>
          <p:spPr bwMode="auto">
            <a:xfrm>
              <a:off x="5243513" y="2362200"/>
              <a:ext cx="979436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+ ... +</a:t>
              </a:r>
            </a:p>
          </p:txBody>
        </p:sp>
        <p:sp>
          <p:nvSpPr>
            <p:cNvPr id="21517" name="Line 12"/>
            <p:cNvSpPr>
              <a:spLocks noChangeShapeType="1"/>
            </p:cNvSpPr>
            <p:nvPr/>
          </p:nvSpPr>
          <p:spPr bwMode="auto">
            <a:xfrm>
              <a:off x="1600200" y="26670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21518" name="Line 13"/>
            <p:cNvSpPr>
              <a:spLocks noChangeShapeType="1"/>
            </p:cNvSpPr>
            <p:nvPr/>
          </p:nvSpPr>
          <p:spPr bwMode="auto">
            <a:xfrm>
              <a:off x="3657600" y="26670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21519" name="Line 14"/>
            <p:cNvSpPr>
              <a:spLocks noChangeShapeType="1"/>
            </p:cNvSpPr>
            <p:nvPr/>
          </p:nvSpPr>
          <p:spPr bwMode="auto">
            <a:xfrm>
              <a:off x="6705600" y="26670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21523" name="Rectangle 18"/>
            <p:cNvSpPr>
              <a:spLocks noChangeArrowheads="1"/>
            </p:cNvSpPr>
            <p:nvPr/>
          </p:nvSpPr>
          <p:spPr bwMode="auto">
            <a:xfrm>
              <a:off x="1052513" y="3810000"/>
              <a:ext cx="65723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= </a:t>
              </a:r>
              <a:r>
                <a:rPr lang="en-US" sz="2800" dirty="0">
                  <a:latin typeface="Symbol" pitchFamily="18" charset="2"/>
                </a:rPr>
                <a:t>S</a:t>
              </a:r>
            </a:p>
          </p:txBody>
        </p:sp>
        <p:sp>
          <p:nvSpPr>
            <p:cNvPr id="23571" name="Rectangle 19"/>
            <p:cNvSpPr>
              <a:spLocks noChangeArrowheads="1"/>
            </p:cNvSpPr>
            <p:nvPr/>
          </p:nvSpPr>
          <p:spPr bwMode="auto">
            <a:xfrm>
              <a:off x="1626012" y="3505200"/>
              <a:ext cx="439224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Symbol" pitchFamily="18" charset="2"/>
                </a:rPr>
                <a:t>¥</a:t>
              </a:r>
            </a:p>
          </p:txBody>
        </p:sp>
        <p:sp>
          <p:nvSpPr>
            <p:cNvPr id="21525" name="Rectangle 20"/>
            <p:cNvSpPr>
              <a:spLocks noChangeArrowheads="1"/>
            </p:cNvSpPr>
            <p:nvPr/>
          </p:nvSpPr>
          <p:spPr bwMode="auto">
            <a:xfrm>
              <a:off x="1433513" y="4106993"/>
              <a:ext cx="665248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t=1</a:t>
              </a:r>
            </a:p>
          </p:txBody>
        </p:sp>
        <p:sp>
          <p:nvSpPr>
            <p:cNvPr id="21526" name="Rectangle 21"/>
            <p:cNvSpPr>
              <a:spLocks noChangeArrowheads="1"/>
            </p:cNvSpPr>
            <p:nvPr/>
          </p:nvSpPr>
          <p:spPr bwMode="auto">
            <a:xfrm>
              <a:off x="2043113" y="4130675"/>
              <a:ext cx="1293625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(1 + </a:t>
              </a:r>
              <a:r>
                <a:rPr lang="en-US" sz="2800" dirty="0" err="1"/>
                <a:t>k</a:t>
              </a:r>
              <a:r>
                <a:rPr lang="en-US" sz="2800" baseline="-25000" dirty="0" err="1"/>
                <a:t>P</a:t>
              </a:r>
              <a:r>
                <a:rPr lang="en-US" sz="2800" dirty="0"/>
                <a:t>)</a:t>
              </a:r>
              <a:r>
                <a:rPr lang="en-US" sz="2800" baseline="30000" dirty="0"/>
                <a:t>t</a:t>
              </a:r>
            </a:p>
          </p:txBody>
        </p:sp>
        <p:sp>
          <p:nvSpPr>
            <p:cNvPr id="21527" name="Line 22"/>
            <p:cNvSpPr>
              <a:spLocks noChangeShapeType="1"/>
            </p:cNvSpPr>
            <p:nvPr/>
          </p:nvSpPr>
          <p:spPr bwMode="auto">
            <a:xfrm>
              <a:off x="2057400" y="41148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21528" name="Rectangle 23"/>
            <p:cNvSpPr>
              <a:spLocks noChangeArrowheads="1"/>
            </p:cNvSpPr>
            <p:nvPr/>
          </p:nvSpPr>
          <p:spPr bwMode="auto">
            <a:xfrm>
              <a:off x="2195513" y="3505200"/>
              <a:ext cx="771046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 err="1"/>
                <a:t>Div</a:t>
              </a:r>
              <a:r>
                <a:rPr lang="en-US" sz="2800" baseline="-25000" dirty="0" err="1"/>
                <a:t>P</a:t>
              </a:r>
              <a:endParaRPr lang="en-US" sz="2800" baseline="-25000" dirty="0"/>
            </a:p>
          </p:txBody>
        </p:sp>
        <p:sp>
          <p:nvSpPr>
            <p:cNvPr id="23576" name="Rectangle 24"/>
            <p:cNvSpPr>
              <a:spLocks noChangeArrowheads="1"/>
            </p:cNvSpPr>
            <p:nvPr/>
          </p:nvSpPr>
          <p:spPr bwMode="auto">
            <a:xfrm>
              <a:off x="3900019" y="3810000"/>
              <a:ext cx="2920416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dirty="0"/>
                <a:t>or  </a:t>
              </a:r>
              <a:r>
                <a:rPr lang="en-US" sz="2800" dirty="0" err="1"/>
                <a:t>Div</a:t>
              </a:r>
              <a:r>
                <a:rPr lang="en-US" sz="2800" baseline="-25000" dirty="0" err="1"/>
                <a:t>P</a:t>
              </a:r>
              <a:r>
                <a:rPr lang="en-US" sz="2800" dirty="0"/>
                <a:t>(PVIFA </a:t>
              </a:r>
              <a:r>
                <a:rPr lang="en-US" sz="2800" baseline="-25000" dirty="0" err="1"/>
                <a:t>k</a:t>
              </a:r>
              <a:r>
                <a:rPr lang="en-US" sz="2800" baseline="-50000" dirty="0" err="1"/>
                <a:t>P</a:t>
              </a:r>
              <a:r>
                <a:rPr lang="en-US" sz="2800" baseline="-25000" dirty="0"/>
                <a:t>, </a:t>
              </a:r>
              <a:r>
                <a:rPr lang="en-US" sz="2800" baseline="-25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Symbol" pitchFamily="18" charset="2"/>
                </a:rPr>
                <a:t>¥</a:t>
              </a:r>
              <a:r>
                <a:rPr lang="en-US" sz="2800" baseline="-25000" dirty="0"/>
                <a:t> </a:t>
              </a:r>
              <a:r>
                <a:rPr lang="en-US" sz="2800" dirty="0"/>
                <a:t>)</a:t>
              </a:r>
            </a:p>
          </p:txBody>
        </p:sp>
        <p:sp>
          <p:nvSpPr>
            <p:cNvPr id="23577" name="Rectangle 25"/>
            <p:cNvSpPr>
              <a:spLocks noChangeArrowheads="1"/>
            </p:cNvSpPr>
            <p:nvPr/>
          </p:nvSpPr>
          <p:spPr bwMode="auto">
            <a:xfrm>
              <a:off x="697742" y="5334000"/>
              <a:ext cx="2295764" cy="58221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32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V</a:t>
              </a:r>
              <a:r>
                <a:rPr lang="en-US" sz="3200" dirty="0" smtClean="0"/>
                <a:t> = </a:t>
              </a:r>
              <a:r>
                <a:rPr lang="en-US" sz="3200" dirty="0" err="1" smtClean="0"/>
                <a:t>Div</a:t>
              </a:r>
              <a:r>
                <a:rPr lang="en-US" sz="3200" baseline="-25000" dirty="0" err="1" smtClean="0"/>
                <a:t>P</a:t>
              </a:r>
              <a:r>
                <a:rPr lang="en-US" sz="3200" dirty="0" smtClean="0"/>
                <a:t> / </a:t>
              </a:r>
              <a:r>
                <a:rPr lang="en-US" sz="3200" dirty="0" err="1" smtClean="0"/>
                <a:t>k</a:t>
              </a:r>
              <a:r>
                <a:rPr lang="en-US" sz="3200" baseline="-25000" dirty="0" err="1" smtClean="0"/>
                <a:t>P</a:t>
              </a:r>
              <a:endParaRPr lang="en-US" sz="3200" baseline="-250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5933424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458200" cy="12192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Preferred Stock Example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4038600"/>
            <a:ext cx="8153400" cy="25908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spcBef>
                <a:spcPct val="45000"/>
              </a:spcBef>
              <a:spcAft>
                <a:spcPct val="45000"/>
              </a:spcAft>
              <a:buFont typeface="Monotype Sorts" pitchFamily="2" charset="2"/>
              <a:buNone/>
              <a:defRPr/>
            </a:pPr>
            <a:r>
              <a:rPr lang="en-US" sz="2800" dirty="0" smtClean="0"/>
              <a:t>	</a:t>
            </a:r>
            <a:r>
              <a:rPr lang="en-US" sz="28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Div</a:t>
            </a:r>
            <a:r>
              <a:rPr lang="en-US" sz="2800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</a:t>
            </a:r>
            <a:r>
              <a:rPr lang="en-US" sz="2800" dirty="0" smtClean="0"/>
              <a:t>    = $100 ( 8% ) = </a:t>
            </a: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$8.00	</a:t>
            </a:r>
            <a:r>
              <a:rPr lang="en-US" sz="2800" dirty="0" smtClean="0"/>
              <a:t>		   	</a:t>
            </a:r>
            <a:r>
              <a:rPr lang="en-US" sz="28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k</a:t>
            </a:r>
            <a:r>
              <a:rPr lang="en-US" sz="2800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</a:t>
            </a:r>
            <a:r>
              <a:rPr lang="en-US" sz="2800" dirty="0" smtClean="0"/>
              <a:t> 	  = </a:t>
            </a: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10%</a:t>
            </a:r>
            <a:r>
              <a:rPr lang="en-US" sz="2800" dirty="0" smtClean="0"/>
              <a:t>.					  	</a:t>
            </a: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V</a:t>
            </a:r>
            <a:r>
              <a:rPr lang="en-US" sz="2800" dirty="0" smtClean="0"/>
              <a:t> 	  = </a:t>
            </a:r>
            <a:r>
              <a:rPr lang="en-US" sz="28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Div</a:t>
            </a:r>
            <a:r>
              <a:rPr lang="en-US" sz="2800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</a:t>
            </a:r>
            <a:r>
              <a:rPr lang="en-US" sz="2800" dirty="0" smtClean="0"/>
              <a:t> / </a:t>
            </a:r>
            <a:r>
              <a:rPr lang="en-US" sz="28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k</a:t>
            </a:r>
            <a:r>
              <a:rPr lang="en-US" sz="2800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</a:t>
            </a:r>
            <a:r>
              <a:rPr lang="en-US" sz="2800" dirty="0" smtClean="0"/>
              <a:t> = </a:t>
            </a: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$8.00</a:t>
            </a:r>
            <a:r>
              <a:rPr lang="en-US" sz="2800" dirty="0" smtClean="0"/>
              <a:t> / </a:t>
            </a: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10%</a:t>
            </a:r>
            <a:r>
              <a:rPr lang="en-US" sz="2800" dirty="0" smtClean="0"/>
              <a:t>		  		  =</a:t>
            </a: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$80</a:t>
            </a:r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457200" y="1828800"/>
            <a:ext cx="8153400" cy="1981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sz="3200" dirty="0"/>
              <a:t>Stock PS has an 8%, $100 par value issue outstanding.  The appropriate discount rate is 10%.  What is the value of the </a:t>
            </a: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preferred stock</a:t>
            </a:r>
            <a:r>
              <a:rPr lang="en-US" sz="32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xmlns="" val="21800835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Common Stock Valuation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idx="1"/>
          </p:nvPr>
        </p:nvSpPr>
        <p:spPr>
          <a:effectLst>
            <a:outerShdw algn="ctr" rotWithShape="0">
              <a:schemeClr val="bg2"/>
            </a:outerShdw>
          </a:effectLst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n-US" sz="34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Common stock</a:t>
            </a:r>
            <a:r>
              <a:rPr lang="en-US" sz="3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400" dirty="0"/>
              <a:t>represents a residual ownership position in the </a:t>
            </a:r>
            <a:r>
              <a:rPr lang="en-US" sz="3400" dirty="0" smtClean="0"/>
              <a:t>corporation after paying all the liabilities and preferred stock.</a:t>
            </a:r>
            <a:endParaRPr lang="en-US" sz="3400" dirty="0"/>
          </a:p>
          <a:p>
            <a:pPr marL="0" indent="0">
              <a:buNone/>
              <a:defRPr/>
            </a:pPr>
            <a:endParaRPr lang="en-US" sz="3400" dirty="0" smtClean="0"/>
          </a:p>
          <a:p>
            <a:pPr marL="514350" indent="-514350">
              <a:defRPr/>
            </a:pPr>
            <a:r>
              <a:rPr lang="en-US" sz="3400" dirty="0" smtClean="0"/>
              <a:t>share of future earnings after all other obligations of the firm (if any remain).</a:t>
            </a:r>
          </a:p>
          <a:p>
            <a:pPr marL="514350" indent="-514350">
              <a:defRPr/>
            </a:pPr>
            <a:r>
              <a:rPr lang="en-US" sz="3400" dirty="0" smtClean="0"/>
              <a:t>Dividends may be paid out of the pro rata share of earnings.</a:t>
            </a:r>
          </a:p>
        </p:txBody>
      </p:sp>
    </p:spTree>
    <p:extLst>
      <p:ext uri="{BB962C8B-B14F-4D97-AF65-F5344CB8AC3E}">
        <p14:creationId xmlns:p14="http://schemas.microsoft.com/office/powerpoint/2010/main" xmlns="" val="16003939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r>
              <a:rPr lang="en-US" b="1" smtClean="0"/>
              <a:t>Common Stock Valuation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800" dirty="0" smtClean="0"/>
              <a:t>What cash flows will a common stockholder will receive, are ;</a:t>
            </a:r>
          </a:p>
          <a:p>
            <a:pPr marL="514350" indent="-514350">
              <a:buFont typeface="Monotype Sorts" pitchFamily="2" charset="2"/>
              <a:buNone/>
              <a:defRPr/>
            </a:pPr>
            <a:r>
              <a:rPr lang="en-US" sz="4000" dirty="0" smtClean="0"/>
              <a:t>(</a:t>
            </a:r>
            <a:r>
              <a:rPr lang="en-US" sz="4000" dirty="0"/>
              <a:t>1)   Future dividends</a:t>
            </a:r>
          </a:p>
          <a:p>
            <a:pPr marL="514350" indent="-514350">
              <a:buFont typeface="Monotype Sorts" pitchFamily="2" charset="2"/>
              <a:buNone/>
              <a:defRPr/>
            </a:pPr>
            <a:r>
              <a:rPr lang="en-US" sz="4000" dirty="0" smtClean="0"/>
              <a:t>(</a:t>
            </a:r>
            <a:r>
              <a:rPr lang="en-US" sz="4000" dirty="0"/>
              <a:t>2)   Future sale of the common 		stock shares</a:t>
            </a:r>
          </a:p>
          <a:p>
            <a:pPr>
              <a:buFont typeface="Monotype Sorts" pitchFamily="2" charset="2"/>
              <a:buNone/>
              <a:defRPr/>
            </a:pPr>
            <a:endParaRPr lang="en-US" sz="3800" dirty="0" smtClean="0"/>
          </a:p>
        </p:txBody>
      </p:sp>
    </p:spTree>
    <p:extLst>
      <p:ext uri="{BB962C8B-B14F-4D97-AF65-F5344CB8AC3E}">
        <p14:creationId xmlns:p14="http://schemas.microsoft.com/office/powerpoint/2010/main" xmlns="" val="1963860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458200" cy="12192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Dividend Valuation Model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idx="1"/>
          </p:nvPr>
        </p:nvSpPr>
        <p:spPr>
          <a:xfrm>
            <a:off x="304800" y="2057400"/>
            <a:ext cx="8610600" cy="10668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Basic dividend valuation model accounts for the PV of all future dividends.</a:t>
            </a: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1585913" y="3978275"/>
            <a:ext cx="1318952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/>
              <a:t>(1 + k</a:t>
            </a:r>
            <a:r>
              <a:rPr lang="en-US" sz="2800" baseline="-25000"/>
              <a:t>e</a:t>
            </a:r>
            <a:r>
              <a:rPr lang="en-US" sz="2800"/>
              <a:t>)</a:t>
            </a:r>
            <a:r>
              <a:rPr lang="en-US" sz="2800" baseline="30000"/>
              <a:t>1</a:t>
            </a: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3643313" y="3978275"/>
            <a:ext cx="1318952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/>
              <a:t>(1 + </a:t>
            </a:r>
            <a:r>
              <a:rPr lang="en-US" sz="2800" dirty="0" err="1"/>
              <a:t>k</a:t>
            </a:r>
            <a:r>
              <a:rPr lang="en-US" sz="2800" baseline="-25000" dirty="0" err="1"/>
              <a:t>e</a:t>
            </a:r>
            <a:r>
              <a:rPr lang="en-US" sz="2800" dirty="0"/>
              <a:t>)</a:t>
            </a:r>
            <a:r>
              <a:rPr lang="en-US" sz="2800" baseline="30000" dirty="0"/>
              <a:t>2</a:t>
            </a:r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6538913" y="3978275"/>
            <a:ext cx="1367042" cy="5206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800"/>
              <a:t>(1 + k</a:t>
            </a:r>
            <a:r>
              <a:rPr lang="en-US" sz="2800" baseline="-25000"/>
              <a:t>e</a:t>
            </a:r>
            <a:r>
              <a:rPr lang="en-US" sz="2800"/>
              <a:t>)</a:t>
            </a:r>
            <a:r>
              <a:rPr lang="en-US" sz="2800" baseline="50000"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</a:rPr>
              <a:t>¥</a:t>
            </a:r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671513" y="3657600"/>
            <a:ext cx="647614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/>
              <a:t>V =</a:t>
            </a:r>
          </a:p>
        </p:txBody>
      </p:sp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3186113" y="3733800"/>
            <a:ext cx="362280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/>
              <a:t>+</a:t>
            </a:r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5167313" y="3733800"/>
            <a:ext cx="979436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/>
              <a:t>+ ... +</a:t>
            </a:r>
          </a:p>
        </p:txBody>
      </p:sp>
      <p:sp>
        <p:nvSpPr>
          <p:cNvPr id="25612" name="Line 12"/>
          <p:cNvSpPr>
            <a:spLocks noChangeShapeType="1"/>
          </p:cNvSpPr>
          <p:nvPr/>
        </p:nvSpPr>
        <p:spPr bwMode="auto">
          <a:xfrm>
            <a:off x="1600200" y="3962400"/>
            <a:ext cx="1371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2800"/>
          </a:p>
        </p:txBody>
      </p:sp>
      <p:sp>
        <p:nvSpPr>
          <p:cNvPr id="25613" name="Line 13"/>
          <p:cNvSpPr>
            <a:spLocks noChangeShapeType="1"/>
          </p:cNvSpPr>
          <p:nvPr/>
        </p:nvSpPr>
        <p:spPr bwMode="auto">
          <a:xfrm>
            <a:off x="3657600" y="3962400"/>
            <a:ext cx="1371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2800"/>
          </a:p>
        </p:txBody>
      </p:sp>
      <p:sp>
        <p:nvSpPr>
          <p:cNvPr id="25614" name="Line 14"/>
          <p:cNvSpPr>
            <a:spLocks noChangeShapeType="1"/>
          </p:cNvSpPr>
          <p:nvPr/>
        </p:nvSpPr>
        <p:spPr bwMode="auto">
          <a:xfrm>
            <a:off x="6553200" y="3962400"/>
            <a:ext cx="1371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2800"/>
          </a:p>
        </p:txBody>
      </p:sp>
      <p:sp>
        <p:nvSpPr>
          <p:cNvPr id="25615" name="Rectangle 15"/>
          <p:cNvSpPr>
            <a:spLocks noChangeArrowheads="1"/>
          </p:cNvSpPr>
          <p:nvPr/>
        </p:nvSpPr>
        <p:spPr bwMode="auto">
          <a:xfrm>
            <a:off x="1738313" y="3352800"/>
            <a:ext cx="769442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/>
              <a:t>Div</a:t>
            </a:r>
            <a:r>
              <a:rPr lang="en-US" sz="2800" baseline="-25000"/>
              <a:t>1</a:t>
            </a:r>
          </a:p>
        </p:txBody>
      </p:sp>
      <p:sp>
        <p:nvSpPr>
          <p:cNvPr id="27664" name="Rectangle 16"/>
          <p:cNvSpPr>
            <a:spLocks noChangeArrowheads="1"/>
          </p:cNvSpPr>
          <p:nvPr/>
        </p:nvSpPr>
        <p:spPr bwMode="auto">
          <a:xfrm>
            <a:off x="6691313" y="3276600"/>
            <a:ext cx="904095" cy="5206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800"/>
              <a:t>Div</a:t>
            </a: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</a:rPr>
              <a:t>¥</a:t>
            </a:r>
          </a:p>
        </p:txBody>
      </p:sp>
      <p:sp>
        <p:nvSpPr>
          <p:cNvPr id="25617" name="Rectangle 17"/>
          <p:cNvSpPr>
            <a:spLocks noChangeArrowheads="1"/>
          </p:cNvSpPr>
          <p:nvPr/>
        </p:nvSpPr>
        <p:spPr bwMode="auto">
          <a:xfrm>
            <a:off x="3795713" y="3352800"/>
            <a:ext cx="769442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/>
              <a:t>Div</a:t>
            </a:r>
            <a:r>
              <a:rPr lang="en-US" sz="2800" baseline="-25000"/>
              <a:t>2</a:t>
            </a:r>
          </a:p>
        </p:txBody>
      </p:sp>
      <p:sp>
        <p:nvSpPr>
          <p:cNvPr id="27667" name="Rectangle 19"/>
          <p:cNvSpPr>
            <a:spLocks noChangeArrowheads="1"/>
          </p:cNvSpPr>
          <p:nvPr/>
        </p:nvSpPr>
        <p:spPr bwMode="auto">
          <a:xfrm>
            <a:off x="1485594" y="4571999"/>
            <a:ext cx="439224" cy="5206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</a:rPr>
              <a:t>¥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88719" y="4572000"/>
            <a:ext cx="2740281" cy="1289027"/>
            <a:chOff x="688719" y="4572000"/>
            <a:chExt cx="2740281" cy="1289027"/>
          </a:xfrm>
        </p:grpSpPr>
        <p:sp>
          <p:nvSpPr>
            <p:cNvPr id="25618" name="Rectangle 18"/>
            <p:cNvSpPr>
              <a:spLocks noChangeArrowheads="1"/>
            </p:cNvSpPr>
            <p:nvPr/>
          </p:nvSpPr>
          <p:spPr bwMode="auto">
            <a:xfrm>
              <a:off x="688719" y="4953000"/>
              <a:ext cx="1176345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r>
                <a:rPr lang="en-US" sz="3200" dirty="0" smtClean="0"/>
                <a:t>V = </a:t>
              </a:r>
              <a:r>
                <a:rPr lang="en-US" sz="3200" dirty="0">
                  <a:latin typeface="Symbol" pitchFamily="18" charset="2"/>
                </a:rPr>
                <a:t>S</a:t>
              </a:r>
            </a:p>
          </p:txBody>
        </p:sp>
        <p:sp>
          <p:nvSpPr>
            <p:cNvPr id="25620" name="Rectangle 20"/>
            <p:cNvSpPr>
              <a:spLocks noChangeArrowheads="1"/>
            </p:cNvSpPr>
            <p:nvPr/>
          </p:nvSpPr>
          <p:spPr bwMode="auto">
            <a:xfrm>
              <a:off x="1377121" y="5340372"/>
              <a:ext cx="665248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t=1</a:t>
              </a:r>
            </a:p>
          </p:txBody>
        </p:sp>
        <p:sp>
          <p:nvSpPr>
            <p:cNvPr id="25621" name="Rectangle 21"/>
            <p:cNvSpPr>
              <a:spLocks noChangeArrowheads="1"/>
            </p:cNvSpPr>
            <p:nvPr/>
          </p:nvSpPr>
          <p:spPr bwMode="auto">
            <a:xfrm>
              <a:off x="2043113" y="5197475"/>
              <a:ext cx="1277274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(1 + k</a:t>
              </a:r>
              <a:r>
                <a:rPr lang="en-US" sz="2800" baseline="-25000"/>
                <a:t>e</a:t>
              </a:r>
              <a:r>
                <a:rPr lang="en-US" sz="2800"/>
                <a:t>)</a:t>
              </a:r>
              <a:r>
                <a:rPr lang="en-US" sz="2800" baseline="30000"/>
                <a:t>t</a:t>
              </a:r>
            </a:p>
          </p:txBody>
        </p:sp>
        <p:sp>
          <p:nvSpPr>
            <p:cNvPr id="25622" name="Line 22"/>
            <p:cNvSpPr>
              <a:spLocks noChangeShapeType="1"/>
            </p:cNvSpPr>
            <p:nvPr/>
          </p:nvSpPr>
          <p:spPr bwMode="auto">
            <a:xfrm>
              <a:off x="2057400" y="51816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25623" name="Rectangle 23"/>
            <p:cNvSpPr>
              <a:spLocks noChangeArrowheads="1"/>
            </p:cNvSpPr>
            <p:nvPr/>
          </p:nvSpPr>
          <p:spPr bwMode="auto">
            <a:xfrm>
              <a:off x="2195513" y="4572000"/>
              <a:ext cx="729496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Div</a:t>
              </a:r>
              <a:r>
                <a:rPr lang="en-US" sz="2800" baseline="-25000"/>
                <a:t>t</a:t>
              </a:r>
            </a:p>
          </p:txBody>
        </p:sp>
      </p:grpSp>
      <p:sp>
        <p:nvSpPr>
          <p:cNvPr id="27672" name="Rectangle 24"/>
          <p:cNvSpPr>
            <a:spLocks noChangeArrowheads="1"/>
          </p:cNvSpPr>
          <p:nvPr/>
        </p:nvSpPr>
        <p:spPr bwMode="auto">
          <a:xfrm>
            <a:off x="3657600" y="4724400"/>
            <a:ext cx="5410200" cy="1828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7673" name="Rectangle 25"/>
          <p:cNvSpPr>
            <a:spLocks noChangeArrowheads="1"/>
          </p:cNvSpPr>
          <p:nvPr/>
        </p:nvSpPr>
        <p:spPr bwMode="auto">
          <a:xfrm>
            <a:off x="152400" y="6019800"/>
            <a:ext cx="8763000" cy="5334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2400" b="1" dirty="0" err="1" smtClean="0"/>
              <a:t>Div</a:t>
            </a:r>
            <a:r>
              <a:rPr lang="en-US" sz="2400" b="1" baseline="-25000" dirty="0" err="1" smtClean="0"/>
              <a:t>t</a:t>
            </a:r>
            <a:r>
              <a:rPr lang="en-US" sz="2400" dirty="0" smtClean="0"/>
              <a:t>: Cash </a:t>
            </a:r>
            <a:r>
              <a:rPr lang="en-US" sz="2400" dirty="0"/>
              <a:t>Dividend </a:t>
            </a:r>
            <a:r>
              <a:rPr lang="en-US" sz="2400" dirty="0" smtClean="0"/>
              <a:t>at </a:t>
            </a:r>
            <a:r>
              <a:rPr lang="en-US" sz="2400" dirty="0"/>
              <a:t>time </a:t>
            </a:r>
            <a:r>
              <a:rPr lang="en-US" sz="2400" dirty="0" smtClean="0"/>
              <a:t>t and </a:t>
            </a:r>
            <a:r>
              <a:rPr lang="en-US" sz="2400" b="1" dirty="0" err="1" smtClean="0"/>
              <a:t>k</a:t>
            </a:r>
            <a:r>
              <a:rPr lang="en-US" sz="2400" b="1" baseline="-25000" dirty="0" err="1" smtClean="0"/>
              <a:t>e</a:t>
            </a:r>
            <a:r>
              <a:rPr lang="en-US" sz="2400" dirty="0"/>
              <a:t>: </a:t>
            </a:r>
            <a:r>
              <a:rPr lang="en-US" sz="2400" dirty="0" smtClean="0"/>
              <a:t>Equity </a:t>
            </a:r>
            <a:r>
              <a:rPr lang="en-US" sz="2400" dirty="0"/>
              <a:t>investor’s </a:t>
            </a:r>
            <a:r>
              <a:rPr lang="en-US" sz="2400" dirty="0" smtClean="0"/>
              <a:t>required </a:t>
            </a:r>
            <a:r>
              <a:rPr lang="en-US" sz="2400" dirty="0"/>
              <a:t>return</a:t>
            </a:r>
          </a:p>
        </p:txBody>
      </p:sp>
    </p:spTree>
    <p:extLst>
      <p:ext uri="{BB962C8B-B14F-4D97-AF65-F5344CB8AC3E}">
        <p14:creationId xmlns:p14="http://schemas.microsoft.com/office/powerpoint/2010/main" xmlns="" val="6146267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10600" cy="16764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r>
              <a:rPr lang="en-US" b="1" dirty="0" smtClean="0"/>
              <a:t>Adjusted Dividend Valuation Model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idx="1"/>
          </p:nvPr>
        </p:nvSpPr>
        <p:spPr>
          <a:xfrm>
            <a:off x="293968" y="1676400"/>
            <a:ext cx="8610600" cy="10668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The basic dividend valuation model adjusted for the future stock sale.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71513" y="3328169"/>
            <a:ext cx="7862887" cy="1170761"/>
            <a:chOff x="671513" y="3328169"/>
            <a:chExt cx="7862887" cy="1170761"/>
          </a:xfrm>
        </p:grpSpPr>
        <p:sp>
          <p:nvSpPr>
            <p:cNvPr id="26630" name="Rectangle 6"/>
            <p:cNvSpPr>
              <a:spLocks noChangeArrowheads="1"/>
            </p:cNvSpPr>
            <p:nvPr/>
          </p:nvSpPr>
          <p:spPr bwMode="auto">
            <a:xfrm>
              <a:off x="1585913" y="3978275"/>
              <a:ext cx="131895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(1 + </a:t>
              </a:r>
              <a:r>
                <a:rPr lang="en-US" sz="2800" dirty="0" err="1"/>
                <a:t>k</a:t>
              </a:r>
              <a:r>
                <a:rPr lang="en-US" sz="2800" baseline="-25000" dirty="0" err="1"/>
                <a:t>e</a:t>
              </a:r>
              <a:r>
                <a:rPr lang="en-US" sz="2800" dirty="0"/>
                <a:t>)</a:t>
              </a:r>
              <a:r>
                <a:rPr lang="en-US" sz="2800" baseline="30000" dirty="0"/>
                <a:t>1</a:t>
              </a:r>
            </a:p>
          </p:txBody>
        </p:sp>
        <p:sp>
          <p:nvSpPr>
            <p:cNvPr id="26631" name="Rectangle 7"/>
            <p:cNvSpPr>
              <a:spLocks noChangeArrowheads="1"/>
            </p:cNvSpPr>
            <p:nvPr/>
          </p:nvSpPr>
          <p:spPr bwMode="auto">
            <a:xfrm>
              <a:off x="3490913" y="3978275"/>
              <a:ext cx="131895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(1 + k</a:t>
              </a:r>
              <a:r>
                <a:rPr lang="en-US" sz="2800" baseline="-25000"/>
                <a:t>e</a:t>
              </a:r>
              <a:r>
                <a:rPr lang="en-US" sz="2800"/>
                <a:t>)</a:t>
              </a:r>
              <a:r>
                <a:rPr lang="en-US" sz="2800" baseline="30000"/>
                <a:t>2</a:t>
              </a:r>
            </a:p>
          </p:txBody>
        </p:sp>
        <p:sp>
          <p:nvSpPr>
            <p:cNvPr id="28680" name="Rectangle 8"/>
            <p:cNvSpPr>
              <a:spLocks noChangeArrowheads="1"/>
            </p:cNvSpPr>
            <p:nvPr/>
          </p:nvSpPr>
          <p:spPr bwMode="auto">
            <a:xfrm>
              <a:off x="6843713" y="3978275"/>
              <a:ext cx="1322158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/>
                <a:t>(1 + k</a:t>
              </a:r>
              <a:r>
                <a:rPr lang="en-US" sz="2800" baseline="-25000"/>
                <a:t>e</a:t>
              </a:r>
              <a:r>
                <a:rPr lang="en-US" sz="2800"/>
                <a:t>)</a:t>
              </a:r>
              <a:r>
                <a:rPr lang="en-US" sz="2800" baseline="300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</a:p>
          </p:txBody>
        </p:sp>
        <p:sp>
          <p:nvSpPr>
            <p:cNvPr id="26633" name="Rectangle 9"/>
            <p:cNvSpPr>
              <a:spLocks noChangeArrowheads="1"/>
            </p:cNvSpPr>
            <p:nvPr/>
          </p:nvSpPr>
          <p:spPr bwMode="auto">
            <a:xfrm>
              <a:off x="671513" y="3657600"/>
              <a:ext cx="647614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V =</a:t>
              </a:r>
            </a:p>
          </p:txBody>
        </p:sp>
        <p:sp>
          <p:nvSpPr>
            <p:cNvPr id="26634" name="Rectangle 10"/>
            <p:cNvSpPr>
              <a:spLocks noChangeArrowheads="1"/>
            </p:cNvSpPr>
            <p:nvPr/>
          </p:nvSpPr>
          <p:spPr bwMode="auto">
            <a:xfrm>
              <a:off x="3033713" y="3733800"/>
              <a:ext cx="362280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+</a:t>
              </a:r>
            </a:p>
          </p:txBody>
        </p:sp>
        <p:sp>
          <p:nvSpPr>
            <p:cNvPr id="26635" name="Rectangle 11"/>
            <p:cNvSpPr>
              <a:spLocks noChangeArrowheads="1"/>
            </p:cNvSpPr>
            <p:nvPr/>
          </p:nvSpPr>
          <p:spPr bwMode="auto">
            <a:xfrm>
              <a:off x="4938713" y="3733800"/>
              <a:ext cx="979436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+ ... +</a:t>
              </a:r>
            </a:p>
          </p:txBody>
        </p:sp>
        <p:sp>
          <p:nvSpPr>
            <p:cNvPr id="26636" name="Line 12"/>
            <p:cNvSpPr>
              <a:spLocks noChangeShapeType="1"/>
            </p:cNvSpPr>
            <p:nvPr/>
          </p:nvSpPr>
          <p:spPr bwMode="auto">
            <a:xfrm>
              <a:off x="16002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26637" name="Line 13"/>
            <p:cNvSpPr>
              <a:spLocks noChangeShapeType="1"/>
            </p:cNvSpPr>
            <p:nvPr/>
          </p:nvSpPr>
          <p:spPr bwMode="auto">
            <a:xfrm>
              <a:off x="35052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26638" name="Line 14"/>
            <p:cNvSpPr>
              <a:spLocks noChangeShapeType="1"/>
            </p:cNvSpPr>
            <p:nvPr/>
          </p:nvSpPr>
          <p:spPr bwMode="auto">
            <a:xfrm>
              <a:off x="6553200" y="3962400"/>
              <a:ext cx="19812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26639" name="Rectangle 15"/>
            <p:cNvSpPr>
              <a:spLocks noChangeArrowheads="1"/>
            </p:cNvSpPr>
            <p:nvPr/>
          </p:nvSpPr>
          <p:spPr bwMode="auto">
            <a:xfrm>
              <a:off x="1738313" y="3352800"/>
              <a:ext cx="76944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Div</a:t>
              </a:r>
              <a:r>
                <a:rPr lang="en-US" sz="2800" baseline="-25000"/>
                <a:t>1</a:t>
              </a:r>
            </a:p>
          </p:txBody>
        </p:sp>
        <p:sp>
          <p:nvSpPr>
            <p:cNvPr id="28688" name="Rectangle 16"/>
            <p:cNvSpPr>
              <a:spLocks noChangeArrowheads="1"/>
            </p:cNvSpPr>
            <p:nvPr/>
          </p:nvSpPr>
          <p:spPr bwMode="auto">
            <a:xfrm>
              <a:off x="6442480" y="3328169"/>
              <a:ext cx="1963680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dirty="0" err="1"/>
                <a:t>Div</a:t>
              </a:r>
              <a:r>
                <a:rPr lang="en-US" sz="2800" baseline="-25000" dirty="0" err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  <a:r>
                <a:rPr lang="en-US" sz="2800" dirty="0"/>
                <a:t> + </a:t>
              </a:r>
              <a:r>
                <a:rPr lang="en-US" sz="2800" dirty="0" err="1"/>
                <a:t>Price</a:t>
              </a:r>
              <a:r>
                <a:rPr lang="en-US" sz="2800" baseline="-25000" dirty="0" err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  <a:endParaRPr lang="en-US" sz="2800" baseline="-25000" dirty="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26641" name="Rectangle 17"/>
            <p:cNvSpPr>
              <a:spLocks noChangeArrowheads="1"/>
            </p:cNvSpPr>
            <p:nvPr/>
          </p:nvSpPr>
          <p:spPr bwMode="auto">
            <a:xfrm>
              <a:off x="3643313" y="3352800"/>
              <a:ext cx="76944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Div</a:t>
              </a:r>
              <a:r>
                <a:rPr lang="en-US" sz="2800" baseline="-25000"/>
                <a:t>2</a:t>
              </a:r>
            </a:p>
          </p:txBody>
        </p:sp>
      </p:grpSp>
      <p:sp>
        <p:nvSpPr>
          <p:cNvPr id="28690" name="Rectangle 18"/>
          <p:cNvSpPr>
            <a:spLocks noChangeArrowheads="1"/>
          </p:cNvSpPr>
          <p:nvPr/>
        </p:nvSpPr>
        <p:spPr bwMode="auto">
          <a:xfrm>
            <a:off x="3657600" y="4724400"/>
            <a:ext cx="5410200" cy="1828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664138" y="5161746"/>
            <a:ext cx="7870261" cy="1446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 smtClean="0"/>
              <a:t>n: The </a:t>
            </a:r>
            <a:r>
              <a:rPr lang="en-US" sz="2800" dirty="0"/>
              <a:t>year in which the firm’s </a:t>
            </a:r>
            <a:r>
              <a:rPr lang="en-US" sz="2800" dirty="0" smtClean="0"/>
              <a:t>shares </a:t>
            </a:r>
            <a:r>
              <a:rPr lang="en-US" sz="2800" dirty="0"/>
              <a:t>are expected to be sold.</a:t>
            </a:r>
          </a:p>
          <a:p>
            <a:pPr>
              <a:defRPr/>
            </a:pPr>
            <a:r>
              <a:rPr lang="en-US" sz="2800" dirty="0" err="1" smtClean="0"/>
              <a:t>Price</a:t>
            </a:r>
            <a:r>
              <a:rPr lang="en-US" sz="2800" baseline="-25000" dirty="0" err="1" smtClean="0"/>
              <a:t>n</a:t>
            </a:r>
            <a:r>
              <a:rPr lang="en-US" sz="2800" dirty="0" smtClean="0"/>
              <a:t>: The </a:t>
            </a:r>
            <a:r>
              <a:rPr lang="en-US" sz="2800" dirty="0"/>
              <a:t>expected share price in year n.</a:t>
            </a:r>
            <a:r>
              <a:rPr lang="en-US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4091866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305800" cy="1143000"/>
          </a:xfrm>
          <a:effectLst>
            <a:outerShdw dist="71842" dir="2700000" algn="ctr" rotWithShape="0">
              <a:schemeClr val="bg2"/>
            </a:outerShdw>
          </a:effectLst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b="1" dirty="0" smtClean="0"/>
              <a:t>Dividend Growth Pattern Assumptions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idx="1"/>
          </p:nvPr>
        </p:nvSpPr>
        <p:spPr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The dividend valuation model requires the forecast of all future dividends.  The following dividend growth rate assumptions simplify the valuation process.</a:t>
            </a:r>
          </a:p>
          <a:p>
            <a:pPr marL="0" indent="0">
              <a:buFont typeface="Monotype Sorts" pitchFamily="2" charset="2"/>
              <a:buNone/>
              <a:defRPr/>
            </a:pPr>
            <a:endParaRPr lang="en-US" sz="3200" dirty="0" smtClean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Constant Growth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No Growth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Growth Phases</a:t>
            </a:r>
          </a:p>
        </p:txBody>
      </p:sp>
    </p:spTree>
    <p:extLst>
      <p:ext uri="{BB962C8B-B14F-4D97-AF65-F5344CB8AC3E}">
        <p14:creationId xmlns:p14="http://schemas.microsoft.com/office/powerpoint/2010/main" xmlns="" val="21380614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534400" cy="12192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Constant Growth Model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idx="1"/>
          </p:nvPr>
        </p:nvSpPr>
        <p:spPr>
          <a:xfrm>
            <a:off x="304800" y="2057400"/>
            <a:ext cx="8610600" cy="10668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The 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constant growth model </a:t>
            </a:r>
            <a:r>
              <a:rPr lang="en-US" sz="3200" dirty="0" smtClean="0"/>
              <a:t>assumes that dividends will grow forever at the rate g.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24490" y="5012117"/>
            <a:ext cx="2547310" cy="1365943"/>
            <a:chOff x="424490" y="5012117"/>
            <a:chExt cx="2547310" cy="1365943"/>
          </a:xfrm>
        </p:grpSpPr>
        <p:sp>
          <p:nvSpPr>
            <p:cNvPr id="28690" name="Rectangle 18"/>
            <p:cNvSpPr>
              <a:spLocks noChangeArrowheads="1"/>
            </p:cNvSpPr>
            <p:nvPr/>
          </p:nvSpPr>
          <p:spPr bwMode="auto">
            <a:xfrm>
              <a:off x="424490" y="5316917"/>
              <a:ext cx="1082258" cy="643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r>
                <a:rPr lang="en-US" sz="3600" dirty="0" smtClean="0"/>
                <a:t>V =</a:t>
              </a:r>
              <a:endParaRPr lang="en-US" sz="3600" dirty="0"/>
            </a:p>
          </p:txBody>
        </p:sp>
        <p:sp>
          <p:nvSpPr>
            <p:cNvPr id="28691" name="Rectangle 19"/>
            <p:cNvSpPr>
              <a:spLocks noChangeArrowheads="1"/>
            </p:cNvSpPr>
            <p:nvPr/>
          </p:nvSpPr>
          <p:spPr bwMode="auto">
            <a:xfrm>
              <a:off x="1485348" y="5734294"/>
              <a:ext cx="1486452" cy="643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r>
                <a:rPr lang="en-US" sz="3600" dirty="0"/>
                <a:t>(</a:t>
              </a:r>
              <a:r>
                <a:rPr lang="en-US" sz="3600" dirty="0" err="1"/>
                <a:t>k</a:t>
              </a:r>
              <a:r>
                <a:rPr lang="en-US" sz="3600" baseline="-25000" dirty="0" err="1"/>
                <a:t>e</a:t>
              </a:r>
              <a:r>
                <a:rPr lang="en-US" sz="3600" baseline="-25000" dirty="0"/>
                <a:t> </a:t>
              </a:r>
              <a:r>
                <a:rPr lang="en-US" sz="3600" dirty="0"/>
                <a:t>- g)</a:t>
              </a:r>
            </a:p>
          </p:txBody>
        </p:sp>
        <p:sp>
          <p:nvSpPr>
            <p:cNvPr id="28692" name="Line 20"/>
            <p:cNvSpPr>
              <a:spLocks noChangeShapeType="1"/>
            </p:cNvSpPr>
            <p:nvPr/>
          </p:nvSpPr>
          <p:spPr bwMode="auto">
            <a:xfrm>
              <a:off x="1485347" y="5690296"/>
              <a:ext cx="1486453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600"/>
            </a:p>
          </p:txBody>
        </p:sp>
        <p:sp>
          <p:nvSpPr>
            <p:cNvPr id="28693" name="Rectangle 21"/>
            <p:cNvSpPr>
              <a:spLocks noChangeArrowheads="1"/>
            </p:cNvSpPr>
            <p:nvPr/>
          </p:nvSpPr>
          <p:spPr bwMode="auto">
            <a:xfrm>
              <a:off x="1853097" y="5012117"/>
              <a:ext cx="865806" cy="643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r>
                <a:rPr lang="en-US" sz="3600" dirty="0"/>
                <a:t>D</a:t>
              </a:r>
              <a:r>
                <a:rPr lang="en-US" sz="3600" baseline="-25000" dirty="0"/>
                <a:t>1</a:t>
              </a:r>
            </a:p>
          </p:txBody>
        </p:sp>
      </p:grpSp>
      <p:sp>
        <p:nvSpPr>
          <p:cNvPr id="30742" name="Rectangle 22"/>
          <p:cNvSpPr>
            <a:spLocks noChangeArrowheads="1"/>
          </p:cNvSpPr>
          <p:nvPr/>
        </p:nvSpPr>
        <p:spPr bwMode="auto">
          <a:xfrm>
            <a:off x="3657600" y="4724400"/>
            <a:ext cx="5410200" cy="1828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43" name="Rectangle 23"/>
          <p:cNvSpPr>
            <a:spLocks noChangeArrowheads="1"/>
          </p:cNvSpPr>
          <p:nvPr/>
        </p:nvSpPr>
        <p:spPr bwMode="auto">
          <a:xfrm>
            <a:off x="3663950" y="4883150"/>
            <a:ext cx="5016500" cy="15113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2800" dirty="0"/>
              <a:t>D</a:t>
            </a:r>
            <a:r>
              <a:rPr lang="en-US" sz="2800" baseline="-25000" dirty="0"/>
              <a:t>1</a:t>
            </a:r>
            <a:r>
              <a:rPr lang="en-US" sz="2800" dirty="0"/>
              <a:t>:	Dividend paid at time 1.</a:t>
            </a:r>
          </a:p>
          <a:p>
            <a:pPr>
              <a:defRPr/>
            </a:pPr>
            <a:r>
              <a:rPr lang="en-US" sz="2800" dirty="0" smtClean="0"/>
              <a:t>g</a:t>
            </a:r>
            <a:r>
              <a:rPr lang="en-US" sz="2800" baseline="-25000" dirty="0" smtClean="0"/>
              <a:t> </a:t>
            </a:r>
            <a:r>
              <a:rPr lang="en-US" sz="2800" dirty="0"/>
              <a:t>:  	The constant growth rate.</a:t>
            </a:r>
          </a:p>
          <a:p>
            <a:pPr>
              <a:defRPr/>
            </a:pPr>
            <a:r>
              <a:rPr lang="en-US" sz="2800" dirty="0" err="1" smtClean="0"/>
              <a:t>k</a:t>
            </a:r>
            <a:r>
              <a:rPr lang="en-US" sz="2800" baseline="-25000" dirty="0" err="1" smtClean="0"/>
              <a:t>e</a:t>
            </a:r>
            <a:r>
              <a:rPr lang="en-US" sz="2800" dirty="0"/>
              <a:t>:  	Investor’s required return.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19113" y="3352799"/>
            <a:ext cx="7633242" cy="1207687"/>
            <a:chOff x="519113" y="3352799"/>
            <a:chExt cx="7633242" cy="1207687"/>
          </a:xfrm>
        </p:grpSpPr>
        <p:sp>
          <p:nvSpPr>
            <p:cNvPr id="28679" name="Rectangle 7"/>
            <p:cNvSpPr>
              <a:spLocks noChangeArrowheads="1"/>
            </p:cNvSpPr>
            <p:nvPr/>
          </p:nvSpPr>
          <p:spPr bwMode="auto">
            <a:xfrm>
              <a:off x="1585913" y="3978275"/>
              <a:ext cx="1480791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(1 + k</a:t>
              </a:r>
              <a:r>
                <a:rPr lang="en-US" sz="3200" baseline="-25000"/>
                <a:t>e</a:t>
              </a:r>
              <a:r>
                <a:rPr lang="en-US" sz="3200"/>
                <a:t>)</a:t>
              </a:r>
              <a:r>
                <a:rPr lang="en-US" sz="3200" baseline="30000"/>
                <a:t>1</a:t>
              </a:r>
            </a:p>
          </p:txBody>
        </p:sp>
        <p:sp>
          <p:nvSpPr>
            <p:cNvPr id="28680" name="Rectangle 8"/>
            <p:cNvSpPr>
              <a:spLocks noChangeArrowheads="1"/>
            </p:cNvSpPr>
            <p:nvPr/>
          </p:nvSpPr>
          <p:spPr bwMode="auto">
            <a:xfrm>
              <a:off x="3643313" y="3978275"/>
              <a:ext cx="1480791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(1 + k</a:t>
              </a:r>
              <a:r>
                <a:rPr lang="en-US" sz="3200" baseline="-25000"/>
                <a:t>e</a:t>
              </a:r>
              <a:r>
                <a:rPr lang="en-US" sz="3200"/>
                <a:t>)</a:t>
              </a:r>
              <a:r>
                <a:rPr lang="en-US" sz="3200" baseline="30000"/>
                <a:t>2</a:t>
              </a:r>
            </a:p>
          </p:txBody>
        </p:sp>
        <p:sp>
          <p:nvSpPr>
            <p:cNvPr id="28681" name="Rectangle 9"/>
            <p:cNvSpPr>
              <a:spLocks noChangeArrowheads="1"/>
            </p:cNvSpPr>
            <p:nvPr/>
          </p:nvSpPr>
          <p:spPr bwMode="auto">
            <a:xfrm>
              <a:off x="6538913" y="3978275"/>
              <a:ext cx="1536897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(1 + k</a:t>
              </a:r>
              <a:r>
                <a:rPr lang="en-US" sz="3200" baseline="-25000"/>
                <a:t>e</a:t>
              </a:r>
              <a:r>
                <a:rPr lang="en-US" sz="3200"/>
                <a:t>)</a:t>
              </a:r>
              <a:r>
                <a:rPr lang="en-US" sz="3200" baseline="50000">
                  <a:latin typeface="Symbol" pitchFamily="18" charset="2"/>
                </a:rPr>
                <a:t>¥</a:t>
              </a:r>
            </a:p>
          </p:txBody>
        </p:sp>
        <p:sp>
          <p:nvSpPr>
            <p:cNvPr id="28682" name="Rectangle 10"/>
            <p:cNvSpPr>
              <a:spLocks noChangeArrowheads="1"/>
            </p:cNvSpPr>
            <p:nvPr/>
          </p:nvSpPr>
          <p:spPr bwMode="auto">
            <a:xfrm>
              <a:off x="519113" y="3657600"/>
              <a:ext cx="713338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V =</a:t>
              </a:r>
            </a:p>
          </p:txBody>
        </p:sp>
        <p:sp>
          <p:nvSpPr>
            <p:cNvPr id="28683" name="Rectangle 11"/>
            <p:cNvSpPr>
              <a:spLocks noChangeArrowheads="1"/>
            </p:cNvSpPr>
            <p:nvPr/>
          </p:nvSpPr>
          <p:spPr bwMode="auto">
            <a:xfrm>
              <a:off x="3186113" y="3733800"/>
              <a:ext cx="387928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+</a:t>
              </a:r>
            </a:p>
          </p:txBody>
        </p:sp>
        <p:sp>
          <p:nvSpPr>
            <p:cNvPr id="28684" name="Rectangle 12"/>
            <p:cNvSpPr>
              <a:spLocks noChangeArrowheads="1"/>
            </p:cNvSpPr>
            <p:nvPr/>
          </p:nvSpPr>
          <p:spPr bwMode="auto">
            <a:xfrm>
              <a:off x="5167313" y="3733800"/>
              <a:ext cx="1091647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+ ... +</a:t>
              </a:r>
            </a:p>
          </p:txBody>
        </p:sp>
        <p:sp>
          <p:nvSpPr>
            <p:cNvPr id="28685" name="Line 13"/>
            <p:cNvSpPr>
              <a:spLocks noChangeShapeType="1"/>
            </p:cNvSpPr>
            <p:nvPr/>
          </p:nvSpPr>
          <p:spPr bwMode="auto">
            <a:xfrm>
              <a:off x="16002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28686" name="Line 14"/>
            <p:cNvSpPr>
              <a:spLocks noChangeShapeType="1"/>
            </p:cNvSpPr>
            <p:nvPr/>
          </p:nvSpPr>
          <p:spPr bwMode="auto">
            <a:xfrm>
              <a:off x="36576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28687" name="Line 15"/>
            <p:cNvSpPr>
              <a:spLocks noChangeShapeType="1"/>
            </p:cNvSpPr>
            <p:nvPr/>
          </p:nvSpPr>
          <p:spPr bwMode="auto">
            <a:xfrm>
              <a:off x="65532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28688" name="Rectangle 16"/>
            <p:cNvSpPr>
              <a:spLocks noChangeArrowheads="1"/>
            </p:cNvSpPr>
            <p:nvPr/>
          </p:nvSpPr>
          <p:spPr bwMode="auto">
            <a:xfrm>
              <a:off x="1600200" y="3352800"/>
              <a:ext cx="1433086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D</a:t>
              </a:r>
              <a:r>
                <a:rPr lang="en-US" sz="3200" baseline="-25000" dirty="0"/>
                <a:t>0</a:t>
              </a:r>
              <a:r>
                <a:rPr lang="en-US" sz="3200" dirty="0"/>
                <a:t>(1+g)</a:t>
              </a:r>
            </a:p>
          </p:txBody>
        </p:sp>
        <p:sp>
          <p:nvSpPr>
            <p:cNvPr id="28689" name="Rectangle 17"/>
            <p:cNvSpPr>
              <a:spLocks noChangeArrowheads="1"/>
            </p:cNvSpPr>
            <p:nvPr/>
          </p:nvSpPr>
          <p:spPr bwMode="auto">
            <a:xfrm>
              <a:off x="6523703" y="3352800"/>
              <a:ext cx="1628652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D</a:t>
              </a:r>
              <a:r>
                <a:rPr lang="en-US" sz="3200" baseline="-25000" dirty="0"/>
                <a:t>0</a:t>
              </a:r>
              <a:r>
                <a:rPr lang="en-US" sz="3200" dirty="0"/>
                <a:t>(1+g)</a:t>
              </a:r>
              <a:r>
                <a:rPr lang="en-US" sz="3200" baseline="50000" dirty="0">
                  <a:latin typeface="Symbol" pitchFamily="18" charset="2"/>
                </a:rPr>
                <a:t>¥</a:t>
              </a:r>
            </a:p>
          </p:txBody>
        </p:sp>
        <p:sp>
          <p:nvSpPr>
            <p:cNvPr id="28696" name="Rectangle 24"/>
            <p:cNvSpPr>
              <a:spLocks noChangeArrowheads="1"/>
            </p:cNvSpPr>
            <p:nvPr/>
          </p:nvSpPr>
          <p:spPr bwMode="auto">
            <a:xfrm>
              <a:off x="3643313" y="3352799"/>
              <a:ext cx="1572547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D</a:t>
              </a:r>
              <a:r>
                <a:rPr lang="en-US" sz="3200" baseline="-25000" dirty="0"/>
                <a:t>0</a:t>
              </a:r>
              <a:r>
                <a:rPr lang="en-US" sz="3200" dirty="0"/>
                <a:t>(1+g)</a:t>
              </a:r>
              <a:r>
                <a:rPr lang="en-US" sz="3200" baseline="30000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6176452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r>
              <a:rPr lang="en-US" b="1" dirty="0" smtClean="0"/>
              <a:t>Constant Growth Model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2800" dirty="0"/>
              <a:t>Stock CG has an expected dividend growth rate of 8%.  Each share of stock just received an annual $3.24 dividend.  The appropriate discount rate is 15%.  What is the value of the common stock</a:t>
            </a:r>
            <a:r>
              <a:rPr lang="en-US" sz="2800" dirty="0" smtClean="0"/>
              <a:t>?</a:t>
            </a:r>
          </a:p>
          <a:p>
            <a:pPr marL="0" indent="0">
              <a:buFont typeface="Monotype Sorts" pitchFamily="2" charset="2"/>
              <a:buNone/>
              <a:defRPr/>
            </a:pPr>
            <a:endParaRPr lang="en-US" sz="2800" dirty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</a:t>
            </a:r>
            <a:r>
              <a:rPr lang="en-US" baseline="-25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r>
              <a:rPr lang="en-US" dirty="0"/>
              <a:t> 	=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$3.24</a:t>
            </a:r>
            <a:r>
              <a:rPr lang="en-US" dirty="0"/>
              <a:t> ( 1 + .08 ) =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$3.50</a:t>
            </a:r>
            <a:endParaRPr lang="en-US" dirty="0"/>
          </a:p>
          <a:p>
            <a:pPr marL="0" indent="0">
              <a:buFont typeface="Monotype Sorts" pitchFamily="2" charset="2"/>
              <a:buNone/>
              <a:defRPr/>
            </a:pPr>
            <a:endParaRPr lang="en-US" dirty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V</a:t>
            </a:r>
            <a:r>
              <a:rPr lang="en-US" baseline="-25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CG</a:t>
            </a:r>
            <a:r>
              <a:rPr lang="en-US" dirty="0"/>
              <a:t>  	=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</a:t>
            </a:r>
            <a:r>
              <a:rPr lang="en-US" baseline="-25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r>
              <a:rPr lang="en-US" dirty="0"/>
              <a:t> / (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k</a:t>
            </a:r>
            <a:r>
              <a:rPr lang="en-US" baseline="-250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e</a:t>
            </a:r>
            <a:r>
              <a:rPr lang="en-US" baseline="-25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en-US" dirty="0"/>
              <a:t>- g ) =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$3.50</a:t>
            </a:r>
            <a:r>
              <a:rPr lang="en-US" dirty="0"/>
              <a:t> / (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.15</a:t>
            </a:r>
            <a:r>
              <a:rPr lang="en-US" dirty="0"/>
              <a:t> - .08 </a:t>
            </a:r>
            <a:r>
              <a:rPr lang="en-US" dirty="0" smtClean="0"/>
              <a:t>)</a:t>
            </a:r>
          </a:p>
          <a:p>
            <a:pPr marL="0" indent="0">
              <a:lnSpc>
                <a:spcPct val="110000"/>
              </a:lnSpc>
              <a:buFont typeface="Monotype Sorts" pitchFamily="2" charset="2"/>
              <a:buNone/>
              <a:defRPr/>
            </a:pPr>
            <a:r>
              <a:rPr lang="en-US" dirty="0" smtClean="0"/>
              <a:t> </a:t>
            </a:r>
            <a:r>
              <a:rPr lang="en-US" dirty="0"/>
              <a:t>	=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$50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760265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610600" cy="12192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Zero Growth Model</a:t>
            </a:r>
          </a:p>
        </p:txBody>
      </p:sp>
      <p:sp>
        <p:nvSpPr>
          <p:cNvPr id="32773" name="Rectangle 5"/>
          <p:cNvSpPr>
            <a:spLocks noGrp="1" noChangeArrowheads="1"/>
          </p:cNvSpPr>
          <p:nvPr>
            <p:ph idx="1"/>
          </p:nvPr>
        </p:nvSpPr>
        <p:spPr>
          <a:xfrm>
            <a:off x="76200" y="2057400"/>
            <a:ext cx="8991600" cy="10668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The 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zero growth model </a:t>
            </a:r>
            <a:r>
              <a:rPr lang="en-US" sz="3200" dirty="0" smtClean="0"/>
              <a:t>assumes that dividends will grow forever at the rate g = 0.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68192" y="5029200"/>
            <a:ext cx="1922608" cy="1253366"/>
            <a:chOff x="668192" y="5029200"/>
            <a:chExt cx="1922608" cy="1253366"/>
          </a:xfrm>
        </p:grpSpPr>
        <p:sp>
          <p:nvSpPr>
            <p:cNvPr id="30738" name="Rectangle 18"/>
            <p:cNvSpPr>
              <a:spLocks noChangeArrowheads="1"/>
            </p:cNvSpPr>
            <p:nvPr/>
          </p:nvSpPr>
          <p:spPr bwMode="auto">
            <a:xfrm>
              <a:off x="668192" y="5334000"/>
              <a:ext cx="777458" cy="643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600" dirty="0" smtClean="0"/>
                <a:t>V =</a:t>
              </a:r>
              <a:endParaRPr lang="en-US" sz="3600" dirty="0"/>
            </a:p>
          </p:txBody>
        </p:sp>
        <p:sp>
          <p:nvSpPr>
            <p:cNvPr id="30739" name="Rectangle 19"/>
            <p:cNvSpPr>
              <a:spLocks noChangeArrowheads="1"/>
            </p:cNvSpPr>
            <p:nvPr/>
          </p:nvSpPr>
          <p:spPr bwMode="auto">
            <a:xfrm>
              <a:off x="1890713" y="5638800"/>
              <a:ext cx="531750" cy="643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600" dirty="0" err="1"/>
                <a:t>k</a:t>
              </a:r>
              <a:r>
                <a:rPr lang="en-US" sz="3600" baseline="-25000" dirty="0" err="1"/>
                <a:t>e</a:t>
              </a:r>
              <a:endParaRPr lang="en-US" sz="3600" baseline="-25000" dirty="0"/>
            </a:p>
          </p:txBody>
        </p:sp>
        <p:sp>
          <p:nvSpPr>
            <p:cNvPr id="30740" name="Line 20"/>
            <p:cNvSpPr>
              <a:spLocks noChangeShapeType="1"/>
            </p:cNvSpPr>
            <p:nvPr/>
          </p:nvSpPr>
          <p:spPr bwMode="auto">
            <a:xfrm flipV="1">
              <a:off x="1600200" y="5676900"/>
              <a:ext cx="990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600"/>
            </a:p>
          </p:txBody>
        </p:sp>
        <p:sp>
          <p:nvSpPr>
            <p:cNvPr id="30741" name="Rectangle 21"/>
            <p:cNvSpPr>
              <a:spLocks noChangeArrowheads="1"/>
            </p:cNvSpPr>
            <p:nvPr/>
          </p:nvSpPr>
          <p:spPr bwMode="auto">
            <a:xfrm>
              <a:off x="1890713" y="5029200"/>
              <a:ext cx="621966" cy="643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600"/>
                <a:t>D</a:t>
              </a:r>
              <a:r>
                <a:rPr lang="en-US" sz="3600" baseline="-25000"/>
                <a:t>1</a:t>
              </a:r>
            </a:p>
          </p:txBody>
        </p:sp>
      </p:grpSp>
      <p:sp>
        <p:nvSpPr>
          <p:cNvPr id="32790" name="Rectangle 22"/>
          <p:cNvSpPr>
            <a:spLocks noChangeArrowheads="1"/>
          </p:cNvSpPr>
          <p:nvPr/>
        </p:nvSpPr>
        <p:spPr bwMode="auto">
          <a:xfrm>
            <a:off x="3657600" y="4724400"/>
            <a:ext cx="5410200" cy="1828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2791" name="Rectangle 23"/>
          <p:cNvSpPr>
            <a:spLocks noChangeArrowheads="1"/>
          </p:cNvSpPr>
          <p:nvPr/>
        </p:nvSpPr>
        <p:spPr bwMode="auto">
          <a:xfrm>
            <a:off x="3663950" y="5187950"/>
            <a:ext cx="5016500" cy="9779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2800" dirty="0"/>
              <a:t>D</a:t>
            </a:r>
            <a:r>
              <a:rPr lang="en-US" sz="2800" baseline="-25000" dirty="0"/>
              <a:t>1</a:t>
            </a:r>
            <a:r>
              <a:rPr lang="en-US" sz="2800" dirty="0"/>
              <a:t>:	Dividend paid at time 1.</a:t>
            </a:r>
          </a:p>
          <a:p>
            <a:pPr>
              <a:defRPr/>
            </a:pPr>
            <a:r>
              <a:rPr lang="en-US" sz="2800" dirty="0" err="1" smtClean="0"/>
              <a:t>k</a:t>
            </a:r>
            <a:r>
              <a:rPr lang="en-US" sz="2800" baseline="-25000" dirty="0" err="1" smtClean="0"/>
              <a:t>e</a:t>
            </a:r>
            <a:r>
              <a:rPr lang="en-US" sz="2800" dirty="0"/>
              <a:t>:  	Investor’s required return.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19113" y="3352800"/>
            <a:ext cx="7556697" cy="1207686"/>
            <a:chOff x="519113" y="3352800"/>
            <a:chExt cx="7556697" cy="1207686"/>
          </a:xfrm>
        </p:grpSpPr>
        <p:sp>
          <p:nvSpPr>
            <p:cNvPr id="30727" name="Rectangle 7"/>
            <p:cNvSpPr>
              <a:spLocks noChangeArrowheads="1"/>
            </p:cNvSpPr>
            <p:nvPr/>
          </p:nvSpPr>
          <p:spPr bwMode="auto">
            <a:xfrm>
              <a:off x="1585913" y="3978275"/>
              <a:ext cx="1480791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(1 + k</a:t>
              </a:r>
              <a:r>
                <a:rPr lang="en-US" sz="3200" baseline="-25000"/>
                <a:t>e</a:t>
              </a:r>
              <a:r>
                <a:rPr lang="en-US" sz="3200"/>
                <a:t>)</a:t>
              </a:r>
              <a:r>
                <a:rPr lang="en-US" sz="3200" baseline="30000"/>
                <a:t>1</a:t>
              </a:r>
            </a:p>
          </p:txBody>
        </p:sp>
        <p:sp>
          <p:nvSpPr>
            <p:cNvPr id="30728" name="Rectangle 8"/>
            <p:cNvSpPr>
              <a:spLocks noChangeArrowheads="1"/>
            </p:cNvSpPr>
            <p:nvPr/>
          </p:nvSpPr>
          <p:spPr bwMode="auto">
            <a:xfrm>
              <a:off x="3643313" y="3978275"/>
              <a:ext cx="1480791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(1 + k</a:t>
              </a:r>
              <a:r>
                <a:rPr lang="en-US" sz="3200" baseline="-25000"/>
                <a:t>e</a:t>
              </a:r>
              <a:r>
                <a:rPr lang="en-US" sz="3200"/>
                <a:t>)</a:t>
              </a:r>
              <a:r>
                <a:rPr lang="en-US" sz="3200" baseline="30000"/>
                <a:t>2</a:t>
              </a:r>
            </a:p>
          </p:txBody>
        </p:sp>
        <p:sp>
          <p:nvSpPr>
            <p:cNvPr id="30729" name="Rectangle 9"/>
            <p:cNvSpPr>
              <a:spLocks noChangeArrowheads="1"/>
            </p:cNvSpPr>
            <p:nvPr/>
          </p:nvSpPr>
          <p:spPr bwMode="auto">
            <a:xfrm>
              <a:off x="6538913" y="3978275"/>
              <a:ext cx="1536897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(1 + k</a:t>
              </a:r>
              <a:r>
                <a:rPr lang="en-US" sz="3200" baseline="-25000"/>
                <a:t>e</a:t>
              </a:r>
              <a:r>
                <a:rPr lang="en-US" sz="3200"/>
                <a:t>)</a:t>
              </a:r>
              <a:r>
                <a:rPr lang="en-US" sz="3200" baseline="50000">
                  <a:latin typeface="Symbol" pitchFamily="18" charset="2"/>
                </a:rPr>
                <a:t>¥</a:t>
              </a:r>
            </a:p>
          </p:txBody>
        </p:sp>
        <p:sp>
          <p:nvSpPr>
            <p:cNvPr id="30730" name="Rectangle 10"/>
            <p:cNvSpPr>
              <a:spLocks noChangeArrowheads="1"/>
            </p:cNvSpPr>
            <p:nvPr/>
          </p:nvSpPr>
          <p:spPr bwMode="auto">
            <a:xfrm>
              <a:off x="519113" y="3657600"/>
              <a:ext cx="1011496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V</a:t>
              </a:r>
              <a:r>
                <a:rPr lang="en-US" sz="3200" baseline="-25000" dirty="0"/>
                <a:t>ZG</a:t>
              </a:r>
              <a:r>
                <a:rPr lang="en-US" sz="3200" dirty="0"/>
                <a:t> =</a:t>
              </a:r>
            </a:p>
          </p:txBody>
        </p:sp>
        <p:sp>
          <p:nvSpPr>
            <p:cNvPr id="30731" name="Rectangle 11"/>
            <p:cNvSpPr>
              <a:spLocks noChangeArrowheads="1"/>
            </p:cNvSpPr>
            <p:nvPr/>
          </p:nvSpPr>
          <p:spPr bwMode="auto">
            <a:xfrm>
              <a:off x="3186113" y="3733800"/>
              <a:ext cx="387928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+</a:t>
              </a:r>
            </a:p>
          </p:txBody>
        </p:sp>
        <p:sp>
          <p:nvSpPr>
            <p:cNvPr id="30732" name="Rectangle 12"/>
            <p:cNvSpPr>
              <a:spLocks noChangeArrowheads="1"/>
            </p:cNvSpPr>
            <p:nvPr/>
          </p:nvSpPr>
          <p:spPr bwMode="auto">
            <a:xfrm>
              <a:off x="5167313" y="3733800"/>
              <a:ext cx="1091647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+ ... +</a:t>
              </a:r>
            </a:p>
          </p:txBody>
        </p:sp>
        <p:sp>
          <p:nvSpPr>
            <p:cNvPr id="30733" name="Line 13"/>
            <p:cNvSpPr>
              <a:spLocks noChangeShapeType="1"/>
            </p:cNvSpPr>
            <p:nvPr/>
          </p:nvSpPr>
          <p:spPr bwMode="auto">
            <a:xfrm>
              <a:off x="16002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30734" name="Line 14"/>
            <p:cNvSpPr>
              <a:spLocks noChangeShapeType="1"/>
            </p:cNvSpPr>
            <p:nvPr/>
          </p:nvSpPr>
          <p:spPr bwMode="auto">
            <a:xfrm>
              <a:off x="36576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30735" name="Line 15"/>
            <p:cNvSpPr>
              <a:spLocks noChangeShapeType="1"/>
            </p:cNvSpPr>
            <p:nvPr/>
          </p:nvSpPr>
          <p:spPr bwMode="auto">
            <a:xfrm>
              <a:off x="65532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30736" name="Rectangle 16"/>
            <p:cNvSpPr>
              <a:spLocks noChangeArrowheads="1"/>
            </p:cNvSpPr>
            <p:nvPr/>
          </p:nvSpPr>
          <p:spPr bwMode="auto">
            <a:xfrm>
              <a:off x="1890713" y="3352800"/>
              <a:ext cx="575480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D</a:t>
              </a:r>
              <a:r>
                <a:rPr lang="en-US" sz="3200" baseline="-25000"/>
                <a:t>1</a:t>
              </a:r>
            </a:p>
          </p:txBody>
        </p:sp>
        <p:sp>
          <p:nvSpPr>
            <p:cNvPr id="30737" name="Rectangle 17"/>
            <p:cNvSpPr>
              <a:spLocks noChangeArrowheads="1"/>
            </p:cNvSpPr>
            <p:nvPr/>
          </p:nvSpPr>
          <p:spPr bwMode="auto">
            <a:xfrm>
              <a:off x="6919913" y="3352800"/>
              <a:ext cx="631584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D</a:t>
              </a:r>
              <a:r>
                <a:rPr lang="en-US" sz="3200" baseline="-25000">
                  <a:latin typeface="Symbol" pitchFamily="18" charset="2"/>
                </a:rPr>
                <a:t>¥</a:t>
              </a:r>
            </a:p>
          </p:txBody>
        </p:sp>
        <p:sp>
          <p:nvSpPr>
            <p:cNvPr id="30744" name="Rectangle 24"/>
            <p:cNvSpPr>
              <a:spLocks noChangeArrowheads="1"/>
            </p:cNvSpPr>
            <p:nvPr/>
          </p:nvSpPr>
          <p:spPr bwMode="auto">
            <a:xfrm>
              <a:off x="4100513" y="3352800"/>
              <a:ext cx="575480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D</a:t>
              </a:r>
              <a:r>
                <a:rPr lang="en-US" sz="3200" baseline="-2500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3687891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10600" cy="13716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Zero Growth Model Example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153400" cy="24384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lnSpc>
                <a:spcPct val="90000"/>
              </a:lnSpc>
              <a:buFont typeface="Monotype Sorts" pitchFamily="2" charset="2"/>
              <a:buNone/>
              <a:defRPr/>
            </a:pPr>
            <a:r>
              <a:rPr lang="en-US" sz="3200" dirty="0" smtClean="0"/>
              <a:t>Stock ZG has an expected growth rate of 0%.  Each share of stock just received an annual $3.24 dividend per share.  The appropriate discount rate is 15%.  What is the value of the 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common stock</a:t>
            </a:r>
            <a:r>
              <a:rPr lang="en-US" sz="3200" dirty="0" smtClean="0"/>
              <a:t>?</a:t>
            </a:r>
            <a:endParaRPr lang="en-US" sz="32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457200" y="4419600"/>
            <a:ext cx="8153400" cy="2209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</a:t>
            </a:r>
            <a:r>
              <a:rPr lang="en-US" sz="3200" baseline="-25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r>
              <a:rPr lang="en-US" sz="3200" dirty="0"/>
              <a:t> 	= </a:t>
            </a: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$3.24</a:t>
            </a:r>
            <a:r>
              <a:rPr lang="en-US" sz="3200" dirty="0"/>
              <a:t> ( 1 + 0 ) = </a:t>
            </a: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$3.24</a:t>
            </a:r>
            <a:endParaRPr lang="en-US" sz="3200" dirty="0"/>
          </a:p>
          <a:p>
            <a:pPr algn="ctr"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endParaRPr lang="en-US" sz="1200" dirty="0"/>
          </a:p>
          <a:p>
            <a:pPr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V</a:t>
            </a:r>
            <a:r>
              <a:rPr lang="en-US" sz="3200" baseline="-25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ZG</a:t>
            </a:r>
            <a:r>
              <a:rPr lang="en-US" sz="3200" dirty="0"/>
              <a:t>  	= </a:t>
            </a: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</a:t>
            </a:r>
            <a:r>
              <a:rPr lang="en-US" sz="3200" baseline="-25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r>
              <a:rPr lang="en-US" sz="3200" dirty="0"/>
              <a:t> / ( </a:t>
            </a:r>
            <a:r>
              <a:rPr lang="en-US" sz="32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k</a:t>
            </a:r>
            <a:r>
              <a:rPr lang="en-US" sz="3200" baseline="-250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e</a:t>
            </a:r>
            <a:r>
              <a:rPr lang="en-US" sz="3200" baseline="-25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en-US" sz="3200" dirty="0"/>
              <a:t>- 0 ) = </a:t>
            </a: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$3.24</a:t>
            </a:r>
            <a:r>
              <a:rPr lang="en-US" sz="3200" dirty="0"/>
              <a:t> / ( </a:t>
            </a: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.15</a:t>
            </a:r>
            <a:r>
              <a:rPr lang="en-US" sz="3200" dirty="0"/>
              <a:t> - 0 ) 		=</a:t>
            </a: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$21.60</a:t>
            </a:r>
          </a:p>
        </p:txBody>
      </p:sp>
    </p:spTree>
    <p:extLst>
      <p:ext uri="{BB962C8B-B14F-4D97-AF65-F5344CB8AC3E}">
        <p14:creationId xmlns:p14="http://schemas.microsoft.com/office/powerpoint/2010/main" xmlns="" val="32108721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2029104" y="4762308"/>
            <a:ext cx="1663918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D</a:t>
            </a:r>
            <a:r>
              <a:rPr lang="en-US" sz="3200" baseline="-25000" dirty="0"/>
              <a:t>0</a:t>
            </a:r>
            <a:r>
              <a:rPr lang="en-US" sz="3200" dirty="0"/>
              <a:t>(1+g</a:t>
            </a:r>
            <a:r>
              <a:rPr lang="en-US" sz="3200" baseline="-25000" dirty="0"/>
              <a:t>1</a:t>
            </a:r>
            <a:r>
              <a:rPr lang="en-US" sz="3200" dirty="0"/>
              <a:t>)</a:t>
            </a:r>
            <a:r>
              <a:rPr lang="en-US" sz="3200" baseline="30000" dirty="0"/>
              <a:t>t</a:t>
            </a: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6061229" y="4661894"/>
            <a:ext cx="1668728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 err="1"/>
              <a:t>D</a:t>
            </a:r>
            <a:r>
              <a:rPr lang="en-US" sz="3200" baseline="-25000" dirty="0" err="1"/>
              <a:t>n</a:t>
            </a:r>
            <a:r>
              <a:rPr lang="en-US" sz="3200" dirty="0"/>
              <a:t>(1+g</a:t>
            </a:r>
            <a:r>
              <a:rPr lang="en-US" sz="3200" baseline="-25000" dirty="0"/>
              <a:t>2</a:t>
            </a:r>
            <a:r>
              <a:rPr lang="en-US" sz="3200" dirty="0"/>
              <a:t>)</a:t>
            </a:r>
            <a:r>
              <a:rPr lang="en-US" sz="3200" baseline="30000" dirty="0"/>
              <a:t>t</a:t>
            </a:r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534400" cy="12192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Growth Phases Model</a:t>
            </a:r>
          </a:p>
        </p:txBody>
      </p:sp>
      <p:sp>
        <p:nvSpPr>
          <p:cNvPr id="34824" name="Rectangle 8"/>
          <p:cNvSpPr>
            <a:spLocks noGrp="1" noChangeArrowheads="1"/>
          </p:cNvSpPr>
          <p:nvPr>
            <p:ph idx="1"/>
          </p:nvPr>
        </p:nvSpPr>
        <p:spPr>
          <a:xfrm>
            <a:off x="533400" y="2057400"/>
            <a:ext cx="8153400" cy="20574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400" dirty="0" smtClean="0"/>
              <a:t>The growth phases model assumes that dividends for each share will grow at two or more different growth rates.</a:t>
            </a:r>
          </a:p>
        </p:txBody>
      </p:sp>
      <p:sp>
        <p:nvSpPr>
          <p:cNvPr id="32778" name="Rectangle 10"/>
          <p:cNvSpPr>
            <a:spLocks noChangeArrowheads="1"/>
          </p:cNvSpPr>
          <p:nvPr/>
        </p:nvSpPr>
        <p:spPr bwMode="auto">
          <a:xfrm>
            <a:off x="2257863" y="5375296"/>
            <a:ext cx="1432701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(1 + </a:t>
            </a:r>
            <a:r>
              <a:rPr lang="en-US" sz="3200" dirty="0" err="1"/>
              <a:t>k</a:t>
            </a:r>
            <a:r>
              <a:rPr lang="en-US" sz="3200" baseline="-25000" dirty="0" err="1"/>
              <a:t>e</a:t>
            </a:r>
            <a:r>
              <a:rPr lang="en-US" sz="3200" dirty="0"/>
              <a:t>)</a:t>
            </a:r>
            <a:r>
              <a:rPr lang="en-US" sz="3200" baseline="30000" dirty="0"/>
              <a:t>t</a:t>
            </a:r>
          </a:p>
        </p:txBody>
      </p:sp>
      <p:sp>
        <p:nvSpPr>
          <p:cNvPr id="32779" name="Rectangle 11"/>
          <p:cNvSpPr>
            <a:spLocks noChangeArrowheads="1"/>
          </p:cNvSpPr>
          <p:nvPr/>
        </p:nvSpPr>
        <p:spPr bwMode="auto">
          <a:xfrm>
            <a:off x="6297256" y="5473700"/>
            <a:ext cx="1432701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(1 + </a:t>
            </a:r>
            <a:r>
              <a:rPr lang="en-US" sz="3200" dirty="0" err="1"/>
              <a:t>k</a:t>
            </a:r>
            <a:r>
              <a:rPr lang="en-US" sz="3200" baseline="-25000" dirty="0" err="1"/>
              <a:t>e</a:t>
            </a:r>
            <a:r>
              <a:rPr lang="en-US" sz="3200" dirty="0"/>
              <a:t>)</a:t>
            </a:r>
            <a:r>
              <a:rPr lang="en-US" sz="3200" baseline="30000" dirty="0"/>
              <a:t>t</a:t>
            </a:r>
          </a:p>
        </p:txBody>
      </p:sp>
      <p:sp>
        <p:nvSpPr>
          <p:cNvPr id="32780" name="Rectangle 12"/>
          <p:cNvSpPr>
            <a:spLocks noChangeArrowheads="1"/>
          </p:cNvSpPr>
          <p:nvPr/>
        </p:nvSpPr>
        <p:spPr bwMode="auto">
          <a:xfrm>
            <a:off x="501919" y="5053414"/>
            <a:ext cx="956994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V =</a:t>
            </a:r>
            <a:r>
              <a:rPr lang="en-US" sz="3200" dirty="0">
                <a:latin typeface="Symbol" pitchFamily="18" charset="2"/>
              </a:rPr>
              <a:t>S</a:t>
            </a:r>
          </a:p>
        </p:txBody>
      </p:sp>
      <p:sp>
        <p:nvSpPr>
          <p:cNvPr id="32781" name="Line 13"/>
          <p:cNvSpPr>
            <a:spLocks noChangeShapeType="1"/>
          </p:cNvSpPr>
          <p:nvPr/>
        </p:nvSpPr>
        <p:spPr bwMode="auto">
          <a:xfrm>
            <a:off x="2144713" y="5394916"/>
            <a:ext cx="1432701" cy="1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2783" name="Rectangle 15"/>
          <p:cNvSpPr>
            <a:spLocks noChangeArrowheads="1"/>
          </p:cNvSpPr>
          <p:nvPr/>
        </p:nvSpPr>
        <p:spPr bwMode="auto">
          <a:xfrm>
            <a:off x="1231594" y="5518149"/>
            <a:ext cx="665248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/>
              <a:t>t=1</a:t>
            </a:r>
          </a:p>
        </p:txBody>
      </p:sp>
      <p:sp>
        <p:nvSpPr>
          <p:cNvPr id="32784" name="Rectangle 16"/>
          <p:cNvSpPr>
            <a:spLocks noChangeArrowheads="1"/>
          </p:cNvSpPr>
          <p:nvPr/>
        </p:nvSpPr>
        <p:spPr bwMode="auto">
          <a:xfrm>
            <a:off x="1259338" y="4645025"/>
            <a:ext cx="371898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/>
              <a:t>n</a:t>
            </a:r>
          </a:p>
        </p:txBody>
      </p:sp>
      <p:sp>
        <p:nvSpPr>
          <p:cNvPr id="32785" name="Rectangle 17"/>
          <p:cNvSpPr>
            <a:spLocks noChangeArrowheads="1"/>
          </p:cNvSpPr>
          <p:nvPr/>
        </p:nvSpPr>
        <p:spPr bwMode="auto">
          <a:xfrm>
            <a:off x="4953559" y="4953000"/>
            <a:ext cx="426400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>
                <a:latin typeface="Symbol" pitchFamily="18" charset="2"/>
              </a:rPr>
              <a:t>S</a:t>
            </a:r>
          </a:p>
        </p:txBody>
      </p:sp>
      <p:sp>
        <p:nvSpPr>
          <p:cNvPr id="32786" name="Rectangle 18"/>
          <p:cNvSpPr>
            <a:spLocks noChangeArrowheads="1"/>
          </p:cNvSpPr>
          <p:nvPr/>
        </p:nvSpPr>
        <p:spPr bwMode="auto">
          <a:xfrm>
            <a:off x="5038837" y="5406075"/>
            <a:ext cx="1033938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/>
              <a:t>t=n+1</a:t>
            </a:r>
          </a:p>
        </p:txBody>
      </p:sp>
      <p:sp>
        <p:nvSpPr>
          <p:cNvPr id="32787" name="Rectangle 19"/>
          <p:cNvSpPr>
            <a:spLocks noChangeArrowheads="1"/>
          </p:cNvSpPr>
          <p:nvPr/>
        </p:nvSpPr>
        <p:spPr bwMode="auto">
          <a:xfrm>
            <a:off x="5166759" y="4615828"/>
            <a:ext cx="476093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>
                <a:latin typeface="Symbol" pitchFamily="18" charset="2"/>
              </a:rPr>
              <a:t>¥</a:t>
            </a:r>
          </a:p>
        </p:txBody>
      </p:sp>
      <p:sp>
        <p:nvSpPr>
          <p:cNvPr id="32788" name="Line 20"/>
          <p:cNvSpPr>
            <a:spLocks noChangeShapeType="1"/>
          </p:cNvSpPr>
          <p:nvPr/>
        </p:nvSpPr>
        <p:spPr bwMode="auto">
          <a:xfrm flipV="1">
            <a:off x="6297256" y="5394917"/>
            <a:ext cx="1432701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2789" name="Rectangle 21"/>
          <p:cNvSpPr>
            <a:spLocks noChangeArrowheads="1"/>
          </p:cNvSpPr>
          <p:nvPr/>
        </p:nvSpPr>
        <p:spPr bwMode="auto">
          <a:xfrm>
            <a:off x="4354513" y="5103813"/>
            <a:ext cx="387928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xmlns="" val="39174860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2043113" y="4692650"/>
            <a:ext cx="1663918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D</a:t>
            </a:r>
            <a:r>
              <a:rPr lang="en-US" sz="3200" baseline="-25000"/>
              <a:t>0</a:t>
            </a:r>
            <a:r>
              <a:rPr lang="en-US" sz="3200"/>
              <a:t>(1+g</a:t>
            </a:r>
            <a:r>
              <a:rPr lang="en-US" sz="3200" baseline="-25000"/>
              <a:t>1</a:t>
            </a:r>
            <a:r>
              <a:rPr lang="en-US" sz="3200"/>
              <a:t>)</a:t>
            </a:r>
            <a:r>
              <a:rPr lang="en-US" sz="3200" baseline="30000"/>
              <a:t>t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7104063" y="4730750"/>
            <a:ext cx="856005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D</a:t>
            </a:r>
            <a:r>
              <a:rPr lang="en-US" sz="3200" baseline="-25000" dirty="0"/>
              <a:t>n+1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title"/>
          </p:nvPr>
        </p:nvSpPr>
        <p:spPr>
          <a:xfrm>
            <a:off x="303213" y="304800"/>
            <a:ext cx="8610600" cy="12192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Growth Phases Model</a:t>
            </a:r>
          </a:p>
        </p:txBody>
      </p:sp>
      <p:sp>
        <p:nvSpPr>
          <p:cNvPr id="35847" name="Rectangle 7"/>
          <p:cNvSpPr>
            <a:spLocks noGrp="1" noChangeArrowheads="1"/>
          </p:cNvSpPr>
          <p:nvPr>
            <p:ph idx="1"/>
          </p:nvPr>
        </p:nvSpPr>
        <p:spPr>
          <a:xfrm>
            <a:off x="233516" y="1676400"/>
            <a:ext cx="8610600" cy="2057400"/>
          </a:xfrm>
          <a:effectLst>
            <a:outerShdw algn="ctr" rotWithShape="0">
              <a:schemeClr val="bg2"/>
            </a:outerShdw>
          </a:effectLst>
        </p:spPr>
        <p:txBody>
          <a:bodyPr>
            <a:normAutofit lnSpcReduction="10000"/>
          </a:bodyPr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400" dirty="0" smtClean="0"/>
              <a:t>Note that the second phase of the growth phases model assumes that dividends will grow at a constant rate g</a:t>
            </a:r>
            <a:r>
              <a:rPr lang="en-US" sz="3400" baseline="-25000" dirty="0" smtClean="0"/>
              <a:t>2</a:t>
            </a:r>
            <a:r>
              <a:rPr lang="en-US" sz="3400" dirty="0" smtClean="0"/>
              <a:t>.  We can rewrite the formula as:</a:t>
            </a:r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2144713" y="5518150"/>
            <a:ext cx="1432701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(1 + k</a:t>
            </a:r>
            <a:r>
              <a:rPr lang="en-US" sz="3200" baseline="-25000"/>
              <a:t>e</a:t>
            </a:r>
            <a:r>
              <a:rPr lang="en-US" sz="3200"/>
              <a:t>)</a:t>
            </a:r>
            <a:r>
              <a:rPr lang="en-US" sz="3200" baseline="30000"/>
              <a:t>t</a:t>
            </a:r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6834188" y="5457825"/>
            <a:ext cx="1355757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(k</a:t>
            </a:r>
            <a:r>
              <a:rPr lang="en-US" sz="3200" baseline="-25000"/>
              <a:t>e </a:t>
            </a:r>
            <a:r>
              <a:rPr lang="en-US" sz="3200"/>
              <a:t>- g</a:t>
            </a:r>
            <a:r>
              <a:rPr lang="en-US" sz="3200" baseline="-25000"/>
              <a:t>2</a:t>
            </a:r>
            <a:r>
              <a:rPr lang="en-US" sz="3200"/>
              <a:t>)</a:t>
            </a:r>
          </a:p>
        </p:txBody>
      </p:sp>
      <p:sp>
        <p:nvSpPr>
          <p:cNvPr id="33803" name="Rectangle 11"/>
          <p:cNvSpPr>
            <a:spLocks noChangeArrowheads="1"/>
          </p:cNvSpPr>
          <p:nvPr/>
        </p:nvSpPr>
        <p:spPr bwMode="auto">
          <a:xfrm>
            <a:off x="501919" y="5078390"/>
            <a:ext cx="956994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V =</a:t>
            </a:r>
            <a:r>
              <a:rPr lang="en-US" sz="3200" dirty="0">
                <a:latin typeface="Symbol" pitchFamily="18" charset="2"/>
              </a:rPr>
              <a:t>S</a:t>
            </a:r>
          </a:p>
        </p:txBody>
      </p:sp>
      <p:sp>
        <p:nvSpPr>
          <p:cNvPr id="33804" name="Line 12"/>
          <p:cNvSpPr>
            <a:spLocks noChangeShapeType="1"/>
          </p:cNvSpPr>
          <p:nvPr/>
        </p:nvSpPr>
        <p:spPr bwMode="auto">
          <a:xfrm>
            <a:off x="2146300" y="5448300"/>
            <a:ext cx="1560731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06" name="Rectangle 14"/>
          <p:cNvSpPr>
            <a:spLocks noChangeArrowheads="1"/>
          </p:cNvSpPr>
          <p:nvPr/>
        </p:nvSpPr>
        <p:spPr bwMode="auto">
          <a:xfrm>
            <a:off x="1138999" y="5499100"/>
            <a:ext cx="734176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t=1</a:t>
            </a:r>
          </a:p>
        </p:txBody>
      </p:sp>
      <p:sp>
        <p:nvSpPr>
          <p:cNvPr id="33807" name="Rectangle 15"/>
          <p:cNvSpPr>
            <a:spLocks noChangeArrowheads="1"/>
          </p:cNvSpPr>
          <p:nvPr/>
        </p:nvSpPr>
        <p:spPr bwMode="auto">
          <a:xfrm>
            <a:off x="1306513" y="4645025"/>
            <a:ext cx="399149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n</a:t>
            </a:r>
          </a:p>
        </p:txBody>
      </p:sp>
      <p:sp>
        <p:nvSpPr>
          <p:cNvPr id="33808" name="Line 16"/>
          <p:cNvSpPr>
            <a:spLocks noChangeShapeType="1"/>
          </p:cNvSpPr>
          <p:nvPr/>
        </p:nvSpPr>
        <p:spPr bwMode="auto">
          <a:xfrm>
            <a:off x="6934200" y="5448300"/>
            <a:ext cx="1524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09" name="Rectangle 17"/>
          <p:cNvSpPr>
            <a:spLocks noChangeArrowheads="1"/>
          </p:cNvSpPr>
          <p:nvPr/>
        </p:nvSpPr>
        <p:spPr bwMode="auto">
          <a:xfrm>
            <a:off x="3966585" y="5103813"/>
            <a:ext cx="387928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+</a:t>
            </a:r>
          </a:p>
        </p:txBody>
      </p:sp>
      <p:sp>
        <p:nvSpPr>
          <p:cNvPr id="33810" name="Rectangle 18"/>
          <p:cNvSpPr>
            <a:spLocks noChangeArrowheads="1"/>
          </p:cNvSpPr>
          <p:nvPr/>
        </p:nvSpPr>
        <p:spPr bwMode="auto">
          <a:xfrm>
            <a:off x="5624513" y="4781550"/>
            <a:ext cx="391134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1</a:t>
            </a:r>
          </a:p>
        </p:txBody>
      </p:sp>
      <p:sp>
        <p:nvSpPr>
          <p:cNvPr id="33811" name="Rectangle 19"/>
          <p:cNvSpPr>
            <a:spLocks noChangeArrowheads="1"/>
          </p:cNvSpPr>
          <p:nvPr/>
        </p:nvSpPr>
        <p:spPr bwMode="auto">
          <a:xfrm>
            <a:off x="4764088" y="5499100"/>
            <a:ext cx="1485601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(1 + k</a:t>
            </a:r>
            <a:r>
              <a:rPr lang="en-US" sz="3200" baseline="-25000"/>
              <a:t>e</a:t>
            </a:r>
            <a:r>
              <a:rPr lang="en-US" sz="3200"/>
              <a:t>)</a:t>
            </a:r>
            <a:r>
              <a:rPr lang="en-US" sz="3200" baseline="30000"/>
              <a:t>n</a:t>
            </a:r>
          </a:p>
        </p:txBody>
      </p:sp>
      <p:sp>
        <p:nvSpPr>
          <p:cNvPr id="33812" name="Line 20"/>
          <p:cNvSpPr>
            <a:spLocks noChangeShapeType="1"/>
          </p:cNvSpPr>
          <p:nvPr/>
        </p:nvSpPr>
        <p:spPr bwMode="auto">
          <a:xfrm>
            <a:off x="4876800" y="5448300"/>
            <a:ext cx="1752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13" name="Line 21"/>
          <p:cNvSpPr>
            <a:spLocks noChangeShapeType="1"/>
          </p:cNvSpPr>
          <p:nvPr/>
        </p:nvSpPr>
        <p:spPr bwMode="auto">
          <a:xfrm>
            <a:off x="4800600" y="4800600"/>
            <a:ext cx="0" cy="1371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14" name="Line 22"/>
          <p:cNvSpPr>
            <a:spLocks noChangeShapeType="1"/>
          </p:cNvSpPr>
          <p:nvPr/>
        </p:nvSpPr>
        <p:spPr bwMode="auto">
          <a:xfrm>
            <a:off x="4800600" y="4800600"/>
            <a:ext cx="228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15" name="Line 23"/>
          <p:cNvSpPr>
            <a:spLocks noChangeShapeType="1"/>
          </p:cNvSpPr>
          <p:nvPr/>
        </p:nvSpPr>
        <p:spPr bwMode="auto">
          <a:xfrm>
            <a:off x="4800600" y="6172200"/>
            <a:ext cx="228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16" name="Line 24"/>
          <p:cNvSpPr>
            <a:spLocks noChangeShapeType="1"/>
          </p:cNvSpPr>
          <p:nvPr/>
        </p:nvSpPr>
        <p:spPr bwMode="auto">
          <a:xfrm>
            <a:off x="8534400" y="4800600"/>
            <a:ext cx="0" cy="1371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17" name="Line 25"/>
          <p:cNvSpPr>
            <a:spLocks noChangeShapeType="1"/>
          </p:cNvSpPr>
          <p:nvPr/>
        </p:nvSpPr>
        <p:spPr bwMode="auto">
          <a:xfrm>
            <a:off x="6781800" y="4800600"/>
            <a:ext cx="0" cy="1371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18" name="Line 26"/>
          <p:cNvSpPr>
            <a:spLocks noChangeShapeType="1"/>
          </p:cNvSpPr>
          <p:nvPr/>
        </p:nvSpPr>
        <p:spPr bwMode="auto">
          <a:xfrm>
            <a:off x="6858000" y="4800600"/>
            <a:ext cx="0" cy="1371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19" name="Line 27"/>
          <p:cNvSpPr>
            <a:spLocks noChangeShapeType="1"/>
          </p:cNvSpPr>
          <p:nvPr/>
        </p:nvSpPr>
        <p:spPr bwMode="auto">
          <a:xfrm>
            <a:off x="6553200" y="4800600"/>
            <a:ext cx="228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20" name="Line 28"/>
          <p:cNvSpPr>
            <a:spLocks noChangeShapeType="1"/>
          </p:cNvSpPr>
          <p:nvPr/>
        </p:nvSpPr>
        <p:spPr bwMode="auto">
          <a:xfrm>
            <a:off x="6858000" y="4800600"/>
            <a:ext cx="228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21" name="Line 29"/>
          <p:cNvSpPr>
            <a:spLocks noChangeShapeType="1"/>
          </p:cNvSpPr>
          <p:nvPr/>
        </p:nvSpPr>
        <p:spPr bwMode="auto">
          <a:xfrm>
            <a:off x="6858000" y="6172200"/>
            <a:ext cx="228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22" name="Line 30"/>
          <p:cNvSpPr>
            <a:spLocks noChangeShapeType="1"/>
          </p:cNvSpPr>
          <p:nvPr/>
        </p:nvSpPr>
        <p:spPr bwMode="auto">
          <a:xfrm>
            <a:off x="6553200" y="6172200"/>
            <a:ext cx="228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23" name="Line 31"/>
          <p:cNvSpPr>
            <a:spLocks noChangeShapeType="1"/>
          </p:cNvSpPr>
          <p:nvPr/>
        </p:nvSpPr>
        <p:spPr bwMode="auto">
          <a:xfrm>
            <a:off x="8305800" y="4800600"/>
            <a:ext cx="228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24" name="Line 32"/>
          <p:cNvSpPr>
            <a:spLocks noChangeShapeType="1"/>
          </p:cNvSpPr>
          <p:nvPr/>
        </p:nvSpPr>
        <p:spPr bwMode="auto">
          <a:xfrm>
            <a:off x="8305800" y="6172200"/>
            <a:ext cx="228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xmlns="" val="18180434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Growth Phases Model Example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idx="1"/>
          </p:nvPr>
        </p:nvSpPr>
        <p:spPr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/>
              <a:t>Stock GP has an expected growth rate of 16% for the first 3 years and 8% thereafter.  Each share of stock just received an annual $3.24 dividend per share.  The appropriate discount rate is 15%.  What is the value of the common stock under this scenario?</a:t>
            </a:r>
          </a:p>
        </p:txBody>
      </p:sp>
    </p:spTree>
    <p:extLst>
      <p:ext uri="{BB962C8B-B14F-4D97-AF65-F5344CB8AC3E}">
        <p14:creationId xmlns:p14="http://schemas.microsoft.com/office/powerpoint/2010/main" xmlns="" val="19047061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9" name="Rectangle 1027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610600" cy="14478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Growth Phases Model Example</a:t>
            </a:r>
          </a:p>
        </p:txBody>
      </p:sp>
      <p:sp>
        <p:nvSpPr>
          <p:cNvPr id="35846" name="Line 1030"/>
          <p:cNvSpPr>
            <a:spLocks noChangeShapeType="1"/>
          </p:cNvSpPr>
          <p:nvPr/>
        </p:nvSpPr>
        <p:spPr bwMode="auto">
          <a:xfrm>
            <a:off x="1066800" y="2819400"/>
            <a:ext cx="62484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7" name="Line 1031"/>
          <p:cNvSpPr>
            <a:spLocks noChangeShapeType="1"/>
          </p:cNvSpPr>
          <p:nvPr/>
        </p:nvSpPr>
        <p:spPr bwMode="auto">
          <a:xfrm>
            <a:off x="10668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8" name="Line 1032"/>
          <p:cNvSpPr>
            <a:spLocks noChangeShapeType="1"/>
          </p:cNvSpPr>
          <p:nvPr/>
        </p:nvSpPr>
        <p:spPr bwMode="auto">
          <a:xfrm>
            <a:off x="19812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9" name="Line 1033"/>
          <p:cNvSpPr>
            <a:spLocks noChangeShapeType="1"/>
          </p:cNvSpPr>
          <p:nvPr/>
        </p:nvSpPr>
        <p:spPr bwMode="auto">
          <a:xfrm>
            <a:off x="28956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0" name="Line 1034"/>
          <p:cNvSpPr>
            <a:spLocks noChangeShapeType="1"/>
          </p:cNvSpPr>
          <p:nvPr/>
        </p:nvSpPr>
        <p:spPr bwMode="auto">
          <a:xfrm>
            <a:off x="3810000" y="2590800"/>
            <a:ext cx="0" cy="4572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35851" name="Line 1035"/>
          <p:cNvSpPr>
            <a:spLocks noChangeShapeType="1"/>
          </p:cNvSpPr>
          <p:nvPr/>
        </p:nvSpPr>
        <p:spPr bwMode="auto">
          <a:xfrm>
            <a:off x="47244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2" name="Line 1036"/>
          <p:cNvSpPr>
            <a:spLocks noChangeShapeType="1"/>
          </p:cNvSpPr>
          <p:nvPr/>
        </p:nvSpPr>
        <p:spPr bwMode="auto">
          <a:xfrm>
            <a:off x="56388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3" name="Line 1037"/>
          <p:cNvSpPr>
            <a:spLocks noChangeShapeType="1"/>
          </p:cNvSpPr>
          <p:nvPr/>
        </p:nvSpPr>
        <p:spPr bwMode="auto">
          <a:xfrm>
            <a:off x="65532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4" name="Text Box 1038"/>
          <p:cNvSpPr txBox="1">
            <a:spLocks noChangeArrowheads="1"/>
          </p:cNvSpPr>
          <p:nvPr/>
        </p:nvSpPr>
        <p:spPr bwMode="auto">
          <a:xfrm>
            <a:off x="7375525" y="2398713"/>
            <a:ext cx="5111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chemeClr val="tx1"/>
                </a:solidFill>
                <a:sym typeface="Symbol" pitchFamily="18" charset="2"/>
              </a:rPr>
              <a:t>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5855" name="Text Box 1039"/>
          <p:cNvSpPr txBox="1">
            <a:spLocks noChangeArrowheads="1"/>
          </p:cNvSpPr>
          <p:nvPr/>
        </p:nvSpPr>
        <p:spPr bwMode="auto">
          <a:xfrm>
            <a:off x="838200" y="2133600"/>
            <a:ext cx="59039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>
                <a:solidFill>
                  <a:schemeClr val="tx1"/>
                </a:solidFill>
              </a:rPr>
              <a:t>0       1        2       3       4       5        6</a:t>
            </a:r>
          </a:p>
        </p:txBody>
      </p:sp>
      <p:sp>
        <p:nvSpPr>
          <p:cNvPr id="35856" name="Text Box 1040"/>
          <p:cNvSpPr txBox="1">
            <a:spLocks noChangeArrowheads="1"/>
          </p:cNvSpPr>
          <p:nvPr/>
        </p:nvSpPr>
        <p:spPr bwMode="auto">
          <a:xfrm>
            <a:off x="838200" y="3048000"/>
            <a:ext cx="60801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>
                <a:solidFill>
                  <a:schemeClr val="tx1"/>
                </a:solidFill>
              </a:rPr>
              <a:t>         D</a:t>
            </a:r>
            <a:r>
              <a:rPr lang="en-US" sz="2800" baseline="-25000">
                <a:solidFill>
                  <a:schemeClr val="tx1"/>
                </a:solidFill>
              </a:rPr>
              <a:t>1</a:t>
            </a:r>
            <a:r>
              <a:rPr lang="en-US" sz="2800">
                <a:solidFill>
                  <a:schemeClr val="tx1"/>
                </a:solidFill>
              </a:rPr>
              <a:t>     D</a:t>
            </a:r>
            <a:r>
              <a:rPr lang="en-US" sz="2800" baseline="-25000">
                <a:solidFill>
                  <a:schemeClr val="tx1"/>
                </a:solidFill>
              </a:rPr>
              <a:t>2</a:t>
            </a:r>
            <a:r>
              <a:rPr lang="en-US" sz="2800">
                <a:solidFill>
                  <a:schemeClr val="tx1"/>
                </a:solidFill>
              </a:rPr>
              <a:t>      D</a:t>
            </a:r>
            <a:r>
              <a:rPr lang="en-US" sz="2800" baseline="-25000">
                <a:solidFill>
                  <a:schemeClr val="tx1"/>
                </a:solidFill>
              </a:rPr>
              <a:t>3</a:t>
            </a:r>
            <a:r>
              <a:rPr lang="en-US" sz="2800">
                <a:solidFill>
                  <a:schemeClr val="tx1"/>
                </a:solidFill>
              </a:rPr>
              <a:t>     D</a:t>
            </a:r>
            <a:r>
              <a:rPr lang="en-US" sz="2800" baseline="-25000">
                <a:solidFill>
                  <a:schemeClr val="tx1"/>
                </a:solidFill>
              </a:rPr>
              <a:t>4</a:t>
            </a:r>
            <a:r>
              <a:rPr lang="en-US" sz="2800">
                <a:solidFill>
                  <a:schemeClr val="tx1"/>
                </a:solidFill>
              </a:rPr>
              <a:t>      D</a:t>
            </a:r>
            <a:r>
              <a:rPr lang="en-US" sz="2800" baseline="-25000">
                <a:solidFill>
                  <a:schemeClr val="tx1"/>
                </a:solidFill>
              </a:rPr>
              <a:t>5</a:t>
            </a:r>
            <a:r>
              <a:rPr lang="en-US" sz="2800">
                <a:solidFill>
                  <a:schemeClr val="tx1"/>
                </a:solidFill>
              </a:rPr>
              <a:t>     D</a:t>
            </a:r>
            <a:r>
              <a:rPr lang="en-US" sz="2800" baseline="-2500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35857" name="Line 1041"/>
          <p:cNvSpPr>
            <a:spLocks noChangeShapeType="1"/>
          </p:cNvSpPr>
          <p:nvPr/>
        </p:nvSpPr>
        <p:spPr bwMode="auto">
          <a:xfrm>
            <a:off x="3810000" y="3657600"/>
            <a:ext cx="0" cy="4572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35858" name="Line 1042"/>
          <p:cNvSpPr>
            <a:spLocks noChangeShapeType="1"/>
          </p:cNvSpPr>
          <p:nvPr/>
        </p:nvSpPr>
        <p:spPr bwMode="auto">
          <a:xfrm>
            <a:off x="1066800" y="3581400"/>
            <a:ext cx="0" cy="533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9" name="Line 1043"/>
          <p:cNvSpPr>
            <a:spLocks noChangeShapeType="1"/>
          </p:cNvSpPr>
          <p:nvPr/>
        </p:nvSpPr>
        <p:spPr bwMode="auto">
          <a:xfrm>
            <a:off x="1066800" y="3810000"/>
            <a:ext cx="2743200" cy="0"/>
          </a:xfrm>
          <a:prstGeom prst="line">
            <a:avLst/>
          </a:prstGeom>
          <a:ln>
            <a:headEnd type="triangle" w="med" len="med"/>
            <a:tailEnd type="triangl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35860" name="Text Box 1044"/>
          <p:cNvSpPr txBox="1">
            <a:spLocks noChangeArrowheads="1"/>
          </p:cNvSpPr>
          <p:nvPr/>
        </p:nvSpPr>
        <p:spPr bwMode="auto">
          <a:xfrm>
            <a:off x="1127125" y="3946525"/>
            <a:ext cx="26955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600">
                <a:solidFill>
                  <a:schemeClr val="tx1"/>
                </a:solidFill>
              </a:rPr>
              <a:t>Growth of 16% for 3 years</a:t>
            </a:r>
          </a:p>
        </p:txBody>
      </p:sp>
      <p:sp>
        <p:nvSpPr>
          <p:cNvPr id="35861" name="Text Box 1045"/>
          <p:cNvSpPr txBox="1">
            <a:spLocks noChangeArrowheads="1"/>
          </p:cNvSpPr>
          <p:nvPr/>
        </p:nvSpPr>
        <p:spPr bwMode="auto">
          <a:xfrm>
            <a:off x="3962400" y="3962400"/>
            <a:ext cx="2540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600">
                <a:solidFill>
                  <a:schemeClr val="tx1"/>
                </a:solidFill>
              </a:rPr>
              <a:t>Growth of 8% to infinity!</a:t>
            </a:r>
          </a:p>
        </p:txBody>
      </p:sp>
      <p:sp>
        <p:nvSpPr>
          <p:cNvPr id="35862" name="Line 1046"/>
          <p:cNvSpPr>
            <a:spLocks noChangeShapeType="1"/>
          </p:cNvSpPr>
          <p:nvPr/>
        </p:nvSpPr>
        <p:spPr bwMode="auto">
          <a:xfrm>
            <a:off x="3886200" y="3810000"/>
            <a:ext cx="3352800" cy="0"/>
          </a:xfrm>
          <a:prstGeom prst="line">
            <a:avLst/>
          </a:prstGeom>
          <a:ln>
            <a:headEnd/>
            <a:tailEnd type="triangl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990600" y="4876800"/>
            <a:ext cx="6896100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2400" dirty="0"/>
              <a:t>Stock GP has two phases of growth.  The first, 16%, starts at time t=0 for 3 years and is followed by 8% thereafter starting at time t=3.  We should view the time line as two separate time lines in the valuation.</a:t>
            </a:r>
          </a:p>
        </p:txBody>
      </p:sp>
    </p:spTree>
    <p:extLst>
      <p:ext uri="{BB962C8B-B14F-4D97-AF65-F5344CB8AC3E}">
        <p14:creationId xmlns:p14="http://schemas.microsoft.com/office/powerpoint/2010/main" xmlns="" val="2107565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7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13716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Growth Phases Model Example</a:t>
            </a:r>
          </a:p>
        </p:txBody>
      </p:sp>
      <p:sp>
        <p:nvSpPr>
          <p:cNvPr id="144388" name="Rectangle 4"/>
          <p:cNvSpPr>
            <a:spLocks noGrp="1" noChangeArrowheads="1"/>
          </p:cNvSpPr>
          <p:nvPr>
            <p:ph idx="1"/>
          </p:nvPr>
        </p:nvSpPr>
        <p:spPr>
          <a:xfrm>
            <a:off x="762000" y="5638800"/>
            <a:ext cx="7543800" cy="762000"/>
          </a:xfrm>
          <a:effectLst>
            <a:outerShdw algn="ctr" rotWithShape="0">
              <a:schemeClr val="bg2"/>
            </a:outerShdw>
          </a:effectLst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Font typeface="Monotype Sorts" pitchFamily="2" charset="2"/>
              <a:buNone/>
              <a:defRPr/>
            </a:pPr>
            <a:r>
              <a:rPr lang="en-US" sz="2800" dirty="0" smtClean="0"/>
              <a:t>We can value Phase 2 using the Constant Growth Model</a:t>
            </a:r>
          </a:p>
        </p:txBody>
      </p:sp>
      <p:sp>
        <p:nvSpPr>
          <p:cNvPr id="36877" name="Text Box 14"/>
          <p:cNvSpPr txBox="1">
            <a:spLocks noChangeArrowheads="1"/>
          </p:cNvSpPr>
          <p:nvPr/>
        </p:nvSpPr>
        <p:spPr bwMode="auto">
          <a:xfrm>
            <a:off x="7467600" y="4038600"/>
            <a:ext cx="5111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>
                <a:sym typeface="Symbol" pitchFamily="18" charset="2"/>
              </a:rPr>
              <a:t></a:t>
            </a:r>
            <a:endParaRPr lang="en-US"/>
          </a:p>
        </p:txBody>
      </p:sp>
      <p:sp>
        <p:nvSpPr>
          <p:cNvPr id="36880" name="Text Box 23"/>
          <p:cNvSpPr txBox="1">
            <a:spLocks noChangeArrowheads="1"/>
          </p:cNvSpPr>
          <p:nvPr/>
        </p:nvSpPr>
        <p:spPr bwMode="auto">
          <a:xfrm>
            <a:off x="838200" y="4648200"/>
            <a:ext cx="60848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                                      D</a:t>
            </a:r>
            <a:r>
              <a:rPr lang="en-US" sz="2800" baseline="-25000" dirty="0">
                <a:solidFill>
                  <a:schemeClr val="tx1"/>
                </a:solidFill>
              </a:rPr>
              <a:t>4</a:t>
            </a:r>
            <a:r>
              <a:rPr lang="en-US" sz="2800" dirty="0">
                <a:solidFill>
                  <a:schemeClr val="tx1"/>
                </a:solidFill>
              </a:rPr>
              <a:t>     D</a:t>
            </a:r>
            <a:r>
              <a:rPr lang="en-US" sz="2800" baseline="-25000" dirty="0">
                <a:solidFill>
                  <a:schemeClr val="tx1"/>
                </a:solidFill>
              </a:rPr>
              <a:t>5</a:t>
            </a:r>
            <a:r>
              <a:rPr lang="en-US" sz="2800" dirty="0">
                <a:solidFill>
                  <a:schemeClr val="tx1"/>
                </a:solidFill>
              </a:rPr>
              <a:t>     D</a:t>
            </a:r>
            <a:r>
              <a:rPr lang="en-US" sz="2800" baseline="-250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36881" name="Text Box 24"/>
          <p:cNvSpPr txBox="1">
            <a:spLocks noChangeArrowheads="1"/>
          </p:cNvSpPr>
          <p:nvPr/>
        </p:nvSpPr>
        <p:spPr bwMode="auto">
          <a:xfrm>
            <a:off x="914400" y="3733800"/>
            <a:ext cx="59039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0       1        2       3       4       5        6</a:t>
            </a:r>
          </a:p>
        </p:txBody>
      </p:sp>
      <p:sp>
        <p:nvSpPr>
          <p:cNvPr id="36882" name="Line 25"/>
          <p:cNvSpPr>
            <a:spLocks noChangeShapeType="1"/>
          </p:cNvSpPr>
          <p:nvPr/>
        </p:nvSpPr>
        <p:spPr bwMode="auto">
          <a:xfrm>
            <a:off x="3810000" y="4267200"/>
            <a:ext cx="0" cy="4572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36883" name="Line 26"/>
          <p:cNvSpPr>
            <a:spLocks noChangeShapeType="1"/>
          </p:cNvSpPr>
          <p:nvPr/>
        </p:nvSpPr>
        <p:spPr bwMode="auto">
          <a:xfrm>
            <a:off x="4724400" y="42672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4" name="Line 27"/>
          <p:cNvSpPr>
            <a:spLocks noChangeShapeType="1"/>
          </p:cNvSpPr>
          <p:nvPr/>
        </p:nvSpPr>
        <p:spPr bwMode="auto">
          <a:xfrm>
            <a:off x="5638800" y="42672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5" name="Line 28"/>
          <p:cNvSpPr>
            <a:spLocks noChangeShapeType="1"/>
          </p:cNvSpPr>
          <p:nvPr/>
        </p:nvSpPr>
        <p:spPr bwMode="auto">
          <a:xfrm>
            <a:off x="6629400" y="42672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6" name="Line 29"/>
          <p:cNvSpPr>
            <a:spLocks noChangeShapeType="1"/>
          </p:cNvSpPr>
          <p:nvPr/>
        </p:nvSpPr>
        <p:spPr bwMode="auto">
          <a:xfrm>
            <a:off x="3810000" y="4495800"/>
            <a:ext cx="3505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838200" y="2133600"/>
            <a:ext cx="7467600" cy="1433513"/>
            <a:chOff x="838200" y="2133600"/>
            <a:chExt cx="7467600" cy="1433513"/>
          </a:xfrm>
        </p:grpSpPr>
        <p:grpSp>
          <p:nvGrpSpPr>
            <p:cNvPr id="2" name="Group 1"/>
            <p:cNvGrpSpPr/>
            <p:nvPr/>
          </p:nvGrpSpPr>
          <p:grpSpPr>
            <a:xfrm>
              <a:off x="838200" y="2133600"/>
              <a:ext cx="3328988" cy="1433513"/>
              <a:chOff x="838200" y="2133600"/>
              <a:chExt cx="3328988" cy="1433513"/>
            </a:xfrm>
          </p:grpSpPr>
          <p:sp>
            <p:nvSpPr>
              <p:cNvPr id="36872" name="Line 6"/>
              <p:cNvSpPr>
                <a:spLocks noChangeShapeType="1"/>
              </p:cNvSpPr>
              <p:nvPr/>
            </p:nvSpPr>
            <p:spPr bwMode="auto">
              <a:xfrm>
                <a:off x="1066800" y="2819400"/>
                <a:ext cx="27432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73" name="Line 7"/>
              <p:cNvSpPr>
                <a:spLocks noChangeShapeType="1"/>
              </p:cNvSpPr>
              <p:nvPr/>
            </p:nvSpPr>
            <p:spPr bwMode="auto">
              <a:xfrm>
                <a:off x="1066800" y="2590800"/>
                <a:ext cx="0" cy="4572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74" name="Line 8"/>
              <p:cNvSpPr>
                <a:spLocks noChangeShapeType="1"/>
              </p:cNvSpPr>
              <p:nvPr/>
            </p:nvSpPr>
            <p:spPr bwMode="auto">
              <a:xfrm>
                <a:off x="1981200" y="2590800"/>
                <a:ext cx="0" cy="4572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75" name="Line 9"/>
              <p:cNvSpPr>
                <a:spLocks noChangeShapeType="1"/>
              </p:cNvSpPr>
              <p:nvPr/>
            </p:nvSpPr>
            <p:spPr bwMode="auto">
              <a:xfrm>
                <a:off x="2895600" y="2590800"/>
                <a:ext cx="0" cy="4572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76" name="Line 10"/>
              <p:cNvSpPr>
                <a:spLocks noChangeShapeType="1"/>
              </p:cNvSpPr>
              <p:nvPr/>
            </p:nvSpPr>
            <p:spPr bwMode="auto">
              <a:xfrm>
                <a:off x="3810000" y="2590800"/>
                <a:ext cx="0" cy="457200"/>
              </a:xfrm>
              <a:prstGeom prst="line">
                <a:avLst/>
              </a:prstGeom>
              <a:ln>
                <a:headEnd/>
                <a:tailEnd/>
              </a:ln>
              <a:ex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6878" name="Text Box 15"/>
              <p:cNvSpPr txBox="1">
                <a:spLocks noChangeArrowheads="1"/>
              </p:cNvSpPr>
              <p:nvPr/>
            </p:nvSpPr>
            <p:spPr bwMode="auto">
              <a:xfrm>
                <a:off x="838200" y="2133600"/>
                <a:ext cx="3143250" cy="519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600" b="1">
                    <a:solidFill>
                      <a:srgbClr val="000000"/>
                    </a:solidFill>
                    <a:latin typeface="Arial" charset="0"/>
                  </a:defRPr>
                </a:lvl1pPr>
                <a:lvl2pPr marL="742950" indent="-285750">
                  <a:defRPr sz="3600" b="1">
                    <a:solidFill>
                      <a:srgbClr val="000000"/>
                    </a:solidFill>
                    <a:latin typeface="Arial" charset="0"/>
                  </a:defRPr>
                </a:lvl2pPr>
                <a:lvl3pPr marL="1143000" indent="-228600">
                  <a:defRPr sz="3600" b="1">
                    <a:solidFill>
                      <a:srgbClr val="000000"/>
                    </a:solidFill>
                    <a:latin typeface="Arial" charset="0"/>
                  </a:defRPr>
                </a:lvl3pPr>
                <a:lvl4pPr marL="1600200" indent="-228600">
                  <a:defRPr sz="3600" b="1">
                    <a:solidFill>
                      <a:srgbClr val="000000"/>
                    </a:solidFill>
                    <a:latin typeface="Arial" charset="0"/>
                  </a:defRPr>
                </a:lvl4pPr>
                <a:lvl5pPr marL="2057400" indent="-228600">
                  <a:defRPr sz="3600" b="1">
                    <a:solidFill>
                      <a:srgbClr val="000000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rgbClr val="000000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rgbClr val="000000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rgbClr val="000000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rgbClr val="000000"/>
                    </a:solidFill>
                    <a:latin typeface="Arial" charset="0"/>
                  </a:defRPr>
                </a:lvl9pPr>
              </a:lstStyle>
              <a:p>
                <a:r>
                  <a:rPr lang="en-US" sz="2800">
                    <a:solidFill>
                      <a:schemeClr val="tx1"/>
                    </a:solidFill>
                  </a:rPr>
                  <a:t>0       1        2       3</a:t>
                </a:r>
              </a:p>
            </p:txBody>
          </p:sp>
          <p:sp>
            <p:nvSpPr>
              <p:cNvPr id="36879" name="Text Box 16"/>
              <p:cNvSpPr txBox="1">
                <a:spLocks noChangeArrowheads="1"/>
              </p:cNvSpPr>
              <p:nvPr/>
            </p:nvSpPr>
            <p:spPr bwMode="auto">
              <a:xfrm>
                <a:off x="838200" y="3048000"/>
                <a:ext cx="3328988" cy="519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600" b="1">
                    <a:solidFill>
                      <a:srgbClr val="000000"/>
                    </a:solidFill>
                    <a:latin typeface="Arial" charset="0"/>
                  </a:defRPr>
                </a:lvl1pPr>
                <a:lvl2pPr marL="742950" indent="-285750">
                  <a:defRPr sz="3600" b="1">
                    <a:solidFill>
                      <a:srgbClr val="000000"/>
                    </a:solidFill>
                    <a:latin typeface="Arial" charset="0"/>
                  </a:defRPr>
                </a:lvl2pPr>
                <a:lvl3pPr marL="1143000" indent="-228600">
                  <a:defRPr sz="3600" b="1">
                    <a:solidFill>
                      <a:srgbClr val="000000"/>
                    </a:solidFill>
                    <a:latin typeface="Arial" charset="0"/>
                  </a:defRPr>
                </a:lvl3pPr>
                <a:lvl4pPr marL="1600200" indent="-228600">
                  <a:defRPr sz="3600" b="1">
                    <a:solidFill>
                      <a:srgbClr val="000000"/>
                    </a:solidFill>
                    <a:latin typeface="Arial" charset="0"/>
                  </a:defRPr>
                </a:lvl4pPr>
                <a:lvl5pPr marL="2057400" indent="-228600">
                  <a:defRPr sz="3600" b="1">
                    <a:solidFill>
                      <a:srgbClr val="000000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rgbClr val="000000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rgbClr val="000000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rgbClr val="000000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rgbClr val="000000"/>
                    </a:solidFill>
                    <a:latin typeface="Arial" charset="0"/>
                  </a:defRPr>
                </a:lvl9pPr>
              </a:lstStyle>
              <a:p>
                <a:r>
                  <a:rPr lang="en-US" sz="2800">
                    <a:solidFill>
                      <a:schemeClr val="tx1"/>
                    </a:solidFill>
                  </a:rPr>
                  <a:t>         D</a:t>
                </a:r>
                <a:r>
                  <a:rPr lang="en-US" sz="2800" baseline="-25000">
                    <a:solidFill>
                      <a:schemeClr val="tx1"/>
                    </a:solidFill>
                  </a:rPr>
                  <a:t>1</a:t>
                </a:r>
                <a:r>
                  <a:rPr lang="en-US" sz="2800">
                    <a:solidFill>
                      <a:schemeClr val="tx1"/>
                    </a:solidFill>
                  </a:rPr>
                  <a:t>     D</a:t>
                </a:r>
                <a:r>
                  <a:rPr lang="en-US" sz="2800" baseline="-25000">
                    <a:solidFill>
                      <a:schemeClr val="tx1"/>
                    </a:solidFill>
                  </a:rPr>
                  <a:t>2</a:t>
                </a:r>
                <a:r>
                  <a:rPr lang="en-US" sz="2800">
                    <a:solidFill>
                      <a:schemeClr val="tx1"/>
                    </a:solidFill>
                  </a:rPr>
                  <a:t>      D</a:t>
                </a:r>
                <a:r>
                  <a:rPr lang="en-US" sz="2800" baseline="-25000">
                    <a:solidFill>
                      <a:schemeClr val="tx1"/>
                    </a:solidFill>
                  </a:rPr>
                  <a:t>3</a:t>
                </a:r>
              </a:p>
            </p:txBody>
          </p:sp>
        </p:grpSp>
        <p:sp>
          <p:nvSpPr>
            <p:cNvPr id="36887" name="Text Box 32"/>
            <p:cNvSpPr txBox="1">
              <a:spLocks noChangeArrowheads="1"/>
            </p:cNvSpPr>
            <p:nvPr/>
          </p:nvSpPr>
          <p:spPr bwMode="auto">
            <a:xfrm>
              <a:off x="4953000" y="2209800"/>
              <a:ext cx="3352800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600" b="1">
                  <a:solidFill>
                    <a:srgbClr val="000000"/>
                  </a:solidFill>
                  <a:latin typeface="Arial" charset="0"/>
                </a:defRPr>
              </a:lvl1pPr>
              <a:lvl2pPr marL="742950" indent="-285750">
                <a:defRPr sz="3600" b="1">
                  <a:solidFill>
                    <a:srgbClr val="000000"/>
                  </a:solidFill>
                  <a:latin typeface="Arial" charset="0"/>
                </a:defRPr>
              </a:lvl2pPr>
              <a:lvl3pPr marL="1143000" indent="-228600">
                <a:defRPr sz="3600" b="1">
                  <a:solidFill>
                    <a:srgbClr val="000000"/>
                  </a:solidFill>
                  <a:latin typeface="Arial" charset="0"/>
                </a:defRPr>
              </a:lvl3pPr>
              <a:lvl4pPr marL="1600200" indent="-228600">
                <a:defRPr sz="3600" b="1">
                  <a:solidFill>
                    <a:srgbClr val="000000"/>
                  </a:solidFill>
                  <a:latin typeface="Arial" charset="0"/>
                </a:defRPr>
              </a:lvl4pPr>
              <a:lvl5pPr marL="2057400" indent="-228600">
                <a:defRPr sz="3600" b="1">
                  <a:solidFill>
                    <a:srgbClr val="00000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rgbClr val="00000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rgbClr val="00000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rgbClr val="00000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rgbClr val="000000"/>
                  </a:solidFill>
                  <a:latin typeface="Arial" charset="0"/>
                </a:defRPr>
              </a:lvl9pPr>
            </a:lstStyle>
            <a:p>
              <a:r>
                <a:rPr lang="en-US" sz="2400" dirty="0"/>
                <a:t>Growth Phase </a:t>
              </a:r>
              <a:r>
                <a:rPr lang="en-US" sz="2400" dirty="0" smtClean="0"/>
                <a:t>1 </a:t>
              </a:r>
              <a:r>
                <a:rPr lang="en-US" sz="2400" dirty="0"/>
                <a:t>plus the infinitely long Phase </a:t>
              </a:r>
              <a:r>
                <a:rPr lang="en-US" sz="2400" dirty="0" smtClean="0"/>
                <a:t>2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6850553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533400" y="2057400"/>
            <a:ext cx="8001000" cy="1524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GB" sz="2400"/>
          </a:p>
        </p:txBody>
      </p:sp>
      <p:sp>
        <p:nvSpPr>
          <p:cNvPr id="146437" name="Rectangle 5"/>
          <p:cNvSpPr>
            <a:spLocks noGrp="1" noChangeArrowheads="1"/>
          </p:cNvSpPr>
          <p:nvPr>
            <p:ph type="title"/>
          </p:nvPr>
        </p:nvSpPr>
        <p:spPr>
          <a:xfrm>
            <a:off x="1752600" y="0"/>
            <a:ext cx="5943600" cy="17526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r>
              <a:rPr lang="en-US" b="1" smtClean="0"/>
              <a:t>Growth Phases Model Example</a:t>
            </a:r>
          </a:p>
        </p:txBody>
      </p:sp>
      <p:sp>
        <p:nvSpPr>
          <p:cNvPr id="146438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5410200"/>
            <a:ext cx="7848600" cy="990600"/>
          </a:xfrm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Font typeface="Monotype Sorts" pitchFamily="2" charset="2"/>
              <a:buNone/>
              <a:defRPr/>
            </a:pPr>
            <a:r>
              <a:rPr lang="en-US" sz="2600" dirty="0" smtClean="0"/>
              <a:t>Note that we can now replace all dividends from year 4 to infinity with the </a:t>
            </a:r>
            <a:r>
              <a:rPr lang="en-US" sz="2600" i="1" dirty="0" smtClean="0"/>
              <a:t>value</a:t>
            </a:r>
            <a:r>
              <a:rPr lang="en-US" sz="2600" dirty="0" smtClean="0"/>
              <a:t> at time t=3, V</a:t>
            </a:r>
            <a:r>
              <a:rPr lang="en-US" sz="2600" baseline="-25000" dirty="0" smtClean="0"/>
              <a:t>3</a:t>
            </a:r>
            <a:r>
              <a:rPr lang="en-US" sz="2600" dirty="0" smtClean="0"/>
              <a:t>!  Simpler!!</a:t>
            </a:r>
          </a:p>
        </p:txBody>
      </p:sp>
      <p:sp>
        <p:nvSpPr>
          <p:cNvPr id="37896" name="Text Box 13"/>
          <p:cNvSpPr txBox="1">
            <a:spLocks noChangeArrowheads="1"/>
          </p:cNvSpPr>
          <p:nvPr/>
        </p:nvSpPr>
        <p:spPr bwMode="auto">
          <a:xfrm>
            <a:off x="7467600" y="4038600"/>
            <a:ext cx="5111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chemeClr val="tx1"/>
                </a:solidFill>
                <a:sym typeface="Symbol" pitchFamily="18" charset="2"/>
              </a:rPr>
              <a:t>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7897" name="Text Box 15"/>
          <p:cNvSpPr txBox="1">
            <a:spLocks noChangeArrowheads="1"/>
          </p:cNvSpPr>
          <p:nvPr/>
        </p:nvSpPr>
        <p:spPr bwMode="auto">
          <a:xfrm>
            <a:off x="914400" y="2416175"/>
            <a:ext cx="12350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V</a:t>
            </a:r>
            <a:r>
              <a:rPr lang="en-US" baseline="-25000" dirty="0">
                <a:solidFill>
                  <a:schemeClr val="tx1"/>
                </a:solidFill>
              </a:rPr>
              <a:t>3 </a:t>
            </a:r>
            <a:r>
              <a:rPr lang="en-US" dirty="0">
                <a:solidFill>
                  <a:schemeClr val="tx1"/>
                </a:solidFill>
              </a:rPr>
              <a:t>= </a:t>
            </a:r>
          </a:p>
        </p:txBody>
      </p:sp>
      <p:sp>
        <p:nvSpPr>
          <p:cNvPr id="37898" name="Text Box 16"/>
          <p:cNvSpPr txBox="1">
            <a:spLocks noChangeArrowheads="1"/>
          </p:cNvSpPr>
          <p:nvPr/>
        </p:nvSpPr>
        <p:spPr bwMode="auto">
          <a:xfrm>
            <a:off x="838200" y="4648200"/>
            <a:ext cx="60848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>
                <a:solidFill>
                  <a:schemeClr val="tx1"/>
                </a:solidFill>
              </a:rPr>
              <a:t>                                      D</a:t>
            </a:r>
            <a:r>
              <a:rPr lang="en-US" sz="2800" baseline="-25000">
                <a:solidFill>
                  <a:schemeClr val="tx1"/>
                </a:solidFill>
              </a:rPr>
              <a:t>4</a:t>
            </a:r>
            <a:r>
              <a:rPr lang="en-US" sz="2800">
                <a:solidFill>
                  <a:schemeClr val="tx1"/>
                </a:solidFill>
              </a:rPr>
              <a:t>     D</a:t>
            </a:r>
            <a:r>
              <a:rPr lang="en-US" sz="2800" baseline="-25000">
                <a:solidFill>
                  <a:schemeClr val="tx1"/>
                </a:solidFill>
              </a:rPr>
              <a:t>5</a:t>
            </a:r>
            <a:r>
              <a:rPr lang="en-US" sz="2800">
                <a:solidFill>
                  <a:schemeClr val="tx1"/>
                </a:solidFill>
              </a:rPr>
              <a:t>     D</a:t>
            </a:r>
            <a:r>
              <a:rPr lang="en-US" sz="2800" baseline="-2500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37899" name="Text Box 17"/>
          <p:cNvSpPr txBox="1">
            <a:spLocks noChangeArrowheads="1"/>
          </p:cNvSpPr>
          <p:nvPr/>
        </p:nvSpPr>
        <p:spPr bwMode="auto">
          <a:xfrm>
            <a:off x="914400" y="3733800"/>
            <a:ext cx="59039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>
                <a:solidFill>
                  <a:schemeClr val="tx1"/>
                </a:solidFill>
              </a:rPr>
              <a:t>0       1        2       3       4       5        6</a:t>
            </a:r>
          </a:p>
        </p:txBody>
      </p:sp>
      <p:sp>
        <p:nvSpPr>
          <p:cNvPr id="37900" name="Line 18"/>
          <p:cNvSpPr>
            <a:spLocks noChangeShapeType="1"/>
          </p:cNvSpPr>
          <p:nvPr/>
        </p:nvSpPr>
        <p:spPr bwMode="auto">
          <a:xfrm>
            <a:off x="3810000" y="4267200"/>
            <a:ext cx="0" cy="4572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37901" name="Line 19"/>
          <p:cNvSpPr>
            <a:spLocks noChangeShapeType="1"/>
          </p:cNvSpPr>
          <p:nvPr/>
        </p:nvSpPr>
        <p:spPr bwMode="auto">
          <a:xfrm>
            <a:off x="4724400" y="42672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2" name="Line 20"/>
          <p:cNvSpPr>
            <a:spLocks noChangeShapeType="1"/>
          </p:cNvSpPr>
          <p:nvPr/>
        </p:nvSpPr>
        <p:spPr bwMode="auto">
          <a:xfrm>
            <a:off x="5638800" y="42672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3" name="Line 21"/>
          <p:cNvSpPr>
            <a:spLocks noChangeShapeType="1"/>
          </p:cNvSpPr>
          <p:nvPr/>
        </p:nvSpPr>
        <p:spPr bwMode="auto">
          <a:xfrm>
            <a:off x="6629400" y="42672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4" name="Line 22"/>
          <p:cNvSpPr>
            <a:spLocks noChangeShapeType="1"/>
          </p:cNvSpPr>
          <p:nvPr/>
        </p:nvSpPr>
        <p:spPr bwMode="auto">
          <a:xfrm>
            <a:off x="3810000" y="4495800"/>
            <a:ext cx="3505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5" name="Text Box 25"/>
          <p:cNvSpPr txBox="1">
            <a:spLocks noChangeArrowheads="1"/>
          </p:cNvSpPr>
          <p:nvPr/>
        </p:nvSpPr>
        <p:spPr bwMode="auto">
          <a:xfrm>
            <a:off x="2133600" y="2209800"/>
            <a:ext cx="8699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D</a:t>
            </a:r>
            <a:r>
              <a:rPr lang="en-US" baseline="-25000" dirty="0">
                <a:solidFill>
                  <a:schemeClr val="tx1"/>
                </a:solidFill>
              </a:rPr>
              <a:t>4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k-g</a:t>
            </a:r>
          </a:p>
        </p:txBody>
      </p:sp>
      <p:sp>
        <p:nvSpPr>
          <p:cNvPr id="37906" name="Line 26"/>
          <p:cNvSpPr>
            <a:spLocks noChangeShapeType="1"/>
          </p:cNvSpPr>
          <p:nvPr/>
        </p:nvSpPr>
        <p:spPr bwMode="auto">
          <a:xfrm>
            <a:off x="2209800" y="2819400"/>
            <a:ext cx="762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7" name="Text Box 27"/>
          <p:cNvSpPr txBox="1">
            <a:spLocks noChangeArrowheads="1"/>
          </p:cNvSpPr>
          <p:nvPr/>
        </p:nvSpPr>
        <p:spPr bwMode="auto">
          <a:xfrm>
            <a:off x="3276600" y="2286000"/>
            <a:ext cx="525938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400" dirty="0"/>
              <a:t>We can use this model because </a:t>
            </a:r>
          </a:p>
          <a:p>
            <a:r>
              <a:rPr lang="en-US" sz="2400" dirty="0"/>
              <a:t>dividends grow at a constant 8% </a:t>
            </a:r>
          </a:p>
          <a:p>
            <a:r>
              <a:rPr lang="en-US" sz="2400" dirty="0"/>
              <a:t>rate beginning at the end of Year 3.</a:t>
            </a:r>
          </a:p>
        </p:txBody>
      </p:sp>
    </p:spTree>
    <p:extLst>
      <p:ext uri="{BB962C8B-B14F-4D97-AF65-F5344CB8AC3E}">
        <p14:creationId xmlns:p14="http://schemas.microsoft.com/office/powerpoint/2010/main" xmlns="" val="38416847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5" name="Rectangle 5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534400" cy="14478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Growth Phases Model Example</a:t>
            </a:r>
          </a:p>
        </p:txBody>
      </p:sp>
      <p:sp>
        <p:nvSpPr>
          <p:cNvPr id="148486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5410200"/>
            <a:ext cx="7543800" cy="7620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 algn="ctr">
              <a:lnSpc>
                <a:spcPct val="90000"/>
              </a:lnSpc>
              <a:buFont typeface="Monotype Sorts" pitchFamily="2" charset="2"/>
              <a:buNone/>
              <a:defRPr/>
            </a:pPr>
            <a:r>
              <a:rPr lang="en-US" sz="2400" smtClean="0"/>
              <a:t>Now we only need to find the first four dividends to calculate the necessary cash flows.</a:t>
            </a:r>
            <a:endParaRPr lang="en-US" sz="2400" i="1" smtClean="0"/>
          </a:p>
        </p:txBody>
      </p:sp>
      <p:sp>
        <p:nvSpPr>
          <p:cNvPr id="38920" name="Line 8"/>
          <p:cNvSpPr>
            <a:spLocks noChangeShapeType="1"/>
          </p:cNvSpPr>
          <p:nvPr/>
        </p:nvSpPr>
        <p:spPr bwMode="auto">
          <a:xfrm>
            <a:off x="1066800" y="2819400"/>
            <a:ext cx="2743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1" name="Line 9"/>
          <p:cNvSpPr>
            <a:spLocks noChangeShapeType="1"/>
          </p:cNvSpPr>
          <p:nvPr/>
        </p:nvSpPr>
        <p:spPr bwMode="auto">
          <a:xfrm>
            <a:off x="10668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>
            <a:off x="19812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3" name="Line 11"/>
          <p:cNvSpPr>
            <a:spLocks noChangeShapeType="1"/>
          </p:cNvSpPr>
          <p:nvPr/>
        </p:nvSpPr>
        <p:spPr bwMode="auto">
          <a:xfrm>
            <a:off x="28956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3810000" y="2590800"/>
            <a:ext cx="0" cy="4572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38925" name="Text Box 14"/>
          <p:cNvSpPr txBox="1">
            <a:spLocks noChangeArrowheads="1"/>
          </p:cNvSpPr>
          <p:nvPr/>
        </p:nvSpPr>
        <p:spPr bwMode="auto">
          <a:xfrm>
            <a:off x="838200" y="2133600"/>
            <a:ext cx="31432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0       1        2       3</a:t>
            </a:r>
          </a:p>
        </p:txBody>
      </p:sp>
      <p:sp>
        <p:nvSpPr>
          <p:cNvPr id="38926" name="Text Box 15"/>
          <p:cNvSpPr txBox="1">
            <a:spLocks noChangeArrowheads="1"/>
          </p:cNvSpPr>
          <p:nvPr/>
        </p:nvSpPr>
        <p:spPr bwMode="auto">
          <a:xfrm>
            <a:off x="838200" y="3048000"/>
            <a:ext cx="33289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>
                <a:solidFill>
                  <a:schemeClr val="tx1"/>
                </a:solidFill>
              </a:rPr>
              <a:t>         D</a:t>
            </a:r>
            <a:r>
              <a:rPr lang="en-US" sz="2800" baseline="-25000">
                <a:solidFill>
                  <a:schemeClr val="tx1"/>
                </a:solidFill>
              </a:rPr>
              <a:t>1</a:t>
            </a:r>
            <a:r>
              <a:rPr lang="en-US" sz="2800">
                <a:solidFill>
                  <a:schemeClr val="tx1"/>
                </a:solidFill>
              </a:rPr>
              <a:t>     D</a:t>
            </a:r>
            <a:r>
              <a:rPr lang="en-US" sz="2800" baseline="-25000">
                <a:solidFill>
                  <a:schemeClr val="tx1"/>
                </a:solidFill>
              </a:rPr>
              <a:t>2</a:t>
            </a:r>
            <a:r>
              <a:rPr lang="en-US" sz="2800">
                <a:solidFill>
                  <a:schemeClr val="tx1"/>
                </a:solidFill>
              </a:rPr>
              <a:t>      D</a:t>
            </a:r>
            <a:r>
              <a:rPr lang="en-US" sz="2800" baseline="-2500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38927" name="Text Box 16"/>
          <p:cNvSpPr txBox="1">
            <a:spLocks noChangeArrowheads="1"/>
          </p:cNvSpPr>
          <p:nvPr/>
        </p:nvSpPr>
        <p:spPr bwMode="auto">
          <a:xfrm>
            <a:off x="838200" y="4648200"/>
            <a:ext cx="33115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>
                <a:solidFill>
                  <a:schemeClr val="tx1"/>
                </a:solidFill>
              </a:rPr>
              <a:t>                            V</a:t>
            </a:r>
            <a:r>
              <a:rPr lang="en-US" sz="2800" baseline="-2500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38928" name="Text Box 17"/>
          <p:cNvSpPr txBox="1">
            <a:spLocks noChangeArrowheads="1"/>
          </p:cNvSpPr>
          <p:nvPr/>
        </p:nvSpPr>
        <p:spPr bwMode="auto">
          <a:xfrm>
            <a:off x="914400" y="3733800"/>
            <a:ext cx="31432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>
                <a:solidFill>
                  <a:schemeClr val="tx1"/>
                </a:solidFill>
              </a:rPr>
              <a:t>0       1        2       3</a:t>
            </a:r>
          </a:p>
        </p:txBody>
      </p:sp>
      <p:sp>
        <p:nvSpPr>
          <p:cNvPr id="38929" name="Line 18"/>
          <p:cNvSpPr>
            <a:spLocks noChangeShapeType="1"/>
          </p:cNvSpPr>
          <p:nvPr/>
        </p:nvSpPr>
        <p:spPr bwMode="auto">
          <a:xfrm>
            <a:off x="3829665" y="4206875"/>
            <a:ext cx="0" cy="4572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38931" name="Text Box 23"/>
          <p:cNvSpPr txBox="1">
            <a:spLocks noChangeArrowheads="1"/>
          </p:cNvSpPr>
          <p:nvPr/>
        </p:nvSpPr>
        <p:spPr bwMode="auto">
          <a:xfrm>
            <a:off x="3810000" y="2586335"/>
            <a:ext cx="3505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400" i="1" dirty="0" smtClean="0">
                <a:solidFill>
                  <a:schemeClr val="tx1"/>
                </a:solidFill>
              </a:rPr>
              <a:t>- - - - -  New </a:t>
            </a:r>
            <a:r>
              <a:rPr lang="en-US" sz="2400" i="1" dirty="0">
                <a:solidFill>
                  <a:schemeClr val="tx1"/>
                </a:solidFill>
              </a:rPr>
              <a:t>Time </a:t>
            </a:r>
            <a:r>
              <a:rPr lang="en-US" sz="2400" i="1" dirty="0" smtClean="0">
                <a:solidFill>
                  <a:schemeClr val="tx1"/>
                </a:solidFill>
              </a:rPr>
              <a:t>Line</a:t>
            </a:r>
            <a:endParaRPr lang="en-US" sz="2400" i="1" dirty="0">
              <a:solidFill>
                <a:schemeClr val="tx1"/>
              </a:solidFill>
            </a:endParaRPr>
          </a:p>
        </p:txBody>
      </p:sp>
      <p:sp>
        <p:nvSpPr>
          <p:cNvPr id="38932" name="Text Box 25"/>
          <p:cNvSpPr txBox="1">
            <a:spLocks noChangeArrowheads="1"/>
          </p:cNvSpPr>
          <p:nvPr/>
        </p:nvSpPr>
        <p:spPr bwMode="auto">
          <a:xfrm>
            <a:off x="7086600" y="3810000"/>
            <a:ext cx="8699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>
                <a:solidFill>
                  <a:schemeClr val="tx1"/>
                </a:solidFill>
              </a:rPr>
              <a:t> </a:t>
            </a:r>
            <a:r>
              <a:rPr lang="en-US">
                <a:solidFill>
                  <a:schemeClr val="tx1"/>
                </a:solidFill>
              </a:rPr>
              <a:t>D</a:t>
            </a:r>
            <a:r>
              <a:rPr lang="en-US" baseline="-25000">
                <a:solidFill>
                  <a:schemeClr val="tx1"/>
                </a:solidFill>
              </a:rPr>
              <a:t>4</a:t>
            </a:r>
            <a:endParaRPr lang="en-US">
              <a:solidFill>
                <a:schemeClr val="tx1"/>
              </a:solidFill>
            </a:endParaRPr>
          </a:p>
          <a:p>
            <a:r>
              <a:rPr lang="en-US">
                <a:solidFill>
                  <a:schemeClr val="tx1"/>
                </a:solidFill>
              </a:rPr>
              <a:t>k-g</a:t>
            </a:r>
          </a:p>
        </p:txBody>
      </p:sp>
      <p:sp>
        <p:nvSpPr>
          <p:cNvPr id="38933" name="Text Box 26"/>
          <p:cNvSpPr txBox="1">
            <a:spLocks noChangeArrowheads="1"/>
          </p:cNvSpPr>
          <p:nvPr/>
        </p:nvSpPr>
        <p:spPr bwMode="auto">
          <a:xfrm>
            <a:off x="4648200" y="4114800"/>
            <a:ext cx="25193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>
                <a:solidFill>
                  <a:schemeClr val="tx1"/>
                </a:solidFill>
              </a:rPr>
              <a:t> Where  </a:t>
            </a:r>
            <a:r>
              <a:rPr lang="en-US">
                <a:solidFill>
                  <a:schemeClr val="tx1"/>
                </a:solidFill>
              </a:rPr>
              <a:t>V</a:t>
            </a:r>
            <a:r>
              <a:rPr lang="en-US" baseline="-25000">
                <a:solidFill>
                  <a:schemeClr val="tx1"/>
                </a:solidFill>
              </a:rPr>
              <a:t>3 </a:t>
            </a:r>
            <a:r>
              <a:rPr lang="en-US">
                <a:solidFill>
                  <a:schemeClr val="tx1"/>
                </a:solidFill>
              </a:rPr>
              <a:t>= </a:t>
            </a:r>
          </a:p>
        </p:txBody>
      </p:sp>
      <p:sp>
        <p:nvSpPr>
          <p:cNvPr id="38934" name="Line 27"/>
          <p:cNvSpPr>
            <a:spLocks noChangeShapeType="1"/>
          </p:cNvSpPr>
          <p:nvPr/>
        </p:nvSpPr>
        <p:spPr bwMode="auto">
          <a:xfrm>
            <a:off x="7162800" y="4419600"/>
            <a:ext cx="762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38200" y="3733800"/>
            <a:ext cx="7315200" cy="1524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11115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610600" cy="17526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Growth Phases Model Example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382000" cy="4800600"/>
          </a:xfrm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4000" dirty="0" smtClean="0"/>
              <a:t>Four annual dividends will be,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4000" dirty="0" smtClean="0"/>
              <a:t>    D</a:t>
            </a:r>
            <a:r>
              <a:rPr lang="en-US" sz="4000" baseline="-25000" dirty="0" smtClean="0"/>
              <a:t>0</a:t>
            </a:r>
            <a:r>
              <a:rPr lang="en-US" sz="4000" dirty="0" smtClean="0"/>
              <a:t> = $3.24 </a:t>
            </a:r>
            <a:r>
              <a:rPr lang="en-US" sz="3600" dirty="0" smtClean="0"/>
              <a:t>(this has been paid already)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4000" dirty="0" smtClean="0"/>
              <a:t>    </a:t>
            </a:r>
            <a:r>
              <a:rPr lang="en-US" sz="40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</a:t>
            </a:r>
            <a:r>
              <a:rPr lang="en-US" sz="4000" i="1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r>
              <a:rPr lang="en-US" sz="4000" dirty="0" smtClean="0"/>
              <a:t> = D</a:t>
            </a:r>
            <a:r>
              <a:rPr lang="en-US" sz="4000" baseline="-25000" dirty="0" smtClean="0"/>
              <a:t>0</a:t>
            </a:r>
            <a:r>
              <a:rPr lang="en-US" sz="4000" dirty="0" smtClean="0"/>
              <a:t>(1+g</a:t>
            </a:r>
            <a:r>
              <a:rPr lang="en-US" sz="4000" baseline="-25000" dirty="0" smtClean="0"/>
              <a:t>1</a:t>
            </a:r>
            <a:r>
              <a:rPr lang="en-US" sz="4000" dirty="0" smtClean="0"/>
              <a:t>)</a:t>
            </a:r>
            <a:r>
              <a:rPr lang="en-US" sz="4000" baseline="30000" dirty="0" smtClean="0"/>
              <a:t>1</a:t>
            </a:r>
            <a:r>
              <a:rPr lang="en-US" sz="4000" dirty="0" smtClean="0"/>
              <a:t> = $3.24(1.16)</a:t>
            </a:r>
            <a:r>
              <a:rPr lang="en-US" sz="4000" baseline="30000" dirty="0" smtClean="0"/>
              <a:t>1</a:t>
            </a:r>
            <a:r>
              <a:rPr lang="en-US" sz="4000" dirty="0" smtClean="0"/>
              <a:t> =</a:t>
            </a:r>
            <a:r>
              <a:rPr lang="en-US" sz="40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$3.76</a:t>
            </a:r>
            <a:endParaRPr lang="en-US" sz="4000" dirty="0" smtClean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40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D</a:t>
            </a:r>
            <a:r>
              <a:rPr lang="en-US" sz="4000" i="1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en-US" sz="4000" dirty="0" smtClean="0"/>
              <a:t> = D</a:t>
            </a:r>
            <a:r>
              <a:rPr lang="en-US" sz="4000" baseline="-25000" dirty="0" smtClean="0"/>
              <a:t>0</a:t>
            </a:r>
            <a:r>
              <a:rPr lang="en-US" sz="4000" dirty="0" smtClean="0"/>
              <a:t>(1+g</a:t>
            </a:r>
            <a:r>
              <a:rPr lang="en-US" sz="4000" baseline="-25000" dirty="0" smtClean="0"/>
              <a:t>1</a:t>
            </a:r>
            <a:r>
              <a:rPr lang="en-US" sz="4000" dirty="0" smtClean="0"/>
              <a:t>)</a:t>
            </a:r>
            <a:r>
              <a:rPr lang="en-US" sz="4000" baseline="30000" dirty="0" smtClean="0"/>
              <a:t>2</a:t>
            </a:r>
            <a:r>
              <a:rPr lang="en-US" sz="4000" dirty="0" smtClean="0"/>
              <a:t> = $3.24(1.16)</a:t>
            </a:r>
            <a:r>
              <a:rPr lang="en-US" sz="4000" baseline="30000" dirty="0" smtClean="0"/>
              <a:t>2</a:t>
            </a:r>
            <a:r>
              <a:rPr lang="en-US" sz="4000" dirty="0" smtClean="0"/>
              <a:t> =</a:t>
            </a:r>
            <a:r>
              <a:rPr lang="en-US" sz="40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$4.36</a:t>
            </a:r>
            <a:endParaRPr lang="en-US" sz="4000" dirty="0" smtClean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40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D</a:t>
            </a:r>
            <a:r>
              <a:rPr lang="en-US" sz="4000" i="1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r>
              <a:rPr lang="en-US" sz="4000" dirty="0" smtClean="0"/>
              <a:t> = D</a:t>
            </a:r>
            <a:r>
              <a:rPr lang="en-US" sz="4000" baseline="-25000" dirty="0" smtClean="0"/>
              <a:t>0</a:t>
            </a:r>
            <a:r>
              <a:rPr lang="en-US" sz="4000" dirty="0" smtClean="0"/>
              <a:t>(1+g</a:t>
            </a:r>
            <a:r>
              <a:rPr lang="en-US" sz="4000" baseline="-25000" dirty="0" smtClean="0"/>
              <a:t>1</a:t>
            </a:r>
            <a:r>
              <a:rPr lang="en-US" sz="4000" dirty="0" smtClean="0"/>
              <a:t>)</a:t>
            </a:r>
            <a:r>
              <a:rPr lang="en-US" sz="4000" baseline="30000" dirty="0" smtClean="0"/>
              <a:t>3</a:t>
            </a:r>
            <a:r>
              <a:rPr lang="en-US" sz="4000" dirty="0" smtClean="0"/>
              <a:t> = $3.24(1.16)</a:t>
            </a:r>
            <a:r>
              <a:rPr lang="en-US" sz="4000" baseline="30000" dirty="0" smtClean="0"/>
              <a:t>3</a:t>
            </a:r>
            <a:r>
              <a:rPr lang="en-US" sz="4000" dirty="0" smtClean="0"/>
              <a:t> =</a:t>
            </a:r>
            <a:r>
              <a:rPr lang="en-US" sz="40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$5.06</a:t>
            </a:r>
            <a:endParaRPr lang="en-US" sz="4000" dirty="0" smtClean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40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D</a:t>
            </a:r>
            <a:r>
              <a:rPr lang="en-US" sz="4000" i="1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  <a:r>
              <a:rPr lang="en-US" sz="4000" dirty="0" smtClean="0"/>
              <a:t> = D</a:t>
            </a:r>
            <a:r>
              <a:rPr lang="en-US" sz="4000" baseline="-25000" dirty="0" smtClean="0"/>
              <a:t>3</a:t>
            </a:r>
            <a:r>
              <a:rPr lang="en-US" sz="4000" dirty="0" smtClean="0"/>
              <a:t>(1+g</a:t>
            </a:r>
            <a:r>
              <a:rPr lang="en-US" sz="4000" baseline="-25000" dirty="0" smtClean="0"/>
              <a:t>2</a:t>
            </a:r>
            <a:r>
              <a:rPr lang="en-US" sz="4000" dirty="0" smtClean="0"/>
              <a:t>)</a:t>
            </a:r>
            <a:r>
              <a:rPr lang="en-US" sz="4000" baseline="30000" dirty="0" smtClean="0"/>
              <a:t>1</a:t>
            </a:r>
            <a:r>
              <a:rPr lang="en-US" sz="4000" dirty="0" smtClean="0"/>
              <a:t> = $5.06(1.08)</a:t>
            </a:r>
            <a:r>
              <a:rPr lang="en-US" sz="4000" baseline="30000" dirty="0" smtClean="0"/>
              <a:t>1</a:t>
            </a:r>
            <a:r>
              <a:rPr lang="en-US" sz="4000" dirty="0" smtClean="0"/>
              <a:t> =</a:t>
            </a:r>
            <a:r>
              <a:rPr lang="en-US" sz="40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$5.46</a:t>
            </a:r>
          </a:p>
        </p:txBody>
      </p:sp>
    </p:spTree>
    <p:extLst>
      <p:ext uri="{BB962C8B-B14F-4D97-AF65-F5344CB8AC3E}">
        <p14:creationId xmlns:p14="http://schemas.microsoft.com/office/powerpoint/2010/main" xmlns="" val="41374773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533400" y="3733800"/>
            <a:ext cx="8001000" cy="14478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533400" y="2057400"/>
            <a:ext cx="8001000" cy="1524000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GB" sz="2400"/>
          </a:p>
        </p:txBody>
      </p:sp>
      <p:sp>
        <p:nvSpPr>
          <p:cNvPr id="150533" name="Rectangle 5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13716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Growth Phases Model Example</a:t>
            </a:r>
          </a:p>
        </p:txBody>
      </p:sp>
      <p:sp>
        <p:nvSpPr>
          <p:cNvPr id="150534" name="Rectangle 6"/>
          <p:cNvSpPr>
            <a:spLocks noGrp="1" noChangeArrowheads="1"/>
          </p:cNvSpPr>
          <p:nvPr>
            <p:ph idx="1"/>
          </p:nvPr>
        </p:nvSpPr>
        <p:spPr>
          <a:xfrm>
            <a:off x="538316" y="5410200"/>
            <a:ext cx="7996084" cy="838200"/>
          </a:xfrm>
          <a:effectLst>
            <a:outerShdw algn="ctr" rotWithShape="0">
              <a:schemeClr val="bg2"/>
            </a:outerShdw>
          </a:effectLst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Font typeface="Monotype Sorts" pitchFamily="2" charset="2"/>
              <a:buNone/>
              <a:defRPr/>
            </a:pPr>
            <a:r>
              <a:rPr lang="en-US" sz="2800" dirty="0" smtClean="0"/>
              <a:t>Now we need to find the present value of the cash flows.</a:t>
            </a:r>
            <a:endParaRPr lang="en-US" sz="2800" i="1" dirty="0" smtClean="0"/>
          </a:p>
        </p:txBody>
      </p:sp>
      <p:sp>
        <p:nvSpPr>
          <p:cNvPr id="40968" name="Line 8"/>
          <p:cNvSpPr>
            <a:spLocks noChangeShapeType="1"/>
          </p:cNvSpPr>
          <p:nvPr/>
        </p:nvSpPr>
        <p:spPr bwMode="auto">
          <a:xfrm>
            <a:off x="1066800" y="2819400"/>
            <a:ext cx="2743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9" name="Line 9"/>
          <p:cNvSpPr>
            <a:spLocks noChangeShapeType="1"/>
          </p:cNvSpPr>
          <p:nvPr/>
        </p:nvSpPr>
        <p:spPr bwMode="auto">
          <a:xfrm>
            <a:off x="10668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0" name="Line 10"/>
          <p:cNvSpPr>
            <a:spLocks noChangeShapeType="1"/>
          </p:cNvSpPr>
          <p:nvPr/>
        </p:nvSpPr>
        <p:spPr bwMode="auto">
          <a:xfrm>
            <a:off x="19812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1" name="Line 11"/>
          <p:cNvSpPr>
            <a:spLocks noChangeShapeType="1"/>
          </p:cNvSpPr>
          <p:nvPr/>
        </p:nvSpPr>
        <p:spPr bwMode="auto">
          <a:xfrm>
            <a:off x="28956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2" name="Line 12"/>
          <p:cNvSpPr>
            <a:spLocks noChangeShapeType="1"/>
          </p:cNvSpPr>
          <p:nvPr/>
        </p:nvSpPr>
        <p:spPr bwMode="auto">
          <a:xfrm>
            <a:off x="3810000" y="2590800"/>
            <a:ext cx="0" cy="4572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838200" y="2133600"/>
            <a:ext cx="31432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0       1        2       3</a:t>
            </a:r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838200" y="3048000"/>
            <a:ext cx="34464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       3.76   4.36  5.06</a:t>
            </a:r>
            <a:endParaRPr lang="en-US" sz="2800" baseline="-25000" dirty="0">
              <a:solidFill>
                <a:schemeClr val="tx1"/>
              </a:solidFill>
            </a:endParaRPr>
          </a:p>
        </p:txBody>
      </p:sp>
      <p:sp>
        <p:nvSpPr>
          <p:cNvPr id="40975" name="Text Box 15"/>
          <p:cNvSpPr txBox="1">
            <a:spLocks noChangeArrowheads="1"/>
          </p:cNvSpPr>
          <p:nvPr/>
        </p:nvSpPr>
        <p:spPr bwMode="auto">
          <a:xfrm>
            <a:off x="838200" y="4648200"/>
            <a:ext cx="32385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                           78</a:t>
            </a:r>
            <a:endParaRPr lang="en-US" sz="2800" baseline="-25000" dirty="0">
              <a:solidFill>
                <a:schemeClr val="tx1"/>
              </a:solidFill>
            </a:endParaRPr>
          </a:p>
        </p:txBody>
      </p:sp>
      <p:sp>
        <p:nvSpPr>
          <p:cNvPr id="40976" name="Text Box 16"/>
          <p:cNvSpPr txBox="1">
            <a:spLocks noChangeArrowheads="1"/>
          </p:cNvSpPr>
          <p:nvPr/>
        </p:nvSpPr>
        <p:spPr bwMode="auto">
          <a:xfrm>
            <a:off x="914400" y="3733800"/>
            <a:ext cx="31432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0       1        2       3</a:t>
            </a:r>
          </a:p>
        </p:txBody>
      </p:sp>
      <p:sp>
        <p:nvSpPr>
          <p:cNvPr id="40977" name="Line 17"/>
          <p:cNvSpPr>
            <a:spLocks noChangeShapeType="1"/>
          </p:cNvSpPr>
          <p:nvPr/>
        </p:nvSpPr>
        <p:spPr bwMode="auto">
          <a:xfrm>
            <a:off x="3814916" y="4213225"/>
            <a:ext cx="0" cy="4572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40979" name="Text Box 19"/>
          <p:cNvSpPr txBox="1">
            <a:spLocks noChangeArrowheads="1"/>
          </p:cNvSpPr>
          <p:nvPr/>
        </p:nvSpPr>
        <p:spPr bwMode="auto">
          <a:xfrm>
            <a:off x="4007874" y="2586335"/>
            <a:ext cx="31755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/>
            <a:r>
              <a:rPr lang="en-US" sz="2400" b="0" dirty="0" smtClean="0">
                <a:solidFill>
                  <a:schemeClr val="tx1"/>
                </a:solidFill>
              </a:rPr>
              <a:t>- - - -  Actual Values</a:t>
            </a:r>
            <a:endParaRPr lang="en-US" sz="2400" b="0" dirty="0">
              <a:solidFill>
                <a:schemeClr val="tx1"/>
              </a:solidFill>
            </a:endParaRPr>
          </a:p>
        </p:txBody>
      </p:sp>
      <p:sp>
        <p:nvSpPr>
          <p:cNvPr id="40980" name="Text Box 20"/>
          <p:cNvSpPr txBox="1">
            <a:spLocks noChangeArrowheads="1"/>
          </p:cNvSpPr>
          <p:nvPr/>
        </p:nvSpPr>
        <p:spPr bwMode="auto">
          <a:xfrm>
            <a:off x="7086600" y="3859213"/>
            <a:ext cx="14462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   </a:t>
            </a:r>
            <a:r>
              <a:rPr lang="en-US" sz="3200" dirty="0">
                <a:solidFill>
                  <a:schemeClr val="tx1"/>
                </a:solidFill>
              </a:rPr>
              <a:t>5.46</a:t>
            </a:r>
          </a:p>
          <a:p>
            <a:r>
              <a:rPr lang="en-US" sz="3200" dirty="0">
                <a:solidFill>
                  <a:schemeClr val="tx1"/>
                </a:solidFill>
              </a:rPr>
              <a:t>.15-.08</a:t>
            </a:r>
          </a:p>
        </p:txBody>
      </p:sp>
      <p:sp>
        <p:nvSpPr>
          <p:cNvPr id="40981" name="Text Box 21"/>
          <p:cNvSpPr txBox="1">
            <a:spLocks noChangeArrowheads="1"/>
          </p:cNvSpPr>
          <p:nvPr/>
        </p:nvSpPr>
        <p:spPr bwMode="auto">
          <a:xfrm>
            <a:off x="4106197" y="4180215"/>
            <a:ext cx="33057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Where V3= </a:t>
            </a:r>
            <a:r>
              <a:rPr lang="en-US" sz="2800" dirty="0">
                <a:solidFill>
                  <a:schemeClr val="tx1"/>
                </a:solidFill>
              </a:rPr>
              <a:t>$78</a:t>
            </a:r>
            <a:r>
              <a:rPr lang="en-US" sz="2800" baseline="-25000" dirty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= </a:t>
            </a:r>
          </a:p>
        </p:txBody>
      </p:sp>
      <p:sp>
        <p:nvSpPr>
          <p:cNvPr id="40982" name="Line 22"/>
          <p:cNvSpPr>
            <a:spLocks noChangeShapeType="1"/>
          </p:cNvSpPr>
          <p:nvPr/>
        </p:nvSpPr>
        <p:spPr bwMode="auto">
          <a:xfrm>
            <a:off x="7162800" y="4419600"/>
            <a:ext cx="1295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52883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Line 3"/>
          <p:cNvSpPr>
            <a:spLocks noChangeShapeType="1"/>
          </p:cNvSpPr>
          <p:nvPr/>
        </p:nvSpPr>
        <p:spPr bwMode="auto">
          <a:xfrm>
            <a:off x="1905000" y="1676400"/>
            <a:ext cx="41910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>
          <a:xfrm>
            <a:off x="1752600" y="0"/>
            <a:ext cx="5943600" cy="17526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r>
              <a:rPr lang="en-US" b="1" smtClean="0"/>
              <a:t>Growth Phases Model Example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idx="1"/>
          </p:nvPr>
        </p:nvSpPr>
        <p:spPr>
          <a:xfrm>
            <a:off x="228600" y="1828800"/>
            <a:ext cx="8686800" cy="4267200"/>
          </a:xfrm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We determine the PV of cash flows.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PV(D</a:t>
            </a:r>
            <a:r>
              <a:rPr lang="en-US" sz="3200" baseline="-25000" dirty="0" smtClean="0"/>
              <a:t>1</a:t>
            </a:r>
            <a:r>
              <a:rPr lang="en-US" sz="3200" dirty="0" smtClean="0"/>
              <a:t>) = D</a:t>
            </a:r>
            <a:r>
              <a:rPr lang="en-US" sz="3200" baseline="-25000" dirty="0" smtClean="0"/>
              <a:t>1</a:t>
            </a:r>
            <a:r>
              <a:rPr lang="en-US" sz="3200" dirty="0" smtClean="0"/>
              <a:t>(PVIF</a:t>
            </a:r>
            <a:r>
              <a:rPr lang="en-US" sz="3200" baseline="-25000" dirty="0" smtClean="0"/>
              <a:t>15%, 1</a:t>
            </a:r>
            <a:r>
              <a:rPr lang="en-US" sz="3200" dirty="0" smtClean="0"/>
              <a:t>) = $3.76 (.870) = $</a:t>
            </a:r>
            <a:r>
              <a:rPr lang="en-US" sz="3200" u="sng" dirty="0" smtClean="0"/>
              <a:t>3.27</a:t>
            </a:r>
            <a:endParaRPr lang="en-US" sz="3200" dirty="0" smtClean="0"/>
          </a:p>
          <a:p>
            <a:pPr marL="0" indent="0">
              <a:buFont typeface="Monotype Sorts" pitchFamily="2" charset="2"/>
              <a:buNone/>
              <a:defRPr/>
            </a:pPr>
            <a:endParaRPr lang="en-US" sz="400" dirty="0" smtClean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PV(D</a:t>
            </a:r>
            <a:r>
              <a:rPr lang="en-US" sz="3200" baseline="-25000" dirty="0" smtClean="0"/>
              <a:t>2</a:t>
            </a:r>
            <a:r>
              <a:rPr lang="en-US" sz="3200" dirty="0" smtClean="0"/>
              <a:t>) = D</a:t>
            </a:r>
            <a:r>
              <a:rPr lang="en-US" sz="3200" baseline="-25000" dirty="0" smtClean="0"/>
              <a:t>2</a:t>
            </a:r>
            <a:r>
              <a:rPr lang="en-US" sz="3200" dirty="0" smtClean="0"/>
              <a:t>(PVIF</a:t>
            </a:r>
            <a:r>
              <a:rPr lang="en-US" sz="3200" baseline="-25000" dirty="0" smtClean="0"/>
              <a:t>15%, 2</a:t>
            </a:r>
            <a:r>
              <a:rPr lang="en-US" sz="3200" dirty="0" smtClean="0"/>
              <a:t>) = $4.36 (.756) = $</a:t>
            </a:r>
            <a:r>
              <a:rPr lang="en-US" sz="3200" u="sng" dirty="0" smtClean="0"/>
              <a:t>3.30</a:t>
            </a:r>
            <a:endParaRPr lang="en-US" sz="3200" dirty="0" smtClean="0"/>
          </a:p>
          <a:p>
            <a:pPr marL="0" indent="0">
              <a:buFont typeface="Monotype Sorts" pitchFamily="2" charset="2"/>
              <a:buNone/>
              <a:defRPr/>
            </a:pPr>
            <a:endParaRPr lang="en-US" sz="400" dirty="0" smtClean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PV(D</a:t>
            </a:r>
            <a:r>
              <a:rPr lang="en-US" sz="3200" baseline="-25000" dirty="0" smtClean="0"/>
              <a:t>3</a:t>
            </a:r>
            <a:r>
              <a:rPr lang="en-US" sz="3200" dirty="0" smtClean="0"/>
              <a:t>) = D</a:t>
            </a:r>
            <a:r>
              <a:rPr lang="en-US" sz="3200" baseline="-25000" dirty="0" smtClean="0"/>
              <a:t>3</a:t>
            </a:r>
            <a:r>
              <a:rPr lang="en-US" sz="3200" dirty="0" smtClean="0"/>
              <a:t>(PVIF</a:t>
            </a:r>
            <a:r>
              <a:rPr lang="en-US" sz="3200" baseline="-25000" dirty="0" smtClean="0"/>
              <a:t>15%, 3</a:t>
            </a:r>
            <a:r>
              <a:rPr lang="en-US" sz="3200" dirty="0" smtClean="0"/>
              <a:t>) = $5.06 (.658) = $</a:t>
            </a:r>
            <a:r>
              <a:rPr lang="en-US" sz="3200" u="sng" dirty="0" smtClean="0"/>
              <a:t>3.33</a:t>
            </a:r>
            <a:endParaRPr lang="en-US" sz="3200" dirty="0" smtClean="0"/>
          </a:p>
          <a:p>
            <a:pPr marL="0" indent="0">
              <a:buFont typeface="Monotype Sorts" pitchFamily="2" charset="2"/>
              <a:buNone/>
              <a:defRPr/>
            </a:pPr>
            <a:endParaRPr lang="en-US" sz="400" dirty="0" smtClean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      P</a:t>
            </a:r>
            <a:r>
              <a:rPr lang="en-US" sz="3200" baseline="-25000" dirty="0" smtClean="0"/>
              <a:t>3	  </a:t>
            </a:r>
            <a:r>
              <a:rPr lang="en-US" sz="3200" dirty="0" smtClean="0"/>
              <a:t> = $5.46  / (.15 - .08) = $78  [CG Model]</a:t>
            </a:r>
          </a:p>
          <a:p>
            <a:pPr marL="0" indent="0">
              <a:buFont typeface="Monotype Sorts" pitchFamily="2" charset="2"/>
              <a:buNone/>
              <a:defRPr/>
            </a:pPr>
            <a:endParaRPr lang="en-US" sz="400" dirty="0" smtClean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PV(P</a:t>
            </a:r>
            <a:r>
              <a:rPr lang="en-US" sz="3200" baseline="-25000" dirty="0" smtClean="0"/>
              <a:t>3</a:t>
            </a:r>
            <a:r>
              <a:rPr lang="en-US" sz="3200" dirty="0" smtClean="0"/>
              <a:t>) = P</a:t>
            </a:r>
            <a:r>
              <a:rPr lang="en-US" sz="3200" baseline="-25000" dirty="0" smtClean="0"/>
              <a:t>3</a:t>
            </a:r>
            <a:r>
              <a:rPr lang="en-US" sz="3200" dirty="0" smtClean="0"/>
              <a:t>(PVIF</a:t>
            </a:r>
            <a:r>
              <a:rPr lang="en-US" sz="3200" baseline="-25000" dirty="0" smtClean="0"/>
              <a:t>15%, 3</a:t>
            </a:r>
            <a:r>
              <a:rPr lang="en-US" sz="3200" dirty="0" smtClean="0"/>
              <a:t>) = $78 (.658)  = $</a:t>
            </a:r>
            <a:r>
              <a:rPr lang="en-US" sz="3200" u="sng" dirty="0" smtClean="0"/>
              <a:t>51.32</a:t>
            </a:r>
          </a:p>
        </p:txBody>
      </p:sp>
      <p:sp>
        <p:nvSpPr>
          <p:cNvPr id="41990" name="Line 6"/>
          <p:cNvSpPr>
            <a:spLocks noChangeShapeType="1"/>
          </p:cNvSpPr>
          <p:nvPr/>
        </p:nvSpPr>
        <p:spPr bwMode="auto">
          <a:xfrm>
            <a:off x="1828800" y="1600200"/>
            <a:ext cx="4191000" cy="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02235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5" name="Rectangle 9"/>
          <p:cNvSpPr>
            <a:spLocks noGrp="1" noChangeArrowheads="1"/>
          </p:cNvSpPr>
          <p:nvPr>
            <p:ph type="title"/>
          </p:nvPr>
        </p:nvSpPr>
        <p:spPr>
          <a:xfrm>
            <a:off x="328613" y="76200"/>
            <a:ext cx="8586787" cy="12192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Growth Phases Model Example</a:t>
            </a:r>
          </a:p>
        </p:txBody>
      </p:sp>
      <p:sp>
        <p:nvSpPr>
          <p:cNvPr id="39946" name="Rectangle 10"/>
          <p:cNvSpPr>
            <a:spLocks noGrp="1" noChangeArrowheads="1"/>
          </p:cNvSpPr>
          <p:nvPr>
            <p:ph idx="1"/>
          </p:nvPr>
        </p:nvSpPr>
        <p:spPr>
          <a:xfrm>
            <a:off x="147312" y="1295400"/>
            <a:ext cx="8610600" cy="13716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Finally, we calculate the </a:t>
            </a:r>
            <a:r>
              <a:rPr lang="en-US" sz="32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intrinsic value </a:t>
            </a:r>
            <a:r>
              <a:rPr lang="en-US" sz="3200" dirty="0" smtClean="0"/>
              <a:t>by summing all of cash flow present values.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26651" y="3808412"/>
            <a:ext cx="8164512" cy="1527175"/>
            <a:chOff x="369888" y="4645025"/>
            <a:chExt cx="8164512" cy="1527175"/>
          </a:xfrm>
        </p:grpSpPr>
        <p:sp>
          <p:nvSpPr>
            <p:cNvPr id="43014" name="Rectangle 6"/>
            <p:cNvSpPr>
              <a:spLocks noChangeArrowheads="1"/>
            </p:cNvSpPr>
            <p:nvPr/>
          </p:nvSpPr>
          <p:spPr bwMode="auto">
            <a:xfrm>
              <a:off x="1890713" y="4692650"/>
              <a:ext cx="1851470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D</a:t>
              </a:r>
              <a:r>
                <a:rPr lang="en-US" sz="3200" baseline="-25000"/>
                <a:t>0</a:t>
              </a:r>
              <a:r>
                <a:rPr lang="en-US" sz="3200"/>
                <a:t>(1+.16)</a:t>
              </a:r>
              <a:r>
                <a:rPr lang="en-US" sz="3200" baseline="30000"/>
                <a:t>t</a:t>
              </a:r>
            </a:p>
          </p:txBody>
        </p:sp>
        <p:sp>
          <p:nvSpPr>
            <p:cNvPr id="43015" name="Rectangle 7"/>
            <p:cNvSpPr>
              <a:spLocks noChangeArrowheads="1"/>
            </p:cNvSpPr>
            <p:nvPr/>
          </p:nvSpPr>
          <p:spPr bwMode="auto">
            <a:xfrm>
              <a:off x="7332663" y="4730750"/>
              <a:ext cx="575480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D</a:t>
              </a:r>
              <a:r>
                <a:rPr lang="en-US" sz="3200" baseline="-25000"/>
                <a:t>4</a:t>
              </a:r>
            </a:p>
          </p:txBody>
        </p:sp>
        <p:sp>
          <p:nvSpPr>
            <p:cNvPr id="43020" name="Rectangle 12"/>
            <p:cNvSpPr>
              <a:spLocks noChangeArrowheads="1"/>
            </p:cNvSpPr>
            <p:nvPr/>
          </p:nvSpPr>
          <p:spPr bwMode="auto">
            <a:xfrm>
              <a:off x="2144713" y="5518150"/>
              <a:ext cx="1644682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(1 + .15)</a:t>
              </a:r>
              <a:r>
                <a:rPr lang="en-US" sz="3200" baseline="30000"/>
                <a:t>t</a:t>
              </a:r>
            </a:p>
          </p:txBody>
        </p:sp>
        <p:sp>
          <p:nvSpPr>
            <p:cNvPr id="43021" name="Rectangle 13"/>
            <p:cNvSpPr>
              <a:spLocks noChangeArrowheads="1"/>
            </p:cNvSpPr>
            <p:nvPr/>
          </p:nvSpPr>
          <p:spPr bwMode="auto">
            <a:xfrm>
              <a:off x="6834188" y="5526088"/>
              <a:ext cx="1599798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(.15-.08)</a:t>
              </a:r>
            </a:p>
          </p:txBody>
        </p:sp>
        <p:sp>
          <p:nvSpPr>
            <p:cNvPr id="43022" name="Rectangle 14"/>
            <p:cNvSpPr>
              <a:spLocks noChangeArrowheads="1"/>
            </p:cNvSpPr>
            <p:nvPr/>
          </p:nvSpPr>
          <p:spPr bwMode="auto">
            <a:xfrm>
              <a:off x="369888" y="5028951"/>
              <a:ext cx="1049968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V = </a:t>
              </a:r>
              <a:r>
                <a:rPr lang="en-US" sz="3200" dirty="0">
                  <a:latin typeface="Symbol" pitchFamily="18" charset="2"/>
                </a:rPr>
                <a:t>S</a:t>
              </a:r>
            </a:p>
          </p:txBody>
        </p:sp>
        <p:sp>
          <p:nvSpPr>
            <p:cNvPr id="43023" name="Line 15"/>
            <p:cNvSpPr>
              <a:spLocks noChangeShapeType="1"/>
            </p:cNvSpPr>
            <p:nvPr/>
          </p:nvSpPr>
          <p:spPr bwMode="auto">
            <a:xfrm>
              <a:off x="2146300" y="5448300"/>
              <a:ext cx="20955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24" name="Rectangle 16"/>
            <p:cNvSpPr>
              <a:spLocks noChangeArrowheads="1"/>
            </p:cNvSpPr>
            <p:nvPr/>
          </p:nvSpPr>
          <p:spPr bwMode="auto">
            <a:xfrm>
              <a:off x="1197037" y="5486400"/>
              <a:ext cx="734176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t=1</a:t>
              </a:r>
            </a:p>
          </p:txBody>
        </p:sp>
        <p:sp>
          <p:nvSpPr>
            <p:cNvPr id="43025" name="Rectangle 17"/>
            <p:cNvSpPr>
              <a:spLocks noChangeArrowheads="1"/>
            </p:cNvSpPr>
            <p:nvPr/>
          </p:nvSpPr>
          <p:spPr bwMode="auto">
            <a:xfrm>
              <a:off x="1368558" y="4645025"/>
              <a:ext cx="391134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3</a:t>
              </a:r>
            </a:p>
          </p:txBody>
        </p:sp>
        <p:sp>
          <p:nvSpPr>
            <p:cNvPr id="43026" name="Line 18"/>
            <p:cNvSpPr>
              <a:spLocks noChangeShapeType="1"/>
            </p:cNvSpPr>
            <p:nvPr/>
          </p:nvSpPr>
          <p:spPr bwMode="auto">
            <a:xfrm>
              <a:off x="6934200" y="5448300"/>
              <a:ext cx="15240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27" name="Rectangle 19"/>
            <p:cNvSpPr>
              <a:spLocks noChangeArrowheads="1"/>
            </p:cNvSpPr>
            <p:nvPr/>
          </p:nvSpPr>
          <p:spPr bwMode="auto">
            <a:xfrm>
              <a:off x="4278313" y="5103813"/>
              <a:ext cx="387928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+</a:t>
              </a:r>
            </a:p>
          </p:txBody>
        </p:sp>
        <p:sp>
          <p:nvSpPr>
            <p:cNvPr id="43028" name="Rectangle 20"/>
            <p:cNvSpPr>
              <a:spLocks noChangeArrowheads="1"/>
            </p:cNvSpPr>
            <p:nvPr/>
          </p:nvSpPr>
          <p:spPr bwMode="auto">
            <a:xfrm>
              <a:off x="5624513" y="4781550"/>
              <a:ext cx="391134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1</a:t>
              </a:r>
            </a:p>
          </p:txBody>
        </p:sp>
        <p:sp>
          <p:nvSpPr>
            <p:cNvPr id="43029" name="Rectangle 21"/>
            <p:cNvSpPr>
              <a:spLocks noChangeArrowheads="1"/>
            </p:cNvSpPr>
            <p:nvPr/>
          </p:nvSpPr>
          <p:spPr bwMode="auto">
            <a:xfrm>
              <a:off x="4916488" y="5567363"/>
              <a:ext cx="1511633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(1+.15)</a:t>
              </a:r>
              <a:r>
                <a:rPr lang="en-US" sz="3200" baseline="30000"/>
                <a:t>n</a:t>
              </a:r>
            </a:p>
          </p:txBody>
        </p:sp>
        <p:sp>
          <p:nvSpPr>
            <p:cNvPr id="43030" name="Line 22"/>
            <p:cNvSpPr>
              <a:spLocks noChangeShapeType="1"/>
            </p:cNvSpPr>
            <p:nvPr/>
          </p:nvSpPr>
          <p:spPr bwMode="auto">
            <a:xfrm>
              <a:off x="4876800" y="5448300"/>
              <a:ext cx="1752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31" name="Line 23"/>
            <p:cNvSpPr>
              <a:spLocks noChangeShapeType="1"/>
            </p:cNvSpPr>
            <p:nvPr/>
          </p:nvSpPr>
          <p:spPr bwMode="auto">
            <a:xfrm>
              <a:off x="4800600" y="4800600"/>
              <a:ext cx="0" cy="1371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32" name="Line 24"/>
            <p:cNvSpPr>
              <a:spLocks noChangeShapeType="1"/>
            </p:cNvSpPr>
            <p:nvPr/>
          </p:nvSpPr>
          <p:spPr bwMode="auto">
            <a:xfrm>
              <a:off x="4800600" y="4800600"/>
              <a:ext cx="228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33" name="Line 25"/>
            <p:cNvSpPr>
              <a:spLocks noChangeShapeType="1"/>
            </p:cNvSpPr>
            <p:nvPr/>
          </p:nvSpPr>
          <p:spPr bwMode="auto">
            <a:xfrm>
              <a:off x="4800600" y="6172200"/>
              <a:ext cx="228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34" name="Line 26"/>
            <p:cNvSpPr>
              <a:spLocks noChangeShapeType="1"/>
            </p:cNvSpPr>
            <p:nvPr/>
          </p:nvSpPr>
          <p:spPr bwMode="auto">
            <a:xfrm>
              <a:off x="8534400" y="4800600"/>
              <a:ext cx="0" cy="1371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35" name="Line 27"/>
            <p:cNvSpPr>
              <a:spLocks noChangeShapeType="1"/>
            </p:cNvSpPr>
            <p:nvPr/>
          </p:nvSpPr>
          <p:spPr bwMode="auto">
            <a:xfrm>
              <a:off x="6781800" y="4800600"/>
              <a:ext cx="0" cy="1371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36" name="Line 28"/>
            <p:cNvSpPr>
              <a:spLocks noChangeShapeType="1"/>
            </p:cNvSpPr>
            <p:nvPr/>
          </p:nvSpPr>
          <p:spPr bwMode="auto">
            <a:xfrm>
              <a:off x="6858000" y="4800600"/>
              <a:ext cx="0" cy="1371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37" name="Line 29"/>
            <p:cNvSpPr>
              <a:spLocks noChangeShapeType="1"/>
            </p:cNvSpPr>
            <p:nvPr/>
          </p:nvSpPr>
          <p:spPr bwMode="auto">
            <a:xfrm>
              <a:off x="6553200" y="4800600"/>
              <a:ext cx="228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38" name="Line 30"/>
            <p:cNvSpPr>
              <a:spLocks noChangeShapeType="1"/>
            </p:cNvSpPr>
            <p:nvPr/>
          </p:nvSpPr>
          <p:spPr bwMode="auto">
            <a:xfrm>
              <a:off x="6858000" y="4800600"/>
              <a:ext cx="228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39" name="Line 31"/>
            <p:cNvSpPr>
              <a:spLocks noChangeShapeType="1"/>
            </p:cNvSpPr>
            <p:nvPr/>
          </p:nvSpPr>
          <p:spPr bwMode="auto">
            <a:xfrm>
              <a:off x="6858000" y="6172200"/>
              <a:ext cx="228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40" name="Line 32"/>
            <p:cNvSpPr>
              <a:spLocks noChangeShapeType="1"/>
            </p:cNvSpPr>
            <p:nvPr/>
          </p:nvSpPr>
          <p:spPr bwMode="auto">
            <a:xfrm>
              <a:off x="6553200" y="6172200"/>
              <a:ext cx="228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41" name="Line 33"/>
            <p:cNvSpPr>
              <a:spLocks noChangeShapeType="1"/>
            </p:cNvSpPr>
            <p:nvPr/>
          </p:nvSpPr>
          <p:spPr bwMode="auto">
            <a:xfrm>
              <a:off x="8305800" y="4800600"/>
              <a:ext cx="228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42" name="Line 34"/>
            <p:cNvSpPr>
              <a:spLocks noChangeShapeType="1"/>
            </p:cNvSpPr>
            <p:nvPr/>
          </p:nvSpPr>
          <p:spPr bwMode="auto">
            <a:xfrm>
              <a:off x="8305800" y="6172200"/>
              <a:ext cx="228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</p:grpSp>
      <p:sp>
        <p:nvSpPr>
          <p:cNvPr id="43043" name="Rectangle 35"/>
          <p:cNvSpPr>
            <a:spLocks noChangeArrowheads="1"/>
          </p:cNvSpPr>
          <p:nvPr/>
        </p:nvSpPr>
        <p:spPr bwMode="auto">
          <a:xfrm>
            <a:off x="350223" y="2743200"/>
            <a:ext cx="8586637" cy="705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/>
          <a:p>
            <a:r>
              <a:rPr lang="en-US" sz="4000" dirty="0"/>
              <a:t>V = </a:t>
            </a:r>
            <a:r>
              <a:rPr lang="en-US" sz="4000" dirty="0" smtClean="0"/>
              <a:t>($</a:t>
            </a:r>
            <a:r>
              <a:rPr lang="en-US" sz="4000" dirty="0"/>
              <a:t>3.27 + $3.30 + $</a:t>
            </a:r>
            <a:r>
              <a:rPr lang="en-US" sz="4000" dirty="0" smtClean="0"/>
              <a:t>3.33)   +   ($51.32)</a:t>
            </a:r>
            <a:endParaRPr lang="en-US" sz="4000" dirty="0"/>
          </a:p>
        </p:txBody>
      </p:sp>
      <p:sp>
        <p:nvSpPr>
          <p:cNvPr id="43044" name="Line 36"/>
          <p:cNvSpPr>
            <a:spLocks noChangeShapeType="1"/>
          </p:cNvSpPr>
          <p:nvPr/>
        </p:nvSpPr>
        <p:spPr bwMode="auto">
          <a:xfrm>
            <a:off x="2643428" y="3333646"/>
            <a:ext cx="0" cy="522391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5" name="Line 37"/>
          <p:cNvSpPr>
            <a:spLocks noChangeShapeType="1"/>
          </p:cNvSpPr>
          <p:nvPr/>
        </p:nvSpPr>
        <p:spPr bwMode="auto">
          <a:xfrm>
            <a:off x="7825028" y="3344862"/>
            <a:ext cx="0" cy="5492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3324421" y="5940024"/>
            <a:ext cx="2597166" cy="754698"/>
            <a:chOff x="245877" y="5913273"/>
            <a:chExt cx="2597166" cy="754698"/>
          </a:xfrm>
        </p:grpSpPr>
        <p:sp>
          <p:nvSpPr>
            <p:cNvPr id="39974" name="Rectangle 38"/>
            <p:cNvSpPr>
              <a:spLocks noChangeArrowheads="1"/>
            </p:cNvSpPr>
            <p:nvPr/>
          </p:nvSpPr>
          <p:spPr bwMode="auto">
            <a:xfrm>
              <a:off x="350223" y="5962650"/>
              <a:ext cx="2388475" cy="70532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4000" i="1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V = </a:t>
              </a:r>
              <a:r>
                <a:rPr lang="en-US" sz="4000" i="1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$61.22</a:t>
              </a:r>
              <a:endParaRPr lang="en-US" sz="4000" i="1" dirty="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245877" y="5913273"/>
              <a:ext cx="2597166" cy="74295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9157484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dirty="0"/>
              <a:t>Differentiate and understand the various terms used to express value. </a:t>
            </a:r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endParaRPr lang="en-US" dirty="0"/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dirty="0"/>
              <a:t>Determine the value of bonds, preferred stocks, and common stocks. </a:t>
            </a:r>
            <a:endParaRPr lang="en-US" dirty="0" smtClean="0"/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endParaRPr lang="en-US" dirty="0"/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dirty="0" smtClean="0"/>
              <a:t>Dividend </a:t>
            </a:r>
            <a:r>
              <a:rPr lang="en-US" smtClean="0"/>
              <a:t>valuation models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3539474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</TotalTime>
  <Words>2103</Words>
  <Application>Microsoft Office PowerPoint</Application>
  <PresentationFormat>On-screen Show (4:3)</PresentationFormat>
  <Paragraphs>366</Paragraphs>
  <Slides>43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Summary of Last Lecture</vt:lpstr>
      <vt:lpstr>Chapter 4</vt:lpstr>
      <vt:lpstr>Learning outcomes</vt:lpstr>
      <vt:lpstr>The Valuation of Long-Term Securities</vt:lpstr>
      <vt:lpstr>What is Value?</vt:lpstr>
      <vt:lpstr>What is Value?</vt:lpstr>
      <vt:lpstr>What is Value?</vt:lpstr>
      <vt:lpstr>Bond Valuation</vt:lpstr>
      <vt:lpstr>Important Bond Terms</vt:lpstr>
      <vt:lpstr>Important Bond Terms</vt:lpstr>
      <vt:lpstr>Different Types of Bonds</vt:lpstr>
      <vt:lpstr>Perpetual Bond Example</vt:lpstr>
      <vt:lpstr>Different Types of Bonds</vt:lpstr>
      <vt:lpstr>Coupon Bond Example</vt:lpstr>
      <vt:lpstr>Different Types of Bonds</vt:lpstr>
      <vt:lpstr>Zero-Coupon Bond Example</vt:lpstr>
      <vt:lpstr>Semiannual Compounding</vt:lpstr>
      <vt:lpstr>Semiannual Compounding</vt:lpstr>
      <vt:lpstr>Semiannual Coupon Bond Example</vt:lpstr>
      <vt:lpstr>Preferred Stock Valuation</vt:lpstr>
      <vt:lpstr>Preferred Stock Valuation</vt:lpstr>
      <vt:lpstr>Preferred Stock Example</vt:lpstr>
      <vt:lpstr>Common Stock Valuation</vt:lpstr>
      <vt:lpstr>Common Stock Valuation</vt:lpstr>
      <vt:lpstr>Dividend Valuation Model</vt:lpstr>
      <vt:lpstr>Adjusted Dividend Valuation Model</vt:lpstr>
      <vt:lpstr>Dividend Growth Pattern Assumptions</vt:lpstr>
      <vt:lpstr>Constant Growth Model</vt:lpstr>
      <vt:lpstr>Constant Growth Model Example</vt:lpstr>
      <vt:lpstr>Zero Growth Model</vt:lpstr>
      <vt:lpstr>Zero Growth Model Example</vt:lpstr>
      <vt:lpstr>Growth Phases Model</vt:lpstr>
      <vt:lpstr>Growth Phases Model</vt:lpstr>
      <vt:lpstr>Growth Phases Model Example</vt:lpstr>
      <vt:lpstr>Growth Phases Model Example</vt:lpstr>
      <vt:lpstr>Growth Phases Model Example</vt:lpstr>
      <vt:lpstr>Growth Phases Model Example</vt:lpstr>
      <vt:lpstr>Growth Phases Model Example</vt:lpstr>
      <vt:lpstr>Growth Phases Model Example</vt:lpstr>
      <vt:lpstr>Growth Phases Model Example</vt:lpstr>
      <vt:lpstr>Growth Phases Model Example</vt:lpstr>
      <vt:lpstr>Growth Phases Model Example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Muhammad Azhar Khan</dc:creator>
  <cp:lastModifiedBy>NTS</cp:lastModifiedBy>
  <cp:revision>36</cp:revision>
  <dcterms:created xsi:type="dcterms:W3CDTF">2012-10-17T09:45:30Z</dcterms:created>
  <dcterms:modified xsi:type="dcterms:W3CDTF">2012-10-22T07:30:34Z</dcterms:modified>
</cp:coreProperties>
</file>