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97" r:id="rId2"/>
    <p:sldId id="296" r:id="rId3"/>
    <p:sldId id="298" r:id="rId4"/>
    <p:sldId id="29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91" r:id="rId32"/>
    <p:sldId id="284" r:id="rId33"/>
    <p:sldId id="294" r:id="rId34"/>
    <p:sldId id="292" r:id="rId35"/>
    <p:sldId id="285" r:id="rId36"/>
    <p:sldId id="287" r:id="rId37"/>
    <p:sldId id="288" r:id="rId38"/>
    <p:sldId id="299" r:id="rId39"/>
    <p:sldId id="300" r:id="rId40"/>
    <p:sldId id="301" r:id="rId41"/>
    <p:sldId id="289" r:id="rId42"/>
    <p:sldId id="295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200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FF168-5A73-4AA6-B626-66BE5F8ABD16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C80C2B-83CB-4B8D-B62E-62C9AB8C8A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985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C80C2B-83CB-4B8D-B62E-62C9AB8C8AC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9504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851557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38858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36266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686331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0172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51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680197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726171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350919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40032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012461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76250"/>
            <a:ext cx="6781800" cy="12763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xmlns="" val="394481347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8C1FA-098E-413B-AA65-857A268DF500}" type="datetimeFigureOut">
              <a:rPr lang="en-US" smtClean="0"/>
              <a:pPr/>
              <a:t>10/17/2012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0F8E5-4CC9-44D6-8BA1-4B91D9ED1C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43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9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7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1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4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Concept of Time value of money</a:t>
            </a:r>
          </a:p>
          <a:p>
            <a:r>
              <a:rPr lang="en-US" dirty="0"/>
              <a:t>Simple and Compound interest</a:t>
            </a:r>
          </a:p>
          <a:p>
            <a:r>
              <a:rPr lang="en-US" dirty="0"/>
              <a:t>Future value of single deposit</a:t>
            </a:r>
          </a:p>
          <a:p>
            <a:r>
              <a:rPr lang="en-US" dirty="0"/>
              <a:t>Present value of single </a:t>
            </a:r>
            <a:r>
              <a:rPr lang="en-US" dirty="0" smtClean="0"/>
              <a:t>deposit</a:t>
            </a:r>
            <a:endParaRPr lang="en-US" dirty="0"/>
          </a:p>
          <a:p>
            <a:r>
              <a:rPr lang="en-US" dirty="0" smtClean="0"/>
              <a:t>Use of interest factor tables while calculating future and present value at a given rate and time period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61848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3 (II)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/>
                </a:solidFill>
              </a:rPr>
              <a:t>Time Value of Money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6170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Learning outcomes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After this lecture you should be able to </a:t>
            </a:r>
          </a:p>
          <a:p>
            <a:r>
              <a:rPr lang="en-US" dirty="0" smtClean="0"/>
              <a:t>Understand the concept of annuities, uneven cash flows and their future and present values</a:t>
            </a:r>
          </a:p>
          <a:p>
            <a:r>
              <a:rPr lang="en-US" dirty="0" smtClean="0"/>
              <a:t>Compounding periods and effective annual return</a:t>
            </a:r>
          </a:p>
          <a:p>
            <a:r>
              <a:rPr lang="en-US" dirty="0" smtClean="0"/>
              <a:t>Loan amortization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3728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u="sng" dirty="0" smtClean="0"/>
              <a:t>Annuity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An annuity is a series of equal payments or receipts occurring over a specified number of equal periods.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e.g. a deposit or receipt of </a:t>
            </a:r>
            <a:r>
              <a:rPr lang="en-US" dirty="0" err="1" smtClean="0"/>
              <a:t>Rs</a:t>
            </a:r>
            <a:r>
              <a:rPr lang="en-US" dirty="0" smtClean="0"/>
              <a:t>. 1000 annually for the next 10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19112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Types of Annuities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u="sng" dirty="0"/>
              <a:t>Ordinary Annuity</a:t>
            </a:r>
            <a:r>
              <a:rPr lang="en-US" dirty="0"/>
              <a:t>:  Payments or receipts occur at the end of each period. e.g. payment or receipt of </a:t>
            </a:r>
            <a:r>
              <a:rPr lang="en-US" dirty="0" err="1"/>
              <a:t>Rs</a:t>
            </a:r>
            <a:r>
              <a:rPr lang="en-US" dirty="0"/>
              <a:t>. 1000 on December 31, i.e. at the end of financial year</a:t>
            </a:r>
            <a:r>
              <a:rPr lang="en-US" dirty="0" smtClean="0"/>
              <a:t>.</a:t>
            </a:r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r>
              <a:rPr lang="en-US" u="sng" dirty="0"/>
              <a:t>Annuity Due</a:t>
            </a:r>
            <a:r>
              <a:rPr lang="en-US" dirty="0"/>
              <a:t>:  Payments or receipts occur at the </a:t>
            </a:r>
            <a:r>
              <a:rPr lang="en-US" dirty="0" smtClean="0"/>
              <a:t>beginning </a:t>
            </a:r>
            <a:r>
              <a:rPr lang="en-US" dirty="0"/>
              <a:t>of each period, i.e. payment or receipt of </a:t>
            </a:r>
            <a:r>
              <a:rPr lang="en-US" dirty="0" err="1"/>
              <a:t>Rs</a:t>
            </a:r>
            <a:r>
              <a:rPr lang="en-US" dirty="0"/>
              <a:t>. 1000 on January 31, i.e. at the </a:t>
            </a:r>
            <a:r>
              <a:rPr lang="en-US" dirty="0" err="1"/>
              <a:t>begining</a:t>
            </a:r>
            <a:r>
              <a:rPr lang="en-US" dirty="0"/>
              <a:t> of financial year.</a:t>
            </a:r>
          </a:p>
        </p:txBody>
      </p:sp>
    </p:spTree>
    <p:extLst>
      <p:ext uri="{BB962C8B-B14F-4D97-AF65-F5344CB8AC3E}">
        <p14:creationId xmlns:p14="http://schemas.microsoft.com/office/powerpoint/2010/main" xmlns="" val="29264525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dirty="0" smtClean="0"/>
              <a:t>Examples of Annuities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66800" y="2133600"/>
            <a:ext cx="6781800" cy="4114800"/>
          </a:xfrm>
          <a:noFill/>
        </p:spPr>
        <p:txBody>
          <a:bodyPr/>
          <a:lstStyle/>
          <a:p>
            <a:r>
              <a:rPr lang="en-US" smtClean="0"/>
              <a:t>  Student Loan Payments</a:t>
            </a:r>
          </a:p>
          <a:p>
            <a:r>
              <a:rPr lang="en-US" smtClean="0"/>
              <a:t>  Car Loan Payments</a:t>
            </a:r>
          </a:p>
          <a:p>
            <a:r>
              <a:rPr lang="en-US" smtClean="0"/>
              <a:t>  Insurance Premiums</a:t>
            </a:r>
          </a:p>
          <a:p>
            <a:r>
              <a:rPr lang="en-US" smtClean="0"/>
              <a:t>  Mortgage Payments</a:t>
            </a:r>
          </a:p>
          <a:p>
            <a:r>
              <a:rPr lang="en-US" smtClean="0"/>
              <a:t>  Retirement Savings</a:t>
            </a:r>
          </a:p>
        </p:txBody>
      </p:sp>
    </p:spTree>
    <p:extLst>
      <p:ext uri="{BB962C8B-B14F-4D97-AF65-F5344CB8AC3E}">
        <p14:creationId xmlns:p14="http://schemas.microsoft.com/office/powerpoint/2010/main" xmlns="" val="1089846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Parts of an Ordinary Annuity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 payment at the end of the period at equal distance from each other.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376238" y="2087563"/>
            <a:ext cx="8619295" cy="3247623"/>
            <a:chOff x="376238" y="2087563"/>
            <a:chExt cx="8619295" cy="3247623"/>
          </a:xfrm>
        </p:grpSpPr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 flipH="1">
              <a:off x="1219200" y="4648200"/>
              <a:ext cx="6781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6" name="Line 6"/>
            <p:cNvSpPr>
              <a:spLocks noChangeShapeType="1"/>
            </p:cNvSpPr>
            <p:nvPr/>
          </p:nvSpPr>
          <p:spPr bwMode="auto">
            <a:xfrm>
              <a:off x="12192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7" name="Line 7"/>
            <p:cNvSpPr>
              <a:spLocks noChangeShapeType="1"/>
            </p:cNvSpPr>
            <p:nvPr/>
          </p:nvSpPr>
          <p:spPr bwMode="auto">
            <a:xfrm>
              <a:off x="80010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Line 8"/>
            <p:cNvSpPr>
              <a:spLocks noChangeShapeType="1"/>
            </p:cNvSpPr>
            <p:nvPr/>
          </p:nvSpPr>
          <p:spPr bwMode="auto">
            <a:xfrm>
              <a:off x="3309938" y="4167188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89" name="Rectangle 9"/>
            <p:cNvSpPr>
              <a:spLocks noChangeArrowheads="1"/>
            </p:cNvSpPr>
            <p:nvPr/>
          </p:nvSpPr>
          <p:spPr bwMode="auto">
            <a:xfrm>
              <a:off x="1004888" y="3695700"/>
              <a:ext cx="48410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 smtClean="0">
                  <a:solidFill>
                    <a:srgbClr val="000000"/>
                  </a:solidFill>
                </a:rPr>
                <a:t> 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46090" name="Line 10"/>
            <p:cNvSpPr>
              <a:spLocks noChangeShapeType="1"/>
            </p:cNvSpPr>
            <p:nvPr/>
          </p:nvSpPr>
          <p:spPr bwMode="auto">
            <a:xfrm>
              <a:off x="5795963" y="41529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1" name="Rectangle 11"/>
            <p:cNvSpPr>
              <a:spLocks noChangeArrowheads="1"/>
            </p:cNvSpPr>
            <p:nvPr/>
          </p:nvSpPr>
          <p:spPr bwMode="auto">
            <a:xfrm>
              <a:off x="1038225" y="4752975"/>
              <a:ext cx="795730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/>
                <a:t>               </a:t>
              </a:r>
              <a:r>
                <a:rPr lang="en-US" sz="3200" dirty="0" smtClean="0"/>
                <a:t>   </a:t>
              </a:r>
              <a:r>
                <a:rPr lang="en-US" sz="3200" dirty="0" smtClean="0">
                  <a:solidFill>
                    <a:srgbClr val="000000"/>
                  </a:solidFill>
                </a:rPr>
                <a:t>$1000      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            $1000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376238" y="2087563"/>
              <a:ext cx="18280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endParaRPr lang="en-US" sz="2800" dirty="0"/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5033963" y="2828836"/>
              <a:ext cx="1524000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squar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/>
                <a:t>End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2</a:t>
              </a:r>
            </a:p>
          </p:txBody>
        </p:sp>
        <p:sp>
          <p:nvSpPr>
            <p:cNvPr id="34838" name="Rectangle 22"/>
            <p:cNvSpPr>
              <a:spLocks noChangeArrowheads="1"/>
            </p:cNvSpPr>
            <p:nvPr/>
          </p:nvSpPr>
          <p:spPr bwMode="auto">
            <a:xfrm>
              <a:off x="7354529" y="2828836"/>
              <a:ext cx="1389036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End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3</a:t>
              </a:r>
            </a:p>
          </p:txBody>
        </p:sp>
      </p:grpSp>
      <p:sp>
        <p:nvSpPr>
          <p:cNvPr id="3" name="Rectangle 2"/>
          <p:cNvSpPr/>
          <p:nvPr/>
        </p:nvSpPr>
        <p:spPr>
          <a:xfrm>
            <a:off x="2596753" y="2826272"/>
            <a:ext cx="1378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End</a:t>
            </a:r>
            <a:r>
              <a:rPr lang="en-US" sz="2800" dirty="0">
                <a:solidFill>
                  <a:prstClr val="black"/>
                </a:solidFill>
              </a:rPr>
              <a:t> of</a:t>
            </a:r>
          </a:p>
          <a:p>
            <a:pPr lvl="0">
              <a:defRPr/>
            </a:pPr>
            <a:r>
              <a:rPr lang="en-US" sz="2800" dirty="0">
                <a:solidFill>
                  <a:prstClr val="black"/>
                </a:solidFill>
              </a:rPr>
              <a:t>Period 1</a:t>
            </a:r>
          </a:p>
        </p:txBody>
      </p:sp>
    </p:spTree>
    <p:extLst>
      <p:ext uri="{BB962C8B-B14F-4D97-AF65-F5344CB8AC3E}">
        <p14:creationId xmlns:p14="http://schemas.microsoft.com/office/powerpoint/2010/main" xmlns="" val="1066969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Parts of an Annuity Due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 payments at the beginning of the equally divided periods.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85430" y="3075389"/>
            <a:ext cx="8159667" cy="2562454"/>
            <a:chOff x="210808" y="2744157"/>
            <a:chExt cx="8159667" cy="2562454"/>
          </a:xfrm>
        </p:grpSpPr>
        <p:sp>
          <p:nvSpPr>
            <p:cNvPr id="47109" name="Line 5"/>
            <p:cNvSpPr>
              <a:spLocks noChangeShapeType="1"/>
            </p:cNvSpPr>
            <p:nvPr/>
          </p:nvSpPr>
          <p:spPr bwMode="auto">
            <a:xfrm flipH="1">
              <a:off x="1219200" y="4648200"/>
              <a:ext cx="67818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0" name="Line 6"/>
            <p:cNvSpPr>
              <a:spLocks noChangeShapeType="1"/>
            </p:cNvSpPr>
            <p:nvPr/>
          </p:nvSpPr>
          <p:spPr bwMode="auto">
            <a:xfrm>
              <a:off x="12192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1" name="Line 7"/>
            <p:cNvSpPr>
              <a:spLocks noChangeShapeType="1"/>
            </p:cNvSpPr>
            <p:nvPr/>
          </p:nvSpPr>
          <p:spPr bwMode="auto">
            <a:xfrm>
              <a:off x="8001000" y="41910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2" name="Line 8"/>
            <p:cNvSpPr>
              <a:spLocks noChangeShapeType="1"/>
            </p:cNvSpPr>
            <p:nvPr/>
          </p:nvSpPr>
          <p:spPr bwMode="auto">
            <a:xfrm>
              <a:off x="3309938" y="4167188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3" name="Rectangle 9"/>
            <p:cNvSpPr>
              <a:spLocks noChangeArrowheads="1"/>
            </p:cNvSpPr>
            <p:nvPr/>
          </p:nvSpPr>
          <p:spPr bwMode="auto">
            <a:xfrm>
              <a:off x="1031927" y="3695700"/>
              <a:ext cx="7338548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>
                  <a:solidFill>
                    <a:srgbClr val="000000"/>
                  </a:solidFill>
                </a:rPr>
                <a:t>0                 </a:t>
              </a:r>
              <a:r>
                <a:rPr lang="en-US" sz="3200" dirty="0" smtClean="0">
                  <a:solidFill>
                    <a:srgbClr val="000000"/>
                  </a:solidFill>
                </a:rPr>
                <a:t>   1                         </a:t>
              </a:r>
              <a:r>
                <a:rPr lang="en-US" sz="3200" dirty="0">
                  <a:solidFill>
                    <a:srgbClr val="000000"/>
                  </a:solidFill>
                </a:rPr>
                <a:t>2              </a:t>
              </a:r>
              <a:r>
                <a:rPr lang="en-US" sz="3200" dirty="0" smtClean="0">
                  <a:solidFill>
                    <a:srgbClr val="000000"/>
                  </a:solidFill>
                </a:rPr>
                <a:t>        </a:t>
              </a:r>
              <a:r>
                <a:rPr lang="en-US" sz="3200" dirty="0">
                  <a:solidFill>
                    <a:srgbClr val="000000"/>
                  </a:solidFill>
                </a:rPr>
                <a:t>3</a:t>
              </a:r>
            </a:p>
          </p:txBody>
        </p:sp>
        <p:sp>
          <p:nvSpPr>
            <p:cNvPr id="47114" name="Line 10"/>
            <p:cNvSpPr>
              <a:spLocks noChangeShapeType="1"/>
            </p:cNvSpPr>
            <p:nvPr/>
          </p:nvSpPr>
          <p:spPr bwMode="auto">
            <a:xfrm>
              <a:off x="5795963" y="4152900"/>
              <a:ext cx="0" cy="4572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115" name="Rectangle 11"/>
            <p:cNvSpPr>
              <a:spLocks noChangeArrowheads="1"/>
            </p:cNvSpPr>
            <p:nvPr/>
          </p:nvSpPr>
          <p:spPr bwMode="auto">
            <a:xfrm>
              <a:off x="609600" y="4724400"/>
              <a:ext cx="5725927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 smtClean="0">
                  <a:solidFill>
                    <a:srgbClr val="000000"/>
                  </a:solidFill>
                </a:rPr>
                <a:t> $1000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              </a:t>
              </a:r>
              <a:r>
                <a:rPr lang="en-US" sz="3200" dirty="0">
                  <a:solidFill>
                    <a:srgbClr val="000000"/>
                  </a:solidFill>
                </a:rPr>
                <a:t>$</a:t>
              </a:r>
              <a:r>
                <a:rPr lang="en-US" sz="3200" dirty="0" smtClean="0">
                  <a:solidFill>
                    <a:srgbClr val="000000"/>
                  </a:solidFill>
                </a:rPr>
                <a:t>1000</a:t>
              </a:r>
              <a:endParaRPr lang="en-US" sz="3200" dirty="0">
                <a:solidFill>
                  <a:srgbClr val="000000"/>
                </a:solidFill>
              </a:endParaRPr>
            </a:p>
          </p:txBody>
        </p:sp>
        <p:sp>
          <p:nvSpPr>
            <p:cNvPr id="93198" name="Rectangle 14"/>
            <p:cNvSpPr>
              <a:spLocks noChangeArrowheads="1"/>
            </p:cNvSpPr>
            <p:nvPr/>
          </p:nvSpPr>
          <p:spPr bwMode="auto">
            <a:xfrm>
              <a:off x="210808" y="2764144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1</a:t>
              </a:r>
            </a:p>
          </p:txBody>
        </p:sp>
        <p:sp>
          <p:nvSpPr>
            <p:cNvPr id="93199" name="Rectangle 15"/>
            <p:cNvSpPr>
              <a:spLocks noChangeArrowheads="1"/>
            </p:cNvSpPr>
            <p:nvPr/>
          </p:nvSpPr>
          <p:spPr bwMode="auto">
            <a:xfrm>
              <a:off x="2424198" y="2744157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2</a:t>
              </a:r>
            </a:p>
          </p:txBody>
        </p:sp>
        <p:sp>
          <p:nvSpPr>
            <p:cNvPr id="93206" name="Rectangle 22"/>
            <p:cNvSpPr>
              <a:spLocks noChangeArrowheads="1"/>
            </p:cNvSpPr>
            <p:nvPr/>
          </p:nvSpPr>
          <p:spPr bwMode="auto">
            <a:xfrm>
              <a:off x="4841710" y="2764145"/>
              <a:ext cx="2003755" cy="95154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Beginning</a:t>
              </a:r>
              <a:r>
                <a:rPr lang="en-US" sz="2800" dirty="0" smtClean="0"/>
                <a:t> </a:t>
              </a:r>
              <a:r>
                <a:rPr lang="en-US" sz="2800" dirty="0"/>
                <a:t>of</a:t>
              </a:r>
            </a:p>
            <a:p>
              <a:pPr>
                <a:defRPr/>
              </a:pPr>
              <a:r>
                <a:rPr lang="en-US" sz="2800" dirty="0"/>
                <a:t>Period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696717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title"/>
          </p:nvPr>
        </p:nvSpPr>
        <p:spPr>
          <a:xfrm>
            <a:off x="442913" y="274638"/>
            <a:ext cx="8243887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Ordinary Annuity -FVA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3400" y="5332413"/>
            <a:ext cx="57912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= R(1+i)</a:t>
            </a:r>
            <a:r>
              <a:rPr lang="en-US" sz="3200" baseline="30000" dirty="0" smtClean="0"/>
              <a:t>n-1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n-2 </a:t>
            </a:r>
            <a:r>
              <a:rPr lang="en-US" sz="3200" dirty="0" smtClean="0"/>
              <a:t>+ 		        	  ... + R(1+i)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62000" y="1447800"/>
            <a:ext cx="7353433" cy="3849665"/>
            <a:chOff x="395155" y="1752600"/>
            <a:chExt cx="6972433" cy="3584530"/>
          </a:xfrm>
        </p:grpSpPr>
        <p:sp>
          <p:nvSpPr>
            <p:cNvPr id="48135" name="Rectangle 7"/>
            <p:cNvSpPr>
              <a:spLocks noChangeArrowheads="1"/>
            </p:cNvSpPr>
            <p:nvPr/>
          </p:nvSpPr>
          <p:spPr bwMode="auto">
            <a:xfrm>
              <a:off x="2363788" y="2878138"/>
              <a:ext cx="447398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</a:t>
              </a:r>
              <a:r>
                <a:rPr lang="en-US" sz="2400" dirty="0" smtClean="0"/>
                <a:t>   </a:t>
              </a:r>
              <a:r>
                <a:rPr lang="en-US" sz="2400" dirty="0"/>
                <a:t>R              </a:t>
              </a:r>
              <a:r>
                <a:rPr lang="en-US" sz="2400" dirty="0" smtClean="0"/>
                <a:t>            </a:t>
              </a:r>
              <a:r>
                <a:rPr lang="en-US" sz="2400" dirty="0" err="1"/>
                <a:t>R</a:t>
              </a:r>
              <a:r>
                <a:rPr lang="en-US" sz="2400" dirty="0"/>
                <a:t>       </a:t>
              </a:r>
              <a:r>
                <a:rPr lang="en-US" sz="2400" dirty="0" smtClean="0"/>
                <a:t>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48136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19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7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8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39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3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6259144" cy="42748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</a:t>
              </a:r>
              <a:r>
                <a:rPr lang="en-US" sz="2400" dirty="0" smtClean="0"/>
                <a:t>         </a:t>
              </a:r>
              <a:r>
                <a:rPr lang="en-US" sz="2400" dirty="0"/>
                <a:t>1  </a:t>
              </a:r>
              <a:r>
                <a:rPr lang="en-US" sz="2400" dirty="0" smtClean="0"/>
                <a:t>                         </a:t>
              </a:r>
              <a:r>
                <a:rPr lang="en-US" sz="2400" dirty="0"/>
                <a:t>2               </a:t>
              </a:r>
              <a:r>
                <a:rPr lang="en-US" sz="2400" dirty="0" smtClean="0"/>
                <a:t>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     </a:t>
              </a:r>
              <a:endParaRPr lang="en-US" sz="2400" dirty="0"/>
            </a:p>
          </p:txBody>
        </p:sp>
        <p:sp>
          <p:nvSpPr>
            <p:cNvPr id="48142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3" name="Line 15"/>
            <p:cNvSpPr>
              <a:spLocks noChangeShapeType="1"/>
            </p:cNvSpPr>
            <p:nvPr/>
          </p:nvSpPr>
          <p:spPr bwMode="auto">
            <a:xfrm>
              <a:off x="4724400" y="3810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4" name="Line 16"/>
            <p:cNvSpPr>
              <a:spLocks noChangeShapeType="1"/>
            </p:cNvSpPr>
            <p:nvPr/>
          </p:nvSpPr>
          <p:spPr bwMode="auto">
            <a:xfrm flipH="1">
              <a:off x="2819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5" name="Line 17"/>
            <p:cNvSpPr>
              <a:spLocks noChangeShapeType="1"/>
            </p:cNvSpPr>
            <p:nvPr/>
          </p:nvSpPr>
          <p:spPr bwMode="auto">
            <a:xfrm>
              <a:off x="2819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146" name="Line 18"/>
            <p:cNvSpPr>
              <a:spLocks noChangeShapeType="1"/>
            </p:cNvSpPr>
            <p:nvPr/>
          </p:nvSpPr>
          <p:spPr bwMode="auto">
            <a:xfrm flipH="1">
              <a:off x="60960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859" name="Rectangle 19"/>
            <p:cNvSpPr>
              <a:spLocks noChangeArrowheads="1"/>
            </p:cNvSpPr>
            <p:nvPr/>
          </p:nvSpPr>
          <p:spPr bwMode="auto">
            <a:xfrm>
              <a:off x="6081713" y="4816475"/>
              <a:ext cx="867996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FVA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48148" name="Rectangle 20"/>
            <p:cNvSpPr>
              <a:spLocks noChangeArrowheads="1"/>
            </p:cNvSpPr>
            <p:nvPr/>
          </p:nvSpPr>
          <p:spPr bwMode="auto">
            <a:xfrm>
              <a:off x="395155" y="2819400"/>
              <a:ext cx="1787606" cy="828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R</a:t>
              </a:r>
              <a:r>
                <a:rPr lang="en-US" sz="2400" b="0" dirty="0"/>
                <a:t> </a:t>
              </a:r>
              <a:r>
                <a:rPr lang="en-US" sz="2400" dirty="0"/>
                <a:t>=  Periodic </a:t>
              </a:r>
            </a:p>
            <a:p>
              <a:pPr algn="l"/>
              <a:r>
                <a:rPr lang="en-US" sz="2400" dirty="0"/>
                <a:t> Cash Flow</a:t>
              </a:r>
            </a:p>
          </p:txBody>
        </p:sp>
        <p:sp>
          <p:nvSpPr>
            <p:cNvPr id="48149" name="Rectangle 21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  <p:sp>
          <p:nvSpPr>
            <p:cNvPr id="48150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48151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3" name="Line 25"/>
            <p:cNvSpPr>
              <a:spLocks noChangeShapeType="1"/>
            </p:cNvSpPr>
            <p:nvPr/>
          </p:nvSpPr>
          <p:spPr bwMode="auto">
            <a:xfrm>
              <a:off x="6324600" y="2819400"/>
              <a:ext cx="304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154" name="Rectangle 26"/>
            <p:cNvSpPr>
              <a:spLocks noChangeArrowheads="1"/>
            </p:cNvSpPr>
            <p:nvPr/>
          </p:nvSpPr>
          <p:spPr bwMode="auto">
            <a:xfrm>
              <a:off x="5173663" y="2400300"/>
              <a:ext cx="10699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/>
                <a:t>.  .  .</a:t>
              </a:r>
            </a:p>
          </p:txBody>
        </p:sp>
        <p:sp>
          <p:nvSpPr>
            <p:cNvPr id="48155" name="Line 27"/>
            <p:cNvSpPr>
              <a:spLocks noChangeShapeType="1"/>
            </p:cNvSpPr>
            <p:nvPr/>
          </p:nvSpPr>
          <p:spPr bwMode="auto">
            <a:xfrm>
              <a:off x="4724400" y="43434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76940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3058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Ordinary Annuity - FVA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648200"/>
            <a:ext cx="5867400" cy="1600200"/>
          </a:xfrm>
        </p:spPr>
        <p:txBody>
          <a:bodyPr>
            <a:normAutofit lnSpcReduction="10000"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  FVA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 = $1,000(1.07)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	     	      $1,000(1.07)</a:t>
            </a:r>
            <a:r>
              <a:rPr lang="en-US" sz="2400" baseline="30000" dirty="0" smtClean="0"/>
              <a:t>1 </a:t>
            </a:r>
            <a:r>
              <a:rPr lang="en-US" sz="2400" dirty="0" smtClean="0"/>
              <a:t>+ $1,000(1.07)</a:t>
            </a:r>
            <a:r>
              <a:rPr lang="en-US" sz="2400" baseline="30000" dirty="0" smtClean="0"/>
              <a:t>0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 </a:t>
            </a:r>
            <a:r>
              <a:rPr lang="en-US" sz="2400" dirty="0" smtClean="0"/>
              <a:t>= $1,145 + $1,070 + $1,000 		    	 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$3,215</a:t>
            </a: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6021388" y="4816475"/>
            <a:ext cx="2579687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defRPr/>
            </a:pP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$3,215 = FVA</a:t>
            </a:r>
            <a:r>
              <a: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47713" y="2052638"/>
            <a:ext cx="7784183" cy="2671762"/>
            <a:chOff x="747713" y="2052638"/>
            <a:chExt cx="7784183" cy="2671762"/>
          </a:xfrm>
        </p:grpSpPr>
        <p:sp>
          <p:nvSpPr>
            <p:cNvPr id="49159" name="Rectangle 7"/>
            <p:cNvSpPr>
              <a:spLocks noChangeArrowheads="1"/>
            </p:cNvSpPr>
            <p:nvPr/>
          </p:nvSpPr>
          <p:spPr bwMode="auto">
            <a:xfrm>
              <a:off x="2195513" y="3033713"/>
              <a:ext cx="4951678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$1,000           </a:t>
              </a:r>
              <a:r>
                <a:rPr lang="en-US" sz="2400" dirty="0" smtClean="0"/>
                <a:t>      </a:t>
              </a:r>
              <a:r>
                <a:rPr lang="en-US" sz="2400" dirty="0"/>
                <a:t>$1,000       </a:t>
              </a:r>
              <a:r>
                <a:rPr lang="en-US" sz="2400" dirty="0" smtClean="0"/>
                <a:t>        </a:t>
              </a:r>
              <a:r>
                <a:rPr lang="en-US" sz="2400" dirty="0"/>
                <a:t>$1,000</a:t>
              </a:r>
            </a:p>
          </p:txBody>
        </p:sp>
        <p:sp>
          <p:nvSpPr>
            <p:cNvPr id="49160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2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3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4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77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418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   </a:t>
              </a:r>
              <a:r>
                <a:rPr lang="en-US" sz="2400" dirty="0" smtClean="0"/>
                <a:t>     </a:t>
              </a:r>
              <a:r>
                <a:rPr lang="en-US" sz="2400" dirty="0"/>
                <a:t>1         </a:t>
              </a:r>
              <a:r>
                <a:rPr lang="en-US" sz="2400" dirty="0" smtClean="0"/>
                <a:t>                 </a:t>
              </a:r>
              <a:r>
                <a:rPr lang="en-US" sz="2400" dirty="0"/>
                <a:t>2       </a:t>
              </a:r>
              <a:r>
                <a:rPr lang="en-US" sz="2400" dirty="0" smtClean="0"/>
                <a:t>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49166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7" name="Line 15"/>
            <p:cNvSpPr>
              <a:spLocks noChangeShapeType="1"/>
            </p:cNvSpPr>
            <p:nvPr/>
          </p:nvSpPr>
          <p:spPr bwMode="auto">
            <a:xfrm>
              <a:off x="4724400" y="38100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8" name="Line 16"/>
            <p:cNvSpPr>
              <a:spLocks noChangeShapeType="1"/>
            </p:cNvSpPr>
            <p:nvPr/>
          </p:nvSpPr>
          <p:spPr bwMode="auto">
            <a:xfrm flipH="1">
              <a:off x="2819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69" name="Line 17"/>
            <p:cNvSpPr>
              <a:spLocks noChangeShapeType="1"/>
            </p:cNvSpPr>
            <p:nvPr/>
          </p:nvSpPr>
          <p:spPr bwMode="auto">
            <a:xfrm>
              <a:off x="2819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170" name="Line 18"/>
            <p:cNvSpPr>
              <a:spLocks noChangeShapeType="1"/>
            </p:cNvSpPr>
            <p:nvPr/>
          </p:nvSpPr>
          <p:spPr bwMode="auto">
            <a:xfrm flipH="1">
              <a:off x="60960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2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49173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74" name="Rectangle 23"/>
            <p:cNvSpPr>
              <a:spLocks noChangeArrowheads="1"/>
            </p:cNvSpPr>
            <p:nvPr/>
          </p:nvSpPr>
          <p:spPr bwMode="auto">
            <a:xfrm>
              <a:off x="6081713" y="3567113"/>
              <a:ext cx="103714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smtClean="0"/>
                <a:t>$</a:t>
              </a:r>
              <a:r>
                <a:rPr lang="en-US" sz="2400" dirty="0"/>
                <a:t>1,070</a:t>
              </a:r>
            </a:p>
          </p:txBody>
        </p:sp>
        <p:sp>
          <p:nvSpPr>
            <p:cNvPr id="49175" name="Rectangle 24"/>
            <p:cNvSpPr>
              <a:spLocks noChangeArrowheads="1"/>
            </p:cNvSpPr>
            <p:nvPr/>
          </p:nvSpPr>
          <p:spPr bwMode="auto">
            <a:xfrm>
              <a:off x="6081713" y="4100513"/>
              <a:ext cx="1037144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$1,145</a:t>
              </a:r>
            </a:p>
          </p:txBody>
        </p:sp>
        <p:sp>
          <p:nvSpPr>
            <p:cNvPr id="49176" name="Line 25"/>
            <p:cNvSpPr>
              <a:spLocks noChangeShapeType="1"/>
            </p:cNvSpPr>
            <p:nvPr/>
          </p:nvSpPr>
          <p:spPr bwMode="auto">
            <a:xfrm>
              <a:off x="4724400" y="43434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49177" name="Rectangle 26"/>
          <p:cNvSpPr>
            <a:spLocks noChangeArrowheads="1"/>
          </p:cNvSpPr>
          <p:nvPr/>
        </p:nvSpPr>
        <p:spPr bwMode="auto">
          <a:xfrm>
            <a:off x="2209800" y="1752600"/>
            <a:ext cx="5157788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000" u="sng">
                <a:solidFill>
                  <a:srgbClr val="000000"/>
                </a:solidFill>
              </a:rPr>
              <a:t>Cash flows occur at the end of the period</a:t>
            </a:r>
          </a:p>
        </p:txBody>
      </p:sp>
    </p:spTree>
    <p:extLst>
      <p:ext uri="{BB962C8B-B14F-4D97-AF65-F5344CB8AC3E}">
        <p14:creationId xmlns:p14="http://schemas.microsoft.com/office/powerpoint/2010/main" xmlns="" val="3047449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b="1" u="sng" dirty="0" smtClean="0"/>
              <a:t>Annuity Valuation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future value of an ordinary annuity can be viewed as occurring at the </a:t>
            </a:r>
            <a:r>
              <a:rPr lang="en-US" sz="3600" i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end</a:t>
            </a:r>
            <a:r>
              <a:rPr lang="en-US" sz="3600" dirty="0"/>
              <a:t> of the last cash flow period, whereas the future value of an annuity due can be viewed as occurring at the </a:t>
            </a:r>
            <a:r>
              <a:rPr lang="en-US" sz="3600" i="1" u="sng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beginning</a:t>
            </a:r>
            <a:r>
              <a:rPr lang="en-US" sz="3600" dirty="0"/>
              <a:t> of the last cash flow period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305262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656303" y="1524000"/>
            <a:ext cx="7620000" cy="152400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FVIFA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		</a:t>
            </a:r>
            <a:r>
              <a:rPr lang="en-US" sz="3400" dirty="0" smtClean="0"/>
              <a:t>          </a:t>
            </a:r>
            <a:r>
              <a:rPr lang="en-US" sz="3400" dirty="0"/>
              <a:t>	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</a:t>
            </a:r>
            <a:r>
              <a:rPr lang="en-US" sz="3400" dirty="0" smtClean="0"/>
              <a:t>= </a:t>
            </a:r>
            <a:r>
              <a:rPr lang="en-US" sz="3400" dirty="0"/>
              <a:t>$1,000 (FVIFA</a:t>
            </a:r>
            <a:r>
              <a:rPr lang="en-US" sz="3400" baseline="-25000" dirty="0"/>
              <a:t>7%,3</a:t>
            </a:r>
            <a:r>
              <a:rPr lang="en-US" sz="3400" dirty="0"/>
              <a:t>)				</a:t>
            </a:r>
            <a:r>
              <a:rPr lang="en-US" sz="3400" dirty="0" smtClean="0"/>
              <a:t>	= </a:t>
            </a:r>
            <a:r>
              <a:rPr lang="en-US" sz="3400" dirty="0"/>
              <a:t>$1,000 (3.215)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$3,215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III</a:t>
            </a: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1400637"/>
              </p:ext>
            </p:extLst>
          </p:nvPr>
        </p:nvGraphicFramePr>
        <p:xfrm>
          <a:off x="762000" y="3429000"/>
          <a:ext cx="7543800" cy="3429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4782"/>
                <a:gridCol w="1885950"/>
                <a:gridCol w="1992701"/>
                <a:gridCol w="1850367"/>
              </a:tblGrid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2.060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2.070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2.080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3.184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3.215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3.246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4.375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4.440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4.506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71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5.637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5.751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5.867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55050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Future value of an Annuity Due - FVAD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36672" y="4823849"/>
            <a:ext cx="6019800" cy="15240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 = R(1+i)</a:t>
            </a:r>
            <a:r>
              <a:rPr lang="en-US" sz="3200" baseline="30000" dirty="0" smtClean="0"/>
              <a:t>n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n-1 </a:t>
            </a:r>
            <a:r>
              <a:rPr lang="en-US" sz="3200" dirty="0" smtClean="0"/>
              <a:t>+ 		        ... + R(1+i)</a:t>
            </a:r>
            <a:r>
              <a:rPr lang="en-US" sz="3200" baseline="30000" dirty="0" smtClean="0"/>
              <a:t>2 </a:t>
            </a:r>
            <a:r>
              <a:rPr lang="en-US" sz="3200" dirty="0" smtClean="0"/>
              <a:t>+ R(1+i)</a:t>
            </a:r>
            <a:r>
              <a:rPr lang="en-US" sz="3200" baseline="30000" dirty="0" smtClean="0"/>
              <a:t>1 	          	</a:t>
            </a:r>
            <a:r>
              <a:rPr lang="en-US" sz="3200" dirty="0" smtClean="0"/>
              <a:t>   = 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(1+i)</a:t>
            </a:r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>
            <a:off x="457200" y="2894650"/>
            <a:ext cx="7357784" cy="4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 </a:t>
            </a:r>
            <a:r>
              <a:rPr lang="en-US" sz="2400" dirty="0" smtClean="0"/>
              <a:t>R                     </a:t>
            </a:r>
            <a:r>
              <a:rPr lang="en-US" sz="2400" dirty="0" err="1"/>
              <a:t>R</a:t>
            </a:r>
            <a:r>
              <a:rPr lang="en-US" sz="2400" dirty="0"/>
              <a:t>             </a:t>
            </a:r>
            <a:r>
              <a:rPr lang="en-US" sz="2400" dirty="0" smtClean="0"/>
              <a:t>        </a:t>
            </a:r>
            <a:r>
              <a:rPr lang="en-US" sz="2400" dirty="0" err="1"/>
              <a:t>R</a:t>
            </a:r>
            <a:r>
              <a:rPr lang="en-US" sz="2400" dirty="0"/>
              <a:t>       </a:t>
            </a:r>
            <a:r>
              <a:rPr lang="en-US" sz="2400" dirty="0" smtClean="0"/>
              <a:t>           </a:t>
            </a:r>
            <a:r>
              <a:rPr lang="en-US" sz="2400" dirty="0" err="1"/>
              <a:t>R</a:t>
            </a:r>
            <a:r>
              <a:rPr lang="en-US" sz="2400" dirty="0"/>
              <a:t>                </a:t>
            </a:r>
            <a:r>
              <a:rPr lang="en-US" sz="2400" dirty="0" smtClean="0"/>
              <a:t>           </a:t>
            </a:r>
            <a:r>
              <a:rPr lang="en-US" sz="2400" dirty="0" err="1"/>
              <a:t>R</a:t>
            </a:r>
            <a:endParaRPr lang="en-US" sz="2400" dirty="0"/>
          </a:p>
        </p:txBody>
      </p:sp>
      <p:sp>
        <p:nvSpPr>
          <p:cNvPr id="80915" name="Rectangle 19"/>
          <p:cNvSpPr>
            <a:spLocks noChangeArrowheads="1"/>
          </p:cNvSpPr>
          <p:nvPr/>
        </p:nvSpPr>
        <p:spPr bwMode="auto">
          <a:xfrm>
            <a:off x="7516609" y="4888885"/>
            <a:ext cx="1089210" cy="52065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8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28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endParaRPr lang="en-US" sz="2800" baseline="-25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91922" y="1677350"/>
            <a:ext cx="8015287" cy="3048000"/>
            <a:chOff x="747713" y="1676400"/>
            <a:chExt cx="8015287" cy="3048000"/>
          </a:xfrm>
        </p:grpSpPr>
        <p:sp>
          <p:nvSpPr>
            <p:cNvPr id="52232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5105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3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4" name="Line 10"/>
            <p:cNvSpPr>
              <a:spLocks noChangeShapeType="1"/>
            </p:cNvSpPr>
            <p:nvPr/>
          </p:nvSpPr>
          <p:spPr bwMode="auto">
            <a:xfrm>
              <a:off x="41148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5" name="Line 11"/>
            <p:cNvSpPr>
              <a:spLocks noChangeShapeType="1"/>
            </p:cNvSpPr>
            <p:nvPr/>
          </p:nvSpPr>
          <p:spPr bwMode="auto">
            <a:xfrm>
              <a:off x="75438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36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09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899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</a:t>
              </a:r>
              <a:r>
                <a:rPr lang="en-US" sz="2400" dirty="0" smtClean="0"/>
                <a:t>       </a:t>
              </a:r>
              <a:r>
                <a:rPr lang="en-US" sz="2400" dirty="0"/>
                <a:t>1                </a:t>
              </a:r>
              <a:r>
                <a:rPr lang="en-US" sz="2400" dirty="0" smtClean="0"/>
                <a:t>     </a:t>
              </a:r>
              <a:r>
                <a:rPr lang="en-US" sz="2400" dirty="0"/>
                <a:t>2    </a:t>
              </a:r>
              <a:r>
                <a:rPr lang="en-US" sz="2400" dirty="0" smtClean="0"/>
                <a:t>               </a:t>
              </a:r>
              <a:r>
                <a:rPr lang="en-US" sz="2400" dirty="0"/>
                <a:t>3                 </a:t>
              </a:r>
              <a:r>
                <a:rPr lang="en-US" sz="2400" dirty="0" smtClean="0"/>
                <a:t>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n-1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</a:t>
              </a:r>
              <a:r>
                <a:rPr lang="en-US" sz="2400" dirty="0"/>
                <a:t>n</a:t>
              </a:r>
            </a:p>
          </p:txBody>
        </p:sp>
        <p:sp>
          <p:nvSpPr>
            <p:cNvPr id="52238" name="Line 14"/>
            <p:cNvSpPr>
              <a:spLocks noChangeShapeType="1"/>
            </p:cNvSpPr>
            <p:nvPr/>
          </p:nvSpPr>
          <p:spPr bwMode="auto">
            <a:xfrm>
              <a:off x="4114800" y="3429000"/>
              <a:ext cx="0" cy="457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39" name="Line 15"/>
            <p:cNvSpPr>
              <a:spLocks noChangeShapeType="1"/>
            </p:cNvSpPr>
            <p:nvPr/>
          </p:nvSpPr>
          <p:spPr bwMode="auto">
            <a:xfrm>
              <a:off x="4114800" y="38862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0" name="Line 16"/>
            <p:cNvSpPr>
              <a:spLocks noChangeShapeType="1"/>
            </p:cNvSpPr>
            <p:nvPr/>
          </p:nvSpPr>
          <p:spPr bwMode="auto">
            <a:xfrm flipH="1">
              <a:off x="2590800" y="4114800"/>
              <a:ext cx="1524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1" name="Line 17"/>
            <p:cNvSpPr>
              <a:spLocks noChangeShapeType="1"/>
            </p:cNvSpPr>
            <p:nvPr/>
          </p:nvSpPr>
          <p:spPr bwMode="auto">
            <a:xfrm>
              <a:off x="2590800" y="3505200"/>
              <a:ext cx="0" cy="609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2" name="Line 18"/>
            <p:cNvSpPr>
              <a:spLocks noChangeShapeType="1"/>
            </p:cNvSpPr>
            <p:nvPr/>
          </p:nvSpPr>
          <p:spPr bwMode="auto">
            <a:xfrm flipH="1">
              <a:off x="7772400" y="47244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4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2245" name="Line 23"/>
            <p:cNvSpPr>
              <a:spLocks noChangeShapeType="1"/>
            </p:cNvSpPr>
            <p:nvPr/>
          </p:nvSpPr>
          <p:spPr bwMode="auto">
            <a:xfrm>
              <a:off x="25146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6" name="Line 25"/>
            <p:cNvSpPr>
              <a:spLocks noChangeShapeType="1"/>
            </p:cNvSpPr>
            <p:nvPr/>
          </p:nvSpPr>
          <p:spPr bwMode="auto">
            <a:xfrm>
              <a:off x="7772400" y="3200400"/>
              <a:ext cx="5334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47" name="Line 26"/>
            <p:cNvSpPr>
              <a:spLocks noChangeShapeType="1"/>
            </p:cNvSpPr>
            <p:nvPr/>
          </p:nvSpPr>
          <p:spPr bwMode="auto">
            <a:xfrm>
              <a:off x="7239000" y="2819400"/>
              <a:ext cx="1219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8" name="Rectangle 27"/>
            <p:cNvSpPr>
              <a:spLocks noChangeArrowheads="1"/>
            </p:cNvSpPr>
            <p:nvPr/>
          </p:nvSpPr>
          <p:spPr bwMode="auto">
            <a:xfrm>
              <a:off x="6172200" y="2362200"/>
              <a:ext cx="1069975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/>
                <a:t>.  .  .</a:t>
              </a:r>
            </a:p>
          </p:txBody>
        </p:sp>
        <p:sp>
          <p:nvSpPr>
            <p:cNvPr id="52249" name="Line 28"/>
            <p:cNvSpPr>
              <a:spLocks noChangeShapeType="1"/>
            </p:cNvSpPr>
            <p:nvPr/>
          </p:nvSpPr>
          <p:spPr bwMode="auto">
            <a:xfrm>
              <a:off x="5562600" y="38862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0" name="Line 29"/>
            <p:cNvSpPr>
              <a:spLocks noChangeShapeType="1"/>
            </p:cNvSpPr>
            <p:nvPr/>
          </p:nvSpPr>
          <p:spPr bwMode="auto">
            <a:xfrm>
              <a:off x="4114800" y="41148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1" name="Line 30"/>
            <p:cNvSpPr>
              <a:spLocks noChangeShapeType="1"/>
            </p:cNvSpPr>
            <p:nvPr/>
          </p:nvSpPr>
          <p:spPr bwMode="auto">
            <a:xfrm>
              <a:off x="5562600" y="41148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2" name="Line 31"/>
            <p:cNvSpPr>
              <a:spLocks noChangeShapeType="1"/>
            </p:cNvSpPr>
            <p:nvPr/>
          </p:nvSpPr>
          <p:spPr bwMode="auto">
            <a:xfrm>
              <a:off x="55626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53" name="Line 32"/>
            <p:cNvSpPr>
              <a:spLocks noChangeShapeType="1"/>
            </p:cNvSpPr>
            <p:nvPr/>
          </p:nvSpPr>
          <p:spPr bwMode="auto">
            <a:xfrm>
              <a:off x="5562600" y="3352800"/>
              <a:ext cx="0" cy="304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4" name="Line 33"/>
            <p:cNvSpPr>
              <a:spLocks noChangeShapeType="1"/>
            </p:cNvSpPr>
            <p:nvPr/>
          </p:nvSpPr>
          <p:spPr bwMode="auto">
            <a:xfrm>
              <a:off x="5562600" y="3657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5" name="Line 34"/>
            <p:cNvSpPr>
              <a:spLocks noChangeShapeType="1"/>
            </p:cNvSpPr>
            <p:nvPr/>
          </p:nvSpPr>
          <p:spPr bwMode="auto">
            <a:xfrm>
              <a:off x="7620000" y="36576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6" name="Line 35"/>
            <p:cNvSpPr>
              <a:spLocks noChangeShapeType="1"/>
            </p:cNvSpPr>
            <p:nvPr/>
          </p:nvSpPr>
          <p:spPr bwMode="auto">
            <a:xfrm>
              <a:off x="7620000" y="38862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7" name="Line 36"/>
            <p:cNvSpPr>
              <a:spLocks noChangeShapeType="1"/>
            </p:cNvSpPr>
            <p:nvPr/>
          </p:nvSpPr>
          <p:spPr bwMode="auto">
            <a:xfrm>
              <a:off x="7620000" y="41148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8" name="Line 37"/>
            <p:cNvSpPr>
              <a:spLocks noChangeShapeType="1"/>
            </p:cNvSpPr>
            <p:nvPr/>
          </p:nvSpPr>
          <p:spPr bwMode="auto">
            <a:xfrm>
              <a:off x="914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59" name="Line 38"/>
            <p:cNvSpPr>
              <a:spLocks noChangeShapeType="1"/>
            </p:cNvSpPr>
            <p:nvPr/>
          </p:nvSpPr>
          <p:spPr bwMode="auto">
            <a:xfrm flipH="1">
              <a:off x="914400" y="4343400"/>
              <a:ext cx="16764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0" name="Line 39"/>
            <p:cNvSpPr>
              <a:spLocks noChangeShapeType="1"/>
            </p:cNvSpPr>
            <p:nvPr/>
          </p:nvSpPr>
          <p:spPr bwMode="auto">
            <a:xfrm flipH="1">
              <a:off x="2590800" y="4343400"/>
              <a:ext cx="1524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1" name="Line 40"/>
            <p:cNvSpPr>
              <a:spLocks noChangeShapeType="1"/>
            </p:cNvSpPr>
            <p:nvPr/>
          </p:nvSpPr>
          <p:spPr bwMode="auto">
            <a:xfrm>
              <a:off x="4114800" y="4343400"/>
              <a:ext cx="1447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2" name="Line 41"/>
            <p:cNvSpPr>
              <a:spLocks noChangeShapeType="1"/>
            </p:cNvSpPr>
            <p:nvPr/>
          </p:nvSpPr>
          <p:spPr bwMode="auto">
            <a:xfrm>
              <a:off x="5562600" y="43434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3" name="Line 42"/>
            <p:cNvSpPr>
              <a:spLocks noChangeShapeType="1"/>
            </p:cNvSpPr>
            <p:nvPr/>
          </p:nvSpPr>
          <p:spPr bwMode="auto">
            <a:xfrm>
              <a:off x="7620000" y="43434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264" name="Rectangle 43"/>
            <p:cNvSpPr>
              <a:spLocks noChangeArrowheads="1"/>
            </p:cNvSpPr>
            <p:nvPr/>
          </p:nvSpPr>
          <p:spPr bwMode="auto">
            <a:xfrm>
              <a:off x="1676400" y="16764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4492812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4000" b="1" u="sng" dirty="0" smtClean="0"/>
              <a:t>Example: Annuity Due -- FVAD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4864100"/>
            <a:ext cx="5867400" cy="1905000"/>
          </a:xfrm>
        </p:spPr>
        <p:txBody>
          <a:bodyPr>
            <a:noAutofit/>
          </a:bodyPr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FVAD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= $1,000(1.07)</a:t>
            </a:r>
            <a:r>
              <a:rPr lang="en-US" sz="2400" baseline="30000" dirty="0" smtClean="0"/>
              <a:t>3 </a:t>
            </a:r>
            <a:r>
              <a:rPr lang="en-US" sz="2400" dirty="0" smtClean="0"/>
              <a:t>+ 1,000(1.07)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       $1,000(1.07)</a:t>
            </a:r>
            <a:r>
              <a:rPr lang="en-US" sz="2400" baseline="30000" dirty="0" smtClean="0"/>
              <a:t>1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 </a:t>
            </a:r>
            <a:r>
              <a:rPr lang="en-US" sz="2400" dirty="0" smtClean="0"/>
              <a:t>= $1,225 + $1,145 + $1,070 		   	 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$3,440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4800" y="1676400"/>
            <a:ext cx="8523288" cy="3354700"/>
            <a:chOff x="304800" y="1676400"/>
            <a:chExt cx="8523288" cy="3354700"/>
          </a:xfrm>
        </p:grpSpPr>
        <p:sp>
          <p:nvSpPr>
            <p:cNvPr id="53255" name="Rectangle 7"/>
            <p:cNvSpPr>
              <a:spLocks noChangeArrowheads="1"/>
            </p:cNvSpPr>
            <p:nvPr/>
          </p:nvSpPr>
          <p:spPr bwMode="auto">
            <a:xfrm>
              <a:off x="304800" y="2971800"/>
              <a:ext cx="6729407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  $</a:t>
              </a:r>
              <a:r>
                <a:rPr lang="en-US" sz="2000" dirty="0"/>
                <a:t>1,000            </a:t>
              </a:r>
              <a:r>
                <a:rPr lang="en-US" sz="2000" dirty="0" smtClean="0"/>
                <a:t>       $</a:t>
              </a:r>
              <a:r>
                <a:rPr lang="en-US" sz="2000" dirty="0"/>
                <a:t>1,000        </a:t>
              </a:r>
              <a:r>
                <a:rPr lang="en-US" sz="2000" dirty="0" smtClean="0"/>
                <a:t>              </a:t>
              </a:r>
              <a:r>
                <a:rPr lang="en-US" sz="2000" dirty="0"/>
                <a:t>$</a:t>
              </a:r>
              <a:r>
                <a:rPr lang="en-US" sz="2000" dirty="0" smtClean="0"/>
                <a:t>1,000                    $</a:t>
              </a:r>
              <a:r>
                <a:rPr lang="en-US" sz="2000" dirty="0"/>
                <a:t>1,070</a:t>
              </a:r>
            </a:p>
          </p:txBody>
        </p:sp>
        <p:sp>
          <p:nvSpPr>
            <p:cNvPr id="53256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7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8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59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60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9949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56933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000" dirty="0"/>
                <a:t>0                 </a:t>
              </a:r>
              <a:r>
                <a:rPr lang="en-US" sz="2000" dirty="0" smtClean="0"/>
                <a:t>              </a:t>
              </a:r>
              <a:r>
                <a:rPr lang="en-US" sz="2000" dirty="0"/>
                <a:t>1          </a:t>
              </a:r>
              <a:r>
                <a:rPr lang="en-US" sz="2000" dirty="0" smtClean="0"/>
                <a:t>                     </a:t>
              </a:r>
              <a:r>
                <a:rPr lang="en-US" sz="2000" dirty="0"/>
                <a:t>2       </a:t>
              </a:r>
              <a:r>
                <a:rPr lang="en-US" sz="2000" dirty="0" smtClean="0"/>
                <a:t>                        </a:t>
              </a:r>
              <a:r>
                <a:rPr lang="en-US" sz="2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</a:t>
              </a:r>
              <a:r>
                <a:rPr lang="en-US" sz="20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  </a:t>
              </a:r>
              <a:r>
                <a:rPr lang="en-US" sz="2000" dirty="0"/>
                <a:t>4</a:t>
              </a:r>
            </a:p>
          </p:txBody>
        </p:sp>
        <p:sp>
          <p:nvSpPr>
            <p:cNvPr id="53262" name="Line 14"/>
            <p:cNvSpPr>
              <a:spLocks noChangeShapeType="1"/>
            </p:cNvSpPr>
            <p:nvPr/>
          </p:nvSpPr>
          <p:spPr bwMode="auto">
            <a:xfrm>
              <a:off x="2819400" y="34290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3" name="Line 15"/>
            <p:cNvSpPr>
              <a:spLocks noChangeShapeType="1"/>
            </p:cNvSpPr>
            <p:nvPr/>
          </p:nvSpPr>
          <p:spPr bwMode="auto">
            <a:xfrm>
              <a:off x="2819400" y="38100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4" name="Line 16"/>
            <p:cNvSpPr>
              <a:spLocks noChangeShapeType="1"/>
            </p:cNvSpPr>
            <p:nvPr/>
          </p:nvSpPr>
          <p:spPr bwMode="auto">
            <a:xfrm flipH="1">
              <a:off x="914400" y="43434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5" name="Line 17"/>
            <p:cNvSpPr>
              <a:spLocks noChangeShapeType="1"/>
            </p:cNvSpPr>
            <p:nvPr/>
          </p:nvSpPr>
          <p:spPr bwMode="auto">
            <a:xfrm>
              <a:off x="914400" y="35052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66" name="Line 18"/>
            <p:cNvSpPr>
              <a:spLocks noChangeShapeType="1"/>
            </p:cNvSpPr>
            <p:nvPr/>
          </p:nvSpPr>
          <p:spPr bwMode="auto">
            <a:xfrm flipH="1">
              <a:off x="6096000" y="45720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39955" name="Rectangle 19"/>
            <p:cNvSpPr>
              <a:spLocks noChangeArrowheads="1"/>
            </p:cNvSpPr>
            <p:nvPr/>
          </p:nvSpPr>
          <p:spPr bwMode="auto">
            <a:xfrm>
              <a:off x="5943600" y="4572000"/>
              <a:ext cx="2884488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$3,440 = FVAD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</a:t>
              </a:r>
              <a:endPara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3268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495329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/>
                <a:t>7%</a:t>
              </a:r>
            </a:p>
          </p:txBody>
        </p:sp>
        <p:sp>
          <p:nvSpPr>
            <p:cNvPr id="53269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 sz="1600"/>
            </a:p>
          </p:txBody>
        </p:sp>
        <p:sp>
          <p:nvSpPr>
            <p:cNvPr id="53270" name="Rectangle 23"/>
            <p:cNvSpPr>
              <a:spLocks noChangeArrowheads="1"/>
            </p:cNvSpPr>
            <p:nvPr/>
          </p:nvSpPr>
          <p:spPr bwMode="auto">
            <a:xfrm>
              <a:off x="6019800" y="4038600"/>
              <a:ext cx="1011496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$</a:t>
              </a:r>
              <a:r>
                <a:rPr lang="en-US" sz="2000" dirty="0"/>
                <a:t>1,225</a:t>
              </a:r>
            </a:p>
          </p:txBody>
        </p:sp>
        <p:sp>
          <p:nvSpPr>
            <p:cNvPr id="53271" name="Rectangle 24"/>
            <p:cNvSpPr>
              <a:spLocks noChangeArrowheads="1"/>
            </p:cNvSpPr>
            <p:nvPr/>
          </p:nvSpPr>
          <p:spPr bwMode="auto">
            <a:xfrm>
              <a:off x="6019800" y="3581400"/>
              <a:ext cx="1011496" cy="397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dirty="0" smtClean="0"/>
                <a:t>  $</a:t>
              </a:r>
              <a:r>
                <a:rPr lang="en-US" sz="2000" dirty="0"/>
                <a:t>1,145</a:t>
              </a:r>
            </a:p>
          </p:txBody>
        </p:sp>
        <p:sp>
          <p:nvSpPr>
            <p:cNvPr id="53272" name="Line 25"/>
            <p:cNvSpPr>
              <a:spLocks noChangeShapeType="1"/>
            </p:cNvSpPr>
            <p:nvPr/>
          </p:nvSpPr>
          <p:spPr bwMode="auto">
            <a:xfrm>
              <a:off x="5257800" y="3200400"/>
              <a:ext cx="685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3" name="Line 26"/>
            <p:cNvSpPr>
              <a:spLocks noChangeShapeType="1"/>
            </p:cNvSpPr>
            <p:nvPr/>
          </p:nvSpPr>
          <p:spPr bwMode="auto">
            <a:xfrm>
              <a:off x="4800600" y="3810000"/>
              <a:ext cx="1219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4" name="Line 27"/>
            <p:cNvSpPr>
              <a:spLocks noChangeShapeType="1"/>
            </p:cNvSpPr>
            <p:nvPr/>
          </p:nvSpPr>
          <p:spPr bwMode="auto">
            <a:xfrm>
              <a:off x="2895600" y="4343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5" name="Line 28"/>
            <p:cNvSpPr>
              <a:spLocks noChangeShapeType="1"/>
            </p:cNvSpPr>
            <p:nvPr/>
          </p:nvSpPr>
          <p:spPr bwMode="auto">
            <a:xfrm>
              <a:off x="4876800" y="4343400"/>
              <a:ext cx="12192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 sz="1600"/>
            </a:p>
          </p:txBody>
        </p:sp>
        <p:sp>
          <p:nvSpPr>
            <p:cNvPr id="53276" name="Rectangle 29"/>
            <p:cNvSpPr>
              <a:spLocks noChangeArrowheads="1"/>
            </p:cNvSpPr>
            <p:nvPr/>
          </p:nvSpPr>
          <p:spPr bwMode="auto">
            <a:xfrm>
              <a:off x="1676400" y="1676400"/>
              <a:ext cx="4614790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8396453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685800" y="1752600"/>
            <a:ext cx="82296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defRPr/>
            </a:pP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FVIFA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)(1+i)	</a:t>
            </a:r>
          </a:p>
          <a:p>
            <a:pPr marL="342900" indent="-342900" algn="l"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FVAD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(FVIFA</a:t>
            </a:r>
            <a:r>
              <a:rPr lang="en-US" sz="3400" baseline="-25000" dirty="0"/>
              <a:t>7%,3</a:t>
            </a:r>
            <a:r>
              <a:rPr lang="en-US" sz="3400" dirty="0"/>
              <a:t>)(1.07)			</a:t>
            </a:r>
            <a:r>
              <a:rPr lang="en-US" sz="3400" dirty="0" smtClean="0"/>
              <a:t>	= </a:t>
            </a:r>
            <a:r>
              <a:rPr lang="en-US" sz="3400" dirty="0"/>
              <a:t>$1,000 (3.215)(1.07)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3,440</a:t>
            </a:r>
          </a:p>
          <a:p>
            <a:pPr marL="342900" indent="-342900" algn="l"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>
              <a:defRPr/>
            </a:pPr>
            <a:r>
              <a:rPr lang="en-US" b="1" dirty="0" smtClean="0"/>
              <a:t>Valuation Using Table III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72869153"/>
              </p:ext>
            </p:extLst>
          </p:nvPr>
        </p:nvGraphicFramePr>
        <p:xfrm>
          <a:off x="838200" y="3581400"/>
          <a:ext cx="7162800" cy="304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3126"/>
                <a:gridCol w="1790700"/>
                <a:gridCol w="1892060"/>
                <a:gridCol w="1756914"/>
              </a:tblGrid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1.000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1.000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2.060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2.070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2.080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3.184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3.215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3.246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4.375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4.440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4.506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08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5.637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5.751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5.867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575878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Autofit/>
          </a:bodyPr>
          <a:lstStyle/>
          <a:p>
            <a:pPr algn="l">
              <a:defRPr/>
            </a:pPr>
            <a:r>
              <a:rPr lang="en-US" sz="3200" b="1" u="sng" dirty="0" smtClean="0"/>
              <a:t>Present Value of an Ordinary Annuity -- PVA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676400" y="5108530"/>
            <a:ext cx="4953000" cy="1295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dirty="0" smtClean="0"/>
              <a:t> = R/(1+i)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R/(1+i)</a:t>
            </a:r>
            <a:r>
              <a:rPr lang="en-US" sz="3200" baseline="30000" dirty="0" smtClean="0"/>
              <a:t>2 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  + ... + R/(1+i)</a:t>
            </a:r>
            <a:r>
              <a:rPr lang="en-US" sz="3200" baseline="30000" dirty="0" smtClean="0"/>
              <a:t>n</a:t>
            </a:r>
          </a:p>
        </p:txBody>
      </p:sp>
      <p:sp>
        <p:nvSpPr>
          <p:cNvPr id="41997" name="Rectangle 13"/>
          <p:cNvSpPr>
            <a:spLocks noChangeArrowheads="1"/>
          </p:cNvSpPr>
          <p:nvPr/>
        </p:nvSpPr>
        <p:spPr bwMode="auto">
          <a:xfrm>
            <a:off x="747713" y="2052638"/>
            <a:ext cx="7899599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400" dirty="0"/>
              <a:t>0                   </a:t>
            </a:r>
            <a:r>
              <a:rPr lang="en-US" sz="2400" dirty="0" smtClean="0"/>
              <a:t>      </a:t>
            </a:r>
            <a:r>
              <a:rPr lang="en-US" sz="2400" dirty="0"/>
              <a:t>1       </a:t>
            </a:r>
            <a:r>
              <a:rPr lang="en-US" sz="2400" dirty="0" smtClean="0"/>
              <a:t>                   </a:t>
            </a:r>
            <a:r>
              <a:rPr lang="en-US" sz="2400" dirty="0"/>
              <a:t>2               </a:t>
            </a:r>
            <a:r>
              <a:rPr lang="en-US" sz="2400" dirty="0" smtClean="0"/>
              <a:t>          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              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en-US" sz="2400" dirty="0"/>
              <a:t>n+1</a:t>
            </a:r>
          </a:p>
        </p:txBody>
      </p:sp>
      <p:sp>
        <p:nvSpPr>
          <p:cNvPr id="55316" name="Rectangle 20"/>
          <p:cNvSpPr>
            <a:spLocks noChangeArrowheads="1"/>
          </p:cNvSpPr>
          <p:nvPr/>
        </p:nvSpPr>
        <p:spPr bwMode="auto">
          <a:xfrm>
            <a:off x="6928635" y="3078694"/>
            <a:ext cx="1718677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R</a:t>
            </a:r>
            <a:r>
              <a:rPr lang="en-US" sz="2400" b="0" dirty="0"/>
              <a:t> </a:t>
            </a:r>
            <a:r>
              <a:rPr lang="en-US" sz="2400" dirty="0"/>
              <a:t>= Periodic </a:t>
            </a:r>
          </a:p>
          <a:p>
            <a:pPr algn="l"/>
            <a:r>
              <a:rPr lang="en-US" sz="2400" dirty="0"/>
              <a:t> Cash Flow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9113" y="1752600"/>
            <a:ext cx="7862887" cy="3355930"/>
            <a:chOff x="519113" y="1752600"/>
            <a:chExt cx="7862887" cy="3355930"/>
          </a:xfrm>
        </p:grpSpPr>
        <p:sp>
          <p:nvSpPr>
            <p:cNvPr id="55303" name="Rectangle 7"/>
            <p:cNvSpPr>
              <a:spLocks noChangeArrowheads="1"/>
            </p:cNvSpPr>
            <p:nvPr/>
          </p:nvSpPr>
          <p:spPr bwMode="auto">
            <a:xfrm>
              <a:off x="2431134" y="2787236"/>
              <a:ext cx="447398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  R   </a:t>
              </a:r>
              <a:r>
                <a:rPr lang="en-US" sz="2400" dirty="0" smtClean="0"/>
                <a:t>   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</a:t>
              </a:r>
              <a:r>
                <a:rPr lang="en-US" sz="2400" dirty="0" smtClean="0"/>
                <a:t>     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55304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19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6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08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14" name="Line 18"/>
            <p:cNvSpPr>
              <a:spLocks noChangeShapeType="1"/>
            </p:cNvSpPr>
            <p:nvPr/>
          </p:nvSpPr>
          <p:spPr bwMode="auto">
            <a:xfrm flipH="1">
              <a:off x="533400" y="4495800"/>
              <a:ext cx="990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003" name="Rectangle 19"/>
            <p:cNvSpPr>
              <a:spLocks noChangeArrowheads="1"/>
            </p:cNvSpPr>
            <p:nvPr/>
          </p:nvSpPr>
          <p:spPr bwMode="auto">
            <a:xfrm>
              <a:off x="519113" y="4587875"/>
              <a:ext cx="887103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5317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5318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0" name="Line 25"/>
            <p:cNvSpPr>
              <a:spLocks noChangeShapeType="1"/>
            </p:cNvSpPr>
            <p:nvPr/>
          </p:nvSpPr>
          <p:spPr bwMode="auto">
            <a:xfrm>
              <a:off x="6324600" y="2819400"/>
              <a:ext cx="2057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321" name="Rectangle 26"/>
            <p:cNvSpPr>
              <a:spLocks noChangeArrowheads="1"/>
            </p:cNvSpPr>
            <p:nvPr/>
          </p:nvSpPr>
          <p:spPr bwMode="auto">
            <a:xfrm>
              <a:off x="5184212" y="2559050"/>
              <a:ext cx="1120501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dirty="0"/>
                <a:t>.  .  </a:t>
              </a:r>
              <a:r>
                <a:rPr lang="en-US" dirty="0" smtClean="0"/>
                <a:t>. . . . . .</a:t>
              </a:r>
              <a:endParaRPr lang="en-US" dirty="0"/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838200" y="3188110"/>
              <a:ext cx="5791200" cy="762000"/>
              <a:chOff x="838200" y="3429000"/>
              <a:chExt cx="5791200" cy="762000"/>
            </a:xfrm>
          </p:grpSpPr>
          <p:sp>
            <p:nvSpPr>
              <p:cNvPr id="55310" name="Line 14"/>
              <p:cNvSpPr>
                <a:spLocks noChangeShapeType="1"/>
              </p:cNvSpPr>
              <p:nvPr/>
            </p:nvSpPr>
            <p:spPr bwMode="auto">
              <a:xfrm>
                <a:off x="2819400" y="3429000"/>
                <a:ext cx="0" cy="2286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1" name="Line 15"/>
              <p:cNvSpPr>
                <a:spLocks noChangeShapeType="1"/>
              </p:cNvSpPr>
              <p:nvPr/>
            </p:nvSpPr>
            <p:spPr bwMode="auto">
              <a:xfrm flipH="1">
                <a:off x="838200" y="36576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2" name="Line 16"/>
              <p:cNvSpPr>
                <a:spLocks noChangeShapeType="1"/>
              </p:cNvSpPr>
              <p:nvPr/>
            </p:nvSpPr>
            <p:spPr bwMode="auto">
              <a:xfrm>
                <a:off x="2819400" y="39624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13" name="Line 17"/>
              <p:cNvSpPr>
                <a:spLocks noChangeShapeType="1"/>
              </p:cNvSpPr>
              <p:nvPr/>
            </p:nvSpPr>
            <p:spPr bwMode="auto">
              <a:xfrm>
                <a:off x="4724400" y="3505200"/>
                <a:ext cx="0" cy="4572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2" name="Line 27"/>
              <p:cNvSpPr>
                <a:spLocks noChangeShapeType="1"/>
              </p:cNvSpPr>
              <p:nvPr/>
            </p:nvSpPr>
            <p:spPr bwMode="auto">
              <a:xfrm>
                <a:off x="4724400" y="41910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3" name="Line 28"/>
              <p:cNvSpPr>
                <a:spLocks noChangeShapeType="1"/>
              </p:cNvSpPr>
              <p:nvPr/>
            </p:nvSpPr>
            <p:spPr bwMode="auto">
              <a:xfrm>
                <a:off x="6629400" y="3429000"/>
                <a:ext cx="0" cy="762000"/>
              </a:xfrm>
              <a:prstGeom prst="line">
                <a:avLst/>
              </a:prstGeom>
              <a:ln>
                <a:headEnd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4" name="Line 29"/>
              <p:cNvSpPr>
                <a:spLocks noChangeShapeType="1"/>
              </p:cNvSpPr>
              <p:nvPr/>
            </p:nvSpPr>
            <p:spPr bwMode="auto">
              <a:xfrm flipH="1">
                <a:off x="838200" y="39624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5" name="Line 30"/>
              <p:cNvSpPr>
                <a:spLocks noChangeShapeType="1"/>
              </p:cNvSpPr>
              <p:nvPr/>
            </p:nvSpPr>
            <p:spPr bwMode="auto">
              <a:xfrm>
                <a:off x="2819400" y="4191000"/>
                <a:ext cx="1905000" cy="0"/>
              </a:xfrm>
              <a:prstGeom prst="line">
                <a:avLst/>
              </a:prstGeom>
              <a:ln>
                <a:headEnd type="triangle" w="med" len="med"/>
                <a:tailEnd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55326" name="Line 31"/>
              <p:cNvSpPr>
                <a:spLocks noChangeShapeType="1"/>
              </p:cNvSpPr>
              <p:nvPr/>
            </p:nvSpPr>
            <p:spPr bwMode="auto">
              <a:xfrm flipH="1">
                <a:off x="838200" y="4191000"/>
                <a:ext cx="1981200" cy="0"/>
              </a:xfrm>
              <a:prstGeom prst="line">
                <a:avLst/>
              </a:prstGeom>
              <a:ln>
                <a:headEnd/>
                <a:tailEnd type="triangle" w="med" len="med"/>
              </a:ln>
              <a:extLst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5327" name="Rectangle 32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6448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3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Example: Ordinary Annuity - PVA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514600" y="4595249"/>
            <a:ext cx="5867400" cy="20574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  PVA</a:t>
            </a:r>
            <a:r>
              <a:rPr lang="en-US" sz="24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2400" dirty="0" smtClean="0"/>
              <a:t> = 	$1,000/(1.07)</a:t>
            </a:r>
            <a:r>
              <a:rPr lang="en-US" sz="2400" baseline="30000" dirty="0" smtClean="0"/>
              <a:t>1 </a:t>
            </a:r>
            <a:r>
              <a:rPr lang="en-US" sz="2400" dirty="0" smtClean="0"/>
              <a:t>+ 			 	$1,000/(1.07)</a:t>
            </a:r>
            <a:r>
              <a:rPr lang="en-US" sz="2400" baseline="30000" dirty="0" smtClean="0"/>
              <a:t>2 </a:t>
            </a:r>
            <a:r>
              <a:rPr lang="en-US" sz="2400" dirty="0" smtClean="0"/>
              <a:t>+ 				$1,000/(1.07)</a:t>
            </a:r>
            <a:r>
              <a:rPr lang="en-US" sz="2400" baseline="30000" dirty="0" smtClean="0"/>
              <a:t>3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2400" baseline="30000" dirty="0" smtClean="0"/>
              <a:t>	                </a:t>
            </a:r>
            <a:r>
              <a:rPr lang="en-US" sz="2400" dirty="0" smtClean="0"/>
              <a:t>= $934.58 + $873.44 + $816.30 	    	  = </a:t>
            </a:r>
            <a:r>
              <a:rPr lang="en-US" sz="2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$2,624.32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9388" y="1752600"/>
            <a:ext cx="8352508" cy="3294375"/>
            <a:chOff x="179388" y="1752600"/>
            <a:chExt cx="8352508" cy="3294375"/>
          </a:xfrm>
        </p:grpSpPr>
        <p:sp>
          <p:nvSpPr>
            <p:cNvPr id="56327" name="Rectangle 7"/>
            <p:cNvSpPr>
              <a:spLocks noChangeArrowheads="1"/>
            </p:cNvSpPr>
            <p:nvPr/>
          </p:nvSpPr>
          <p:spPr bwMode="auto">
            <a:xfrm>
              <a:off x="2195513" y="3033713"/>
              <a:ext cx="4813819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smtClean="0"/>
                <a:t> $</a:t>
              </a:r>
              <a:r>
                <a:rPr lang="en-US" sz="2400" dirty="0"/>
                <a:t>1,000     </a:t>
              </a:r>
              <a:r>
                <a:rPr lang="en-US" sz="2400" dirty="0" smtClean="0"/>
                <a:t>           </a:t>
              </a:r>
              <a:r>
                <a:rPr lang="en-US" sz="2400" dirty="0"/>
                <a:t>$1,000       </a:t>
              </a:r>
              <a:r>
                <a:rPr lang="en-US" sz="2400" dirty="0" smtClean="0"/>
                <a:t>      </a:t>
              </a:r>
              <a:r>
                <a:rPr lang="en-US" sz="2400" dirty="0"/>
                <a:t>$1,000</a:t>
              </a:r>
            </a:p>
          </p:txBody>
        </p:sp>
        <p:sp>
          <p:nvSpPr>
            <p:cNvPr id="56328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467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29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0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1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32" name="Line 12"/>
            <p:cNvSpPr>
              <a:spLocks noChangeShapeType="1"/>
            </p:cNvSpPr>
            <p:nvPr/>
          </p:nvSpPr>
          <p:spPr bwMode="auto">
            <a:xfrm>
              <a:off x="83820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21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78418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</a:t>
              </a:r>
              <a:r>
                <a:rPr lang="en-US" sz="2400" dirty="0" smtClean="0"/>
                <a:t>           </a:t>
              </a:r>
              <a:r>
                <a:rPr lang="en-US" sz="2400" dirty="0"/>
                <a:t>1    </a:t>
              </a:r>
              <a:r>
                <a:rPr lang="en-US" sz="2400" dirty="0" smtClean="0"/>
                <a:t>                      </a:t>
              </a:r>
              <a:r>
                <a:rPr lang="en-US" sz="2400" dirty="0"/>
                <a:t>2      </a:t>
              </a:r>
              <a:r>
                <a:rPr lang="en-US" sz="2400" dirty="0" smtClean="0"/>
                <a:t>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56334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5334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5" name="Line 15"/>
            <p:cNvSpPr>
              <a:spLocks noChangeShapeType="1"/>
            </p:cNvSpPr>
            <p:nvPr/>
          </p:nvSpPr>
          <p:spPr bwMode="auto">
            <a:xfrm flipH="1">
              <a:off x="2819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6" name="Line 16"/>
            <p:cNvSpPr>
              <a:spLocks noChangeShapeType="1"/>
            </p:cNvSpPr>
            <p:nvPr/>
          </p:nvSpPr>
          <p:spPr bwMode="auto">
            <a:xfrm>
              <a:off x="1676400" y="36576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7" name="Line 17"/>
            <p:cNvSpPr>
              <a:spLocks noChangeShapeType="1"/>
            </p:cNvSpPr>
            <p:nvPr/>
          </p:nvSpPr>
          <p:spPr bwMode="auto">
            <a:xfrm>
              <a:off x="2819400" y="3429000"/>
              <a:ext cx="0" cy="228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38" name="Line 18"/>
            <p:cNvSpPr>
              <a:spLocks noChangeShapeType="1"/>
            </p:cNvSpPr>
            <p:nvPr/>
          </p:nvSpPr>
          <p:spPr bwMode="auto">
            <a:xfrm flipH="1">
              <a:off x="457200" y="4495800"/>
              <a:ext cx="12192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027" name="Rectangle 19"/>
            <p:cNvSpPr>
              <a:spLocks noChangeArrowheads="1"/>
            </p:cNvSpPr>
            <p:nvPr/>
          </p:nvSpPr>
          <p:spPr bwMode="auto">
            <a:xfrm>
              <a:off x="179388" y="4587875"/>
              <a:ext cx="2816225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$2,624.32 = PVA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</a:t>
              </a:r>
            </a:p>
          </p:txBody>
        </p:sp>
        <p:sp>
          <p:nvSpPr>
            <p:cNvPr id="56340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56341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342" name="Rectangle 23"/>
            <p:cNvSpPr>
              <a:spLocks noChangeArrowheads="1"/>
            </p:cNvSpPr>
            <p:nvPr/>
          </p:nvSpPr>
          <p:spPr bwMode="auto">
            <a:xfrm>
              <a:off x="442913" y="3338513"/>
              <a:ext cx="1261565" cy="119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$934.58</a:t>
              </a:r>
            </a:p>
            <a:p>
              <a:pPr algn="l"/>
              <a:r>
                <a:rPr lang="en-US" sz="2400" dirty="0"/>
                <a:t>$873.44 </a:t>
              </a:r>
            </a:p>
            <a:p>
              <a:pPr algn="l"/>
              <a:r>
                <a:rPr lang="en-US" sz="2400" dirty="0"/>
                <a:t>$816.30</a:t>
              </a:r>
            </a:p>
          </p:txBody>
        </p:sp>
        <p:sp>
          <p:nvSpPr>
            <p:cNvPr id="56343" name="Line 24"/>
            <p:cNvSpPr>
              <a:spLocks noChangeShapeType="1"/>
            </p:cNvSpPr>
            <p:nvPr/>
          </p:nvSpPr>
          <p:spPr bwMode="auto">
            <a:xfrm>
              <a:off x="1676400" y="39624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4" name="Line 25"/>
            <p:cNvSpPr>
              <a:spLocks noChangeShapeType="1"/>
            </p:cNvSpPr>
            <p:nvPr/>
          </p:nvSpPr>
          <p:spPr bwMode="auto">
            <a:xfrm flipH="1">
              <a:off x="2819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5" name="Line 26"/>
            <p:cNvSpPr>
              <a:spLocks noChangeShapeType="1"/>
            </p:cNvSpPr>
            <p:nvPr/>
          </p:nvSpPr>
          <p:spPr bwMode="auto">
            <a:xfrm>
              <a:off x="1676400" y="4267200"/>
              <a:ext cx="1143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6" name="Line 27"/>
            <p:cNvSpPr>
              <a:spLocks noChangeShapeType="1"/>
            </p:cNvSpPr>
            <p:nvPr/>
          </p:nvSpPr>
          <p:spPr bwMode="auto">
            <a:xfrm>
              <a:off x="6629400" y="3505200"/>
              <a:ext cx="0" cy="762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7" name="Line 28"/>
            <p:cNvSpPr>
              <a:spLocks noChangeShapeType="1"/>
            </p:cNvSpPr>
            <p:nvPr/>
          </p:nvSpPr>
          <p:spPr bwMode="auto">
            <a:xfrm flipH="1">
              <a:off x="4724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6348" name="Rectangle 29"/>
            <p:cNvSpPr>
              <a:spLocks noChangeArrowheads="1"/>
            </p:cNvSpPr>
            <p:nvPr/>
          </p:nvSpPr>
          <p:spPr bwMode="auto">
            <a:xfrm>
              <a:off x="2209800" y="1752600"/>
              <a:ext cx="5157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end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2280151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85800" y="1752600"/>
            <a:ext cx="76200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= R (</a:t>
            </a:r>
            <a:r>
              <a:rPr lang="en-US" sz="3400" dirty="0" err="1"/>
              <a:t>PVIFA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				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(PVIFA</a:t>
            </a:r>
            <a:r>
              <a:rPr lang="en-US" sz="3400" baseline="-25000" dirty="0"/>
              <a:t>7%,3</a:t>
            </a:r>
            <a:r>
              <a:rPr lang="en-US" sz="3400" dirty="0"/>
              <a:t>)				</a:t>
            </a:r>
            <a:r>
              <a:rPr lang="en-US" sz="3400" dirty="0" smtClean="0"/>
              <a:t>	= </a:t>
            </a:r>
            <a:r>
              <a:rPr lang="en-US" sz="3400" dirty="0"/>
              <a:t>$1,000 (2.624)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2,624</a:t>
            </a:r>
          </a:p>
          <a:p>
            <a:pPr marL="342900" indent="-342900" algn="l">
              <a:spcBef>
                <a:spcPct val="20000"/>
              </a:spcBef>
              <a:spcAft>
                <a:spcPct val="20000"/>
              </a:spcAft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IV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55747784"/>
              </p:ext>
            </p:extLst>
          </p:nvPr>
        </p:nvGraphicFramePr>
        <p:xfrm>
          <a:off x="695632" y="3505200"/>
          <a:ext cx="6848168" cy="312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7437"/>
                <a:gridCol w="1712042"/>
                <a:gridCol w="1808950"/>
                <a:gridCol w="1679739"/>
              </a:tblGrid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7%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0.943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0.935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0.926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1.833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1.808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1.783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2.673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2.624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2.577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3.465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3.387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4.212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4.100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3.993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81105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5"/>
          <p:cNvSpPr>
            <a:spLocks noGrp="1" noChangeArrowheads="1"/>
          </p:cNvSpPr>
          <p:nvPr>
            <p:ph type="title"/>
          </p:nvPr>
        </p:nvSpPr>
        <p:spPr>
          <a:xfrm>
            <a:off x="420329" y="152400"/>
            <a:ext cx="82296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sz="3600" b="1" u="sng" dirty="0" smtClean="0"/>
              <a:t>Present Value of an Annuity Due - PVAD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66252" y="5181600"/>
            <a:ext cx="80772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 = R/(1+i)</a:t>
            </a:r>
            <a:r>
              <a:rPr lang="en-US" sz="3200" baseline="30000" dirty="0" smtClean="0"/>
              <a:t>0 </a:t>
            </a:r>
            <a:r>
              <a:rPr lang="en-US" sz="3200" dirty="0" smtClean="0"/>
              <a:t>+ R/(1+i)</a:t>
            </a:r>
            <a:r>
              <a:rPr lang="en-US" sz="3200" baseline="30000" dirty="0" smtClean="0"/>
              <a:t>1 </a:t>
            </a:r>
            <a:r>
              <a:rPr lang="en-US" sz="3200" dirty="0" smtClean="0"/>
              <a:t>+ ... + R/(1+i)</a:t>
            </a:r>
            <a:r>
              <a:rPr lang="en-US" sz="3200" baseline="30000" dirty="0" smtClean="0"/>
              <a:t>n-1 	       	</a:t>
            </a:r>
            <a:r>
              <a:rPr lang="en-US" sz="3200" dirty="0" smtClean="0"/>
              <a:t>   = </a:t>
            </a:r>
            <a:r>
              <a:rPr lang="en-US" sz="32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</a:t>
            </a:r>
            <a:r>
              <a:rPr lang="en-US" sz="3200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/>
              <a:t>(1+i)</a:t>
            </a:r>
          </a:p>
        </p:txBody>
      </p:sp>
      <p:sp>
        <p:nvSpPr>
          <p:cNvPr id="59412" name="Rectangle 20"/>
          <p:cNvSpPr>
            <a:spLocks noChangeArrowheads="1"/>
          </p:cNvSpPr>
          <p:nvPr/>
        </p:nvSpPr>
        <p:spPr bwMode="auto">
          <a:xfrm>
            <a:off x="7353300" y="3243384"/>
            <a:ext cx="1646542" cy="82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l"/>
            <a:r>
              <a:rPr lang="en-US" sz="2400" dirty="0"/>
              <a:t>R</a:t>
            </a:r>
            <a:r>
              <a:rPr lang="en-US" sz="2400" b="0" dirty="0"/>
              <a:t>:  Periodic </a:t>
            </a:r>
          </a:p>
          <a:p>
            <a:pPr algn="l"/>
            <a:r>
              <a:rPr lang="en-US" sz="2400" b="0" dirty="0"/>
              <a:t> Cash Flow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1000" y="1534059"/>
            <a:ext cx="8258610" cy="3263855"/>
            <a:chOff x="381000" y="1752600"/>
            <a:chExt cx="8258610" cy="3263855"/>
          </a:xfrm>
        </p:grpSpPr>
        <p:sp>
          <p:nvSpPr>
            <p:cNvPr id="59399" name="Rectangle 7"/>
            <p:cNvSpPr>
              <a:spLocks noChangeArrowheads="1"/>
            </p:cNvSpPr>
            <p:nvPr/>
          </p:nvSpPr>
          <p:spPr bwMode="auto">
            <a:xfrm>
              <a:off x="457200" y="2883213"/>
              <a:ext cx="6432852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   </a:t>
              </a:r>
              <a:r>
                <a:rPr lang="en-US" sz="2400" dirty="0" smtClean="0"/>
                <a:t>  R    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    </a:t>
              </a:r>
              <a:r>
                <a:rPr lang="en-US" sz="2400" dirty="0" smtClean="0"/>
                <a:t>                    </a:t>
              </a:r>
              <a:r>
                <a:rPr lang="en-US" sz="2400" dirty="0" err="1"/>
                <a:t>R</a:t>
              </a:r>
              <a:r>
                <a:rPr lang="en-US" sz="2400" dirty="0"/>
                <a:t>    </a:t>
              </a:r>
              <a:r>
                <a:rPr lang="en-US" sz="2400" dirty="0" smtClean="0"/>
                <a:t>                      </a:t>
              </a:r>
              <a:r>
                <a:rPr lang="en-US" sz="2400" dirty="0" err="1"/>
                <a:t>R</a:t>
              </a:r>
              <a:endParaRPr lang="en-US" sz="2400" dirty="0"/>
            </a:p>
          </p:txBody>
        </p:sp>
        <p:sp>
          <p:nvSpPr>
            <p:cNvPr id="59400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426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2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04" name="Line 12"/>
            <p:cNvSpPr>
              <a:spLocks noChangeShapeType="1"/>
            </p:cNvSpPr>
            <p:nvPr/>
          </p:nvSpPr>
          <p:spPr bwMode="auto">
            <a:xfrm>
              <a:off x="84582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069" name="Rectangle 13"/>
            <p:cNvSpPr>
              <a:spLocks noChangeArrowheads="1"/>
            </p:cNvSpPr>
            <p:nvPr/>
          </p:nvSpPr>
          <p:spPr bwMode="auto">
            <a:xfrm>
              <a:off x="730393" y="1941200"/>
              <a:ext cx="7909217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</a:t>
              </a:r>
              <a:r>
                <a:rPr lang="en-US" sz="2400" dirty="0" smtClean="0"/>
                <a:t>                    </a:t>
              </a:r>
              <a:r>
                <a:rPr lang="en-US" sz="2400" dirty="0"/>
                <a:t>1               </a:t>
              </a:r>
              <a:r>
                <a:rPr lang="en-US" sz="2400" dirty="0" smtClean="0"/>
                <a:t>          </a:t>
              </a:r>
              <a:r>
                <a:rPr lang="en-US" sz="2400" dirty="0"/>
                <a:t>2              </a:t>
              </a:r>
              <a:r>
                <a:rPr lang="en-US" sz="2400" dirty="0" smtClean="0"/>
                <a:t>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n-1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</a:t>
              </a:r>
              <a:r>
                <a:rPr lang="en-US" sz="2400" dirty="0"/>
                <a:t>n</a:t>
              </a:r>
            </a:p>
          </p:txBody>
        </p:sp>
        <p:sp>
          <p:nvSpPr>
            <p:cNvPr id="59406" name="Line 14"/>
            <p:cNvSpPr>
              <a:spLocks noChangeShapeType="1"/>
            </p:cNvSpPr>
            <p:nvPr/>
          </p:nvSpPr>
          <p:spPr bwMode="auto">
            <a:xfrm>
              <a:off x="2819400" y="3352800"/>
              <a:ext cx="0" cy="3810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7" name="Line 15"/>
            <p:cNvSpPr>
              <a:spLocks noChangeShapeType="1"/>
            </p:cNvSpPr>
            <p:nvPr/>
          </p:nvSpPr>
          <p:spPr bwMode="auto">
            <a:xfrm flipH="1">
              <a:off x="914400" y="37338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8" name="Line 16"/>
            <p:cNvSpPr>
              <a:spLocks noChangeShapeType="1"/>
            </p:cNvSpPr>
            <p:nvPr/>
          </p:nvSpPr>
          <p:spPr bwMode="auto">
            <a:xfrm>
              <a:off x="4724400" y="4267200"/>
              <a:ext cx="1905000" cy="0"/>
            </a:xfrm>
            <a:prstGeom prst="line">
              <a:avLst/>
            </a:prstGeom>
            <a:ln>
              <a:headEnd type="triangle" w="med" len="med"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09" name="Line 17"/>
            <p:cNvSpPr>
              <a:spLocks noChangeShapeType="1"/>
            </p:cNvSpPr>
            <p:nvPr/>
          </p:nvSpPr>
          <p:spPr bwMode="auto">
            <a:xfrm>
              <a:off x="6629400" y="3429000"/>
              <a:ext cx="0" cy="8382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10" name="Line 18"/>
            <p:cNvSpPr>
              <a:spLocks noChangeShapeType="1"/>
            </p:cNvSpPr>
            <p:nvPr/>
          </p:nvSpPr>
          <p:spPr bwMode="auto">
            <a:xfrm flipH="1">
              <a:off x="457200" y="4495800"/>
              <a:ext cx="9906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075" name="Rectangle 19"/>
            <p:cNvSpPr>
              <a:spLocks noChangeArrowheads="1"/>
            </p:cNvSpPr>
            <p:nvPr/>
          </p:nvSpPr>
          <p:spPr bwMode="auto">
            <a:xfrm>
              <a:off x="381000" y="4495800"/>
              <a:ext cx="1108318" cy="52065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PVAD</a:t>
              </a:r>
              <a:r>
                <a:rPr lang="en-US" sz="28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8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59413" name="Rectangle 22"/>
            <p:cNvSpPr>
              <a:spLocks noChangeArrowheads="1"/>
            </p:cNvSpPr>
            <p:nvPr/>
          </p:nvSpPr>
          <p:spPr bwMode="auto">
            <a:xfrm>
              <a:off x="1662113" y="2424113"/>
              <a:ext cx="472887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 err="1"/>
                <a:t>i</a:t>
              </a:r>
              <a:r>
                <a:rPr lang="en-US" sz="2400" dirty="0"/>
                <a:t>%</a:t>
              </a:r>
            </a:p>
          </p:txBody>
        </p:sp>
        <p:sp>
          <p:nvSpPr>
            <p:cNvPr id="59414" name="Line 23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6" name="Line 25"/>
            <p:cNvSpPr>
              <a:spLocks noChangeShapeType="1"/>
            </p:cNvSpPr>
            <p:nvPr/>
          </p:nvSpPr>
          <p:spPr bwMode="auto">
            <a:xfrm>
              <a:off x="6248400" y="2819400"/>
              <a:ext cx="2209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417" name="Rectangle 26"/>
            <p:cNvSpPr>
              <a:spLocks noChangeArrowheads="1"/>
            </p:cNvSpPr>
            <p:nvPr/>
          </p:nvSpPr>
          <p:spPr bwMode="auto">
            <a:xfrm>
              <a:off x="5181600" y="2564933"/>
              <a:ext cx="1227137" cy="366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488" tIns="44450" rIns="90488" bIns="44450">
              <a:spAutoFit/>
            </a:bodyPr>
            <a:lstStyle/>
            <a:p>
              <a:pPr algn="l"/>
              <a:r>
                <a:rPr lang="en-US" dirty="0"/>
                <a:t>.  </a:t>
              </a:r>
              <a:r>
                <a:rPr lang="en-US" dirty="0" smtClean="0"/>
                <a:t>. . . . . .  </a:t>
              </a:r>
              <a:r>
                <a:rPr lang="en-US" dirty="0"/>
                <a:t>.</a:t>
              </a:r>
            </a:p>
          </p:txBody>
        </p:sp>
        <p:sp>
          <p:nvSpPr>
            <p:cNvPr id="59418" name="Line 27"/>
            <p:cNvSpPr>
              <a:spLocks noChangeShapeType="1"/>
            </p:cNvSpPr>
            <p:nvPr/>
          </p:nvSpPr>
          <p:spPr bwMode="auto">
            <a:xfrm flipH="1">
              <a:off x="2819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19" name="Line 28"/>
            <p:cNvSpPr>
              <a:spLocks noChangeShapeType="1"/>
            </p:cNvSpPr>
            <p:nvPr/>
          </p:nvSpPr>
          <p:spPr bwMode="auto">
            <a:xfrm flipH="1">
              <a:off x="914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0" name="Line 29"/>
            <p:cNvSpPr>
              <a:spLocks noChangeShapeType="1"/>
            </p:cNvSpPr>
            <p:nvPr/>
          </p:nvSpPr>
          <p:spPr bwMode="auto">
            <a:xfrm flipH="1">
              <a:off x="2819400" y="39624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1" name="Line 30"/>
            <p:cNvSpPr>
              <a:spLocks noChangeShapeType="1"/>
            </p:cNvSpPr>
            <p:nvPr/>
          </p:nvSpPr>
          <p:spPr bwMode="auto">
            <a:xfrm>
              <a:off x="4724400" y="3352800"/>
              <a:ext cx="0" cy="6096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2" name="Line 31"/>
            <p:cNvSpPr>
              <a:spLocks noChangeShapeType="1"/>
            </p:cNvSpPr>
            <p:nvPr/>
          </p:nvSpPr>
          <p:spPr bwMode="auto">
            <a:xfrm flipH="1">
              <a:off x="914400" y="4267200"/>
              <a:ext cx="1905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423" name="Rectangle 32"/>
            <p:cNvSpPr>
              <a:spLocks noChangeArrowheads="1"/>
            </p:cNvSpPr>
            <p:nvPr/>
          </p:nvSpPr>
          <p:spPr bwMode="auto">
            <a:xfrm>
              <a:off x="1676400" y="17526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3118487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5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Example of an Annuity Due - PVAD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03924" y="5257800"/>
            <a:ext cx="8001000" cy="1066800"/>
          </a:xfrm>
        </p:spPr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baseline="-25000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dirty="0" smtClean="0"/>
              <a:t> = $1,000/(1.07)</a:t>
            </a:r>
            <a:r>
              <a:rPr lang="en-US" baseline="30000" dirty="0" smtClean="0"/>
              <a:t>0 </a:t>
            </a:r>
            <a:r>
              <a:rPr lang="en-US" dirty="0" smtClean="0"/>
              <a:t>+ $1,000/(1.07)</a:t>
            </a:r>
            <a:r>
              <a:rPr lang="en-US" baseline="30000" dirty="0" smtClean="0"/>
              <a:t>1 </a:t>
            </a:r>
            <a:r>
              <a:rPr lang="en-US" dirty="0" smtClean="0"/>
              <a:t>+ 			$1,000/(1.07)</a:t>
            </a:r>
            <a:r>
              <a:rPr lang="en-US" baseline="30000" dirty="0" smtClean="0"/>
              <a:t>2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$2,808.02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4800" y="1752600"/>
            <a:ext cx="8364954" cy="3202300"/>
            <a:chOff x="304800" y="1752600"/>
            <a:chExt cx="8364954" cy="3202300"/>
          </a:xfrm>
        </p:grpSpPr>
        <p:sp>
          <p:nvSpPr>
            <p:cNvPr id="60423" name="Rectangle 7"/>
            <p:cNvSpPr>
              <a:spLocks noChangeArrowheads="1"/>
            </p:cNvSpPr>
            <p:nvPr/>
          </p:nvSpPr>
          <p:spPr bwMode="auto">
            <a:xfrm>
              <a:off x="342900" y="3033252"/>
              <a:ext cx="5635625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$1,000.00       </a:t>
              </a:r>
              <a:r>
                <a:rPr lang="en-US" sz="2400" dirty="0" smtClean="0"/>
                <a:t>     $</a:t>
              </a:r>
              <a:r>
                <a:rPr lang="en-US" sz="2400" dirty="0"/>
                <a:t>1,000           </a:t>
              </a:r>
              <a:r>
                <a:rPr lang="en-US" sz="2400" dirty="0" smtClean="0"/>
                <a:t>    $</a:t>
              </a:r>
              <a:r>
                <a:rPr lang="en-US" sz="2400" dirty="0"/>
                <a:t>1,000</a:t>
              </a:r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914400" y="2819400"/>
              <a:ext cx="7543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>
              <a:off x="91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>
              <a:off x="4724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>
              <a:off x="662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28" name="Line 12"/>
            <p:cNvSpPr>
              <a:spLocks noChangeShapeType="1"/>
            </p:cNvSpPr>
            <p:nvPr/>
          </p:nvSpPr>
          <p:spPr bwMode="auto">
            <a:xfrm>
              <a:off x="84582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093" name="Rectangle 13"/>
            <p:cNvSpPr>
              <a:spLocks noChangeArrowheads="1"/>
            </p:cNvSpPr>
            <p:nvPr/>
          </p:nvSpPr>
          <p:spPr bwMode="auto">
            <a:xfrm>
              <a:off x="747713" y="2052638"/>
              <a:ext cx="7922041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/>
                <a:t>0                  </a:t>
              </a:r>
              <a:r>
                <a:rPr lang="en-US" sz="2400" dirty="0" smtClean="0"/>
                <a:t>       </a:t>
              </a:r>
              <a:r>
                <a:rPr lang="en-US" sz="2400" dirty="0"/>
                <a:t>1      </a:t>
              </a:r>
              <a:r>
                <a:rPr lang="en-US" sz="2400" dirty="0" smtClean="0"/>
                <a:t>                    </a:t>
              </a:r>
              <a:r>
                <a:rPr lang="en-US" sz="2400" dirty="0"/>
                <a:t>2    </a:t>
              </a:r>
              <a:r>
                <a:rPr lang="en-US" sz="2400" dirty="0" smtClean="0"/>
                <a:t>  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3 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</a:t>
              </a:r>
              <a:r>
                <a:rPr lang="en-US" sz="2400" dirty="0"/>
                <a:t>4</a:t>
              </a:r>
            </a:p>
          </p:txBody>
        </p:sp>
        <p:sp>
          <p:nvSpPr>
            <p:cNvPr id="60430" name="Line 14"/>
            <p:cNvSpPr>
              <a:spLocks noChangeShapeType="1"/>
            </p:cNvSpPr>
            <p:nvPr/>
          </p:nvSpPr>
          <p:spPr bwMode="auto">
            <a:xfrm>
              <a:off x="4724400" y="3429000"/>
              <a:ext cx="0" cy="685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1" name="Line 15"/>
            <p:cNvSpPr>
              <a:spLocks noChangeShapeType="1"/>
            </p:cNvSpPr>
            <p:nvPr/>
          </p:nvSpPr>
          <p:spPr bwMode="auto">
            <a:xfrm flipH="1">
              <a:off x="2819400" y="4113212"/>
              <a:ext cx="1905000" cy="1588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2" name="Line 17"/>
            <p:cNvSpPr>
              <a:spLocks noChangeShapeType="1"/>
            </p:cNvSpPr>
            <p:nvPr/>
          </p:nvSpPr>
          <p:spPr bwMode="auto">
            <a:xfrm>
              <a:off x="2895600" y="3429000"/>
              <a:ext cx="0" cy="30480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3" name="Line 18"/>
            <p:cNvSpPr>
              <a:spLocks noChangeShapeType="1"/>
            </p:cNvSpPr>
            <p:nvPr/>
          </p:nvSpPr>
          <p:spPr bwMode="auto">
            <a:xfrm flipH="1">
              <a:off x="381000" y="4419600"/>
              <a:ext cx="1343025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099" name="Rectangle 19"/>
            <p:cNvSpPr>
              <a:spLocks noChangeArrowheads="1"/>
            </p:cNvSpPr>
            <p:nvPr/>
          </p:nvSpPr>
          <p:spPr bwMode="auto">
            <a:xfrm>
              <a:off x="304800" y="4495800"/>
              <a:ext cx="2508829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$2,808.02 </a:t>
              </a:r>
              <a:r>
                <a:rPr lang="en-US" sz="2400" dirty="0"/>
                <a:t>= </a:t>
              </a:r>
              <a:r>
                <a:rPr lang="en-US" sz="24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PVAD</a:t>
              </a:r>
              <a:r>
                <a:rPr lang="en-US" sz="2400" baseline="-25000" dirty="0" err="1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n</a:t>
              </a:r>
              <a:endParaRPr lang="en-US" sz="2400" baseline="-250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0435" name="Rectangle 21"/>
            <p:cNvSpPr>
              <a:spLocks noChangeArrowheads="1"/>
            </p:cNvSpPr>
            <p:nvPr/>
          </p:nvSpPr>
          <p:spPr bwMode="auto">
            <a:xfrm>
              <a:off x="1662113" y="2424113"/>
              <a:ext cx="557846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7%</a:t>
              </a:r>
            </a:p>
          </p:txBody>
        </p:sp>
        <p:sp>
          <p:nvSpPr>
            <p:cNvPr id="60436" name="Line 22"/>
            <p:cNvSpPr>
              <a:spLocks noChangeShapeType="1"/>
            </p:cNvSpPr>
            <p:nvPr/>
          </p:nvSpPr>
          <p:spPr bwMode="auto">
            <a:xfrm>
              <a:off x="2819400" y="2438400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437" name="Rectangle 23"/>
            <p:cNvSpPr>
              <a:spLocks noChangeArrowheads="1"/>
            </p:cNvSpPr>
            <p:nvPr/>
          </p:nvSpPr>
          <p:spPr bwMode="auto">
            <a:xfrm>
              <a:off x="304800" y="3505200"/>
              <a:ext cx="139942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   934.58</a:t>
              </a:r>
            </a:p>
          </p:txBody>
        </p:sp>
        <p:sp>
          <p:nvSpPr>
            <p:cNvPr id="60438" name="Line 24"/>
            <p:cNvSpPr>
              <a:spLocks noChangeShapeType="1"/>
            </p:cNvSpPr>
            <p:nvPr/>
          </p:nvSpPr>
          <p:spPr bwMode="auto">
            <a:xfrm flipH="1">
              <a:off x="1752600" y="3733800"/>
              <a:ext cx="11430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39" name="Rectangle 25"/>
            <p:cNvSpPr>
              <a:spLocks noChangeArrowheads="1"/>
            </p:cNvSpPr>
            <p:nvPr/>
          </p:nvSpPr>
          <p:spPr bwMode="auto">
            <a:xfrm>
              <a:off x="304800" y="3886200"/>
              <a:ext cx="1399423" cy="45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dirty="0"/>
                <a:t>$   873.44</a:t>
              </a:r>
            </a:p>
          </p:txBody>
        </p:sp>
        <p:sp>
          <p:nvSpPr>
            <p:cNvPr id="60440" name="Line 26"/>
            <p:cNvSpPr>
              <a:spLocks noChangeShapeType="1"/>
            </p:cNvSpPr>
            <p:nvPr/>
          </p:nvSpPr>
          <p:spPr bwMode="auto">
            <a:xfrm flipH="1">
              <a:off x="1752600" y="4114800"/>
              <a:ext cx="1066800" cy="0"/>
            </a:xfrm>
            <a:prstGeom prst="line">
              <a:avLst/>
            </a:prstGeom>
            <a:ln>
              <a:headEnd/>
              <a:tailEnd type="triangle" w="med" len="med"/>
            </a:ln>
            <a:ex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441" name="Rectangle 27"/>
            <p:cNvSpPr>
              <a:spLocks noChangeArrowheads="1"/>
            </p:cNvSpPr>
            <p:nvPr/>
          </p:nvSpPr>
          <p:spPr bwMode="auto">
            <a:xfrm>
              <a:off x="1676400" y="1752600"/>
              <a:ext cx="5919788" cy="393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000" u="sng">
                  <a:solidFill>
                    <a:srgbClr val="000000"/>
                  </a:solidFill>
                </a:rPr>
                <a:t>Cash flows occur at the beginning of the period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7921298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685800" y="1752600"/>
            <a:ext cx="82296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defRPr/>
            </a:pPr>
            <a:r>
              <a:rPr lang="en-US" sz="3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400" baseline="-250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n</a:t>
            </a:r>
            <a:r>
              <a:rPr lang="en-US" sz="3400" dirty="0"/>
              <a:t> 	</a:t>
            </a:r>
            <a:r>
              <a:rPr lang="en-US" sz="3400" dirty="0" smtClean="0"/>
              <a:t>= </a:t>
            </a:r>
            <a:r>
              <a:rPr lang="en-US" sz="3400" dirty="0"/>
              <a:t>R (</a:t>
            </a:r>
            <a:r>
              <a:rPr lang="en-US" sz="3400" dirty="0" err="1"/>
              <a:t>PVIFA</a:t>
            </a:r>
            <a:r>
              <a:rPr lang="en-US" sz="3400" baseline="-25000" dirty="0" err="1"/>
              <a:t>i</a:t>
            </a:r>
            <a:r>
              <a:rPr lang="en-US" sz="3400" baseline="-25000" dirty="0"/>
              <a:t>%,n</a:t>
            </a:r>
            <a:r>
              <a:rPr lang="en-US" sz="3400" dirty="0"/>
              <a:t>)(1+i)	</a:t>
            </a:r>
          </a:p>
          <a:p>
            <a:pPr marL="342900" indent="-342900" algn="l"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PVAD</a:t>
            </a:r>
            <a:r>
              <a:rPr lang="en-US" sz="3400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r>
              <a:rPr lang="en-US" sz="3400" dirty="0"/>
              <a:t> 	= $1,000 (PVIFA</a:t>
            </a:r>
            <a:r>
              <a:rPr lang="en-US" sz="3400" baseline="-25000" dirty="0"/>
              <a:t>7%,3</a:t>
            </a:r>
            <a:r>
              <a:rPr lang="en-US" sz="3400" dirty="0"/>
              <a:t>)(1.07) 			</a:t>
            </a:r>
            <a:r>
              <a:rPr lang="en-US" sz="3400" dirty="0" smtClean="0"/>
              <a:t>	= </a:t>
            </a:r>
            <a:r>
              <a:rPr lang="en-US" sz="3400" dirty="0"/>
              <a:t>$1,000 (2.624)(1.07) = </a:t>
            </a: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</a:t>
            </a:r>
            <a:r>
              <a:rPr lang="en-US" sz="34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2,808</a:t>
            </a:r>
          </a:p>
          <a:p>
            <a:pPr marL="342900" indent="-342900" algn="l">
              <a:defRPr/>
            </a:pPr>
            <a:endParaRPr lang="en-US" sz="3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Valuation Using Table IV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1343710"/>
              </p:ext>
            </p:extLst>
          </p:nvPr>
        </p:nvGraphicFramePr>
        <p:xfrm>
          <a:off x="695632" y="3581400"/>
          <a:ext cx="7762568" cy="312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7410"/>
                <a:gridCol w="1940642"/>
                <a:gridCol w="2050490"/>
                <a:gridCol w="1904026"/>
              </a:tblGrid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Period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6%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 smtClean="0">
                          <a:effectLst/>
                        </a:rPr>
                        <a:t>7</a:t>
                      </a:r>
                      <a:r>
                        <a:rPr lang="en-US" sz="3200" u="sng" strike="noStrike" dirty="0">
                          <a:effectLst/>
                        </a:rPr>
                        <a:t>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sng" strike="noStrike" dirty="0">
                          <a:effectLst/>
                        </a:rPr>
                        <a:t>8%</a:t>
                      </a:r>
                      <a:endParaRPr lang="en-US" sz="3200" b="0" i="0" u="sng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0.943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0.935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0.926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1.833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1.808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1.783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2.673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2.624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2.577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3.465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3.387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3.312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207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</a:rPr>
                        <a:t>4.212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4.100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</a:rPr>
                        <a:t>3.993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865080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686800" cy="1143000"/>
          </a:xfrm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sz="3900" b="1" u="sng" dirty="0" smtClean="0"/>
              <a:t>Steps to Solve Time Value of Money Problems</a:t>
            </a:r>
          </a:p>
        </p:txBody>
      </p:sp>
      <p:sp>
        <p:nvSpPr>
          <p:cNvPr id="48130" name="Rectangle 2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1.  Read problem thoroughly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2.  Create a time line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3.  Put cash flows and arrows on time line</a:t>
            </a:r>
          </a:p>
          <a:p>
            <a:pPr marL="685800" indent="-6858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4.  Determine if it is a PV or FV problem</a:t>
            </a:r>
          </a:p>
          <a:p>
            <a:pPr marL="457200" indent="-4572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5.  Determine if solution involves a single CF, annuity stream(s), or mixed flow</a:t>
            </a:r>
          </a:p>
          <a:p>
            <a:pPr marL="457200" indent="-4572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 dirty="0" smtClean="0"/>
              <a:t>6.  Solve the problem using Interest Factor tables I, II, III, and IV or using financial calculator.</a:t>
            </a:r>
          </a:p>
        </p:txBody>
      </p:sp>
    </p:spTree>
    <p:extLst>
      <p:ext uri="{BB962C8B-B14F-4D97-AF65-F5344CB8AC3E}">
        <p14:creationId xmlns:p14="http://schemas.microsoft.com/office/powerpoint/2010/main" xmlns="" val="1388230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Mixed Flows Example</a:t>
            </a:r>
          </a:p>
        </p:txBody>
      </p:sp>
      <p:sp>
        <p:nvSpPr>
          <p:cNvPr id="4915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Mr. A will receive the set of cash flows below.  What is the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Present Value </a:t>
            </a:r>
            <a:r>
              <a:rPr lang="en-US" sz="3200" dirty="0" smtClean="0"/>
              <a:t>at a discount rate of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10%</a:t>
            </a:r>
            <a:r>
              <a:rPr lang="en-US" sz="3200" dirty="0" smtClean="0"/>
              <a:t>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2513" y="3657600"/>
            <a:ext cx="7404100" cy="2382436"/>
            <a:chOff x="1052513" y="3657600"/>
            <a:chExt cx="7404100" cy="2382436"/>
          </a:xfrm>
        </p:grpSpPr>
        <p:sp>
          <p:nvSpPr>
            <p:cNvPr id="63494" name="Line 6"/>
            <p:cNvSpPr>
              <a:spLocks noChangeShapeType="1"/>
            </p:cNvSpPr>
            <p:nvPr/>
          </p:nvSpPr>
          <p:spPr bwMode="auto">
            <a:xfrm>
              <a:off x="1600200" y="46482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5" name="Line 7"/>
            <p:cNvSpPr>
              <a:spLocks noChangeShapeType="1"/>
            </p:cNvSpPr>
            <p:nvPr/>
          </p:nvSpPr>
          <p:spPr bwMode="auto">
            <a:xfrm>
              <a:off x="160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496" name="Line 8"/>
            <p:cNvSpPr>
              <a:spLocks noChangeShapeType="1"/>
            </p:cNvSpPr>
            <p:nvPr/>
          </p:nvSpPr>
          <p:spPr bwMode="auto">
            <a:xfrm>
              <a:off x="7772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1" name="Rectangle 9"/>
            <p:cNvSpPr>
              <a:spLocks noChangeArrowheads="1"/>
            </p:cNvSpPr>
            <p:nvPr/>
          </p:nvSpPr>
          <p:spPr bwMode="auto">
            <a:xfrm>
              <a:off x="1128713" y="3657600"/>
              <a:ext cx="6838412" cy="70532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4000" b="0" dirty="0"/>
                <a:t>  </a:t>
              </a:r>
              <a:r>
                <a:rPr lang="en-US" sz="4000" b="0" dirty="0" smtClean="0"/>
                <a:t> </a:t>
              </a:r>
              <a:r>
                <a:rPr lang="en-US" sz="2400" b="0" dirty="0" smtClean="0"/>
                <a:t>0               </a:t>
              </a:r>
              <a:r>
                <a:rPr lang="en-US" sz="2400" b="0" dirty="0"/>
                <a:t>1  </a:t>
              </a:r>
              <a:r>
                <a:rPr lang="en-US" sz="2400" b="0" dirty="0" smtClean="0"/>
                <a:t>              </a:t>
              </a:r>
              <a:r>
                <a:rPr lang="en-US" sz="2400" b="0" dirty="0"/>
                <a:t>2 </a:t>
              </a:r>
              <a:r>
                <a:rPr lang="en-US" sz="2400" b="0" dirty="0" smtClean="0"/>
                <a:t>                </a:t>
              </a:r>
              <a:r>
                <a:rPr lang="en-US" sz="2400" b="0" dirty="0"/>
                <a:t>3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4 </a:t>
              </a:r>
              <a:r>
                <a:rPr lang="en-US" sz="2400" b="0" dirty="0" smtClean="0"/>
                <a:t>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</a:t>
              </a:r>
            </a:p>
          </p:txBody>
        </p:sp>
        <p:sp>
          <p:nvSpPr>
            <p:cNvPr id="49162" name="Rectangle 10"/>
            <p:cNvSpPr>
              <a:spLocks noChangeArrowheads="1"/>
            </p:cNvSpPr>
            <p:nvPr/>
          </p:nvSpPr>
          <p:spPr bwMode="auto">
            <a:xfrm>
              <a:off x="2119313" y="4772025"/>
              <a:ext cx="6337300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100</a:t>
              </a:r>
            </a:p>
          </p:txBody>
        </p:sp>
        <p:sp>
          <p:nvSpPr>
            <p:cNvPr id="63499" name="Line 11"/>
            <p:cNvSpPr>
              <a:spLocks noChangeShapeType="1"/>
            </p:cNvSpPr>
            <p:nvPr/>
          </p:nvSpPr>
          <p:spPr bwMode="auto">
            <a:xfrm>
              <a:off x="7772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0" name="Line 12"/>
            <p:cNvSpPr>
              <a:spLocks noChangeShapeType="1"/>
            </p:cNvSpPr>
            <p:nvPr/>
          </p:nvSpPr>
          <p:spPr bwMode="auto">
            <a:xfrm>
              <a:off x="2057400" y="5867400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165" name="Rectangle 13"/>
            <p:cNvSpPr>
              <a:spLocks noChangeArrowheads="1"/>
            </p:cNvSpPr>
            <p:nvPr/>
          </p:nvSpPr>
          <p:spPr bwMode="auto">
            <a:xfrm>
              <a:off x="1052513" y="5457825"/>
              <a:ext cx="764249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spcBef>
                  <a:spcPct val="20000"/>
                </a:spcBef>
                <a:spcAft>
                  <a:spcPct val="20000"/>
                </a:spcAft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</a:p>
          </p:txBody>
        </p:sp>
        <p:sp>
          <p:nvSpPr>
            <p:cNvPr id="49166" name="Rectangle 14"/>
            <p:cNvSpPr>
              <a:spLocks noChangeArrowheads="1"/>
            </p:cNvSpPr>
            <p:nvPr/>
          </p:nvSpPr>
          <p:spPr bwMode="auto">
            <a:xfrm>
              <a:off x="1738313" y="4162425"/>
              <a:ext cx="892874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10%</a:t>
              </a:r>
            </a:p>
          </p:txBody>
        </p:sp>
        <p:sp>
          <p:nvSpPr>
            <p:cNvPr id="63503" name="Line 15"/>
            <p:cNvSpPr>
              <a:spLocks noChangeShapeType="1"/>
            </p:cNvSpPr>
            <p:nvPr/>
          </p:nvSpPr>
          <p:spPr bwMode="auto">
            <a:xfrm>
              <a:off x="281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4" name="Line 16"/>
            <p:cNvSpPr>
              <a:spLocks noChangeShapeType="1"/>
            </p:cNvSpPr>
            <p:nvPr/>
          </p:nvSpPr>
          <p:spPr bwMode="auto">
            <a:xfrm>
              <a:off x="41148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5" name="Line 17"/>
            <p:cNvSpPr>
              <a:spLocks noChangeShapeType="1"/>
            </p:cNvSpPr>
            <p:nvPr/>
          </p:nvSpPr>
          <p:spPr bwMode="auto">
            <a:xfrm>
              <a:off x="54102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6" name="Line 18"/>
            <p:cNvSpPr>
              <a:spLocks noChangeShapeType="1"/>
            </p:cNvSpPr>
            <p:nvPr/>
          </p:nvSpPr>
          <p:spPr bwMode="auto">
            <a:xfrm>
              <a:off x="6629400" y="42672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7" name="Line 19"/>
            <p:cNvSpPr>
              <a:spLocks noChangeShapeType="1"/>
            </p:cNvSpPr>
            <p:nvPr/>
          </p:nvSpPr>
          <p:spPr bwMode="auto">
            <a:xfrm>
              <a:off x="281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8" name="Line 20"/>
            <p:cNvSpPr>
              <a:spLocks noChangeShapeType="1"/>
            </p:cNvSpPr>
            <p:nvPr/>
          </p:nvSpPr>
          <p:spPr bwMode="auto">
            <a:xfrm>
              <a:off x="41148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9" name="Line 21"/>
            <p:cNvSpPr>
              <a:spLocks noChangeShapeType="1"/>
            </p:cNvSpPr>
            <p:nvPr/>
          </p:nvSpPr>
          <p:spPr bwMode="auto">
            <a:xfrm>
              <a:off x="54102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0" name="Line 22"/>
            <p:cNvSpPr>
              <a:spLocks noChangeShapeType="1"/>
            </p:cNvSpPr>
            <p:nvPr/>
          </p:nvSpPr>
          <p:spPr bwMode="auto">
            <a:xfrm>
              <a:off x="6629400" y="5486400"/>
              <a:ext cx="0" cy="381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1" name="Line 23"/>
            <p:cNvSpPr>
              <a:spLocks noChangeShapeType="1"/>
            </p:cNvSpPr>
            <p:nvPr/>
          </p:nvSpPr>
          <p:spPr bwMode="auto">
            <a:xfrm>
              <a:off x="28194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2" name="Line 24"/>
            <p:cNvSpPr>
              <a:spLocks noChangeShapeType="1"/>
            </p:cNvSpPr>
            <p:nvPr/>
          </p:nvSpPr>
          <p:spPr bwMode="auto">
            <a:xfrm>
              <a:off x="4114800" y="5867400"/>
              <a:ext cx="1295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3" name="Line 25"/>
            <p:cNvSpPr>
              <a:spLocks noChangeShapeType="1"/>
            </p:cNvSpPr>
            <p:nvPr/>
          </p:nvSpPr>
          <p:spPr bwMode="auto">
            <a:xfrm>
              <a:off x="5410200" y="5867400"/>
              <a:ext cx="1219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14" name="Line 26"/>
            <p:cNvSpPr>
              <a:spLocks noChangeShapeType="1"/>
            </p:cNvSpPr>
            <p:nvPr/>
          </p:nvSpPr>
          <p:spPr bwMode="auto">
            <a:xfrm>
              <a:off x="6629400" y="5867400"/>
              <a:ext cx="1143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1370043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Solution</a:t>
            </a:r>
          </a:p>
        </p:txBody>
      </p:sp>
      <p:sp>
        <p:nvSpPr>
          <p:cNvPr id="5017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1.	Solve a </a:t>
            </a: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piece-at-a-time</a:t>
            </a:r>
            <a:r>
              <a:rPr lang="en-US" sz="3200" dirty="0" smtClean="0"/>
              <a:t> by 				discounting each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piece</a:t>
            </a:r>
            <a:r>
              <a:rPr lang="en-US" sz="3200" dirty="0" smtClean="0"/>
              <a:t> back to t=0.</a:t>
            </a:r>
          </a:p>
          <a:p>
            <a:pPr marL="0" indent="0">
              <a:buFont typeface="Monotype Sorts" pitchFamily="2" charset="2"/>
              <a:buNone/>
              <a:defRPr/>
            </a:pPr>
            <a:r>
              <a:rPr lang="en-US" sz="3200" dirty="0" smtClean="0"/>
              <a:t>	</a:t>
            </a:r>
          </a:p>
          <a:p>
            <a:pPr marL="914400" indent="-914400" defTabSz="117475">
              <a:buFont typeface="Monotype Sorts" pitchFamily="2" charset="2"/>
              <a:buNone/>
              <a:tabLst>
                <a:tab pos="914400" algn="l"/>
              </a:tabLst>
              <a:defRPr/>
            </a:pPr>
            <a:r>
              <a:rPr lang="en-US" sz="3200" dirty="0" smtClean="0"/>
              <a:t>2.	Solve a </a:t>
            </a:r>
            <a:r>
              <a:rPr lang="en-US" sz="3200" u="sng" dirty="0" smtClean="0"/>
              <a:t>g</a:t>
            </a: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roup-at-a-time</a:t>
            </a:r>
            <a:r>
              <a:rPr lang="en-US" sz="3200" dirty="0" smtClean="0"/>
              <a:t> by first		breaking problem into </a:t>
            </a:r>
            <a:r>
              <a:rPr lang="en-US" sz="3200" u="sng" dirty="0" smtClean="0"/>
              <a:t>groups of annuity streams</a:t>
            </a:r>
            <a:r>
              <a:rPr lang="en-US" sz="3200" dirty="0" smtClean="0"/>
              <a:t> and any </a:t>
            </a:r>
            <a:r>
              <a:rPr lang="en-US" sz="3200" u="sng" dirty="0" smtClean="0"/>
              <a:t>single cash flow groups</a:t>
            </a:r>
            <a:r>
              <a:rPr lang="en-US" sz="3200" dirty="0" smtClean="0"/>
              <a:t>.  Then discount each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group</a:t>
            </a:r>
            <a:r>
              <a:rPr lang="en-US" sz="3200" dirty="0" smtClean="0"/>
              <a:t> back to t=0.</a:t>
            </a:r>
          </a:p>
        </p:txBody>
      </p:sp>
    </p:spTree>
    <p:extLst>
      <p:ext uri="{BB962C8B-B14F-4D97-AF65-F5344CB8AC3E}">
        <p14:creationId xmlns:p14="http://schemas.microsoft.com/office/powerpoint/2010/main" xmlns="" val="2951830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Piece-At-A-Time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50850" y="1775945"/>
            <a:ext cx="7937500" cy="4220510"/>
            <a:chOff x="747713" y="2200526"/>
            <a:chExt cx="7937500" cy="4220510"/>
          </a:xfrm>
        </p:grpSpPr>
        <p:sp>
          <p:nvSpPr>
            <p:cNvPr id="65541" name="Line 5"/>
            <p:cNvSpPr>
              <a:spLocks noChangeShapeType="1"/>
            </p:cNvSpPr>
            <p:nvPr/>
          </p:nvSpPr>
          <p:spPr bwMode="auto">
            <a:xfrm>
              <a:off x="1905000" y="3048000"/>
              <a:ext cx="6172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2" name="Line 6"/>
            <p:cNvSpPr>
              <a:spLocks noChangeShapeType="1"/>
            </p:cNvSpPr>
            <p:nvPr/>
          </p:nvSpPr>
          <p:spPr bwMode="auto">
            <a:xfrm>
              <a:off x="19050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3" name="Line 7"/>
            <p:cNvSpPr>
              <a:spLocks noChangeShapeType="1"/>
            </p:cNvSpPr>
            <p:nvPr/>
          </p:nvSpPr>
          <p:spPr bwMode="auto">
            <a:xfrm>
              <a:off x="8077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08" name="Rectangle 8"/>
            <p:cNvSpPr>
              <a:spLocks noChangeArrowheads="1"/>
            </p:cNvSpPr>
            <p:nvPr/>
          </p:nvSpPr>
          <p:spPr bwMode="auto">
            <a:xfrm>
              <a:off x="1357313" y="2200526"/>
              <a:ext cx="6905738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b="0" dirty="0"/>
                <a:t>   0     </a:t>
              </a:r>
              <a:r>
                <a:rPr lang="en-US" sz="2400" b="0" dirty="0" smtClean="0"/>
                <a:t>             </a:t>
              </a:r>
              <a:r>
                <a:rPr lang="en-US" sz="2400" b="0" dirty="0"/>
                <a:t>1 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2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3    </a:t>
              </a:r>
              <a:r>
                <a:rPr lang="en-US" sz="2400" b="0" dirty="0" smtClean="0"/>
                <a:t>            </a:t>
              </a:r>
              <a:r>
                <a:rPr lang="en-US" sz="2400" b="0" dirty="0"/>
                <a:t>4   </a:t>
              </a:r>
              <a:r>
                <a:rPr lang="en-US" sz="2400" b="0" dirty="0" smtClean="0"/>
                <a:t>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</a:t>
              </a:r>
            </a:p>
          </p:txBody>
        </p:sp>
        <p:sp>
          <p:nvSpPr>
            <p:cNvPr id="51209" name="Rectangle 9"/>
            <p:cNvSpPr>
              <a:spLocks noChangeArrowheads="1"/>
            </p:cNvSpPr>
            <p:nvPr/>
          </p:nvSpPr>
          <p:spPr bwMode="auto">
            <a:xfrm>
              <a:off x="2347913" y="3095625"/>
              <a:ext cx="6337300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600 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400 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$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400 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$100</a:t>
              </a:r>
            </a:p>
          </p:txBody>
        </p:sp>
        <p:sp>
          <p:nvSpPr>
            <p:cNvPr id="65546" name="Line 10"/>
            <p:cNvSpPr>
              <a:spLocks noChangeShapeType="1"/>
            </p:cNvSpPr>
            <p:nvPr/>
          </p:nvSpPr>
          <p:spPr bwMode="auto">
            <a:xfrm>
              <a:off x="2362200" y="3886200"/>
              <a:ext cx="76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7" name="Rectangle 11"/>
            <p:cNvSpPr>
              <a:spLocks noChangeArrowheads="1"/>
            </p:cNvSpPr>
            <p:nvPr/>
          </p:nvSpPr>
          <p:spPr bwMode="auto">
            <a:xfrm>
              <a:off x="2043113" y="2562225"/>
              <a:ext cx="892874" cy="582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3200" dirty="0"/>
                <a:t>10%</a:t>
              </a:r>
            </a:p>
          </p:txBody>
        </p:sp>
        <p:sp>
          <p:nvSpPr>
            <p:cNvPr id="65548" name="Line 12"/>
            <p:cNvSpPr>
              <a:spLocks noChangeShapeType="1"/>
            </p:cNvSpPr>
            <p:nvPr/>
          </p:nvSpPr>
          <p:spPr bwMode="auto">
            <a:xfrm>
              <a:off x="3124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49" name="Line 13"/>
            <p:cNvSpPr>
              <a:spLocks noChangeShapeType="1"/>
            </p:cNvSpPr>
            <p:nvPr/>
          </p:nvSpPr>
          <p:spPr bwMode="auto">
            <a:xfrm>
              <a:off x="44196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0" name="Line 14"/>
            <p:cNvSpPr>
              <a:spLocks noChangeShapeType="1"/>
            </p:cNvSpPr>
            <p:nvPr/>
          </p:nvSpPr>
          <p:spPr bwMode="auto">
            <a:xfrm>
              <a:off x="57150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1" name="Line 15"/>
            <p:cNvSpPr>
              <a:spLocks noChangeShapeType="1"/>
            </p:cNvSpPr>
            <p:nvPr/>
          </p:nvSpPr>
          <p:spPr bwMode="auto">
            <a:xfrm>
              <a:off x="6934200" y="2667000"/>
              <a:ext cx="0" cy="381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2" name="Line 16"/>
            <p:cNvSpPr>
              <a:spLocks noChangeShapeType="1"/>
            </p:cNvSpPr>
            <p:nvPr/>
          </p:nvSpPr>
          <p:spPr bwMode="auto">
            <a:xfrm>
              <a:off x="3124200" y="36576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3" name="Line 17"/>
            <p:cNvSpPr>
              <a:spLocks noChangeShapeType="1"/>
            </p:cNvSpPr>
            <p:nvPr/>
          </p:nvSpPr>
          <p:spPr bwMode="auto">
            <a:xfrm>
              <a:off x="4419600" y="3657600"/>
              <a:ext cx="0" cy="609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4" name="Line 18"/>
            <p:cNvSpPr>
              <a:spLocks noChangeShapeType="1"/>
            </p:cNvSpPr>
            <p:nvPr/>
          </p:nvSpPr>
          <p:spPr bwMode="auto">
            <a:xfrm>
              <a:off x="2362200" y="4267200"/>
              <a:ext cx="2057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219" name="Rectangle 19"/>
            <p:cNvSpPr>
              <a:spLocks noChangeArrowheads="1"/>
            </p:cNvSpPr>
            <p:nvPr/>
          </p:nvSpPr>
          <p:spPr bwMode="auto">
            <a:xfrm>
              <a:off x="900113" y="3597275"/>
              <a:ext cx="1370569" cy="224420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$545.45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$495.87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$300.53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$273.21</a:t>
              </a:r>
            </a:p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  62.09</a:t>
              </a:r>
            </a:p>
          </p:txBody>
        </p:sp>
        <p:sp>
          <p:nvSpPr>
            <p:cNvPr id="65556" name="Line 20"/>
            <p:cNvSpPr>
              <a:spLocks noChangeShapeType="1"/>
            </p:cNvSpPr>
            <p:nvPr/>
          </p:nvSpPr>
          <p:spPr bwMode="auto">
            <a:xfrm>
              <a:off x="2362200" y="4724400"/>
              <a:ext cx="3352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7" name="Line 21"/>
            <p:cNvSpPr>
              <a:spLocks noChangeShapeType="1"/>
            </p:cNvSpPr>
            <p:nvPr/>
          </p:nvSpPr>
          <p:spPr bwMode="auto">
            <a:xfrm>
              <a:off x="2362200" y="5105400"/>
              <a:ext cx="4572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8" name="Line 22"/>
            <p:cNvSpPr>
              <a:spLocks noChangeShapeType="1"/>
            </p:cNvSpPr>
            <p:nvPr/>
          </p:nvSpPr>
          <p:spPr bwMode="auto">
            <a:xfrm>
              <a:off x="2362200" y="5486400"/>
              <a:ext cx="5715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59" name="Line 23"/>
            <p:cNvSpPr>
              <a:spLocks noChangeShapeType="1"/>
            </p:cNvSpPr>
            <p:nvPr/>
          </p:nvSpPr>
          <p:spPr bwMode="auto">
            <a:xfrm>
              <a:off x="5715000" y="3657600"/>
              <a:ext cx="0" cy="1066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0" name="Line 24"/>
            <p:cNvSpPr>
              <a:spLocks noChangeShapeType="1"/>
            </p:cNvSpPr>
            <p:nvPr/>
          </p:nvSpPr>
          <p:spPr bwMode="auto">
            <a:xfrm>
              <a:off x="6934200" y="3657600"/>
              <a:ext cx="0" cy="1447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1" name="Line 25"/>
            <p:cNvSpPr>
              <a:spLocks noChangeShapeType="1"/>
            </p:cNvSpPr>
            <p:nvPr/>
          </p:nvSpPr>
          <p:spPr bwMode="auto">
            <a:xfrm>
              <a:off x="8077200" y="3657600"/>
              <a:ext cx="0" cy="1828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562" name="Line 26"/>
            <p:cNvSpPr>
              <a:spLocks noChangeShapeType="1"/>
            </p:cNvSpPr>
            <p:nvPr/>
          </p:nvSpPr>
          <p:spPr bwMode="auto">
            <a:xfrm>
              <a:off x="914400" y="5791200"/>
              <a:ext cx="1447800" cy="0"/>
            </a:xfrm>
            <a:prstGeom prst="line">
              <a:avLst/>
            </a:prstGeom>
            <a:ln>
              <a:headEnd/>
              <a:tailEnd/>
            </a:ln>
            <a:ex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227" name="Rectangle 27"/>
            <p:cNvSpPr>
              <a:spLocks noChangeArrowheads="1"/>
            </p:cNvSpPr>
            <p:nvPr/>
          </p:nvSpPr>
          <p:spPr bwMode="auto">
            <a:xfrm>
              <a:off x="747713" y="5838825"/>
              <a:ext cx="5814093" cy="5822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$1677.15 = 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of the Mixed Flow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086103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Group-At-A-Time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30188" y="1876425"/>
            <a:ext cx="8683625" cy="4564852"/>
            <a:chOff x="230188" y="1876425"/>
            <a:chExt cx="8683625" cy="4564852"/>
          </a:xfrm>
        </p:grpSpPr>
        <p:sp>
          <p:nvSpPr>
            <p:cNvPr id="66584" name="Line 24"/>
            <p:cNvSpPr>
              <a:spLocks noChangeShapeType="1"/>
            </p:cNvSpPr>
            <p:nvPr/>
          </p:nvSpPr>
          <p:spPr bwMode="auto">
            <a:xfrm>
              <a:off x="838200" y="4572000"/>
              <a:ext cx="17526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249" name="Rectangle 25"/>
            <p:cNvSpPr>
              <a:spLocks noChangeArrowheads="1"/>
            </p:cNvSpPr>
            <p:nvPr/>
          </p:nvSpPr>
          <p:spPr bwMode="auto">
            <a:xfrm>
              <a:off x="823913" y="4633913"/>
              <a:ext cx="5497853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$1,677.27 = PV</a:t>
              </a:r>
              <a:r>
                <a:rPr lang="en-US" sz="24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of Mixed Flow </a:t>
              </a:r>
              <a:r>
                <a:rPr lang="en-US" sz="2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[Using Tables]</a:t>
              </a:r>
            </a:p>
          </p:txBody>
        </p:sp>
        <p:sp>
          <p:nvSpPr>
            <p:cNvPr id="66586" name="Rectangle 26"/>
            <p:cNvSpPr>
              <a:spLocks noChangeArrowheads="1"/>
            </p:cNvSpPr>
            <p:nvPr/>
          </p:nvSpPr>
          <p:spPr bwMode="auto">
            <a:xfrm>
              <a:off x="230188" y="5243513"/>
              <a:ext cx="8683625" cy="1197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>
              <a:spAutoFit/>
            </a:bodyPr>
            <a:lstStyle/>
            <a:p>
              <a:pPr algn="r"/>
              <a:r>
                <a:rPr lang="en-US" sz="2400" dirty="0"/>
                <a:t>$600(PVIFA</a:t>
              </a:r>
              <a:r>
                <a:rPr lang="en-US" sz="2400" baseline="-25000" dirty="0"/>
                <a:t>10%,2</a:t>
              </a:r>
              <a:r>
                <a:rPr lang="en-US" sz="2400" dirty="0"/>
                <a:t>) =             $600(1.736) = $</a:t>
              </a:r>
              <a:r>
                <a:rPr lang="en-US" sz="2400" dirty="0" smtClean="0"/>
                <a:t>1,041.60 $400(PVIFA</a:t>
              </a:r>
              <a:r>
                <a:rPr lang="en-US" sz="2400" baseline="-25000" dirty="0" smtClean="0"/>
                <a:t>10</a:t>
              </a:r>
              <a:r>
                <a:rPr lang="en-US" sz="2400" baseline="-25000" dirty="0"/>
                <a:t>%,2</a:t>
              </a:r>
              <a:r>
                <a:rPr lang="en-US" sz="2400" dirty="0"/>
                <a:t>)(PVIF</a:t>
              </a:r>
              <a:r>
                <a:rPr lang="en-US" sz="2400" baseline="-25000" dirty="0"/>
                <a:t>10%,2</a:t>
              </a:r>
              <a:r>
                <a:rPr lang="en-US" sz="2400" dirty="0"/>
                <a:t>) = $400(1.736)(0.826) =    $573.57</a:t>
              </a:r>
            </a:p>
            <a:p>
              <a:pPr algn="r"/>
              <a:r>
                <a:rPr lang="en-US" sz="2400" dirty="0"/>
                <a:t>$100 (PVIF</a:t>
              </a:r>
              <a:r>
                <a:rPr lang="en-US" sz="2400" baseline="-25000" dirty="0"/>
                <a:t>10%,5</a:t>
              </a:r>
              <a:r>
                <a:rPr lang="en-US" sz="2400" dirty="0"/>
                <a:t>) =            $100 (0.621) =      $62.10</a:t>
              </a: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900113" y="1876425"/>
              <a:ext cx="7023100" cy="2659852"/>
              <a:chOff x="900113" y="1876425"/>
              <a:chExt cx="7023100" cy="2659852"/>
            </a:xfrm>
          </p:grpSpPr>
          <p:sp>
            <p:nvSpPr>
              <p:cNvPr id="66565" name="Line 5"/>
              <p:cNvSpPr>
                <a:spLocks noChangeShapeType="1"/>
              </p:cNvSpPr>
              <p:nvPr/>
            </p:nvSpPr>
            <p:spPr bwMode="auto">
              <a:xfrm>
                <a:off x="1981200" y="2743200"/>
                <a:ext cx="5410200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6" name="Line 6"/>
              <p:cNvSpPr>
                <a:spLocks noChangeShapeType="1"/>
              </p:cNvSpPr>
              <p:nvPr/>
            </p:nvSpPr>
            <p:spPr bwMode="auto">
              <a:xfrm>
                <a:off x="19812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67" name="Line 7"/>
              <p:cNvSpPr>
                <a:spLocks noChangeShapeType="1"/>
              </p:cNvSpPr>
              <p:nvPr/>
            </p:nvSpPr>
            <p:spPr bwMode="auto">
              <a:xfrm>
                <a:off x="73914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32" name="Rectangle 8"/>
              <p:cNvSpPr>
                <a:spLocks noChangeArrowheads="1"/>
              </p:cNvSpPr>
              <p:nvPr/>
            </p:nvSpPr>
            <p:spPr bwMode="auto">
              <a:xfrm>
                <a:off x="1509713" y="1876425"/>
                <a:ext cx="6141106" cy="582211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800" b="0" dirty="0"/>
                  <a:t>   </a:t>
                </a:r>
                <a:r>
                  <a:rPr lang="en-US" sz="3200" b="0" dirty="0"/>
                  <a:t>0   </a:t>
                </a:r>
                <a:r>
                  <a:rPr lang="en-US" sz="3200" b="0" dirty="0" smtClean="0"/>
                  <a:t>      </a:t>
                </a:r>
                <a:r>
                  <a:rPr lang="en-US" sz="3200" b="0" dirty="0"/>
                  <a:t>1  </a:t>
                </a:r>
                <a:r>
                  <a:rPr lang="en-US" sz="3200" b="0" dirty="0" smtClean="0"/>
                  <a:t>         </a:t>
                </a:r>
                <a:r>
                  <a:rPr lang="en-US" sz="3200" b="0" dirty="0"/>
                  <a:t>2       </a:t>
                </a:r>
                <a:r>
                  <a:rPr lang="en-US" sz="3200" b="0" dirty="0" smtClean="0"/>
                  <a:t>   </a:t>
                </a:r>
                <a:r>
                  <a:rPr lang="en-US" sz="3200" b="0" dirty="0"/>
                  <a:t>3    </a:t>
                </a:r>
                <a:r>
                  <a:rPr lang="en-US" sz="3200" b="0" dirty="0" smtClean="0"/>
                  <a:t>    </a:t>
                </a:r>
                <a:r>
                  <a:rPr lang="en-US" sz="3200" b="0" dirty="0"/>
                  <a:t>4     </a:t>
                </a:r>
                <a:r>
                  <a:rPr lang="en-US" sz="3200" b="0" dirty="0" smtClean="0"/>
                  <a:t>     </a:t>
                </a:r>
                <a:r>
                  <a:rPr lang="en-US" sz="32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5</a:t>
                </a:r>
              </a:p>
            </p:txBody>
          </p:sp>
          <p:sp>
            <p:nvSpPr>
              <p:cNvPr id="52233" name="Rectangle 9"/>
              <p:cNvSpPr>
                <a:spLocks noChangeArrowheads="1"/>
              </p:cNvSpPr>
              <p:nvPr/>
            </p:nvSpPr>
            <p:spPr bwMode="auto">
              <a:xfrm>
                <a:off x="2347913" y="2867025"/>
                <a:ext cx="5575300" cy="51593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$600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 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$600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 $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400   </a:t>
                </a:r>
                <a:r>
                  <a:rPr lang="en-US" sz="2800" dirty="0" smtClean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 $</a:t>
                </a:r>
                <a:r>
                  <a:rPr lang="en-US" sz="28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400  $100</a:t>
                </a:r>
              </a:p>
            </p:txBody>
          </p:sp>
          <p:sp>
            <p:nvSpPr>
              <p:cNvPr id="66570" name="Rectangle 10"/>
              <p:cNvSpPr>
                <a:spLocks noChangeArrowheads="1"/>
              </p:cNvSpPr>
              <p:nvPr/>
            </p:nvSpPr>
            <p:spPr bwMode="auto">
              <a:xfrm>
                <a:off x="1966913" y="2301875"/>
                <a:ext cx="804708" cy="5206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l"/>
                <a:r>
                  <a:rPr lang="en-US" sz="2800" dirty="0"/>
                  <a:t>10%</a:t>
                </a:r>
              </a:p>
            </p:txBody>
          </p:sp>
          <p:sp>
            <p:nvSpPr>
              <p:cNvPr id="66571" name="Line 11"/>
              <p:cNvSpPr>
                <a:spLocks noChangeShapeType="1"/>
              </p:cNvSpPr>
              <p:nvPr/>
            </p:nvSpPr>
            <p:spPr bwMode="auto">
              <a:xfrm>
                <a:off x="29718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2" name="Line 12"/>
              <p:cNvSpPr>
                <a:spLocks noChangeShapeType="1"/>
              </p:cNvSpPr>
              <p:nvPr/>
            </p:nvSpPr>
            <p:spPr bwMode="auto">
              <a:xfrm>
                <a:off x="42672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3" name="Line 13"/>
              <p:cNvSpPr>
                <a:spLocks noChangeShapeType="1"/>
              </p:cNvSpPr>
              <p:nvPr/>
            </p:nvSpPr>
            <p:spPr bwMode="auto">
              <a:xfrm>
                <a:off x="53340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4" name="Line 14"/>
              <p:cNvSpPr>
                <a:spLocks noChangeShapeType="1"/>
              </p:cNvSpPr>
              <p:nvPr/>
            </p:nvSpPr>
            <p:spPr bwMode="auto">
              <a:xfrm>
                <a:off x="6324600" y="2362200"/>
                <a:ext cx="0" cy="38100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5" name="Line 15"/>
              <p:cNvSpPr>
                <a:spLocks noChangeShapeType="1"/>
              </p:cNvSpPr>
              <p:nvPr/>
            </p:nvSpPr>
            <p:spPr bwMode="auto">
              <a:xfrm>
                <a:off x="2971800" y="3352800"/>
                <a:ext cx="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6" name="Line 16"/>
              <p:cNvSpPr>
                <a:spLocks noChangeShapeType="1"/>
              </p:cNvSpPr>
              <p:nvPr/>
            </p:nvSpPr>
            <p:spPr bwMode="auto">
              <a:xfrm>
                <a:off x="4267200" y="3352800"/>
                <a:ext cx="0" cy="2286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77" name="Line 17"/>
              <p:cNvSpPr>
                <a:spLocks noChangeShapeType="1"/>
              </p:cNvSpPr>
              <p:nvPr/>
            </p:nvSpPr>
            <p:spPr bwMode="auto">
              <a:xfrm>
                <a:off x="2438400" y="3581400"/>
                <a:ext cx="18288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242" name="Rectangle 18"/>
              <p:cNvSpPr>
                <a:spLocks noChangeArrowheads="1"/>
              </p:cNvSpPr>
              <p:nvPr/>
            </p:nvSpPr>
            <p:spPr bwMode="auto">
              <a:xfrm>
                <a:off x="900113" y="3338513"/>
                <a:ext cx="1425071" cy="11977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wrap="none" lIns="90488" tIns="44450" rIns="90488" bIns="44450">
                <a:spAutoFit/>
              </a:bodyPr>
              <a:lstStyle/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$1,041.60</a:t>
                </a:r>
              </a:p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   573.57</a:t>
                </a:r>
              </a:p>
              <a:p>
                <a:pPr algn="l">
                  <a:defRPr/>
                </a:pPr>
                <a:r>
                  <a:rPr lang="en-US" sz="24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$     62.10</a:t>
                </a:r>
              </a:p>
            </p:txBody>
          </p:sp>
          <p:sp>
            <p:nvSpPr>
              <p:cNvPr id="66579" name="Line 19"/>
              <p:cNvSpPr>
                <a:spLocks noChangeShapeType="1"/>
              </p:cNvSpPr>
              <p:nvPr/>
            </p:nvSpPr>
            <p:spPr bwMode="auto">
              <a:xfrm>
                <a:off x="4267200" y="3886200"/>
                <a:ext cx="20574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0" name="Line 20"/>
              <p:cNvSpPr>
                <a:spLocks noChangeShapeType="1"/>
              </p:cNvSpPr>
              <p:nvPr/>
            </p:nvSpPr>
            <p:spPr bwMode="auto">
              <a:xfrm>
                <a:off x="2438400" y="4267200"/>
                <a:ext cx="49530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1" name="Line 21"/>
              <p:cNvSpPr>
                <a:spLocks noChangeShapeType="1"/>
              </p:cNvSpPr>
              <p:nvPr/>
            </p:nvSpPr>
            <p:spPr bwMode="auto">
              <a:xfrm>
                <a:off x="5334000" y="3352800"/>
                <a:ext cx="0" cy="533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2" name="Line 22"/>
              <p:cNvSpPr>
                <a:spLocks noChangeShapeType="1"/>
              </p:cNvSpPr>
              <p:nvPr/>
            </p:nvSpPr>
            <p:spPr bwMode="auto">
              <a:xfrm>
                <a:off x="6324600" y="3352800"/>
                <a:ext cx="0" cy="533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3" name="Line 23"/>
              <p:cNvSpPr>
                <a:spLocks noChangeShapeType="1"/>
              </p:cNvSpPr>
              <p:nvPr/>
            </p:nvSpPr>
            <p:spPr bwMode="auto">
              <a:xfrm>
                <a:off x="7391400" y="3352800"/>
                <a:ext cx="0" cy="9144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587" name="Line 27"/>
              <p:cNvSpPr>
                <a:spLocks noChangeShapeType="1"/>
              </p:cNvSpPr>
              <p:nvPr/>
            </p:nvSpPr>
            <p:spPr bwMode="auto">
              <a:xfrm>
                <a:off x="2438400" y="3886200"/>
                <a:ext cx="18288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363527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Group-At-A-Time </a:t>
            </a:r>
          </a:p>
        </p:txBody>
      </p:sp>
      <p:sp>
        <p:nvSpPr>
          <p:cNvPr id="53287" name="Rectangle 39"/>
          <p:cNvSpPr>
            <a:spLocks noChangeArrowheads="1"/>
          </p:cNvSpPr>
          <p:nvPr/>
        </p:nvSpPr>
        <p:spPr bwMode="auto">
          <a:xfrm>
            <a:off x="290513" y="3109913"/>
            <a:ext cx="1425071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>
            <a:spAutoFit/>
          </a:bodyPr>
          <a:lstStyle/>
          <a:p>
            <a:pPr algn="l">
              <a:defRPr/>
            </a:pP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$1,268.00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2913" y="1920875"/>
            <a:ext cx="8119449" cy="4391338"/>
            <a:chOff x="442913" y="1920875"/>
            <a:chExt cx="8119449" cy="4391338"/>
          </a:xfrm>
        </p:grpSpPr>
        <p:sp>
          <p:nvSpPr>
            <p:cNvPr id="53266" name="Rectangle 18"/>
            <p:cNvSpPr>
              <a:spLocks noChangeArrowheads="1"/>
            </p:cNvSpPr>
            <p:nvPr/>
          </p:nvSpPr>
          <p:spPr bwMode="auto">
            <a:xfrm>
              <a:off x="6616700" y="3552825"/>
              <a:ext cx="1945662" cy="107465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PV</a:t>
              </a:r>
              <a:r>
                <a:rPr lang="en-US" sz="3200" baseline="-250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0</a:t>
              </a:r>
              <a:r>
                <a:rPr lang="en-US" sz="3200" dirty="0"/>
                <a:t> equals</a:t>
              </a:r>
            </a:p>
            <a:p>
              <a:pPr>
                <a:defRPr/>
              </a:pPr>
              <a:r>
                <a:rPr lang="en-US" sz="32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</a:t>
              </a:r>
              <a:r>
                <a:rPr lang="en-US" sz="32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1677.30</a:t>
              </a:r>
              <a:endPara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67589" name="Line 5"/>
            <p:cNvSpPr>
              <a:spLocks noChangeShapeType="1"/>
            </p:cNvSpPr>
            <p:nvPr/>
          </p:nvSpPr>
          <p:spPr bwMode="auto">
            <a:xfrm>
              <a:off x="1981200" y="2590800"/>
              <a:ext cx="43434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0" name="Line 6"/>
            <p:cNvSpPr>
              <a:spLocks noChangeShapeType="1"/>
            </p:cNvSpPr>
            <p:nvPr/>
          </p:nvSpPr>
          <p:spPr bwMode="auto">
            <a:xfrm>
              <a:off x="19812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1" name="Rectangle 7"/>
            <p:cNvSpPr>
              <a:spLocks noChangeArrowheads="1"/>
            </p:cNvSpPr>
            <p:nvPr/>
          </p:nvSpPr>
          <p:spPr bwMode="auto">
            <a:xfrm>
              <a:off x="1509713" y="1920875"/>
              <a:ext cx="5063888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0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1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  </a:t>
              </a:r>
              <a:r>
                <a:rPr lang="en-US" sz="2800" b="0" dirty="0">
                  <a:solidFill>
                    <a:srgbClr val="000000"/>
                  </a:solidFill>
                </a:rPr>
                <a:t>2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   </a:t>
              </a:r>
              <a:r>
                <a:rPr lang="en-US" sz="2800" b="0" dirty="0">
                  <a:solidFill>
                    <a:srgbClr val="000000"/>
                  </a:solidFill>
                </a:rPr>
                <a:t>3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</a:t>
              </a:r>
              <a:r>
                <a:rPr lang="en-US" sz="2800" b="0" dirty="0">
                  <a:solidFill>
                    <a:srgbClr val="000000"/>
                  </a:solidFill>
                </a:rPr>
                <a:t>4</a:t>
              </a:r>
            </a:p>
          </p:txBody>
        </p:sp>
        <p:sp>
          <p:nvSpPr>
            <p:cNvPr id="53256" name="Rectangle 8"/>
            <p:cNvSpPr>
              <a:spLocks noChangeArrowheads="1"/>
            </p:cNvSpPr>
            <p:nvPr/>
          </p:nvSpPr>
          <p:spPr bwMode="auto">
            <a:xfrm>
              <a:off x="2424113" y="2638425"/>
              <a:ext cx="43561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$400    $400</a:t>
              </a:r>
            </a:p>
          </p:txBody>
        </p:sp>
        <p:sp>
          <p:nvSpPr>
            <p:cNvPr id="67593" name="Line 9"/>
            <p:cNvSpPr>
              <a:spLocks noChangeShapeType="1"/>
            </p:cNvSpPr>
            <p:nvPr/>
          </p:nvSpPr>
          <p:spPr bwMode="auto">
            <a:xfrm>
              <a:off x="2971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4" name="Line 10"/>
            <p:cNvSpPr>
              <a:spLocks noChangeShapeType="1"/>
            </p:cNvSpPr>
            <p:nvPr/>
          </p:nvSpPr>
          <p:spPr bwMode="auto">
            <a:xfrm>
              <a:off x="4114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5" name="Line 11"/>
            <p:cNvSpPr>
              <a:spLocks noChangeShapeType="1"/>
            </p:cNvSpPr>
            <p:nvPr/>
          </p:nvSpPr>
          <p:spPr bwMode="auto">
            <a:xfrm>
              <a:off x="52578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6" name="Line 12"/>
            <p:cNvSpPr>
              <a:spLocks noChangeShapeType="1"/>
            </p:cNvSpPr>
            <p:nvPr/>
          </p:nvSpPr>
          <p:spPr bwMode="auto">
            <a:xfrm>
              <a:off x="6324600" y="23622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7" name="Line 13"/>
            <p:cNvSpPr>
              <a:spLocks noChangeShapeType="1"/>
            </p:cNvSpPr>
            <p:nvPr/>
          </p:nvSpPr>
          <p:spPr bwMode="auto">
            <a:xfrm>
              <a:off x="2971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8" name="Line 14"/>
            <p:cNvSpPr>
              <a:spLocks noChangeShapeType="1"/>
            </p:cNvSpPr>
            <p:nvPr/>
          </p:nvSpPr>
          <p:spPr bwMode="auto">
            <a:xfrm>
              <a:off x="1981200" y="3352800"/>
              <a:ext cx="4267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599" name="Line 15"/>
            <p:cNvSpPr>
              <a:spLocks noChangeShapeType="1"/>
            </p:cNvSpPr>
            <p:nvPr/>
          </p:nvSpPr>
          <p:spPr bwMode="auto">
            <a:xfrm>
              <a:off x="4114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0" name="Line 16"/>
            <p:cNvSpPr>
              <a:spLocks noChangeShapeType="1"/>
            </p:cNvSpPr>
            <p:nvPr/>
          </p:nvSpPr>
          <p:spPr bwMode="auto">
            <a:xfrm>
              <a:off x="52578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1" name="Line 17"/>
            <p:cNvSpPr>
              <a:spLocks noChangeShapeType="1"/>
            </p:cNvSpPr>
            <p:nvPr/>
          </p:nvSpPr>
          <p:spPr bwMode="auto">
            <a:xfrm>
              <a:off x="6248400" y="3124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3" name="Rectangle 19"/>
            <p:cNvSpPr>
              <a:spLocks noChangeArrowheads="1"/>
            </p:cNvSpPr>
            <p:nvPr/>
          </p:nvSpPr>
          <p:spPr bwMode="auto">
            <a:xfrm>
              <a:off x="1509713" y="3444875"/>
              <a:ext cx="2805256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4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0           </a:t>
              </a:r>
              <a:r>
                <a:rPr lang="en-US" sz="2800" b="0" dirty="0">
                  <a:solidFill>
                    <a:srgbClr val="000000"/>
                  </a:solidFill>
                </a:rPr>
                <a:t>1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 </a:t>
              </a:r>
              <a:r>
                <a:rPr lang="en-US" sz="2800" b="0" dirty="0">
                  <a:solidFill>
                    <a:srgbClr val="000000"/>
                  </a:solidFill>
                </a:rPr>
                <a:t>2</a:t>
              </a:r>
            </a:p>
          </p:txBody>
        </p:sp>
        <p:sp>
          <p:nvSpPr>
            <p:cNvPr id="67604" name="Line 20"/>
            <p:cNvSpPr>
              <a:spLocks noChangeShapeType="1"/>
            </p:cNvSpPr>
            <p:nvPr/>
          </p:nvSpPr>
          <p:spPr bwMode="auto">
            <a:xfrm>
              <a:off x="41148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5" name="Line 21"/>
            <p:cNvSpPr>
              <a:spLocks noChangeShapeType="1"/>
            </p:cNvSpPr>
            <p:nvPr/>
          </p:nvSpPr>
          <p:spPr bwMode="auto">
            <a:xfrm>
              <a:off x="30480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06" name="Line 22"/>
            <p:cNvSpPr>
              <a:spLocks noChangeShapeType="1"/>
            </p:cNvSpPr>
            <p:nvPr/>
          </p:nvSpPr>
          <p:spPr bwMode="auto">
            <a:xfrm>
              <a:off x="1981200" y="4800600"/>
              <a:ext cx="21336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71" name="Rectangle 23"/>
            <p:cNvSpPr>
              <a:spLocks noChangeArrowheads="1"/>
            </p:cNvSpPr>
            <p:nvPr/>
          </p:nvSpPr>
          <p:spPr bwMode="auto">
            <a:xfrm>
              <a:off x="2424113" y="4162425"/>
              <a:ext cx="21463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$200     $200</a:t>
              </a:r>
            </a:p>
          </p:txBody>
        </p:sp>
        <p:sp>
          <p:nvSpPr>
            <p:cNvPr id="67608" name="Rectangle 24"/>
            <p:cNvSpPr>
              <a:spLocks noChangeArrowheads="1"/>
            </p:cNvSpPr>
            <p:nvPr/>
          </p:nvSpPr>
          <p:spPr bwMode="auto">
            <a:xfrm>
              <a:off x="1509713" y="4851445"/>
              <a:ext cx="6064162" cy="520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algn="l"/>
              <a:r>
                <a:rPr lang="en-US" sz="2400" b="0" dirty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0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</a:t>
              </a:r>
              <a:r>
                <a:rPr lang="en-US" sz="2800" b="0" dirty="0">
                  <a:solidFill>
                    <a:srgbClr val="000000"/>
                  </a:solidFill>
                </a:rPr>
                <a:t>1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    </a:t>
              </a:r>
              <a:r>
                <a:rPr lang="en-US" sz="2800" b="0" dirty="0">
                  <a:solidFill>
                    <a:srgbClr val="000000"/>
                  </a:solidFill>
                </a:rPr>
                <a:t>2   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3           </a:t>
              </a:r>
              <a:r>
                <a:rPr lang="en-US" sz="2800" b="0" dirty="0">
                  <a:solidFill>
                    <a:srgbClr val="000000"/>
                  </a:solidFill>
                </a:rPr>
                <a:t>4 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   </a:t>
              </a:r>
              <a:r>
                <a:rPr lang="en-US" sz="2800" b="0" dirty="0">
                  <a:solidFill>
                    <a:srgbClr val="000000"/>
                  </a:solidFill>
                </a:rPr>
                <a:t>5</a:t>
              </a:r>
            </a:p>
          </p:txBody>
        </p:sp>
        <p:sp>
          <p:nvSpPr>
            <p:cNvPr id="67609" name="Line 25"/>
            <p:cNvSpPr>
              <a:spLocks noChangeShapeType="1"/>
            </p:cNvSpPr>
            <p:nvPr/>
          </p:nvSpPr>
          <p:spPr bwMode="auto">
            <a:xfrm>
              <a:off x="19812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0" name="Line 26"/>
            <p:cNvSpPr>
              <a:spLocks noChangeShapeType="1"/>
            </p:cNvSpPr>
            <p:nvPr/>
          </p:nvSpPr>
          <p:spPr bwMode="auto">
            <a:xfrm>
              <a:off x="30480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1" name="Line 27"/>
            <p:cNvSpPr>
              <a:spLocks noChangeShapeType="1"/>
            </p:cNvSpPr>
            <p:nvPr/>
          </p:nvSpPr>
          <p:spPr bwMode="auto">
            <a:xfrm>
              <a:off x="41148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2" name="Line 28"/>
            <p:cNvSpPr>
              <a:spLocks noChangeShapeType="1"/>
            </p:cNvSpPr>
            <p:nvPr/>
          </p:nvSpPr>
          <p:spPr bwMode="auto">
            <a:xfrm>
              <a:off x="52578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3" name="Line 29"/>
            <p:cNvSpPr>
              <a:spLocks noChangeShapeType="1"/>
            </p:cNvSpPr>
            <p:nvPr/>
          </p:nvSpPr>
          <p:spPr bwMode="auto">
            <a:xfrm>
              <a:off x="63246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4" name="Line 30"/>
            <p:cNvSpPr>
              <a:spLocks noChangeShapeType="1"/>
            </p:cNvSpPr>
            <p:nvPr/>
          </p:nvSpPr>
          <p:spPr bwMode="auto">
            <a:xfrm>
              <a:off x="7315200" y="5257800"/>
              <a:ext cx="0" cy="2286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5" name="Line 31"/>
            <p:cNvSpPr>
              <a:spLocks noChangeShapeType="1"/>
            </p:cNvSpPr>
            <p:nvPr/>
          </p:nvSpPr>
          <p:spPr bwMode="auto">
            <a:xfrm>
              <a:off x="1981200" y="5486400"/>
              <a:ext cx="53340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0" name="Rectangle 32"/>
            <p:cNvSpPr>
              <a:spLocks noChangeArrowheads="1"/>
            </p:cNvSpPr>
            <p:nvPr/>
          </p:nvSpPr>
          <p:spPr bwMode="auto">
            <a:xfrm>
              <a:off x="2347913" y="5457825"/>
              <a:ext cx="5422900" cy="5159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8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</a:t>
              </a:r>
              <a:r>
                <a:rPr lang="en-US" sz="28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</a:t>
              </a:r>
              <a:r>
                <a:rPr lang="en-US" sz="2400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                                                </a:t>
              </a: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$100</a:t>
              </a:r>
            </a:p>
          </p:txBody>
        </p:sp>
        <p:sp>
          <p:nvSpPr>
            <p:cNvPr id="67617" name="Line 33"/>
            <p:cNvSpPr>
              <a:spLocks noChangeShapeType="1"/>
            </p:cNvSpPr>
            <p:nvPr/>
          </p:nvSpPr>
          <p:spPr bwMode="auto">
            <a:xfrm>
              <a:off x="7315200" y="58674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8" name="Line 34"/>
            <p:cNvSpPr>
              <a:spLocks noChangeShapeType="1"/>
            </p:cNvSpPr>
            <p:nvPr/>
          </p:nvSpPr>
          <p:spPr bwMode="auto">
            <a:xfrm>
              <a:off x="1981200" y="6096000"/>
              <a:ext cx="53340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19" name="Line 35"/>
            <p:cNvSpPr>
              <a:spLocks noChangeShapeType="1"/>
            </p:cNvSpPr>
            <p:nvPr/>
          </p:nvSpPr>
          <p:spPr bwMode="auto">
            <a:xfrm>
              <a:off x="1981200" y="38862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0" name="Line 36"/>
            <p:cNvSpPr>
              <a:spLocks noChangeShapeType="1"/>
            </p:cNvSpPr>
            <p:nvPr/>
          </p:nvSpPr>
          <p:spPr bwMode="auto">
            <a:xfrm>
              <a:off x="1981200" y="4114800"/>
              <a:ext cx="21336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1" name="Line 37"/>
            <p:cNvSpPr>
              <a:spLocks noChangeShapeType="1"/>
            </p:cNvSpPr>
            <p:nvPr/>
          </p:nvSpPr>
          <p:spPr bwMode="auto">
            <a:xfrm>
              <a:off x="4114800" y="45720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622" name="Line 38"/>
            <p:cNvSpPr>
              <a:spLocks noChangeShapeType="1"/>
            </p:cNvSpPr>
            <p:nvPr/>
          </p:nvSpPr>
          <p:spPr bwMode="auto">
            <a:xfrm>
              <a:off x="3048000" y="4572000"/>
              <a:ext cx="0" cy="228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288" name="Rectangle 40"/>
            <p:cNvSpPr>
              <a:spLocks noChangeArrowheads="1"/>
            </p:cNvSpPr>
            <p:nvPr/>
          </p:nvSpPr>
          <p:spPr bwMode="auto">
            <a:xfrm>
              <a:off x="442913" y="4557713"/>
              <a:ext cx="1192635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$347.20</a:t>
              </a:r>
            </a:p>
          </p:txBody>
        </p:sp>
        <p:sp>
          <p:nvSpPr>
            <p:cNvPr id="53289" name="Rectangle 41"/>
            <p:cNvSpPr>
              <a:spLocks noChangeArrowheads="1"/>
            </p:cNvSpPr>
            <p:nvPr/>
          </p:nvSpPr>
          <p:spPr bwMode="auto">
            <a:xfrm>
              <a:off x="595313" y="5853113"/>
              <a:ext cx="1037144" cy="4591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2400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$62.10</a:t>
              </a:r>
            </a:p>
          </p:txBody>
        </p:sp>
        <p:sp>
          <p:nvSpPr>
            <p:cNvPr id="53290" name="Rectangle 42"/>
            <p:cNvSpPr>
              <a:spLocks noChangeArrowheads="1"/>
            </p:cNvSpPr>
            <p:nvPr/>
          </p:nvSpPr>
          <p:spPr bwMode="auto">
            <a:xfrm>
              <a:off x="595313" y="3705225"/>
              <a:ext cx="1038225" cy="576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Plus</a:t>
              </a:r>
            </a:p>
          </p:txBody>
        </p:sp>
        <p:sp>
          <p:nvSpPr>
            <p:cNvPr id="53291" name="Rectangle 43"/>
            <p:cNvSpPr>
              <a:spLocks noChangeArrowheads="1"/>
            </p:cNvSpPr>
            <p:nvPr/>
          </p:nvSpPr>
          <p:spPr bwMode="auto">
            <a:xfrm>
              <a:off x="595313" y="5076825"/>
              <a:ext cx="1038225" cy="5762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8" tIns="44450" rIns="90488" bIns="44450">
              <a:spAutoFit/>
            </a:bodyPr>
            <a:lstStyle/>
            <a:p>
              <a:pPr algn="l">
                <a:defRPr/>
              </a:pPr>
              <a:r>
                <a:rPr lang="en-US" sz="32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Plus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8280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Frequency of Compounding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General Formula: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u="sng" dirty="0"/>
              <a:t> </a:t>
            </a:r>
            <a:r>
              <a:rPr lang="en-US" u="sng" dirty="0" err="1"/>
              <a:t>FV</a:t>
            </a:r>
            <a:r>
              <a:rPr lang="en-US" u="sng" baseline="-25000" dirty="0" err="1"/>
              <a:t>n</a:t>
            </a:r>
            <a:r>
              <a:rPr lang="en-US" u="sng" dirty="0"/>
              <a:t>	=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u="sng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u="sng" dirty="0"/>
              <a:t>(1 + </a:t>
            </a:r>
            <a:r>
              <a:rPr lang="en-US" u="sng" dirty="0" smtClean="0"/>
              <a:t>[Periodic rate])</a:t>
            </a:r>
            <a:r>
              <a:rPr lang="en-US" u="sng" baseline="30000" dirty="0" err="1" smtClean="0"/>
              <a:t>mn</a:t>
            </a:r>
            <a:endParaRPr lang="en-US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dirty="0" smtClean="0"/>
              <a:t>		</a:t>
            </a:r>
            <a:r>
              <a:rPr lang="en-US" u="sng" dirty="0" err="1" smtClean="0"/>
              <a:t>FV</a:t>
            </a:r>
            <a:r>
              <a:rPr lang="en-US" u="sng" baseline="-25000" dirty="0" err="1" smtClean="0"/>
              <a:t>n</a:t>
            </a:r>
            <a:r>
              <a:rPr lang="en-US" u="sng" dirty="0" smtClean="0"/>
              <a:t>	= </a:t>
            </a:r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u="sng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u="sng" dirty="0" smtClean="0"/>
              <a:t>(1 + [</a:t>
            </a:r>
            <a:r>
              <a:rPr lang="en-US" u="sng" dirty="0" err="1" smtClean="0"/>
              <a:t>i</a:t>
            </a:r>
            <a:r>
              <a:rPr lang="en-US" u="sng" dirty="0" smtClean="0"/>
              <a:t>/m])</a:t>
            </a:r>
            <a:r>
              <a:rPr lang="en-US" u="sng" baseline="30000" dirty="0" err="1" smtClean="0"/>
              <a:t>mn</a:t>
            </a:r>
            <a:endParaRPr lang="en-US" u="sng" baseline="30000" dirty="0" smtClean="0"/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n:   		Number of Years	           		m:  		Compounding Periods per Year        	i:    		Annual Interest Rate			</a:t>
            </a:r>
            <a:r>
              <a:rPr lang="en-US" sz="3200" dirty="0" err="1" smtClean="0"/>
              <a:t>FV</a:t>
            </a:r>
            <a:r>
              <a:rPr lang="en-US" sz="3200" baseline="-25000" dirty="0" err="1" smtClean="0"/>
              <a:t>n,m</a:t>
            </a:r>
            <a:r>
              <a:rPr lang="en-US" sz="3200" dirty="0" smtClean="0"/>
              <a:t>:  	FV at the end of Year n</a:t>
            </a:r>
          </a:p>
          <a:p>
            <a:pPr>
              <a:buFont typeface="Monotype Sorts" pitchFamily="2" charset="2"/>
              <a:buNone/>
              <a:defRPr/>
            </a:pPr>
            <a:r>
              <a:rPr lang="en-US" sz="3200" dirty="0" smtClean="0"/>
              <a:t>		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sz="32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200" dirty="0" smtClean="0"/>
              <a:t>:	  	PV of the Cash Flow today</a:t>
            </a:r>
          </a:p>
        </p:txBody>
      </p:sp>
    </p:spTree>
    <p:extLst>
      <p:ext uri="{BB962C8B-B14F-4D97-AF65-F5344CB8AC3E}">
        <p14:creationId xmlns:p14="http://schemas.microsoft.com/office/powerpoint/2010/main" xmlns="" val="2175638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dirty="0" smtClean="0"/>
              <a:t>Impact of Frequency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Mr. A has Rs.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 to invest for 10 Years at an annual interest rate of 10%.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Annual 	       FV</a:t>
            </a:r>
            <a:r>
              <a:rPr lang="en-US" baseline="-25000" dirty="0" smtClean="0"/>
              <a:t>10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[.10/1])</a:t>
            </a:r>
            <a:r>
              <a:rPr lang="en-US" baseline="30000" dirty="0" smtClean="0"/>
              <a:t>(1)(10) 	         			   </a:t>
            </a:r>
            <a:r>
              <a:rPr lang="en-US" dirty="0" smtClean="0"/>
              <a:t>= 259374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Semi 		   FV</a:t>
            </a:r>
            <a:r>
              <a:rPr lang="en-US" baseline="-25000" dirty="0" smtClean="0"/>
              <a:t>10</a:t>
            </a:r>
            <a:r>
              <a:rPr lang="en-US" dirty="0" smtClean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[.10/2])</a:t>
            </a:r>
            <a:r>
              <a:rPr lang="en-US" baseline="30000" dirty="0" smtClean="0"/>
              <a:t>(2)(10) 	         			  </a:t>
            </a:r>
            <a:r>
              <a:rPr lang="en-US" dirty="0" smtClean="0"/>
              <a:t>=  265329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84963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defRPr/>
            </a:pPr>
            <a:r>
              <a:rPr lang="en-US" b="1" u="sng" dirty="0" smtClean="0"/>
              <a:t>Impact of Frequency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Quarterly	   FV</a:t>
            </a:r>
            <a:r>
              <a:rPr lang="en-US" baseline="-25000" dirty="0" smtClean="0"/>
              <a:t>10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[.10/4])</a:t>
            </a:r>
            <a:r>
              <a:rPr lang="en-US" baseline="30000" dirty="0" smtClean="0"/>
              <a:t>(4)(10) 	         			    </a:t>
            </a:r>
            <a:r>
              <a:rPr lang="en-US" dirty="0" smtClean="0"/>
              <a:t>= 268,506</a:t>
            </a:r>
            <a:endParaRPr lang="en-US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Monthly        FV</a:t>
            </a:r>
            <a:r>
              <a:rPr lang="en-US" baseline="-25000" dirty="0" smtClean="0"/>
              <a:t>10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 [.10/12])</a:t>
            </a:r>
            <a:r>
              <a:rPr lang="en-US" baseline="30000" dirty="0" smtClean="0"/>
              <a:t>(12)(10) 			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270,704</a:t>
            </a:r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endParaRPr lang="en-US" dirty="0" smtClean="0"/>
          </a:p>
          <a:p>
            <a:pPr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Daily 		   FV</a:t>
            </a:r>
            <a:r>
              <a:rPr lang="en-US" baseline="-25000" dirty="0" smtClean="0"/>
              <a:t>10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100,000</a:t>
            </a:r>
            <a:r>
              <a:rPr lang="en-US" dirty="0" smtClean="0"/>
              <a:t>(1+</a:t>
            </a:r>
            <a:r>
              <a:rPr lang="en-US" sz="3200" dirty="0" smtClean="0"/>
              <a:t>[.10/365]</a:t>
            </a:r>
            <a:r>
              <a:rPr lang="en-US" dirty="0" smtClean="0"/>
              <a:t>)</a:t>
            </a:r>
            <a:r>
              <a:rPr lang="en-US" baseline="30000" dirty="0" smtClean="0"/>
              <a:t>(365)(10) 			   </a:t>
            </a:r>
            <a:r>
              <a:rPr lang="en-US" dirty="0" smtClean="0"/>
              <a:t>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271,791</a:t>
            </a:r>
          </a:p>
        </p:txBody>
      </p:sp>
    </p:spTree>
    <p:extLst>
      <p:ext uri="{BB962C8B-B14F-4D97-AF65-F5344CB8AC3E}">
        <p14:creationId xmlns:p14="http://schemas.microsoft.com/office/powerpoint/2010/main" xmlns="" val="604911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rowth of Rs. 1 Lakh in 10 Years at different compounding frequenc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57325"/>
            <a:ext cx="9144000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Graph shows increase in </a:t>
            </a:r>
            <a:r>
              <a:rPr lang="en-US" sz="3200" dirty="0"/>
              <a:t>investment of </a:t>
            </a:r>
            <a:r>
              <a:rPr lang="en-US" sz="3200" dirty="0" err="1"/>
              <a:t>Rs</a:t>
            </a:r>
            <a:r>
              <a:rPr lang="en-US" sz="3200" dirty="0"/>
              <a:t> 1 </a:t>
            </a:r>
            <a:r>
              <a:rPr lang="en-US" sz="3200" dirty="0" smtClean="0"/>
              <a:t>Lakh </a:t>
            </a:r>
            <a:r>
              <a:rPr lang="en-US" sz="3200" dirty="0"/>
              <a:t>in 10 years at 10% </a:t>
            </a:r>
            <a:r>
              <a:rPr lang="en-US" sz="3200" dirty="0" smtClean="0"/>
              <a:t>different compounding period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42916270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5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dirty="0" smtClean="0"/>
              <a:t>Effective Annual Interest Rate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724400"/>
          </a:xfrm>
          <a:noFill/>
        </p:spPr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dirty="0" smtClean="0"/>
              <a:t>Effective Annual Interest Rate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sz="3200" dirty="0" smtClean="0"/>
              <a:t>The actual rate of interest earned (paid) after adjusting the </a:t>
            </a:r>
            <a:r>
              <a:rPr lang="en-US" sz="3200" i="1" dirty="0" smtClean="0"/>
              <a:t>nominal rate</a:t>
            </a:r>
            <a:r>
              <a:rPr lang="en-US" sz="3200" dirty="0" smtClean="0"/>
              <a:t> for factors such as the number of compounding periods per year.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endParaRPr lang="en-US" sz="1800" dirty="0" smtClean="0"/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dirty="0" smtClean="0"/>
              <a:t>EAR = (1 + Periodic rate)</a:t>
            </a:r>
            <a:r>
              <a:rPr lang="en-US" baseline="30000" dirty="0" smtClean="0"/>
              <a:t>m </a:t>
            </a:r>
            <a:r>
              <a:rPr lang="en-US" dirty="0" smtClean="0"/>
              <a:t>– 1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r>
              <a:rPr lang="en-US" sz="2400" dirty="0" smtClean="0"/>
              <a:t>Periodic rate =  annual interest rate/compounding period = </a:t>
            </a:r>
            <a:r>
              <a:rPr lang="en-US" sz="2400" dirty="0" err="1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/ m </a:t>
            </a:r>
            <a:endParaRPr lang="en-US" sz="2400" dirty="0" smtClean="0"/>
          </a:p>
          <a:p>
            <a:pPr marL="0" indent="0">
              <a:buNone/>
              <a:tabLst>
                <a:tab pos="1428750" algn="l"/>
              </a:tabLst>
            </a:pPr>
            <a:r>
              <a:rPr lang="en-US" dirty="0"/>
              <a:t>EAR = (1 + 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/m])</a:t>
            </a:r>
            <a:r>
              <a:rPr lang="en-US" baseline="30000" dirty="0" smtClean="0"/>
              <a:t>m </a:t>
            </a:r>
            <a:r>
              <a:rPr lang="en-US" dirty="0"/>
              <a:t>– 1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2078735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73406354"/>
              </p:ext>
            </p:extLst>
          </p:nvPr>
        </p:nvGraphicFramePr>
        <p:xfrm>
          <a:off x="533400" y="1438280"/>
          <a:ext cx="8153400" cy="5038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3695"/>
                <a:gridCol w="1551581"/>
                <a:gridCol w="1612426"/>
                <a:gridCol w="1703695"/>
                <a:gridCol w="1582003"/>
              </a:tblGrid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DEPOSIT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FV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PROFIT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Yield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u="none" strike="noStrike" dirty="0">
                          <a:effectLst/>
                        </a:rPr>
                        <a:t>EAR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259,374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159,374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265,330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165,330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0.1025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10.25%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268,506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168,506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0.1038129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10.38%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270,704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170,704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0.1047131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10.47%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61986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100,000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271,791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>
                          <a:effectLst/>
                        </a:rPr>
                        <a:t>171,791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0.1051558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10.52%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90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200,000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>
                          <a:effectLst/>
                        </a:rPr>
                        <a:t>100,000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7.18% 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  <a:tr h="729437"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u="none" strike="noStrike" dirty="0" smtClean="0">
                          <a:effectLst/>
                        </a:rPr>
                        <a:t>Rule of 72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u="none" strike="noStrike" dirty="0" smtClean="0">
                          <a:effectLst/>
                        </a:rPr>
                        <a:t>7.2%</a:t>
                      </a:r>
                      <a:endParaRPr lang="en-US" sz="20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EAR for a deposit of Rs.100,000 at 10% for different periods in 10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47303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0" y="152400"/>
            <a:ext cx="9131710" cy="1036638"/>
          </a:xfrm>
        </p:spPr>
        <p:txBody>
          <a:bodyPr>
            <a:normAutofit fontScale="90000"/>
          </a:bodyPr>
          <a:lstStyle/>
          <a:p>
            <a:pPr algn="l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/>
              <a:t>Effective Annual Interest Rate or yield</a:t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err="1" smtClean="0"/>
              <a:t>ea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en-US" u="sng" dirty="0"/>
          </a:p>
        </p:txBody>
      </p:sp>
      <p:pic>
        <p:nvPicPr>
          <p:cNvPr id="7170" name="Picture 2" descr="Yield on Rs. 1 Lakh in 10 Years at 10 perce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90" y="1600200"/>
            <a:ext cx="913171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367077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>
            <a:normAutofit/>
          </a:bodyPr>
          <a:lstStyle/>
          <a:p>
            <a:pPr algn="l">
              <a:defRPr/>
            </a:pPr>
            <a:r>
              <a:rPr lang="en-US" b="1" u="sng" dirty="0" smtClean="0"/>
              <a:t>Effective Annual Interest Rate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TT corporation has a $1,000 Cash Deposit at the bank.  The interest rate is 6% compounded quarterly for 1 year.  What is the Effective Annual Interest Rate (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EAR</a:t>
            </a:r>
            <a:r>
              <a:rPr lang="en-US" dirty="0" smtClean="0"/>
              <a:t>)?</a:t>
            </a:r>
          </a:p>
          <a:p>
            <a:pPr marL="0" indent="0">
              <a:buFont typeface="Monotype Sorts" pitchFamily="2" charset="2"/>
              <a:buNone/>
              <a:tabLst>
                <a:tab pos="1428750" algn="l"/>
              </a:tabLst>
              <a:defRPr/>
            </a:pPr>
            <a:r>
              <a:rPr lang="en-US" dirty="0" smtClean="0"/>
              <a:t>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EAR </a:t>
            </a:r>
            <a:r>
              <a:rPr lang="en-US" dirty="0" smtClean="0"/>
              <a:t>= ( 1 + 6% / 4 )</a:t>
            </a:r>
            <a:r>
              <a:rPr lang="en-US" baseline="30000" dirty="0" smtClean="0"/>
              <a:t>4</a:t>
            </a:r>
            <a:r>
              <a:rPr lang="en-US" dirty="0" smtClean="0"/>
              <a:t> - 1 					    = 1.0614 - 1 </a:t>
            </a:r>
            <a:r>
              <a:rPr lang="en-US" dirty="0"/>
              <a:t> </a:t>
            </a:r>
            <a:r>
              <a:rPr lang="en-US" dirty="0" smtClean="0"/>
              <a:t>                                       		    = .0614 or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6.14%!</a:t>
            </a:r>
          </a:p>
        </p:txBody>
      </p:sp>
    </p:spTree>
    <p:extLst>
      <p:ext uri="{BB962C8B-B14F-4D97-AF65-F5344CB8AC3E}">
        <p14:creationId xmlns:p14="http://schemas.microsoft.com/office/powerpoint/2010/main" xmlns="" val="4233978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tabLst>
                <a:tab pos="3476625" algn="l"/>
              </a:tabLst>
              <a:defRPr/>
            </a:pPr>
            <a:r>
              <a:rPr lang="en-US" sz="4200" b="1" u="sng" dirty="0" smtClean="0"/>
              <a:t>Amortizing a Loan Example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0" algn="l"/>
                <a:tab pos="1309688" algn="l"/>
                <a:tab pos="1428750" algn="l"/>
              </a:tabLst>
              <a:defRPr/>
            </a:pPr>
            <a:r>
              <a:rPr lang="en-US" sz="3000" dirty="0" smtClean="0"/>
              <a:t>Mr. A is borrowing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 </a:t>
            </a:r>
            <a:r>
              <a:rPr lang="en-US" sz="3000" dirty="0" smtClean="0"/>
              <a:t>at a compound annual interest rate of 12%.  Amortize the loan if annual payments are made for 5 years.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sz="3000" dirty="0" smtClean="0"/>
              <a:t>		      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sz="3000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sz="3000" dirty="0" smtClean="0"/>
              <a:t> 	= R (PVIFA </a:t>
            </a:r>
            <a:r>
              <a:rPr lang="en-US" sz="3000" baseline="-25000" dirty="0" err="1" smtClean="0"/>
              <a:t>i%,n</a:t>
            </a:r>
            <a:r>
              <a:rPr lang="en-US" sz="3000" dirty="0" smtClean="0"/>
              <a:t>)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sz="3000" dirty="0" smtClean="0"/>
              <a:t>		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 </a:t>
            </a:r>
            <a:r>
              <a:rPr lang="en-US" sz="3000" dirty="0" smtClean="0"/>
              <a:t>	= R (PVIFA </a:t>
            </a:r>
            <a:r>
              <a:rPr lang="en-US" sz="3000" baseline="-25000" dirty="0" smtClean="0"/>
              <a:t>12%,5</a:t>
            </a:r>
            <a:r>
              <a:rPr lang="en-US" sz="3000" dirty="0" smtClean="0"/>
              <a:t>)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sz="3000" dirty="0" smtClean="0"/>
              <a:t>		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</a:t>
            </a:r>
            <a:r>
              <a:rPr lang="en-US" sz="3000" dirty="0" smtClean="0"/>
              <a:t> 	= R (3.605)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sz="3000" dirty="0" smtClean="0"/>
              <a:t>				      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sz="3000" dirty="0" smtClean="0"/>
              <a:t> = </a:t>
            </a:r>
            <a:r>
              <a:rPr lang="en-US" sz="3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$10,000</a:t>
            </a:r>
            <a:r>
              <a:rPr lang="en-US" sz="3000" dirty="0" smtClean="0"/>
              <a:t> / 3.605 = </a:t>
            </a:r>
            <a:r>
              <a:rPr lang="en-US" sz="30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$2,774</a:t>
            </a:r>
          </a:p>
        </p:txBody>
      </p:sp>
    </p:spTree>
    <p:extLst>
      <p:ext uri="{BB962C8B-B14F-4D97-AF65-F5344CB8AC3E}">
        <p14:creationId xmlns:p14="http://schemas.microsoft.com/office/powerpoint/2010/main" xmlns="" val="2584163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title"/>
          </p:nvPr>
        </p:nvSpPr>
        <p:spPr>
          <a:effectLst>
            <a:outerShdw dist="71842" dir="2700000" algn="ctr" rotWithShape="0">
              <a:schemeClr val="bg2"/>
            </a:outerShdw>
          </a:effectLst>
        </p:spPr>
        <p:txBody>
          <a:bodyPr/>
          <a:lstStyle/>
          <a:p>
            <a:pPr algn="l">
              <a:tabLst>
                <a:tab pos="3476625" algn="l"/>
              </a:tabLst>
              <a:defRPr/>
            </a:pPr>
            <a:r>
              <a:rPr lang="en-US" sz="4200" b="1" u="sng" dirty="0" smtClean="0"/>
              <a:t>Amortizing a Loan Example</a:t>
            </a:r>
          </a:p>
        </p:txBody>
      </p:sp>
      <p:graphicFrame>
        <p:nvGraphicFramePr>
          <p:cNvPr id="75781" name="Object 5">
            <a:hlinkClick r:id="" action="ppaction://ole?verb=0"/>
          </p:cNvPr>
          <p:cNvGraphicFramePr>
            <a:graphicFrameLocks noGrp="1"/>
          </p:cNvGraphicFramePr>
          <p:nvPr>
            <p:ph type="tbl" idx="4294967295"/>
            <p:extLst>
              <p:ext uri="{D42A27DB-BD31-4B8C-83A1-F6EECF244321}">
                <p14:modId xmlns:p14="http://schemas.microsoft.com/office/powerpoint/2010/main" xmlns="" val="2208357632"/>
              </p:ext>
            </p:extLst>
          </p:nvPr>
        </p:nvGraphicFramePr>
        <p:xfrm>
          <a:off x="342900" y="1696526"/>
          <a:ext cx="8610600" cy="4419600"/>
        </p:xfrm>
        <a:graphic>
          <a:graphicData uri="http://schemas.openxmlformats.org/presentationml/2006/ole">
            <p:oleObj spid="_x0000_s5131" name="Document" r:id="rId3" imgW="8965692" imgH="5452872" progId="Word.Document.8">
              <p:embed/>
            </p:oleObj>
          </a:graphicData>
        </a:graphic>
      </p:graphicFrame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533400" y="2819400"/>
            <a:ext cx="82296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1905000" y="2057400"/>
            <a:ext cx="0" cy="32766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4" name="Rectangle 8"/>
          <p:cNvSpPr>
            <a:spLocks noChangeArrowheads="1"/>
          </p:cNvSpPr>
          <p:nvPr/>
        </p:nvSpPr>
        <p:spPr bwMode="auto">
          <a:xfrm>
            <a:off x="2020887" y="5670550"/>
            <a:ext cx="662622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pPr algn="l"/>
            <a:r>
              <a:rPr lang="en-US" sz="2000" b="0" dirty="0">
                <a:solidFill>
                  <a:srgbClr val="000000"/>
                </a:solidFill>
              </a:rPr>
              <a:t>[Last Payment Slightly Higher Due to Rounding]</a:t>
            </a:r>
          </a:p>
        </p:txBody>
      </p:sp>
      <p:sp>
        <p:nvSpPr>
          <p:cNvPr id="75785" name="Line 9"/>
          <p:cNvSpPr>
            <a:spLocks noChangeShapeType="1"/>
          </p:cNvSpPr>
          <p:nvPr/>
        </p:nvSpPr>
        <p:spPr bwMode="auto">
          <a:xfrm>
            <a:off x="2286000" y="53340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6" name="Line 10"/>
          <p:cNvSpPr>
            <a:spLocks noChangeShapeType="1"/>
          </p:cNvSpPr>
          <p:nvPr/>
        </p:nvSpPr>
        <p:spPr bwMode="auto">
          <a:xfrm>
            <a:off x="4038600" y="53340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7" name="Line 11"/>
          <p:cNvSpPr>
            <a:spLocks noChangeShapeType="1"/>
          </p:cNvSpPr>
          <p:nvPr/>
        </p:nvSpPr>
        <p:spPr bwMode="auto">
          <a:xfrm>
            <a:off x="5715000" y="5334000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5788" name="Line 12"/>
          <p:cNvSpPr>
            <a:spLocks noChangeShapeType="1"/>
          </p:cNvSpPr>
          <p:nvPr/>
        </p:nvSpPr>
        <p:spPr bwMode="auto">
          <a:xfrm>
            <a:off x="3352800" y="4952795"/>
            <a:ext cx="580103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32744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Problem</a:t>
            </a:r>
            <a:endParaRPr lang="en-US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XYZ Corp. plans to borrow $5000 for 10 years. Company’s bank will lend the money at a rate of 8 percent and want the loan to be paid back in 10 equal end of the year payments. What will the payment to fully amortize the loan in 10 years.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13085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Solution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dirty="0" smtClean="0"/>
              <a:t>	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PV</a:t>
            </a:r>
            <a:r>
              <a:rPr lang="en-US" baseline="-250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0</a:t>
            </a:r>
            <a:r>
              <a:rPr lang="en-US" dirty="0" smtClean="0"/>
              <a:t> 		= </a:t>
            </a:r>
            <a:r>
              <a:rPr lang="en-US" dirty="0"/>
              <a:t>R (PVIFA </a:t>
            </a:r>
            <a:r>
              <a:rPr lang="en-US" baseline="-25000" dirty="0" err="1"/>
              <a:t>i</a:t>
            </a:r>
            <a:r>
              <a:rPr lang="en-US" baseline="-25000" dirty="0"/>
              <a:t>%,n</a:t>
            </a:r>
            <a:r>
              <a:rPr lang="en-US" dirty="0" smtClean="0"/>
              <a:t>)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$5,000 </a:t>
            </a:r>
            <a:r>
              <a:rPr lang="en-US" dirty="0"/>
              <a:t>	= R (PVIFA </a:t>
            </a:r>
            <a:r>
              <a:rPr lang="en-US" baseline="-25000" dirty="0"/>
              <a:t>8</a:t>
            </a:r>
            <a:r>
              <a:rPr lang="en-US" baseline="-25000" dirty="0" smtClean="0"/>
              <a:t>%,10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dirty="0"/>
              <a:t>	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$5,000</a:t>
            </a:r>
            <a:r>
              <a:rPr lang="en-US" dirty="0" smtClean="0"/>
              <a:t> </a:t>
            </a:r>
            <a:r>
              <a:rPr lang="en-US" dirty="0"/>
              <a:t>	= R </a:t>
            </a:r>
            <a:r>
              <a:rPr lang="en-US" dirty="0" smtClean="0"/>
              <a:t>(6.710)</a:t>
            </a:r>
            <a:endParaRPr lang="en-US" dirty="0"/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dirty="0"/>
              <a:t>				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R</a:t>
            </a:r>
            <a:r>
              <a:rPr lang="en-US" dirty="0"/>
              <a:t> = 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$5,000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6.710 </a:t>
            </a:r>
          </a:p>
          <a:p>
            <a:pPr marL="0" indent="0">
              <a:spcAft>
                <a:spcPct val="0"/>
              </a:spcAft>
              <a:buFont typeface="Monotype Sorts" pitchFamily="2" charset="2"/>
              <a:buNone/>
              <a:tabLst>
                <a:tab pos="976313" algn="l"/>
                <a:tab pos="1309688" algn="l"/>
                <a:tab pos="1428750" algn="l"/>
              </a:tabLst>
              <a:defRPr/>
            </a:pPr>
            <a:r>
              <a:rPr lang="en-US" dirty="0"/>
              <a:t>	</a:t>
            </a:r>
            <a:r>
              <a:rPr lang="en-US" dirty="0" smtClean="0"/>
              <a:t>				= </a:t>
            </a:r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$745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9435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u="sng" dirty="0" smtClean="0"/>
              <a:t>Schedule of Payment</a:t>
            </a:r>
            <a:endParaRPr lang="en-US" u="sng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36353755"/>
              </p:ext>
            </p:extLst>
          </p:nvPr>
        </p:nvGraphicFramePr>
        <p:xfrm>
          <a:off x="533400" y="1295401"/>
          <a:ext cx="8305800" cy="51816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1160"/>
                <a:gridCol w="1661160"/>
                <a:gridCol w="1661160"/>
                <a:gridCol w="1661160"/>
                <a:gridCol w="1661160"/>
              </a:tblGrid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Year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Payment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Interest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Principal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Balance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---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---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---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4655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372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373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4282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745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343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402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3880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745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435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3445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276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469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2976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238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507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2469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198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547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1922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154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591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1330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106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639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692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10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55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692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98585"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7452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2452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5000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61962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>
              <a:defRPr/>
            </a:pPr>
            <a:r>
              <a:rPr lang="en-US" sz="4200" b="1" u="sng" dirty="0" smtClean="0"/>
              <a:t>Usefulness of Amortization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685800" y="1981200"/>
            <a:ext cx="7772400" cy="4191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515938" indent="-515938" algn="l">
              <a:spcBef>
                <a:spcPct val="20000"/>
              </a:spcBef>
              <a:spcAft>
                <a:spcPct val="20000"/>
              </a:spcAft>
              <a:buAutoNum type="arabicPeriod"/>
              <a:defRPr/>
            </a:pPr>
            <a:r>
              <a:rPr lang="en-US" sz="3200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Determine </a:t>
            </a:r>
            <a:r>
              <a:rPr 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Interest Expense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/>
              <a:t>-- </a:t>
            </a:r>
            <a:r>
              <a:rPr lang="en-US" sz="3200" dirty="0" smtClean="0"/>
              <a:t>Interest </a:t>
            </a:r>
            <a:r>
              <a:rPr lang="en-US" sz="3200" dirty="0"/>
              <a:t>expenses may reduce </a:t>
            </a:r>
            <a:r>
              <a:rPr lang="en-US" sz="3200" dirty="0" smtClean="0"/>
              <a:t>taxable </a:t>
            </a:r>
            <a:r>
              <a:rPr lang="en-US" sz="3200" dirty="0"/>
              <a:t>income of the firm</a:t>
            </a:r>
            <a:r>
              <a:rPr lang="en-US" sz="3200" dirty="0" smtClean="0"/>
              <a:t>.</a:t>
            </a:r>
          </a:p>
          <a:p>
            <a:pPr marL="515938" indent="-515938">
              <a:spcBef>
                <a:spcPct val="20000"/>
              </a:spcBef>
              <a:spcAft>
                <a:spcPct val="20000"/>
              </a:spcAft>
              <a:buFontTx/>
              <a:buAutoNum type="arabicPeriod"/>
              <a:defRPr/>
            </a:pPr>
            <a:r>
              <a:rPr lang="en-US" sz="32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Calculate Debt Outstanding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/>
              <a:t>-- The quantity of outstanding debt may be used in financing the day-to-day activities of the firm.</a:t>
            </a:r>
          </a:p>
          <a:p>
            <a:pPr marL="515938" indent="-515938" algn="l">
              <a:spcBef>
                <a:spcPct val="20000"/>
              </a:spcBef>
              <a:spcAft>
                <a:spcPct val="20000"/>
              </a:spcAft>
              <a:buAutoNum type="arabicPeriod"/>
              <a:defRPr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8784472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Annuity, i.e. ordinary annuity and annuity due</a:t>
            </a:r>
          </a:p>
          <a:p>
            <a:r>
              <a:rPr lang="en-US" dirty="0" smtClean="0"/>
              <a:t>Use of interest factor tables for annuities</a:t>
            </a:r>
          </a:p>
          <a:p>
            <a:r>
              <a:rPr lang="en-US" dirty="0" smtClean="0"/>
              <a:t>Compounding periods and effective annual rate</a:t>
            </a:r>
          </a:p>
          <a:p>
            <a:r>
              <a:rPr lang="en-US" dirty="0" smtClean="0"/>
              <a:t>Loan amortization and preparing amortization schedule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8983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1580</Words>
  <Application>Microsoft Office PowerPoint</Application>
  <PresentationFormat>On-screen Show (4:3)</PresentationFormat>
  <Paragraphs>441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4" baseType="lpstr">
      <vt:lpstr>Office Theme</vt:lpstr>
      <vt:lpstr>Document</vt:lpstr>
      <vt:lpstr>Summary of Previous Lecture</vt:lpstr>
      <vt:lpstr>Chapter 3 (II)</vt:lpstr>
      <vt:lpstr>Learning outcomes</vt:lpstr>
      <vt:lpstr>Annuity</vt:lpstr>
      <vt:lpstr>Types of Annuities</vt:lpstr>
      <vt:lpstr>Examples of Annuities</vt:lpstr>
      <vt:lpstr>Parts of an Ordinary Annuity</vt:lpstr>
      <vt:lpstr>Parts of an Annuity Due</vt:lpstr>
      <vt:lpstr>Future value of an Ordinary Annuity -FVA</vt:lpstr>
      <vt:lpstr>Future Value of an Ordinary Annuity - FVA</vt:lpstr>
      <vt:lpstr>Annuity Valuation</vt:lpstr>
      <vt:lpstr>Valuation Using Table III</vt:lpstr>
      <vt:lpstr>Future value of an Annuity Due - FVAD</vt:lpstr>
      <vt:lpstr>Example: Annuity Due -- FVAD</vt:lpstr>
      <vt:lpstr>Valuation Using Table III</vt:lpstr>
      <vt:lpstr>Present Value of an Ordinary Annuity -- PVA</vt:lpstr>
      <vt:lpstr>Example: Ordinary Annuity - PVA</vt:lpstr>
      <vt:lpstr>Valuation Using Table IV</vt:lpstr>
      <vt:lpstr>Present Value of an Annuity Due - PVAD</vt:lpstr>
      <vt:lpstr>Example of an Annuity Due - PVAD</vt:lpstr>
      <vt:lpstr>Valuation Using Table IV</vt:lpstr>
      <vt:lpstr>Steps to Solve Time Value of Money Problems</vt:lpstr>
      <vt:lpstr>Mixed Flows Example</vt:lpstr>
      <vt:lpstr>Solution</vt:lpstr>
      <vt:lpstr>Piece-At-A-Time</vt:lpstr>
      <vt:lpstr>Group-At-A-Time</vt:lpstr>
      <vt:lpstr>Group-At-A-Time </vt:lpstr>
      <vt:lpstr>Frequency of Compounding</vt:lpstr>
      <vt:lpstr>Impact of Frequency</vt:lpstr>
      <vt:lpstr>Impact of Frequency</vt:lpstr>
      <vt:lpstr>Graph shows increase in investment of Rs 1 Lakh in 10 years at 10% different compounding period</vt:lpstr>
      <vt:lpstr>Effective Annual Interest Rate</vt:lpstr>
      <vt:lpstr>EAR for a deposit of Rs.100,000 at 10% for different periods in 10 years</vt:lpstr>
      <vt:lpstr>   Effective Annual Interest Rate or yield  ea </vt:lpstr>
      <vt:lpstr>Effective Annual Interest Rate</vt:lpstr>
      <vt:lpstr>Amortizing a Loan Example</vt:lpstr>
      <vt:lpstr>Amortizing a Loan Example</vt:lpstr>
      <vt:lpstr>Problem</vt:lpstr>
      <vt:lpstr>Solution</vt:lpstr>
      <vt:lpstr>Schedule of Payment</vt:lpstr>
      <vt:lpstr>Usefulness of Amortization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43</cp:revision>
  <dcterms:created xsi:type="dcterms:W3CDTF">2012-10-15T19:10:15Z</dcterms:created>
  <dcterms:modified xsi:type="dcterms:W3CDTF">2012-10-17T05:44:29Z</dcterms:modified>
</cp:coreProperties>
</file>