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315" r:id="rId2"/>
    <p:sldId id="316" r:id="rId3"/>
    <p:sldId id="317" r:id="rId4"/>
    <p:sldId id="318" r:id="rId5"/>
    <p:sldId id="319" r:id="rId6"/>
    <p:sldId id="256" r:id="rId7"/>
    <p:sldId id="257" r:id="rId8"/>
    <p:sldId id="298" r:id="rId9"/>
    <p:sldId id="299" r:id="rId10"/>
    <p:sldId id="300" r:id="rId11"/>
    <p:sldId id="301" r:id="rId12"/>
    <p:sldId id="320" r:id="rId13"/>
    <p:sldId id="321" r:id="rId14"/>
    <p:sldId id="322" r:id="rId15"/>
    <p:sldId id="304" r:id="rId16"/>
    <p:sldId id="305" r:id="rId17"/>
    <p:sldId id="306" r:id="rId18"/>
    <p:sldId id="307" r:id="rId19"/>
    <p:sldId id="308" r:id="rId20"/>
    <p:sldId id="309" r:id="rId21"/>
    <p:sldId id="310" r:id="rId22"/>
    <p:sldId id="311" r:id="rId23"/>
    <p:sldId id="312" r:id="rId24"/>
    <p:sldId id="313" r:id="rId25"/>
    <p:sldId id="314" r:id="rId26"/>
    <p:sldId id="324" r:id="rId27"/>
    <p:sldId id="325" r:id="rId28"/>
    <p:sldId id="326" r:id="rId29"/>
    <p:sldId id="327" r:id="rId30"/>
    <p:sldId id="328" r:id="rId31"/>
    <p:sldId id="329" r:id="rId32"/>
    <p:sldId id="330" r:id="rId33"/>
    <p:sldId id="331" r:id="rId34"/>
    <p:sldId id="323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/>
              <a:t>My </a:t>
            </a:r>
            <a:r>
              <a:rPr lang="en-US" dirty="0" smtClean="0"/>
              <a:t>Stock</a:t>
            </a:r>
            <a:endParaRPr lang="en-US" dirty="0"/>
          </a:p>
        </c:rich>
      </c:tx>
      <c:layout/>
    </c:title>
    <c:plotArea>
      <c:layout/>
      <c:scatterChart>
        <c:scatterStyle val="lineMarker"/>
        <c:ser>
          <c:idx val="0"/>
          <c:order val="0"/>
          <c:tx>
            <c:strRef>
              <c:f>Sheet1!$C$2</c:f>
              <c:strCache>
                <c:ptCount val="1"/>
                <c:pt idx="0">
                  <c:v>My Stock=Y</c:v>
                </c:pt>
              </c:strCache>
            </c:strRef>
          </c:tx>
          <c:spPr>
            <a:ln w="28575">
              <a:noFill/>
            </a:ln>
          </c:spPr>
          <c:trendline>
            <c:trendlineType val="linear"/>
            <c:dispEq val="1"/>
            <c:trendlineLbl>
              <c:layout>
                <c:manualLayout>
                  <c:x val="0.31401684333374302"/>
                  <c:y val="-9.0967420544694075E-2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sz="2000"/>
                  </a:pPr>
                  <a:endParaRPr lang="en-US"/>
                </a:p>
              </c:txPr>
            </c:trendlineLbl>
          </c:trendline>
          <c:xVal>
            <c:numRef>
              <c:f>Sheet1!$B$3:$B$12</c:f>
              <c:numCache>
                <c:formatCode>0.00%</c:formatCode>
                <c:ptCount val="10"/>
                <c:pt idx="0">
                  <c:v>9.600000000000003E-2</c:v>
                </c:pt>
                <c:pt idx="1">
                  <c:v>-0.15400000000000005</c:v>
                </c:pt>
                <c:pt idx="2">
                  <c:v>0.26700000000000002</c:v>
                </c:pt>
                <c:pt idx="3">
                  <c:v>-2.0000000000000009E-3</c:v>
                </c:pt>
                <c:pt idx="4">
                  <c:v>0.20900000000000005</c:v>
                </c:pt>
                <c:pt idx="5">
                  <c:v>0.28300000000000008</c:v>
                </c:pt>
                <c:pt idx="6">
                  <c:v>-5.9000000000000018E-2</c:v>
                </c:pt>
                <c:pt idx="7">
                  <c:v>3.3000000000000002E-2</c:v>
                </c:pt>
                <c:pt idx="8">
                  <c:v>0.12200000000000003</c:v>
                </c:pt>
                <c:pt idx="9">
                  <c:v>0.10500000000000002</c:v>
                </c:pt>
              </c:numCache>
            </c:numRef>
          </c:xVal>
          <c:yVal>
            <c:numRef>
              <c:f>Sheet1!$C$3:$C$12</c:f>
              <c:numCache>
                <c:formatCode>0%</c:formatCode>
                <c:ptCount val="10"/>
                <c:pt idx="0">
                  <c:v>0.12000000000000002</c:v>
                </c:pt>
                <c:pt idx="1">
                  <c:v>-5.0000000000000017E-2</c:v>
                </c:pt>
                <c:pt idx="2">
                  <c:v>0.19000000000000006</c:v>
                </c:pt>
                <c:pt idx="3">
                  <c:v>3.0000000000000009E-2</c:v>
                </c:pt>
                <c:pt idx="4">
                  <c:v>0.13</c:v>
                </c:pt>
                <c:pt idx="5">
                  <c:v>0.14000000000000001</c:v>
                </c:pt>
                <c:pt idx="6">
                  <c:v>-9.0000000000000038E-2</c:v>
                </c:pt>
                <c:pt idx="7">
                  <c:v>-1.0000000000000004E-2</c:v>
                </c:pt>
                <c:pt idx="8">
                  <c:v>0.12000000000000002</c:v>
                </c:pt>
                <c:pt idx="9">
                  <c:v>0.1</c:v>
                </c:pt>
              </c:numCache>
            </c:numRef>
          </c:yVal>
        </c:ser>
        <c:axId val="73471872"/>
        <c:axId val="73473408"/>
      </c:scatterChart>
      <c:valAx>
        <c:axId val="73471872"/>
        <c:scaling>
          <c:orientation val="minMax"/>
        </c:scaling>
        <c:axPos val="b"/>
        <c:numFmt formatCode="0%" sourceLinked="0"/>
        <c:tickLblPos val="nextTo"/>
        <c:crossAx val="73473408"/>
        <c:crosses val="autoZero"/>
        <c:crossBetween val="midCat"/>
      </c:valAx>
      <c:valAx>
        <c:axId val="73473408"/>
        <c:scaling>
          <c:orientation val="minMax"/>
        </c:scaling>
        <c:axPos val="l"/>
        <c:majorGridlines/>
        <c:numFmt formatCode="0%" sourceLinked="1"/>
        <c:tickLblPos val="nextTo"/>
        <c:crossAx val="73471872"/>
        <c:crosses val="autoZero"/>
        <c:crossBetween val="midCat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400"/>
      </a:pPr>
      <a:endParaRPr lang="en-US"/>
    </a:p>
  </c:txPr>
  <c:externalData r:id="rId1"/>
</c:chartSpace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3E615-9459-4E43-8548-B9A43BF8A869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4AB6A-9FA3-4B80-BFA8-29D0846A77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34695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512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F1E7B-7AB3-408E-A70B-FD499F425D37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5DA5-3FE9-4F2F-996B-3759DBF6D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67736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F1E7B-7AB3-408E-A70B-FD499F425D37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5DA5-3FE9-4F2F-996B-3759DBF6D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5341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F1E7B-7AB3-408E-A70B-FD499F425D37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5DA5-3FE9-4F2F-996B-3759DBF6D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54111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F1E7B-7AB3-408E-A70B-FD499F425D37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5DA5-3FE9-4F2F-996B-3759DBF6D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19600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F1E7B-7AB3-408E-A70B-FD499F425D37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5DA5-3FE9-4F2F-996B-3759DBF6D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74313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F1E7B-7AB3-408E-A70B-FD499F425D37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5DA5-3FE9-4F2F-996B-3759DBF6D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95372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F1E7B-7AB3-408E-A70B-FD499F425D37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5DA5-3FE9-4F2F-996B-3759DBF6D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52177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F1E7B-7AB3-408E-A70B-FD499F425D37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5DA5-3FE9-4F2F-996B-3759DBF6D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04806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F1E7B-7AB3-408E-A70B-FD499F425D37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5DA5-3FE9-4F2F-996B-3759DBF6D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127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F1E7B-7AB3-408E-A70B-FD499F425D37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5DA5-3FE9-4F2F-996B-3759DBF6D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25062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F1E7B-7AB3-408E-A70B-FD499F425D37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05DA5-3FE9-4F2F-996B-3759DBF6D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15393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476250"/>
            <a:ext cx="6781800" cy="12763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64131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F1E7B-7AB3-408E-A70B-FD499F425D37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05DA5-3FE9-4F2F-996B-3759DBF6D4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15661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11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Summary of Previous Lecture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81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we covered the following topics in previous lecture;</a:t>
            </a:r>
          </a:p>
          <a:p>
            <a:pPr marL="0" indent="0">
              <a:buNone/>
            </a:pPr>
            <a:endParaRPr lang="en-US" sz="2400" dirty="0" smtClean="0"/>
          </a:p>
          <a:p>
            <a:pPr marL="457200" indent="-457200">
              <a:buFont typeface="Monotype Sorts" pitchFamily="2" charset="2"/>
              <a:buAutoNum type="arabicPeriod"/>
            </a:pPr>
            <a:r>
              <a:rPr lang="en-US" sz="2400" dirty="0" smtClean="0"/>
              <a:t>Relationship or trade-off </a:t>
            </a:r>
            <a:r>
              <a:rPr lang="en-US" sz="2400" dirty="0"/>
              <a:t>between risk and return.</a:t>
            </a:r>
          </a:p>
          <a:p>
            <a:pPr marL="457200" indent="-457200">
              <a:buFont typeface="Monotype Sorts" pitchFamily="2" charset="2"/>
              <a:buAutoNum type="arabicPeriod"/>
            </a:pPr>
            <a:r>
              <a:rPr lang="en-US" sz="2400" dirty="0" smtClean="0"/>
              <a:t>What is </a:t>
            </a:r>
            <a:r>
              <a:rPr lang="en-US" sz="2400" dirty="0"/>
              <a:t>risk and return </a:t>
            </a:r>
            <a:r>
              <a:rPr lang="en-US" sz="2400" dirty="0" smtClean="0"/>
              <a:t>and </a:t>
            </a:r>
            <a:r>
              <a:rPr lang="en-US" sz="2400" dirty="0"/>
              <a:t>how to measure them by calculating </a:t>
            </a:r>
            <a:r>
              <a:rPr lang="en-US" sz="2400" b="1" dirty="0"/>
              <a:t>expected return, standard deviation, and coefficient of variation</a:t>
            </a:r>
            <a:r>
              <a:rPr lang="en-US" sz="2400" dirty="0"/>
              <a:t>.</a:t>
            </a:r>
          </a:p>
          <a:p>
            <a:pPr marL="457200" indent="-457200">
              <a:buFont typeface="Monotype Sorts" pitchFamily="2" charset="2"/>
              <a:buAutoNum type="arabicPeriod"/>
            </a:pPr>
            <a:r>
              <a:rPr lang="en-US" sz="2400" dirty="0" smtClean="0"/>
              <a:t>Different </a:t>
            </a:r>
            <a:r>
              <a:rPr lang="en-US" sz="2400" dirty="0"/>
              <a:t>types of investor attitudes toward </a:t>
            </a:r>
            <a:r>
              <a:rPr lang="en-US" sz="2400" dirty="0" smtClean="0"/>
              <a:t>risk, i.e. risk averse, risk indifferent, and high risk taker.</a:t>
            </a:r>
            <a:endParaRPr lang="en-US" sz="2400" dirty="0"/>
          </a:p>
          <a:p>
            <a:pPr marL="457200" indent="-457200">
              <a:buFont typeface="Monotype Sorts" pitchFamily="2" charset="2"/>
              <a:buAutoNum type="arabicPeriod"/>
            </a:pPr>
            <a:r>
              <a:rPr lang="en-US" sz="2400" dirty="0"/>
              <a:t>R</a:t>
            </a:r>
            <a:r>
              <a:rPr lang="en-US" sz="2400" dirty="0" smtClean="0"/>
              <a:t>isk </a:t>
            </a:r>
            <a:r>
              <a:rPr lang="en-US" sz="2400" dirty="0"/>
              <a:t>and return in a portfolio context, and </a:t>
            </a:r>
            <a:r>
              <a:rPr lang="en-US" sz="2400" dirty="0" smtClean="0"/>
              <a:t>difference </a:t>
            </a:r>
            <a:r>
              <a:rPr lang="en-US" sz="2400" dirty="0"/>
              <a:t>between individual </a:t>
            </a:r>
            <a:r>
              <a:rPr lang="en-US" sz="2400" dirty="0" smtClean="0"/>
              <a:t>security risk </a:t>
            </a:r>
            <a:r>
              <a:rPr lang="en-US" sz="2400" dirty="0"/>
              <a:t>and portfolio risk.</a:t>
            </a:r>
          </a:p>
          <a:p>
            <a:pPr marL="457200" indent="-457200">
              <a:buFont typeface="Monotype Sorts" pitchFamily="2" charset="2"/>
              <a:buAutoNum type="arabicPeriod"/>
            </a:pPr>
            <a:r>
              <a:rPr lang="en-US" sz="2400" dirty="0"/>
              <a:t>A</a:t>
            </a:r>
            <a:r>
              <a:rPr lang="en-US" sz="2400" dirty="0" smtClean="0"/>
              <a:t>voidable </a:t>
            </a:r>
            <a:r>
              <a:rPr lang="en-US" sz="2400" dirty="0"/>
              <a:t>(unsystematic) risk and unavoidable (systematic) risk and </a:t>
            </a:r>
            <a:r>
              <a:rPr lang="en-US" sz="2400" dirty="0" smtClean="0"/>
              <a:t>role of diversification in eliminating </a:t>
            </a:r>
            <a:r>
              <a:rPr lang="en-US" sz="2400" dirty="0"/>
              <a:t>one of these risks. 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234128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"/>
          <p:cNvSpPr>
            <a:spLocks noChangeArrowheads="1"/>
          </p:cNvSpPr>
          <p:nvPr/>
        </p:nvSpPr>
        <p:spPr bwMode="auto">
          <a:xfrm>
            <a:off x="7010400" y="4466917"/>
            <a:ext cx="673100" cy="520700"/>
          </a:xfrm>
          <a:prstGeom prst="roundRect">
            <a:avLst>
              <a:gd name="adj" fmla="val 12495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555" name="AutoShape 3"/>
          <p:cNvSpPr>
            <a:spLocks noChangeArrowheads="1"/>
          </p:cNvSpPr>
          <p:nvPr/>
        </p:nvSpPr>
        <p:spPr bwMode="auto">
          <a:xfrm>
            <a:off x="5019982" y="3866535"/>
            <a:ext cx="673100" cy="520700"/>
          </a:xfrm>
          <a:prstGeom prst="roundRect">
            <a:avLst>
              <a:gd name="adj" fmla="val 12495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556" name="AutoShape 4"/>
          <p:cNvSpPr>
            <a:spLocks noChangeArrowheads="1"/>
          </p:cNvSpPr>
          <p:nvPr/>
        </p:nvSpPr>
        <p:spPr bwMode="auto">
          <a:xfrm>
            <a:off x="3124200" y="3345835"/>
            <a:ext cx="673100" cy="520700"/>
          </a:xfrm>
          <a:prstGeom prst="roundRect">
            <a:avLst>
              <a:gd name="adj" fmla="val 12495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title"/>
          </p:nvPr>
        </p:nvSpPr>
        <p:spPr>
          <a:xfrm>
            <a:off x="228600" y="428625"/>
            <a:ext cx="8839200" cy="1323975"/>
          </a:xfrm>
          <a:noFill/>
          <a:ln/>
          <a:effectLst/>
        </p:spPr>
        <p:txBody>
          <a:bodyPr/>
          <a:lstStyle/>
          <a:p>
            <a:pPr algn="l"/>
            <a:r>
              <a:rPr lang="en-US" sz="4000" b="1" dirty="0"/>
              <a:t>Variance - Covariance Matrix</a:t>
            </a:r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>
            <a:off x="1981200" y="3276600"/>
            <a:ext cx="0" cy="2133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>
            <a:off x="7848600" y="3195893"/>
            <a:ext cx="0" cy="2133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>
            <a:off x="1981200" y="3276600"/>
            <a:ext cx="381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3" name="Line 11"/>
          <p:cNvSpPr>
            <a:spLocks noChangeShapeType="1"/>
          </p:cNvSpPr>
          <p:nvPr/>
        </p:nvSpPr>
        <p:spPr bwMode="auto">
          <a:xfrm>
            <a:off x="1981200" y="5410200"/>
            <a:ext cx="381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4" name="Line 12"/>
          <p:cNvSpPr>
            <a:spLocks noChangeShapeType="1"/>
          </p:cNvSpPr>
          <p:nvPr/>
        </p:nvSpPr>
        <p:spPr bwMode="auto">
          <a:xfrm>
            <a:off x="7467600" y="3195893"/>
            <a:ext cx="381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5" name="Line 13"/>
          <p:cNvSpPr>
            <a:spLocks noChangeShapeType="1"/>
          </p:cNvSpPr>
          <p:nvPr/>
        </p:nvSpPr>
        <p:spPr bwMode="auto">
          <a:xfrm>
            <a:off x="7467600" y="5329493"/>
            <a:ext cx="381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6" name="AutoShape 14"/>
          <p:cNvSpPr>
            <a:spLocks noChangeArrowheads="1"/>
          </p:cNvSpPr>
          <p:nvPr/>
        </p:nvSpPr>
        <p:spPr bwMode="auto">
          <a:xfrm>
            <a:off x="389194" y="5441950"/>
            <a:ext cx="673100" cy="520700"/>
          </a:xfrm>
          <a:prstGeom prst="roundRect">
            <a:avLst>
              <a:gd name="adj" fmla="val 12495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567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152400" y="1943100"/>
            <a:ext cx="7696200" cy="48006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marL="0" indent="0" algn="ctr">
              <a:buFont typeface="Monotype Sorts" pitchFamily="2" charset="2"/>
              <a:buNone/>
            </a:pPr>
            <a:r>
              <a:rPr lang="en-US" sz="4000" dirty="0"/>
              <a:t>A three asset portfolio: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		  Col 1	    Col 2	       Col 3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Row 1	</a:t>
            </a:r>
            <a:r>
              <a:rPr lang="en-US" sz="3200" dirty="0" smtClean="0">
                <a:solidFill>
                  <a:schemeClr val="tx2"/>
                </a:solidFill>
              </a:rPr>
              <a:t>W</a:t>
            </a:r>
            <a:r>
              <a:rPr lang="en-US" sz="3200" baseline="-25000" dirty="0" smtClean="0">
                <a:solidFill>
                  <a:schemeClr val="tx2"/>
                </a:solidFill>
              </a:rPr>
              <a:t>1</a:t>
            </a:r>
            <a:r>
              <a:rPr lang="en-US" sz="3200" dirty="0" smtClean="0">
                <a:solidFill>
                  <a:srgbClr val="A75151"/>
                </a:solidFill>
              </a:rPr>
              <a:t>W</a:t>
            </a:r>
            <a:r>
              <a:rPr lang="en-US" sz="3200" baseline="-25000" dirty="0" smtClean="0">
                <a:solidFill>
                  <a:srgbClr val="A75151"/>
                </a:solidFill>
              </a:rPr>
              <a:t>1 </a:t>
            </a:r>
            <a:r>
              <a:rPr lang="en-US" sz="3200" dirty="0" smtClean="0">
                <a:solidFill>
                  <a:schemeClr val="hlink"/>
                </a:solidFill>
                <a:latin typeface="Symbol" pitchFamily="18" charset="2"/>
              </a:rPr>
              <a:t>s</a:t>
            </a:r>
            <a:r>
              <a:rPr lang="en-US" sz="3200" baseline="-25000" dirty="0" smtClean="0">
                <a:solidFill>
                  <a:schemeClr val="tx2"/>
                </a:solidFill>
              </a:rPr>
              <a:t>1</a:t>
            </a:r>
            <a:r>
              <a:rPr lang="en-US" sz="3200" baseline="-25000" dirty="0" smtClean="0"/>
              <a:t>,</a:t>
            </a:r>
            <a:r>
              <a:rPr lang="en-US" sz="3200" baseline="-25000" dirty="0" smtClean="0">
                <a:solidFill>
                  <a:srgbClr val="A75151"/>
                </a:solidFill>
              </a:rPr>
              <a:t>1    </a:t>
            </a:r>
            <a:r>
              <a:rPr lang="en-US" sz="3200" dirty="0" smtClean="0">
                <a:solidFill>
                  <a:schemeClr val="tx2"/>
                </a:solidFill>
              </a:rPr>
              <a:t>W</a:t>
            </a:r>
            <a:r>
              <a:rPr lang="en-US" sz="3200" baseline="-25000" dirty="0" smtClean="0">
                <a:solidFill>
                  <a:schemeClr val="tx2"/>
                </a:solidFill>
              </a:rPr>
              <a:t>1</a:t>
            </a:r>
            <a:r>
              <a:rPr lang="en-US" sz="3200" dirty="0" smtClean="0">
                <a:solidFill>
                  <a:srgbClr val="A75151"/>
                </a:solidFill>
              </a:rPr>
              <a:t>W</a:t>
            </a:r>
            <a:r>
              <a:rPr lang="en-US" sz="3200" baseline="-25000" dirty="0" smtClean="0">
                <a:solidFill>
                  <a:srgbClr val="A75151"/>
                </a:solidFill>
              </a:rPr>
              <a:t>2 </a:t>
            </a:r>
            <a:r>
              <a:rPr lang="en-US" sz="3200" dirty="0" smtClean="0">
                <a:solidFill>
                  <a:schemeClr val="hlink"/>
                </a:solidFill>
                <a:latin typeface="Symbol" pitchFamily="18" charset="2"/>
              </a:rPr>
              <a:t>s</a:t>
            </a:r>
            <a:r>
              <a:rPr lang="en-US" sz="3200" baseline="-25000" dirty="0" smtClean="0">
                <a:solidFill>
                  <a:schemeClr val="tx2"/>
                </a:solidFill>
              </a:rPr>
              <a:t>1</a:t>
            </a:r>
            <a:r>
              <a:rPr lang="en-US" sz="3200" baseline="-25000" dirty="0" smtClean="0"/>
              <a:t>,</a:t>
            </a:r>
            <a:r>
              <a:rPr lang="en-US" sz="3200" baseline="-25000" dirty="0" smtClean="0">
                <a:solidFill>
                  <a:srgbClr val="A75151"/>
                </a:solidFill>
              </a:rPr>
              <a:t>2</a:t>
            </a:r>
            <a:r>
              <a:rPr lang="en-US" sz="3200" dirty="0" smtClean="0"/>
              <a:t>    </a:t>
            </a:r>
            <a:r>
              <a:rPr lang="en-US" sz="3200" dirty="0" smtClean="0">
                <a:solidFill>
                  <a:schemeClr val="tx2"/>
                </a:solidFill>
              </a:rPr>
              <a:t>W</a:t>
            </a:r>
            <a:r>
              <a:rPr lang="en-US" sz="3200" baseline="-25000" dirty="0" smtClean="0">
                <a:solidFill>
                  <a:schemeClr val="tx2"/>
                </a:solidFill>
              </a:rPr>
              <a:t>1</a:t>
            </a:r>
            <a:r>
              <a:rPr lang="en-US" sz="3200" dirty="0" smtClean="0">
                <a:solidFill>
                  <a:srgbClr val="A75151"/>
                </a:solidFill>
              </a:rPr>
              <a:t>W</a:t>
            </a:r>
            <a:r>
              <a:rPr lang="en-US" sz="3200" baseline="-25000" dirty="0" smtClean="0">
                <a:solidFill>
                  <a:srgbClr val="A75151"/>
                </a:solidFill>
              </a:rPr>
              <a:t>3 </a:t>
            </a:r>
            <a:r>
              <a:rPr lang="en-US" sz="3200" dirty="0" smtClean="0">
                <a:solidFill>
                  <a:schemeClr val="hlink"/>
                </a:solidFill>
                <a:latin typeface="Symbol" pitchFamily="18" charset="2"/>
              </a:rPr>
              <a:t>s</a:t>
            </a:r>
            <a:r>
              <a:rPr lang="en-US" sz="3200" baseline="-25000" dirty="0" smtClean="0">
                <a:solidFill>
                  <a:schemeClr val="tx2"/>
                </a:solidFill>
              </a:rPr>
              <a:t>1</a:t>
            </a:r>
            <a:r>
              <a:rPr lang="en-US" sz="3200" baseline="-25000" dirty="0" smtClean="0"/>
              <a:t>,</a:t>
            </a:r>
            <a:r>
              <a:rPr lang="en-US" sz="3200" baseline="-25000" dirty="0" smtClean="0">
                <a:solidFill>
                  <a:srgbClr val="A75151"/>
                </a:solidFill>
              </a:rPr>
              <a:t>3</a:t>
            </a:r>
            <a:endParaRPr lang="en-US" sz="3200" dirty="0"/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Row 2	</a:t>
            </a:r>
            <a:r>
              <a:rPr lang="en-US" sz="3200" dirty="0">
                <a:solidFill>
                  <a:schemeClr val="tx2"/>
                </a:solidFill>
              </a:rPr>
              <a:t>W</a:t>
            </a:r>
            <a:r>
              <a:rPr lang="en-US" sz="3200" baseline="-25000" dirty="0">
                <a:solidFill>
                  <a:schemeClr val="tx2"/>
                </a:solidFill>
              </a:rPr>
              <a:t>2</a:t>
            </a:r>
            <a:r>
              <a:rPr lang="en-US" sz="3200" dirty="0">
                <a:solidFill>
                  <a:srgbClr val="A75151"/>
                </a:solidFill>
              </a:rPr>
              <a:t>W</a:t>
            </a:r>
            <a:r>
              <a:rPr lang="en-US" sz="3200" baseline="-25000" dirty="0">
                <a:solidFill>
                  <a:srgbClr val="A75151"/>
                </a:solidFill>
              </a:rPr>
              <a:t>1</a:t>
            </a:r>
            <a:r>
              <a:rPr lang="en-US" sz="3200" dirty="0">
                <a:solidFill>
                  <a:schemeClr val="hlink"/>
                </a:solidFill>
                <a:latin typeface="Symbol" pitchFamily="18" charset="2"/>
              </a:rPr>
              <a:t>s</a:t>
            </a:r>
            <a:r>
              <a:rPr lang="en-US" sz="3200" baseline="-25000" dirty="0">
                <a:solidFill>
                  <a:schemeClr val="tx2"/>
                </a:solidFill>
              </a:rPr>
              <a:t>2</a:t>
            </a:r>
            <a:r>
              <a:rPr lang="en-US" sz="3200" baseline="-25000" dirty="0"/>
              <a:t>,</a:t>
            </a:r>
            <a:r>
              <a:rPr lang="en-US" sz="3200" baseline="-25000" dirty="0">
                <a:solidFill>
                  <a:srgbClr val="A75151"/>
                </a:solidFill>
              </a:rPr>
              <a:t>1     </a:t>
            </a:r>
            <a:r>
              <a:rPr lang="en-US" sz="3200" dirty="0" smtClean="0">
                <a:solidFill>
                  <a:schemeClr val="tx2"/>
                </a:solidFill>
              </a:rPr>
              <a:t>W</a:t>
            </a:r>
            <a:r>
              <a:rPr lang="en-US" sz="3200" baseline="-25000" dirty="0" smtClean="0">
                <a:solidFill>
                  <a:schemeClr val="tx2"/>
                </a:solidFill>
              </a:rPr>
              <a:t>2</a:t>
            </a:r>
            <a:r>
              <a:rPr lang="en-US" sz="3200" dirty="0" smtClean="0">
                <a:solidFill>
                  <a:srgbClr val="A75151"/>
                </a:solidFill>
              </a:rPr>
              <a:t>W</a:t>
            </a:r>
            <a:r>
              <a:rPr lang="en-US" sz="3200" baseline="-25000" dirty="0" smtClean="0">
                <a:solidFill>
                  <a:srgbClr val="A75151"/>
                </a:solidFill>
              </a:rPr>
              <a:t>2 </a:t>
            </a:r>
            <a:r>
              <a:rPr lang="en-US" sz="3200" dirty="0" smtClean="0">
                <a:solidFill>
                  <a:schemeClr val="hlink"/>
                </a:solidFill>
                <a:latin typeface="Symbol" pitchFamily="18" charset="2"/>
              </a:rPr>
              <a:t>s</a:t>
            </a:r>
            <a:r>
              <a:rPr lang="en-US" sz="3200" baseline="-25000" dirty="0" smtClean="0">
                <a:solidFill>
                  <a:schemeClr val="tx2"/>
                </a:solidFill>
              </a:rPr>
              <a:t>2</a:t>
            </a:r>
            <a:r>
              <a:rPr lang="en-US" sz="3200" baseline="-25000" dirty="0" smtClean="0"/>
              <a:t>,</a:t>
            </a:r>
            <a:r>
              <a:rPr lang="en-US" sz="3200" baseline="-25000" dirty="0" smtClean="0">
                <a:solidFill>
                  <a:srgbClr val="A75151"/>
                </a:solidFill>
              </a:rPr>
              <a:t>2</a:t>
            </a:r>
            <a:r>
              <a:rPr lang="en-US" sz="3200" dirty="0" smtClean="0"/>
              <a:t>    </a:t>
            </a:r>
            <a:r>
              <a:rPr lang="en-US" sz="3200" dirty="0" smtClean="0">
                <a:solidFill>
                  <a:schemeClr val="tx2"/>
                </a:solidFill>
              </a:rPr>
              <a:t>W</a:t>
            </a:r>
            <a:r>
              <a:rPr lang="en-US" sz="3200" baseline="-25000" dirty="0" smtClean="0">
                <a:solidFill>
                  <a:schemeClr val="tx2"/>
                </a:solidFill>
              </a:rPr>
              <a:t>2</a:t>
            </a:r>
            <a:r>
              <a:rPr lang="en-US" sz="3200" dirty="0" smtClean="0">
                <a:solidFill>
                  <a:srgbClr val="A75151"/>
                </a:solidFill>
              </a:rPr>
              <a:t>W</a:t>
            </a:r>
            <a:r>
              <a:rPr lang="en-US" sz="3200" baseline="-25000" dirty="0" smtClean="0">
                <a:solidFill>
                  <a:srgbClr val="A75151"/>
                </a:solidFill>
              </a:rPr>
              <a:t>3 </a:t>
            </a:r>
            <a:r>
              <a:rPr lang="en-US" sz="3200" dirty="0" smtClean="0">
                <a:solidFill>
                  <a:schemeClr val="hlink"/>
                </a:solidFill>
                <a:latin typeface="Symbol" pitchFamily="18" charset="2"/>
              </a:rPr>
              <a:t>s</a:t>
            </a:r>
            <a:r>
              <a:rPr lang="en-US" sz="3200" baseline="-25000" dirty="0" smtClean="0">
                <a:solidFill>
                  <a:schemeClr val="tx2"/>
                </a:solidFill>
              </a:rPr>
              <a:t>2</a:t>
            </a:r>
            <a:r>
              <a:rPr lang="en-US" sz="3200" baseline="-25000" dirty="0" smtClean="0"/>
              <a:t>,</a:t>
            </a:r>
            <a:r>
              <a:rPr lang="en-US" sz="3200" baseline="-25000" dirty="0" smtClean="0">
                <a:solidFill>
                  <a:srgbClr val="A75151"/>
                </a:solidFill>
              </a:rPr>
              <a:t>3</a:t>
            </a:r>
            <a:endParaRPr lang="en-US" sz="3200" dirty="0"/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Row 3	</a:t>
            </a:r>
            <a:r>
              <a:rPr lang="en-US" sz="3200" dirty="0">
                <a:solidFill>
                  <a:schemeClr val="tx2"/>
                </a:solidFill>
              </a:rPr>
              <a:t>W</a:t>
            </a:r>
            <a:r>
              <a:rPr lang="en-US" sz="3200" baseline="-25000" dirty="0">
                <a:solidFill>
                  <a:schemeClr val="tx2"/>
                </a:solidFill>
              </a:rPr>
              <a:t>3</a:t>
            </a:r>
            <a:r>
              <a:rPr lang="en-US" sz="3200" dirty="0">
                <a:solidFill>
                  <a:srgbClr val="A75151"/>
                </a:solidFill>
              </a:rPr>
              <a:t>W</a:t>
            </a:r>
            <a:r>
              <a:rPr lang="en-US" sz="3200" baseline="-25000" dirty="0">
                <a:solidFill>
                  <a:srgbClr val="A75151"/>
                </a:solidFill>
              </a:rPr>
              <a:t>1</a:t>
            </a:r>
            <a:r>
              <a:rPr lang="en-US" sz="3200" dirty="0">
                <a:solidFill>
                  <a:schemeClr val="hlink"/>
                </a:solidFill>
                <a:latin typeface="Symbol" pitchFamily="18" charset="2"/>
              </a:rPr>
              <a:t>s</a:t>
            </a:r>
            <a:r>
              <a:rPr lang="en-US" sz="3200" baseline="-25000" dirty="0">
                <a:solidFill>
                  <a:schemeClr val="tx2"/>
                </a:solidFill>
              </a:rPr>
              <a:t>3</a:t>
            </a:r>
            <a:r>
              <a:rPr lang="en-US" sz="3200" baseline="-25000" dirty="0"/>
              <a:t>,</a:t>
            </a:r>
            <a:r>
              <a:rPr lang="en-US" sz="3200" baseline="-25000" dirty="0">
                <a:solidFill>
                  <a:srgbClr val="A75151"/>
                </a:solidFill>
              </a:rPr>
              <a:t>1     </a:t>
            </a:r>
            <a:r>
              <a:rPr lang="en-US" sz="3200" dirty="0">
                <a:solidFill>
                  <a:schemeClr val="tx2"/>
                </a:solidFill>
              </a:rPr>
              <a:t>W</a:t>
            </a:r>
            <a:r>
              <a:rPr lang="en-US" sz="3200" baseline="-25000" dirty="0">
                <a:solidFill>
                  <a:schemeClr val="tx2"/>
                </a:solidFill>
              </a:rPr>
              <a:t>3</a:t>
            </a:r>
            <a:r>
              <a:rPr lang="en-US" sz="3200" dirty="0">
                <a:solidFill>
                  <a:srgbClr val="A75151"/>
                </a:solidFill>
              </a:rPr>
              <a:t>W</a:t>
            </a:r>
            <a:r>
              <a:rPr lang="en-US" sz="3200" baseline="-25000" dirty="0">
                <a:solidFill>
                  <a:srgbClr val="A75151"/>
                </a:solidFill>
              </a:rPr>
              <a:t>2</a:t>
            </a:r>
            <a:r>
              <a:rPr lang="en-US" sz="3200" dirty="0">
                <a:solidFill>
                  <a:schemeClr val="hlink"/>
                </a:solidFill>
                <a:latin typeface="Symbol" pitchFamily="18" charset="2"/>
              </a:rPr>
              <a:t>s</a:t>
            </a:r>
            <a:r>
              <a:rPr lang="en-US" sz="3200" baseline="-25000" dirty="0">
                <a:solidFill>
                  <a:schemeClr val="tx2"/>
                </a:solidFill>
              </a:rPr>
              <a:t>3</a:t>
            </a:r>
            <a:r>
              <a:rPr lang="en-US" sz="3200" baseline="-25000" dirty="0"/>
              <a:t>,</a:t>
            </a:r>
            <a:r>
              <a:rPr lang="en-US" sz="3200" baseline="-25000" dirty="0">
                <a:solidFill>
                  <a:srgbClr val="A75151"/>
                </a:solidFill>
              </a:rPr>
              <a:t>2</a:t>
            </a:r>
            <a:r>
              <a:rPr lang="en-US" sz="3200" dirty="0"/>
              <a:t>    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chemeClr val="tx2"/>
                </a:solidFill>
              </a:rPr>
              <a:t>W</a:t>
            </a:r>
            <a:r>
              <a:rPr lang="en-US" sz="3200" baseline="-25000" dirty="0" smtClean="0">
                <a:solidFill>
                  <a:schemeClr val="tx2"/>
                </a:solidFill>
              </a:rPr>
              <a:t>3</a:t>
            </a:r>
            <a:r>
              <a:rPr lang="en-US" sz="3200" dirty="0" smtClean="0">
                <a:solidFill>
                  <a:srgbClr val="A75151"/>
                </a:solidFill>
              </a:rPr>
              <a:t>W</a:t>
            </a:r>
            <a:r>
              <a:rPr lang="en-US" sz="3200" baseline="-25000" dirty="0" smtClean="0">
                <a:solidFill>
                  <a:srgbClr val="A75151"/>
                </a:solidFill>
              </a:rPr>
              <a:t>3 </a:t>
            </a:r>
            <a:r>
              <a:rPr lang="en-US" sz="3200" dirty="0" smtClean="0">
                <a:solidFill>
                  <a:schemeClr val="hlink"/>
                </a:solidFill>
                <a:latin typeface="Symbol" pitchFamily="18" charset="2"/>
              </a:rPr>
              <a:t>s</a:t>
            </a:r>
            <a:r>
              <a:rPr lang="en-US" sz="3200" baseline="-25000" dirty="0" smtClean="0">
                <a:solidFill>
                  <a:schemeClr val="tx2"/>
                </a:solidFill>
              </a:rPr>
              <a:t>3</a:t>
            </a:r>
            <a:r>
              <a:rPr lang="en-US" sz="3200" baseline="-25000" dirty="0" smtClean="0"/>
              <a:t>,</a:t>
            </a:r>
            <a:r>
              <a:rPr lang="en-US" sz="3200" baseline="-25000" dirty="0" smtClean="0">
                <a:solidFill>
                  <a:srgbClr val="A75151"/>
                </a:solidFill>
              </a:rPr>
              <a:t>3</a:t>
            </a:r>
            <a:endParaRPr lang="en-US" sz="3200" dirty="0"/>
          </a:p>
          <a:p>
            <a:pPr marL="0" indent="0">
              <a:buFont typeface="Monotype Sorts" pitchFamily="2" charset="2"/>
              <a:buNone/>
            </a:pPr>
            <a:endParaRPr lang="en-US" sz="1000" dirty="0" smtClean="0"/>
          </a:p>
          <a:p>
            <a:pPr marL="0" indent="0">
              <a:buFont typeface="Monotype Sorts" pitchFamily="2" charset="2"/>
              <a:buNone/>
            </a:pPr>
            <a:endParaRPr lang="en-US" sz="1000" dirty="0"/>
          </a:p>
          <a:p>
            <a:pPr marL="0" indent="0" algn="ctr">
              <a:buFont typeface="Monotype Sorts" pitchFamily="2" charset="2"/>
              <a:buNone/>
            </a:pPr>
            <a:r>
              <a:rPr lang="en-US" sz="3200" dirty="0" err="1">
                <a:solidFill>
                  <a:schemeClr val="hlink"/>
                </a:solidFill>
                <a:latin typeface="Symbol" pitchFamily="18" charset="2"/>
              </a:rPr>
              <a:t>s</a:t>
            </a:r>
            <a:r>
              <a:rPr lang="en-US" sz="3200" baseline="-25000" dirty="0" err="1">
                <a:solidFill>
                  <a:schemeClr val="tx2"/>
                </a:solidFill>
              </a:rPr>
              <a:t>j</a:t>
            </a:r>
            <a:r>
              <a:rPr lang="en-US" sz="3200" baseline="-25000" dirty="0" err="1"/>
              <a:t>,</a:t>
            </a:r>
            <a:r>
              <a:rPr lang="en-US" sz="3200" baseline="-25000" dirty="0" err="1">
                <a:solidFill>
                  <a:srgbClr val="A75151"/>
                </a:solidFill>
              </a:rPr>
              <a:t>k</a:t>
            </a:r>
            <a:r>
              <a:rPr lang="en-US" sz="3200" dirty="0"/>
              <a:t> = is the covariance between returns for the </a:t>
            </a:r>
            <a:r>
              <a:rPr lang="en-US" sz="3200" dirty="0" err="1">
                <a:solidFill>
                  <a:schemeClr val="tx2"/>
                </a:solidFill>
              </a:rPr>
              <a:t>j</a:t>
            </a:r>
            <a:r>
              <a:rPr lang="en-US" sz="3200" baseline="30000" dirty="0" err="1">
                <a:solidFill>
                  <a:schemeClr val="tx2"/>
                </a:solidFill>
              </a:rPr>
              <a:t>th</a:t>
            </a:r>
            <a:r>
              <a:rPr lang="en-US" sz="3200" dirty="0"/>
              <a:t> and </a:t>
            </a:r>
            <a:r>
              <a:rPr lang="en-US" sz="3200" dirty="0" err="1">
                <a:solidFill>
                  <a:srgbClr val="A75151"/>
                </a:solidFill>
              </a:rPr>
              <a:t>k</a:t>
            </a:r>
            <a:r>
              <a:rPr lang="en-US" sz="3200" baseline="30000" dirty="0" err="1">
                <a:solidFill>
                  <a:srgbClr val="A75151"/>
                </a:solidFill>
              </a:rPr>
              <a:t>th</a:t>
            </a:r>
            <a:r>
              <a:rPr lang="en-US" sz="3200" dirty="0"/>
              <a:t> assets in the portfolio</a:t>
            </a:r>
            <a:r>
              <a:rPr lang="en-US" sz="3200" dirty="0" smtClean="0"/>
              <a:t>.</a:t>
            </a:r>
          </a:p>
          <a:p>
            <a:pPr marL="0" indent="0" algn="ctr">
              <a:buFont typeface="Monotype Sorts" pitchFamily="2" charset="2"/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="" xmlns:p14="http://schemas.microsoft.com/office/powerpoint/2010/main" val="20067339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2209800"/>
            <a:ext cx="7791450" cy="37338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>
            <a:noAutofit/>
          </a:bodyPr>
          <a:lstStyle/>
          <a:p>
            <a:pPr marL="0" indent="0">
              <a:spcBef>
                <a:spcPct val="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u="sng" dirty="0"/>
              <a:t>Systematic Risk</a:t>
            </a:r>
            <a:r>
              <a:rPr lang="en-US" dirty="0"/>
              <a:t> is the variability of return on stocks or portfolios associated with changes in return on the market as a whole.</a:t>
            </a:r>
          </a:p>
          <a:p>
            <a:pPr marL="0" indent="0">
              <a:spcBef>
                <a:spcPct val="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u="sng" dirty="0"/>
              <a:t>Unsystematic Risk</a:t>
            </a:r>
            <a:r>
              <a:rPr lang="en-US" dirty="0"/>
              <a:t> is the variability of return on stocks or portfolios not explained by general market movements. Unsystematic risk refers to the risks inherent in each company that you invest.</a:t>
            </a:r>
            <a:r>
              <a:rPr lang="en-US" dirty="0" smtClean="0"/>
              <a:t> </a:t>
            </a:r>
            <a:r>
              <a:rPr lang="en-US" dirty="0"/>
              <a:t>It is avoidable through diversification.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57150"/>
            <a:ext cx="8724900" cy="131445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Total Risk = 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Systematic </a:t>
            </a:r>
            <a:r>
              <a:rPr lang="en-US" sz="4000" b="1" dirty="0"/>
              <a:t>Risk + Unsystematic Risk</a:t>
            </a:r>
          </a:p>
        </p:txBody>
      </p:sp>
    </p:spTree>
    <p:extLst>
      <p:ext uri="{BB962C8B-B14F-4D97-AF65-F5344CB8AC3E}">
        <p14:creationId xmlns="" xmlns:p14="http://schemas.microsoft.com/office/powerpoint/2010/main" val="36747836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1676400" y="4648200"/>
            <a:ext cx="6400800" cy="1295400"/>
          </a:xfrm>
          <a:prstGeom prst="rect">
            <a:avLst/>
          </a:prstGeom>
          <a:pattFill prst="smConfetti">
            <a:fgClr>
              <a:schemeClr val="hlink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Line 6"/>
          <p:cNvSpPr>
            <a:spLocks noChangeShapeType="1"/>
          </p:cNvSpPr>
          <p:nvPr/>
        </p:nvSpPr>
        <p:spPr bwMode="auto">
          <a:xfrm>
            <a:off x="1676400" y="5943600"/>
            <a:ext cx="6477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9" name="Line 7"/>
          <p:cNvSpPr>
            <a:spLocks noChangeShapeType="1"/>
          </p:cNvSpPr>
          <p:nvPr/>
        </p:nvSpPr>
        <p:spPr bwMode="auto">
          <a:xfrm flipV="1">
            <a:off x="1676400" y="2057400"/>
            <a:ext cx="0" cy="38862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0" name="Arc 8"/>
          <p:cNvSpPr>
            <a:spLocks/>
          </p:cNvSpPr>
          <p:nvPr/>
        </p:nvSpPr>
        <p:spPr bwMode="auto">
          <a:xfrm rot="10800000">
            <a:off x="1752600" y="2058988"/>
            <a:ext cx="6248400" cy="25146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 cap="rnd">
            <a:solidFill>
              <a:srgbClr val="A7515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1" name="Line 9"/>
          <p:cNvSpPr>
            <a:spLocks noChangeShapeType="1"/>
          </p:cNvSpPr>
          <p:nvPr/>
        </p:nvSpPr>
        <p:spPr bwMode="auto">
          <a:xfrm flipH="1">
            <a:off x="1676400" y="4648200"/>
            <a:ext cx="64008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1738313" y="4298950"/>
            <a:ext cx="787400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000">
                <a:solidFill>
                  <a:srgbClr val="42B2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Total</a:t>
            </a:r>
          </a:p>
          <a:p>
            <a:pPr algn="ctr"/>
            <a:r>
              <a:rPr lang="en-US" sz="2000">
                <a:solidFill>
                  <a:srgbClr val="42B2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Risk</a:t>
            </a:r>
          </a:p>
        </p:txBody>
      </p:sp>
      <p:sp>
        <p:nvSpPr>
          <p:cNvPr id="33803" name="Line 11"/>
          <p:cNvSpPr>
            <a:spLocks noChangeShapeType="1"/>
          </p:cNvSpPr>
          <p:nvPr/>
        </p:nvSpPr>
        <p:spPr bwMode="auto">
          <a:xfrm flipV="1">
            <a:off x="2133600" y="3048000"/>
            <a:ext cx="0" cy="1219200"/>
          </a:xfrm>
          <a:prstGeom prst="line">
            <a:avLst/>
          </a:prstGeom>
          <a:noFill/>
          <a:ln w="12700">
            <a:solidFill>
              <a:srgbClr val="42B2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4" name="Line 12"/>
          <p:cNvSpPr>
            <a:spLocks noChangeShapeType="1"/>
          </p:cNvSpPr>
          <p:nvPr/>
        </p:nvSpPr>
        <p:spPr bwMode="auto">
          <a:xfrm>
            <a:off x="2133600" y="5029200"/>
            <a:ext cx="0" cy="914400"/>
          </a:xfrm>
          <a:prstGeom prst="line">
            <a:avLst/>
          </a:prstGeom>
          <a:noFill/>
          <a:ln w="12700">
            <a:solidFill>
              <a:srgbClr val="42B2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5" name="Rectangle 13"/>
          <p:cNvSpPr>
            <a:spLocks noChangeArrowheads="1"/>
          </p:cNvSpPr>
          <p:nvPr/>
        </p:nvSpPr>
        <p:spPr bwMode="auto">
          <a:xfrm>
            <a:off x="2936875" y="3994150"/>
            <a:ext cx="235267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0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Unsystematic risk</a:t>
            </a:r>
          </a:p>
        </p:txBody>
      </p:sp>
      <p:sp>
        <p:nvSpPr>
          <p:cNvPr id="33806" name="Line 14"/>
          <p:cNvSpPr>
            <a:spLocks noChangeShapeType="1"/>
          </p:cNvSpPr>
          <p:nvPr/>
        </p:nvSpPr>
        <p:spPr bwMode="auto">
          <a:xfrm flipV="1">
            <a:off x="2895600" y="3581400"/>
            <a:ext cx="0" cy="99060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7" name="Rectangle 15"/>
          <p:cNvSpPr>
            <a:spLocks noChangeArrowheads="1"/>
          </p:cNvSpPr>
          <p:nvPr/>
        </p:nvSpPr>
        <p:spPr bwMode="auto">
          <a:xfrm>
            <a:off x="4464050" y="5060950"/>
            <a:ext cx="2041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00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Systematic risk</a:t>
            </a:r>
          </a:p>
        </p:txBody>
      </p:sp>
      <p:sp>
        <p:nvSpPr>
          <p:cNvPr id="33808" name="Line 16"/>
          <p:cNvSpPr>
            <a:spLocks noChangeShapeType="1"/>
          </p:cNvSpPr>
          <p:nvPr/>
        </p:nvSpPr>
        <p:spPr bwMode="auto">
          <a:xfrm flipV="1">
            <a:off x="5410200" y="4724400"/>
            <a:ext cx="0" cy="38100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9" name="Line 17"/>
          <p:cNvSpPr>
            <a:spLocks noChangeShapeType="1"/>
          </p:cNvSpPr>
          <p:nvPr/>
        </p:nvSpPr>
        <p:spPr bwMode="auto">
          <a:xfrm>
            <a:off x="5410200" y="5486400"/>
            <a:ext cx="0" cy="38100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0" name="Rectangle 18"/>
          <p:cNvSpPr>
            <a:spLocks noChangeArrowheads="1"/>
          </p:cNvSpPr>
          <p:nvPr/>
        </p:nvSpPr>
        <p:spPr bwMode="auto">
          <a:xfrm rot="16200000">
            <a:off x="-553244" y="3871119"/>
            <a:ext cx="39655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800"/>
              <a:t>STD DEV OF PORTFOLIO RETURN</a:t>
            </a:r>
          </a:p>
        </p:txBody>
      </p:sp>
      <p:sp>
        <p:nvSpPr>
          <p:cNvPr id="33811" name="Rectangle 19"/>
          <p:cNvSpPr>
            <a:spLocks noChangeArrowheads="1"/>
          </p:cNvSpPr>
          <p:nvPr/>
        </p:nvSpPr>
        <p:spPr bwMode="auto">
          <a:xfrm>
            <a:off x="2211388" y="6073775"/>
            <a:ext cx="52101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800"/>
              <a:t>NUMBER OF SECURITIES IN THE PORTFOLIO</a:t>
            </a:r>
          </a:p>
        </p:txBody>
      </p:sp>
      <p:sp>
        <p:nvSpPr>
          <p:cNvPr id="33812" name="Rectangle 20"/>
          <p:cNvSpPr>
            <a:spLocks noChangeArrowheads="1"/>
          </p:cNvSpPr>
          <p:nvPr/>
        </p:nvSpPr>
        <p:spPr bwMode="auto">
          <a:xfrm>
            <a:off x="3216593" y="1380846"/>
            <a:ext cx="5726249" cy="1936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u="sng" dirty="0" smtClean="0"/>
              <a:t>Systematic Risk</a:t>
            </a:r>
          </a:p>
          <a:p>
            <a:r>
              <a:rPr lang="en-US" sz="2400" dirty="0" smtClean="0"/>
              <a:t>Factors </a:t>
            </a:r>
            <a:r>
              <a:rPr lang="en-US" sz="2400" dirty="0"/>
              <a:t>such as changes in nation’s </a:t>
            </a:r>
          </a:p>
          <a:p>
            <a:r>
              <a:rPr lang="en-US" sz="2400" dirty="0"/>
              <a:t>economy, tax reform by the </a:t>
            </a:r>
            <a:r>
              <a:rPr lang="en-US" sz="2400" dirty="0" smtClean="0"/>
              <a:t>government,</a:t>
            </a:r>
            <a:endParaRPr lang="en-US" sz="2400" dirty="0"/>
          </a:p>
          <a:p>
            <a:r>
              <a:rPr lang="en-US" sz="2400" dirty="0"/>
              <a:t>or a change in the world </a:t>
            </a:r>
            <a:r>
              <a:rPr lang="en-US" sz="2400" dirty="0" smtClean="0"/>
              <a:t>economic situation </a:t>
            </a:r>
          </a:p>
          <a:p>
            <a:r>
              <a:rPr lang="en-US" sz="2400" dirty="0" smtClean="0"/>
              <a:t>or the exchange rate movements.</a:t>
            </a:r>
            <a:endParaRPr lang="en-US" sz="2400" dirty="0"/>
          </a:p>
        </p:txBody>
      </p:sp>
      <p:sp>
        <p:nvSpPr>
          <p:cNvPr id="22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57150"/>
            <a:ext cx="8724900" cy="131445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Total Risk = 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Systematic </a:t>
            </a:r>
            <a:r>
              <a:rPr lang="en-US" sz="4000" b="1" dirty="0"/>
              <a:t>Risk + Unsystematic Risk</a:t>
            </a:r>
          </a:p>
        </p:txBody>
      </p:sp>
    </p:spTree>
    <p:extLst>
      <p:ext uri="{BB962C8B-B14F-4D97-AF65-F5344CB8AC3E}">
        <p14:creationId xmlns="" xmlns:p14="http://schemas.microsoft.com/office/powerpoint/2010/main" val="20944042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reeform 2"/>
          <p:cNvSpPr>
            <a:spLocks/>
          </p:cNvSpPr>
          <p:nvPr/>
        </p:nvSpPr>
        <p:spPr bwMode="auto">
          <a:xfrm>
            <a:off x="1676400" y="2057400"/>
            <a:ext cx="6326188" cy="2592388"/>
          </a:xfrm>
          <a:custGeom>
            <a:avLst/>
            <a:gdLst>
              <a:gd name="T0" fmla="*/ 48 w 3985"/>
              <a:gd name="T1" fmla="*/ 0 h 1633"/>
              <a:gd name="T2" fmla="*/ 0 w 3985"/>
              <a:gd name="T3" fmla="*/ 0 h 1633"/>
              <a:gd name="T4" fmla="*/ 0 w 3985"/>
              <a:gd name="T5" fmla="*/ 1632 h 1633"/>
              <a:gd name="T6" fmla="*/ 3984 w 3985"/>
              <a:gd name="T7" fmla="*/ 1632 h 1633"/>
              <a:gd name="T8" fmla="*/ 3936 w 3985"/>
              <a:gd name="T9" fmla="*/ 1584 h 1633"/>
              <a:gd name="T10" fmla="*/ 3600 w 3985"/>
              <a:gd name="T11" fmla="*/ 1584 h 1633"/>
              <a:gd name="T12" fmla="*/ 3072 w 3985"/>
              <a:gd name="T13" fmla="*/ 1536 h 1633"/>
              <a:gd name="T14" fmla="*/ 2400 w 3985"/>
              <a:gd name="T15" fmla="*/ 1440 h 1633"/>
              <a:gd name="T16" fmla="*/ 2112 w 3985"/>
              <a:gd name="T17" fmla="*/ 1392 h 1633"/>
              <a:gd name="T18" fmla="*/ 1920 w 3985"/>
              <a:gd name="T19" fmla="*/ 1344 h 1633"/>
              <a:gd name="T20" fmla="*/ 1632 w 3985"/>
              <a:gd name="T21" fmla="*/ 1248 h 1633"/>
              <a:gd name="T22" fmla="*/ 1392 w 3985"/>
              <a:gd name="T23" fmla="*/ 1200 h 1633"/>
              <a:gd name="T24" fmla="*/ 1152 w 3985"/>
              <a:gd name="T25" fmla="*/ 1104 h 1633"/>
              <a:gd name="T26" fmla="*/ 960 w 3985"/>
              <a:gd name="T27" fmla="*/ 1008 h 1633"/>
              <a:gd name="T28" fmla="*/ 768 w 3985"/>
              <a:gd name="T29" fmla="*/ 912 h 1633"/>
              <a:gd name="T30" fmla="*/ 672 w 3985"/>
              <a:gd name="T31" fmla="*/ 864 h 1633"/>
              <a:gd name="T32" fmla="*/ 528 w 3985"/>
              <a:gd name="T33" fmla="*/ 768 h 1633"/>
              <a:gd name="T34" fmla="*/ 432 w 3985"/>
              <a:gd name="T35" fmla="*/ 672 h 1633"/>
              <a:gd name="T36" fmla="*/ 336 w 3985"/>
              <a:gd name="T37" fmla="*/ 576 h 1633"/>
              <a:gd name="T38" fmla="*/ 240 w 3985"/>
              <a:gd name="T39" fmla="*/ 480 h 1633"/>
              <a:gd name="T40" fmla="*/ 144 w 3985"/>
              <a:gd name="T41" fmla="*/ 336 h 1633"/>
              <a:gd name="T42" fmla="*/ 96 w 3985"/>
              <a:gd name="T43" fmla="*/ 192 h 1633"/>
              <a:gd name="T44" fmla="*/ 48 w 3985"/>
              <a:gd name="T45" fmla="*/ 96 h 1633"/>
              <a:gd name="T46" fmla="*/ 48 w 3985"/>
              <a:gd name="T47" fmla="*/ 0 h 1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985" h="1633">
                <a:moveTo>
                  <a:pt x="48" y="0"/>
                </a:moveTo>
                <a:lnTo>
                  <a:pt x="0" y="0"/>
                </a:lnTo>
                <a:lnTo>
                  <a:pt x="0" y="1632"/>
                </a:lnTo>
                <a:lnTo>
                  <a:pt x="3984" y="1632"/>
                </a:lnTo>
                <a:lnTo>
                  <a:pt x="3936" y="1584"/>
                </a:lnTo>
                <a:lnTo>
                  <a:pt x="3600" y="1584"/>
                </a:lnTo>
                <a:lnTo>
                  <a:pt x="3072" y="1536"/>
                </a:lnTo>
                <a:lnTo>
                  <a:pt x="2400" y="1440"/>
                </a:lnTo>
                <a:lnTo>
                  <a:pt x="2112" y="1392"/>
                </a:lnTo>
                <a:lnTo>
                  <a:pt x="1920" y="1344"/>
                </a:lnTo>
                <a:lnTo>
                  <a:pt x="1632" y="1248"/>
                </a:lnTo>
                <a:lnTo>
                  <a:pt x="1392" y="1200"/>
                </a:lnTo>
                <a:lnTo>
                  <a:pt x="1152" y="1104"/>
                </a:lnTo>
                <a:lnTo>
                  <a:pt x="960" y="1008"/>
                </a:lnTo>
                <a:lnTo>
                  <a:pt x="768" y="912"/>
                </a:lnTo>
                <a:lnTo>
                  <a:pt x="672" y="864"/>
                </a:lnTo>
                <a:lnTo>
                  <a:pt x="528" y="768"/>
                </a:lnTo>
                <a:lnTo>
                  <a:pt x="432" y="672"/>
                </a:lnTo>
                <a:lnTo>
                  <a:pt x="336" y="576"/>
                </a:lnTo>
                <a:lnTo>
                  <a:pt x="240" y="480"/>
                </a:lnTo>
                <a:lnTo>
                  <a:pt x="144" y="336"/>
                </a:lnTo>
                <a:lnTo>
                  <a:pt x="96" y="192"/>
                </a:lnTo>
                <a:lnTo>
                  <a:pt x="48" y="96"/>
                </a:lnTo>
                <a:lnTo>
                  <a:pt x="48" y="0"/>
                </a:lnTo>
              </a:path>
            </a:pathLst>
          </a:custGeom>
          <a:pattFill prst="smConfetti">
            <a:fgClr>
              <a:schemeClr val="tx2"/>
            </a:fgClr>
            <a:bgClr>
              <a:schemeClr val="bg1"/>
            </a:bgClr>
          </a:pattFill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2" name="Line 6"/>
          <p:cNvSpPr>
            <a:spLocks noChangeShapeType="1"/>
          </p:cNvSpPr>
          <p:nvPr/>
        </p:nvSpPr>
        <p:spPr bwMode="auto">
          <a:xfrm>
            <a:off x="1676400" y="5943600"/>
            <a:ext cx="6477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3" name="Line 7"/>
          <p:cNvSpPr>
            <a:spLocks noChangeShapeType="1"/>
          </p:cNvSpPr>
          <p:nvPr/>
        </p:nvSpPr>
        <p:spPr bwMode="auto">
          <a:xfrm flipV="1">
            <a:off x="1676400" y="2057400"/>
            <a:ext cx="0" cy="38862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4" name="Arc 8"/>
          <p:cNvSpPr>
            <a:spLocks/>
          </p:cNvSpPr>
          <p:nvPr/>
        </p:nvSpPr>
        <p:spPr bwMode="auto">
          <a:xfrm rot="10800000">
            <a:off x="1752600" y="2057400"/>
            <a:ext cx="6248400" cy="25146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 cap="rnd">
            <a:solidFill>
              <a:srgbClr val="A7515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5" name="Line 9"/>
          <p:cNvSpPr>
            <a:spLocks noChangeShapeType="1"/>
          </p:cNvSpPr>
          <p:nvPr/>
        </p:nvSpPr>
        <p:spPr bwMode="auto">
          <a:xfrm flipH="1">
            <a:off x="1676400" y="4648200"/>
            <a:ext cx="64008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6" name="Rectangle 10"/>
          <p:cNvSpPr>
            <a:spLocks noChangeArrowheads="1"/>
          </p:cNvSpPr>
          <p:nvPr/>
        </p:nvSpPr>
        <p:spPr bwMode="auto">
          <a:xfrm>
            <a:off x="1738313" y="4298950"/>
            <a:ext cx="787400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000">
                <a:solidFill>
                  <a:srgbClr val="42B2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Total</a:t>
            </a:r>
          </a:p>
          <a:p>
            <a:pPr algn="ctr"/>
            <a:r>
              <a:rPr lang="en-US" sz="2000">
                <a:solidFill>
                  <a:srgbClr val="42B2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Risk</a:t>
            </a:r>
          </a:p>
        </p:txBody>
      </p:sp>
      <p:sp>
        <p:nvSpPr>
          <p:cNvPr id="34827" name="Line 11"/>
          <p:cNvSpPr>
            <a:spLocks noChangeShapeType="1"/>
          </p:cNvSpPr>
          <p:nvPr/>
        </p:nvSpPr>
        <p:spPr bwMode="auto">
          <a:xfrm flipV="1">
            <a:off x="2133600" y="3048000"/>
            <a:ext cx="0" cy="1219200"/>
          </a:xfrm>
          <a:prstGeom prst="line">
            <a:avLst/>
          </a:prstGeom>
          <a:noFill/>
          <a:ln w="12700">
            <a:solidFill>
              <a:srgbClr val="42B2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8" name="Line 12"/>
          <p:cNvSpPr>
            <a:spLocks noChangeShapeType="1"/>
          </p:cNvSpPr>
          <p:nvPr/>
        </p:nvSpPr>
        <p:spPr bwMode="auto">
          <a:xfrm>
            <a:off x="2133600" y="5029200"/>
            <a:ext cx="0" cy="914400"/>
          </a:xfrm>
          <a:prstGeom prst="line">
            <a:avLst/>
          </a:prstGeom>
          <a:noFill/>
          <a:ln w="12700">
            <a:solidFill>
              <a:srgbClr val="42B2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9" name="Rectangle 13"/>
          <p:cNvSpPr>
            <a:spLocks noChangeArrowheads="1"/>
          </p:cNvSpPr>
          <p:nvPr/>
        </p:nvSpPr>
        <p:spPr bwMode="auto">
          <a:xfrm>
            <a:off x="2936875" y="3994150"/>
            <a:ext cx="235267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0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Unsystematic risk</a:t>
            </a:r>
          </a:p>
        </p:txBody>
      </p:sp>
      <p:sp>
        <p:nvSpPr>
          <p:cNvPr id="34830" name="Line 14"/>
          <p:cNvSpPr>
            <a:spLocks noChangeShapeType="1"/>
          </p:cNvSpPr>
          <p:nvPr/>
        </p:nvSpPr>
        <p:spPr bwMode="auto">
          <a:xfrm flipV="1">
            <a:off x="2895600" y="3581400"/>
            <a:ext cx="0" cy="99060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1" name="Rectangle 15"/>
          <p:cNvSpPr>
            <a:spLocks noChangeArrowheads="1"/>
          </p:cNvSpPr>
          <p:nvPr/>
        </p:nvSpPr>
        <p:spPr bwMode="auto">
          <a:xfrm>
            <a:off x="4464050" y="5060950"/>
            <a:ext cx="20415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00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Systematic risk</a:t>
            </a:r>
          </a:p>
        </p:txBody>
      </p:sp>
      <p:sp>
        <p:nvSpPr>
          <p:cNvPr id="34832" name="Line 16"/>
          <p:cNvSpPr>
            <a:spLocks noChangeShapeType="1"/>
          </p:cNvSpPr>
          <p:nvPr/>
        </p:nvSpPr>
        <p:spPr bwMode="auto">
          <a:xfrm flipV="1">
            <a:off x="5410200" y="4724400"/>
            <a:ext cx="0" cy="38100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3" name="Line 17"/>
          <p:cNvSpPr>
            <a:spLocks noChangeShapeType="1"/>
          </p:cNvSpPr>
          <p:nvPr/>
        </p:nvSpPr>
        <p:spPr bwMode="auto">
          <a:xfrm>
            <a:off x="5410200" y="5486400"/>
            <a:ext cx="0" cy="38100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4" name="Rectangle 18"/>
          <p:cNvSpPr>
            <a:spLocks noChangeArrowheads="1"/>
          </p:cNvSpPr>
          <p:nvPr/>
        </p:nvSpPr>
        <p:spPr bwMode="auto">
          <a:xfrm rot="16200000">
            <a:off x="-553244" y="3871119"/>
            <a:ext cx="39655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800"/>
              <a:t>STD DEV OF PORTFOLIO RETURN</a:t>
            </a:r>
          </a:p>
        </p:txBody>
      </p:sp>
      <p:sp>
        <p:nvSpPr>
          <p:cNvPr id="34835" name="Rectangle 19"/>
          <p:cNvSpPr>
            <a:spLocks noChangeArrowheads="1"/>
          </p:cNvSpPr>
          <p:nvPr/>
        </p:nvSpPr>
        <p:spPr bwMode="auto">
          <a:xfrm>
            <a:off x="2211388" y="6073775"/>
            <a:ext cx="52101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800"/>
              <a:t>NUMBER OF SECURITIES IN THE PORTFOLIO</a:t>
            </a:r>
          </a:p>
        </p:txBody>
      </p:sp>
      <p:sp>
        <p:nvSpPr>
          <p:cNvPr id="34836" name="Rectangle 20"/>
          <p:cNvSpPr>
            <a:spLocks noChangeArrowheads="1"/>
          </p:cNvSpPr>
          <p:nvPr/>
        </p:nvSpPr>
        <p:spPr bwMode="auto">
          <a:xfrm>
            <a:off x="3733800" y="1524000"/>
            <a:ext cx="5293181" cy="1936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 u="sng" dirty="0" smtClean="0"/>
              <a:t>Unsystematic Risk</a:t>
            </a:r>
          </a:p>
          <a:p>
            <a:r>
              <a:rPr lang="en-US" sz="2400" dirty="0" smtClean="0"/>
              <a:t>Factors </a:t>
            </a:r>
            <a:r>
              <a:rPr lang="en-US" sz="2400" dirty="0"/>
              <a:t>unique to a particular company</a:t>
            </a:r>
          </a:p>
          <a:p>
            <a:r>
              <a:rPr lang="en-US" sz="2400" dirty="0"/>
              <a:t>or industry.  For example, the death of a</a:t>
            </a:r>
          </a:p>
          <a:p>
            <a:r>
              <a:rPr lang="en-US" sz="2400" dirty="0"/>
              <a:t>key executive </a:t>
            </a:r>
            <a:r>
              <a:rPr lang="en-US" sz="2400" dirty="0" smtClean="0"/>
              <a:t>or strike by the employees </a:t>
            </a:r>
          </a:p>
          <a:p>
            <a:r>
              <a:rPr lang="en-US" sz="2400" dirty="0" smtClean="0"/>
              <a:t>of the company.</a:t>
            </a:r>
            <a:endParaRPr lang="en-US" sz="2400" dirty="0"/>
          </a:p>
        </p:txBody>
      </p:sp>
      <p:sp>
        <p:nvSpPr>
          <p:cNvPr id="22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57150"/>
            <a:ext cx="8724900" cy="131445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Total Risk = 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b="1" dirty="0" smtClean="0"/>
              <a:t>Systematic </a:t>
            </a:r>
            <a:r>
              <a:rPr lang="en-US" sz="4000" b="1" dirty="0"/>
              <a:t>Risk + Unsystematic Risk</a:t>
            </a:r>
          </a:p>
        </p:txBody>
      </p:sp>
    </p:spTree>
    <p:extLst>
      <p:ext uri="{BB962C8B-B14F-4D97-AF65-F5344CB8AC3E}">
        <p14:creationId xmlns="" xmlns:p14="http://schemas.microsoft.com/office/powerpoint/2010/main" val="23817619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762000"/>
            <a:ext cx="7772400" cy="1143000"/>
          </a:xfrm>
          <a:noFill/>
          <a:ln/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Chapter </a:t>
            </a:r>
            <a:r>
              <a:rPr lang="en-US" sz="5400" b="1" dirty="0" smtClean="0"/>
              <a:t>5 (II)</a:t>
            </a:r>
            <a:endParaRPr lang="en-US" sz="5400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2514600"/>
            <a:ext cx="6324600" cy="2133600"/>
          </a:xfrm>
          <a:noFill/>
          <a:ln/>
          <a:effectLst/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Risk and Return</a:t>
            </a:r>
          </a:p>
        </p:txBody>
      </p:sp>
    </p:spTree>
    <p:extLst>
      <p:ext uri="{BB962C8B-B14F-4D97-AF65-F5344CB8AC3E}">
        <p14:creationId xmlns="" xmlns:p14="http://schemas.microsoft.com/office/powerpoint/2010/main" val="14152570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1027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6705600" cy="11430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Learning Outcomes</a:t>
            </a:r>
            <a:endParaRPr lang="en-US" sz="4000" b="1" dirty="0"/>
          </a:p>
        </p:txBody>
      </p:sp>
      <p:sp>
        <p:nvSpPr>
          <p:cNvPr id="67588" name="Rectangle 1028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458200" cy="5334000"/>
          </a:xfrm>
          <a:noFill/>
          <a:ln/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2000" b="1" dirty="0" smtClean="0"/>
              <a:t>After studying Chapter 5, you should be able to:</a:t>
            </a:r>
            <a:endParaRPr lang="en-US" sz="2000" dirty="0" smtClean="0"/>
          </a:p>
          <a:p>
            <a:pPr marL="457200" indent="-4572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000" dirty="0" smtClean="0"/>
              <a:t>Understand </a:t>
            </a:r>
            <a:r>
              <a:rPr lang="en-US" sz="2000" dirty="0"/>
              <a:t>the relationship (or “trade-off”) between risk and return.</a:t>
            </a:r>
          </a:p>
          <a:p>
            <a:pPr marL="457200" indent="-4572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000" dirty="0"/>
              <a:t>Define risk and return and show how to measure them by calculating expected return, standard deviation, and coefficient of variation.</a:t>
            </a:r>
          </a:p>
          <a:p>
            <a:pPr marL="457200" indent="-4572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000" dirty="0"/>
              <a:t>Discuss the different types of investor attitudes toward risk. </a:t>
            </a:r>
          </a:p>
          <a:p>
            <a:pPr marL="457200" indent="-4572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000" dirty="0"/>
              <a:t>Explain risk and return in a portfolio context, and distinguish between individual security and portfolio risk.</a:t>
            </a:r>
          </a:p>
          <a:p>
            <a:pPr marL="457200" indent="-4572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000" dirty="0"/>
              <a:t>Distinguish between avoidable (unsystematic) risk and unavoidable (systematic) risk and explain how proper diversification can eliminate one of these risks. </a:t>
            </a:r>
          </a:p>
          <a:p>
            <a:pPr marL="457200" indent="-4572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000" dirty="0"/>
              <a:t>Define and explain the capital-asset pricing model (CAPM), beta, and the characteristic line.</a:t>
            </a:r>
          </a:p>
          <a:p>
            <a:pPr marL="457200" indent="-4572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000" dirty="0"/>
              <a:t>Calculate a required rate of return using the capital-asset pricing model (CAPM).</a:t>
            </a:r>
          </a:p>
          <a:p>
            <a:pPr marL="457200" indent="-4572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000" dirty="0"/>
              <a:t>Demonstrate how the Security Market Line (SML) can be used to describe this relationship between expected rate of return and systematic risk. </a:t>
            </a:r>
          </a:p>
          <a:p>
            <a:pPr marL="457200" indent="-4572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sz="2000" dirty="0"/>
              <a:t>Explain what is meant by an “efficient financial market” and describe the three levels (or forms) to market efficiency.</a:t>
            </a:r>
          </a:p>
        </p:txBody>
      </p:sp>
    </p:spTree>
    <p:extLst>
      <p:ext uri="{BB962C8B-B14F-4D97-AF65-F5344CB8AC3E}">
        <p14:creationId xmlns="" xmlns:p14="http://schemas.microsoft.com/office/powerpoint/2010/main" val="33337458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534400" cy="35052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spcBef>
                <a:spcPct val="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dirty="0"/>
              <a:t>CAPM is a model that describes the </a:t>
            </a:r>
            <a:r>
              <a:rPr lang="en-US" i="1" u="sng" dirty="0"/>
              <a:t>relationship</a:t>
            </a:r>
            <a:r>
              <a:rPr lang="en-US" u="sng" dirty="0"/>
              <a:t> between risk and expected (required) return</a:t>
            </a:r>
            <a:r>
              <a:rPr lang="en-US" dirty="0"/>
              <a:t>; in this model, a security’s expected (required) return is the risk-free rate plus a premium based on the </a:t>
            </a:r>
            <a:r>
              <a:rPr lang="en-US" i="1" dirty="0"/>
              <a:t>systematic risk </a:t>
            </a:r>
            <a:r>
              <a:rPr lang="en-US" dirty="0"/>
              <a:t>of the security.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534400" cy="12954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Capital Asset </a:t>
            </a:r>
            <a:r>
              <a:rPr lang="en-US" sz="4000" b="1" dirty="0" smtClean="0"/>
              <a:t>Pricing </a:t>
            </a:r>
            <a:r>
              <a:rPr lang="en-US" sz="4000" b="1" dirty="0"/>
              <a:t>Model (CAPM)</a:t>
            </a:r>
          </a:p>
        </p:txBody>
      </p:sp>
    </p:spTree>
    <p:extLst>
      <p:ext uri="{BB962C8B-B14F-4D97-AF65-F5344CB8AC3E}">
        <p14:creationId xmlns="" xmlns:p14="http://schemas.microsoft.com/office/powerpoint/2010/main" val="4766121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38200" y="1981200"/>
            <a:ext cx="7543800" cy="45720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spcBef>
                <a:spcPct val="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sz="2800" dirty="0"/>
              <a:t>1.	Capital markets are efficient.</a:t>
            </a:r>
          </a:p>
          <a:p>
            <a:pPr marL="0" indent="0">
              <a:spcBef>
                <a:spcPct val="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sz="2800" dirty="0"/>
              <a:t>2.	Homogeneous investor expectations 		over a given period.</a:t>
            </a:r>
          </a:p>
          <a:p>
            <a:pPr marL="0" indent="0">
              <a:spcBef>
                <a:spcPct val="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sz="2800" dirty="0"/>
              <a:t>3.	</a:t>
            </a:r>
            <a:r>
              <a:rPr lang="en-US" sz="2800" i="1" dirty="0"/>
              <a:t>Risk-free</a:t>
            </a:r>
            <a:r>
              <a:rPr lang="en-US" sz="2800" dirty="0"/>
              <a:t> asset return is certain 			(</a:t>
            </a:r>
            <a:r>
              <a:rPr lang="en-US" sz="2800" dirty="0" smtClean="0"/>
              <a:t>use short </a:t>
            </a:r>
            <a:r>
              <a:rPr lang="en-US" sz="2800" dirty="0"/>
              <a:t>to </a:t>
            </a:r>
            <a:r>
              <a:rPr lang="en-US" sz="2800" dirty="0" smtClean="0"/>
              <a:t>intermediate term </a:t>
            </a:r>
            <a:r>
              <a:rPr lang="en-US" sz="2800" dirty="0"/>
              <a:t>		Treasuries as a proxy).</a:t>
            </a:r>
          </a:p>
          <a:p>
            <a:pPr marL="0" indent="0">
              <a:spcBef>
                <a:spcPct val="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sz="2800" dirty="0"/>
              <a:t>4.	Market portfolio contains </a:t>
            </a:r>
            <a:r>
              <a:rPr lang="en-US" sz="2800" i="1" u="sng" dirty="0"/>
              <a:t>only</a:t>
            </a:r>
            <a:r>
              <a:rPr lang="en-US" sz="2800" dirty="0"/>
              <a:t> 			</a:t>
            </a:r>
            <a:r>
              <a:rPr lang="en-US" sz="2800" i="1" dirty="0"/>
              <a:t>systematic risk </a:t>
            </a:r>
            <a:r>
              <a:rPr lang="en-US" sz="2800" dirty="0"/>
              <a:t>(use S&amp;P 500 Index		or similar as a proxy).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229600" cy="13716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CAPM Assumptions</a:t>
            </a:r>
          </a:p>
        </p:txBody>
      </p:sp>
    </p:spTree>
    <p:extLst>
      <p:ext uri="{BB962C8B-B14F-4D97-AF65-F5344CB8AC3E}">
        <p14:creationId xmlns="" xmlns:p14="http://schemas.microsoft.com/office/powerpoint/2010/main" val="17265882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458200" cy="13716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Characteristic Line</a:t>
            </a:r>
          </a:p>
        </p:txBody>
      </p:sp>
      <p:sp>
        <p:nvSpPr>
          <p:cNvPr id="37894" name="Line 6"/>
          <p:cNvSpPr>
            <a:spLocks noChangeShapeType="1"/>
          </p:cNvSpPr>
          <p:nvPr/>
        </p:nvSpPr>
        <p:spPr bwMode="auto">
          <a:xfrm>
            <a:off x="4191000" y="2514600"/>
            <a:ext cx="0" cy="403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5" name="Line 7"/>
          <p:cNvSpPr>
            <a:spLocks noChangeShapeType="1"/>
          </p:cNvSpPr>
          <p:nvPr/>
        </p:nvSpPr>
        <p:spPr bwMode="auto">
          <a:xfrm flipH="1">
            <a:off x="1524000" y="4648200"/>
            <a:ext cx="57912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6" name="Line 8"/>
          <p:cNvSpPr>
            <a:spLocks noChangeShapeType="1"/>
          </p:cNvSpPr>
          <p:nvPr/>
        </p:nvSpPr>
        <p:spPr bwMode="auto">
          <a:xfrm flipV="1">
            <a:off x="1524000" y="3048000"/>
            <a:ext cx="5562600" cy="31242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7" name="Oval 9"/>
          <p:cNvSpPr>
            <a:spLocks noChangeArrowheads="1"/>
          </p:cNvSpPr>
          <p:nvPr/>
        </p:nvSpPr>
        <p:spPr bwMode="auto">
          <a:xfrm>
            <a:off x="6102350" y="38925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8" name="Oval 10"/>
          <p:cNvSpPr>
            <a:spLocks noChangeArrowheads="1"/>
          </p:cNvSpPr>
          <p:nvPr/>
        </p:nvSpPr>
        <p:spPr bwMode="auto">
          <a:xfrm>
            <a:off x="3130550" y="52641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9" name="Oval 11"/>
          <p:cNvSpPr>
            <a:spLocks noChangeArrowheads="1"/>
          </p:cNvSpPr>
          <p:nvPr/>
        </p:nvSpPr>
        <p:spPr bwMode="auto">
          <a:xfrm>
            <a:off x="3511550" y="51879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0" name="Oval 12"/>
          <p:cNvSpPr>
            <a:spLocks noChangeArrowheads="1"/>
          </p:cNvSpPr>
          <p:nvPr/>
        </p:nvSpPr>
        <p:spPr bwMode="auto">
          <a:xfrm>
            <a:off x="4425950" y="54927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1" name="Oval 13"/>
          <p:cNvSpPr>
            <a:spLocks noChangeArrowheads="1"/>
          </p:cNvSpPr>
          <p:nvPr/>
        </p:nvSpPr>
        <p:spPr bwMode="auto">
          <a:xfrm>
            <a:off x="3587750" y="57213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2" name="Oval 14"/>
          <p:cNvSpPr>
            <a:spLocks noChangeArrowheads="1"/>
          </p:cNvSpPr>
          <p:nvPr/>
        </p:nvSpPr>
        <p:spPr bwMode="auto">
          <a:xfrm>
            <a:off x="3892550" y="52641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3" name="Oval 15"/>
          <p:cNvSpPr>
            <a:spLocks noChangeArrowheads="1"/>
          </p:cNvSpPr>
          <p:nvPr/>
        </p:nvSpPr>
        <p:spPr bwMode="auto">
          <a:xfrm>
            <a:off x="4349750" y="50355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4" name="Oval 16"/>
          <p:cNvSpPr>
            <a:spLocks noChangeArrowheads="1"/>
          </p:cNvSpPr>
          <p:nvPr/>
        </p:nvSpPr>
        <p:spPr bwMode="auto">
          <a:xfrm>
            <a:off x="6711950" y="38925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5" name="Oval 17"/>
          <p:cNvSpPr>
            <a:spLocks noChangeArrowheads="1"/>
          </p:cNvSpPr>
          <p:nvPr/>
        </p:nvSpPr>
        <p:spPr bwMode="auto">
          <a:xfrm>
            <a:off x="6635750" y="34353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6" name="Oval 18"/>
          <p:cNvSpPr>
            <a:spLocks noChangeArrowheads="1"/>
          </p:cNvSpPr>
          <p:nvPr/>
        </p:nvSpPr>
        <p:spPr bwMode="auto">
          <a:xfrm>
            <a:off x="7169150" y="33591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7" name="Oval 19"/>
          <p:cNvSpPr>
            <a:spLocks noChangeArrowheads="1"/>
          </p:cNvSpPr>
          <p:nvPr/>
        </p:nvSpPr>
        <p:spPr bwMode="auto">
          <a:xfrm>
            <a:off x="1835150" y="61785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8" name="Oval 20"/>
          <p:cNvSpPr>
            <a:spLocks noChangeArrowheads="1"/>
          </p:cNvSpPr>
          <p:nvPr/>
        </p:nvSpPr>
        <p:spPr bwMode="auto">
          <a:xfrm>
            <a:off x="2749550" y="56451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9" name="Oval 21"/>
          <p:cNvSpPr>
            <a:spLocks noChangeArrowheads="1"/>
          </p:cNvSpPr>
          <p:nvPr/>
        </p:nvSpPr>
        <p:spPr bwMode="auto">
          <a:xfrm>
            <a:off x="2292350" y="61785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0" name="Oval 22"/>
          <p:cNvSpPr>
            <a:spLocks noChangeArrowheads="1"/>
          </p:cNvSpPr>
          <p:nvPr/>
        </p:nvSpPr>
        <p:spPr bwMode="auto">
          <a:xfrm>
            <a:off x="5187950" y="43497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1" name="Oval 23"/>
          <p:cNvSpPr>
            <a:spLocks noChangeArrowheads="1"/>
          </p:cNvSpPr>
          <p:nvPr/>
        </p:nvSpPr>
        <p:spPr bwMode="auto">
          <a:xfrm>
            <a:off x="4730750" y="51879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2" name="Oval 24"/>
          <p:cNvSpPr>
            <a:spLocks noChangeArrowheads="1"/>
          </p:cNvSpPr>
          <p:nvPr/>
        </p:nvSpPr>
        <p:spPr bwMode="auto">
          <a:xfrm>
            <a:off x="4502150" y="48069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3" name="Oval 25"/>
          <p:cNvSpPr>
            <a:spLocks noChangeArrowheads="1"/>
          </p:cNvSpPr>
          <p:nvPr/>
        </p:nvSpPr>
        <p:spPr bwMode="auto">
          <a:xfrm>
            <a:off x="4883150" y="48069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4" name="Oval 26"/>
          <p:cNvSpPr>
            <a:spLocks noChangeArrowheads="1"/>
          </p:cNvSpPr>
          <p:nvPr/>
        </p:nvSpPr>
        <p:spPr bwMode="auto">
          <a:xfrm>
            <a:off x="4654550" y="43497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5" name="Oval 27"/>
          <p:cNvSpPr>
            <a:spLocks noChangeArrowheads="1"/>
          </p:cNvSpPr>
          <p:nvPr/>
        </p:nvSpPr>
        <p:spPr bwMode="auto">
          <a:xfrm>
            <a:off x="3130550" y="48069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6" name="Oval 28"/>
          <p:cNvSpPr>
            <a:spLocks noChangeArrowheads="1"/>
          </p:cNvSpPr>
          <p:nvPr/>
        </p:nvSpPr>
        <p:spPr bwMode="auto">
          <a:xfrm>
            <a:off x="4578350" y="38925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7" name="Oval 29"/>
          <p:cNvSpPr>
            <a:spLocks noChangeArrowheads="1"/>
          </p:cNvSpPr>
          <p:nvPr/>
        </p:nvSpPr>
        <p:spPr bwMode="auto">
          <a:xfrm>
            <a:off x="4425950" y="42735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8" name="Oval 30"/>
          <p:cNvSpPr>
            <a:spLocks noChangeArrowheads="1"/>
          </p:cNvSpPr>
          <p:nvPr/>
        </p:nvSpPr>
        <p:spPr bwMode="auto">
          <a:xfrm>
            <a:off x="4044950" y="43497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9" name="Oval 31"/>
          <p:cNvSpPr>
            <a:spLocks noChangeArrowheads="1"/>
          </p:cNvSpPr>
          <p:nvPr/>
        </p:nvSpPr>
        <p:spPr bwMode="auto">
          <a:xfrm>
            <a:off x="3816350" y="46545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20" name="Oval 32"/>
          <p:cNvSpPr>
            <a:spLocks noChangeArrowheads="1"/>
          </p:cNvSpPr>
          <p:nvPr/>
        </p:nvSpPr>
        <p:spPr bwMode="auto">
          <a:xfrm>
            <a:off x="4349750" y="45783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21" name="Oval 33"/>
          <p:cNvSpPr>
            <a:spLocks noChangeArrowheads="1"/>
          </p:cNvSpPr>
          <p:nvPr/>
        </p:nvSpPr>
        <p:spPr bwMode="auto">
          <a:xfrm>
            <a:off x="4044950" y="49593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22" name="Oval 34"/>
          <p:cNvSpPr>
            <a:spLocks noChangeArrowheads="1"/>
          </p:cNvSpPr>
          <p:nvPr/>
        </p:nvSpPr>
        <p:spPr bwMode="auto">
          <a:xfrm>
            <a:off x="5187950" y="48069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23" name="Oval 35"/>
          <p:cNvSpPr>
            <a:spLocks noChangeArrowheads="1"/>
          </p:cNvSpPr>
          <p:nvPr/>
        </p:nvSpPr>
        <p:spPr bwMode="auto">
          <a:xfrm>
            <a:off x="5873750" y="43497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24" name="Oval 36"/>
          <p:cNvSpPr>
            <a:spLocks noChangeArrowheads="1"/>
          </p:cNvSpPr>
          <p:nvPr/>
        </p:nvSpPr>
        <p:spPr bwMode="auto">
          <a:xfrm>
            <a:off x="5492750" y="40449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25" name="Oval 37"/>
          <p:cNvSpPr>
            <a:spLocks noChangeArrowheads="1"/>
          </p:cNvSpPr>
          <p:nvPr/>
        </p:nvSpPr>
        <p:spPr bwMode="auto">
          <a:xfrm>
            <a:off x="3511550" y="48069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26" name="Oval 38"/>
          <p:cNvSpPr>
            <a:spLocks noChangeArrowheads="1"/>
          </p:cNvSpPr>
          <p:nvPr/>
        </p:nvSpPr>
        <p:spPr bwMode="auto">
          <a:xfrm>
            <a:off x="3587750" y="43497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27" name="Oval 39"/>
          <p:cNvSpPr>
            <a:spLocks noChangeArrowheads="1"/>
          </p:cNvSpPr>
          <p:nvPr/>
        </p:nvSpPr>
        <p:spPr bwMode="auto">
          <a:xfrm>
            <a:off x="5035550" y="38925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28" name="Oval 40"/>
          <p:cNvSpPr>
            <a:spLocks noChangeArrowheads="1"/>
          </p:cNvSpPr>
          <p:nvPr/>
        </p:nvSpPr>
        <p:spPr bwMode="auto">
          <a:xfrm>
            <a:off x="5416550" y="36639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29" name="Oval 41"/>
          <p:cNvSpPr>
            <a:spLocks noChangeArrowheads="1"/>
          </p:cNvSpPr>
          <p:nvPr/>
        </p:nvSpPr>
        <p:spPr bwMode="auto">
          <a:xfrm>
            <a:off x="5797550" y="36639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0" name="Oval 42"/>
          <p:cNvSpPr>
            <a:spLocks noChangeArrowheads="1"/>
          </p:cNvSpPr>
          <p:nvPr/>
        </p:nvSpPr>
        <p:spPr bwMode="auto">
          <a:xfrm>
            <a:off x="5873750" y="32829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1" name="Oval 43"/>
          <p:cNvSpPr>
            <a:spLocks noChangeArrowheads="1"/>
          </p:cNvSpPr>
          <p:nvPr/>
        </p:nvSpPr>
        <p:spPr bwMode="auto">
          <a:xfrm>
            <a:off x="6407150" y="29019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2" name="Oval 44"/>
          <p:cNvSpPr>
            <a:spLocks noChangeArrowheads="1"/>
          </p:cNvSpPr>
          <p:nvPr/>
        </p:nvSpPr>
        <p:spPr bwMode="auto">
          <a:xfrm>
            <a:off x="3816350" y="40449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3" name="Oval 45"/>
          <p:cNvSpPr>
            <a:spLocks noChangeArrowheads="1"/>
          </p:cNvSpPr>
          <p:nvPr/>
        </p:nvSpPr>
        <p:spPr bwMode="auto">
          <a:xfrm>
            <a:off x="4654550" y="36639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4" name="Oval 46"/>
          <p:cNvSpPr>
            <a:spLocks noChangeArrowheads="1"/>
          </p:cNvSpPr>
          <p:nvPr/>
        </p:nvSpPr>
        <p:spPr bwMode="auto">
          <a:xfrm>
            <a:off x="1835150" y="57975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5" name="Oval 47"/>
          <p:cNvSpPr>
            <a:spLocks noChangeArrowheads="1"/>
          </p:cNvSpPr>
          <p:nvPr/>
        </p:nvSpPr>
        <p:spPr bwMode="auto">
          <a:xfrm>
            <a:off x="2368550" y="57213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6" name="Oval 48"/>
          <p:cNvSpPr>
            <a:spLocks noChangeArrowheads="1"/>
          </p:cNvSpPr>
          <p:nvPr/>
        </p:nvSpPr>
        <p:spPr bwMode="auto">
          <a:xfrm>
            <a:off x="4273550" y="38163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7" name="Oval 49"/>
          <p:cNvSpPr>
            <a:spLocks noChangeArrowheads="1"/>
          </p:cNvSpPr>
          <p:nvPr/>
        </p:nvSpPr>
        <p:spPr bwMode="auto">
          <a:xfrm>
            <a:off x="2063750" y="54165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8" name="Oval 50"/>
          <p:cNvSpPr>
            <a:spLocks noChangeArrowheads="1"/>
          </p:cNvSpPr>
          <p:nvPr/>
        </p:nvSpPr>
        <p:spPr bwMode="auto">
          <a:xfrm>
            <a:off x="5492750" y="44259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39" name="Oval 51"/>
          <p:cNvSpPr>
            <a:spLocks noChangeArrowheads="1"/>
          </p:cNvSpPr>
          <p:nvPr/>
        </p:nvSpPr>
        <p:spPr bwMode="auto">
          <a:xfrm>
            <a:off x="3740150" y="49593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40" name="Oval 52"/>
          <p:cNvSpPr>
            <a:spLocks noChangeArrowheads="1"/>
          </p:cNvSpPr>
          <p:nvPr/>
        </p:nvSpPr>
        <p:spPr bwMode="auto">
          <a:xfrm>
            <a:off x="7169150" y="28257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41" name="Oval 53"/>
          <p:cNvSpPr>
            <a:spLocks noChangeArrowheads="1"/>
          </p:cNvSpPr>
          <p:nvPr/>
        </p:nvSpPr>
        <p:spPr bwMode="auto">
          <a:xfrm>
            <a:off x="2368550" y="54165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42" name="Oval 54"/>
          <p:cNvSpPr>
            <a:spLocks noChangeArrowheads="1"/>
          </p:cNvSpPr>
          <p:nvPr/>
        </p:nvSpPr>
        <p:spPr bwMode="auto">
          <a:xfrm>
            <a:off x="4883150" y="41211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43" name="Oval 55"/>
          <p:cNvSpPr>
            <a:spLocks noChangeArrowheads="1"/>
          </p:cNvSpPr>
          <p:nvPr/>
        </p:nvSpPr>
        <p:spPr bwMode="auto">
          <a:xfrm>
            <a:off x="2749550" y="50355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44" name="Oval 56"/>
          <p:cNvSpPr>
            <a:spLocks noChangeArrowheads="1"/>
          </p:cNvSpPr>
          <p:nvPr/>
        </p:nvSpPr>
        <p:spPr bwMode="auto">
          <a:xfrm>
            <a:off x="3282950" y="50355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45" name="Oval 57"/>
          <p:cNvSpPr>
            <a:spLocks noChangeArrowheads="1"/>
          </p:cNvSpPr>
          <p:nvPr/>
        </p:nvSpPr>
        <p:spPr bwMode="auto">
          <a:xfrm>
            <a:off x="2749550" y="5340350"/>
            <a:ext cx="63500" cy="635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46" name="Rectangle 58"/>
          <p:cNvSpPr>
            <a:spLocks noChangeArrowheads="1"/>
          </p:cNvSpPr>
          <p:nvPr/>
        </p:nvSpPr>
        <p:spPr bwMode="auto">
          <a:xfrm>
            <a:off x="3030538" y="1936750"/>
            <a:ext cx="2346325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000"/>
              <a:t>EXCESS RETURN</a:t>
            </a:r>
          </a:p>
          <a:p>
            <a:pPr algn="ctr"/>
            <a:r>
              <a:rPr lang="en-US" sz="2000"/>
              <a:t>ON STOCK</a:t>
            </a:r>
          </a:p>
        </p:txBody>
      </p:sp>
      <p:sp>
        <p:nvSpPr>
          <p:cNvPr id="37947" name="Rectangle 59"/>
          <p:cNvSpPr>
            <a:spLocks noChangeArrowheads="1"/>
          </p:cNvSpPr>
          <p:nvPr/>
        </p:nvSpPr>
        <p:spPr bwMode="auto">
          <a:xfrm>
            <a:off x="5768975" y="4756150"/>
            <a:ext cx="3271838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000"/>
              <a:t>EXCESS RETURN</a:t>
            </a:r>
          </a:p>
          <a:p>
            <a:pPr algn="ctr"/>
            <a:r>
              <a:rPr lang="en-US" sz="2000"/>
              <a:t>ON MARKET PORTFOLIO</a:t>
            </a:r>
          </a:p>
        </p:txBody>
      </p:sp>
      <p:sp>
        <p:nvSpPr>
          <p:cNvPr id="37948" name="Line 60"/>
          <p:cNvSpPr>
            <a:spLocks noChangeShapeType="1"/>
          </p:cNvSpPr>
          <p:nvPr/>
        </p:nvSpPr>
        <p:spPr bwMode="auto">
          <a:xfrm>
            <a:off x="3886200" y="4876800"/>
            <a:ext cx="0" cy="685800"/>
          </a:xfrm>
          <a:prstGeom prst="line">
            <a:avLst/>
          </a:prstGeom>
          <a:noFill/>
          <a:ln w="12700">
            <a:solidFill>
              <a:schemeClr val="hlink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49" name="Line 61"/>
          <p:cNvSpPr>
            <a:spLocks noChangeShapeType="1"/>
          </p:cNvSpPr>
          <p:nvPr/>
        </p:nvSpPr>
        <p:spPr bwMode="auto">
          <a:xfrm flipH="1">
            <a:off x="2590800" y="5562600"/>
            <a:ext cx="1295400" cy="0"/>
          </a:xfrm>
          <a:prstGeom prst="line">
            <a:avLst/>
          </a:prstGeom>
          <a:noFill/>
          <a:ln w="12700">
            <a:solidFill>
              <a:srgbClr val="014A0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50" name="Rectangle 62"/>
          <p:cNvSpPr>
            <a:spLocks noChangeArrowheads="1"/>
          </p:cNvSpPr>
          <p:nvPr/>
        </p:nvSpPr>
        <p:spPr bwMode="auto">
          <a:xfrm>
            <a:off x="519113" y="2881313"/>
            <a:ext cx="11049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Beta</a:t>
            </a:r>
            <a:r>
              <a:rPr lang="en-US" sz="2400"/>
              <a:t> =</a:t>
            </a:r>
          </a:p>
        </p:txBody>
      </p:sp>
      <p:sp>
        <p:nvSpPr>
          <p:cNvPr id="37951" name="Rectangle 63"/>
          <p:cNvSpPr>
            <a:spLocks noChangeArrowheads="1"/>
          </p:cNvSpPr>
          <p:nvPr/>
        </p:nvSpPr>
        <p:spPr bwMode="auto">
          <a:xfrm>
            <a:off x="1476375" y="2759075"/>
            <a:ext cx="717550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000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Rise</a:t>
            </a:r>
            <a:endParaRPr lang="en-US" sz="2000" dirty="0"/>
          </a:p>
          <a:p>
            <a:pPr algn="ctr"/>
            <a:r>
              <a:rPr lang="en-US" sz="2000" dirty="0">
                <a:solidFill>
                  <a:srgbClr val="42B2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Run</a:t>
            </a:r>
          </a:p>
        </p:txBody>
      </p:sp>
      <p:sp>
        <p:nvSpPr>
          <p:cNvPr id="37952" name="Line 64"/>
          <p:cNvSpPr>
            <a:spLocks noChangeShapeType="1"/>
          </p:cNvSpPr>
          <p:nvPr/>
        </p:nvSpPr>
        <p:spPr bwMode="auto">
          <a:xfrm>
            <a:off x="1508023" y="3108325"/>
            <a:ext cx="5334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53" name="Line 65"/>
          <p:cNvSpPr>
            <a:spLocks noChangeShapeType="1"/>
          </p:cNvSpPr>
          <p:nvPr/>
        </p:nvSpPr>
        <p:spPr bwMode="auto">
          <a:xfrm>
            <a:off x="1066800" y="3276600"/>
            <a:ext cx="2819400" cy="2286000"/>
          </a:xfrm>
          <a:prstGeom prst="line">
            <a:avLst/>
          </a:prstGeom>
          <a:noFill/>
          <a:ln w="12700">
            <a:solidFill>
              <a:schemeClr val="tx2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54" name="Freeform 66"/>
          <p:cNvSpPr>
            <a:spLocks/>
          </p:cNvSpPr>
          <p:nvPr/>
        </p:nvSpPr>
        <p:spPr bwMode="auto">
          <a:xfrm>
            <a:off x="6999288" y="2708275"/>
            <a:ext cx="785812" cy="1366838"/>
          </a:xfrm>
          <a:custGeom>
            <a:avLst/>
            <a:gdLst>
              <a:gd name="T0" fmla="*/ 0 w 495"/>
              <a:gd name="T1" fmla="*/ 860 h 861"/>
              <a:gd name="T2" fmla="*/ 316 w 495"/>
              <a:gd name="T3" fmla="*/ 653 h 861"/>
              <a:gd name="T4" fmla="*/ 494 w 495"/>
              <a:gd name="T5" fmla="*/ 0 h 861"/>
              <a:gd name="T6" fmla="*/ 486 w 495"/>
              <a:gd name="T7" fmla="*/ 61 h 861"/>
              <a:gd name="T8" fmla="*/ 486 w 495"/>
              <a:gd name="T9" fmla="*/ 61 h 8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5" h="861">
                <a:moveTo>
                  <a:pt x="0" y="860"/>
                </a:moveTo>
                <a:lnTo>
                  <a:pt x="316" y="653"/>
                </a:lnTo>
                <a:lnTo>
                  <a:pt x="494" y="0"/>
                </a:lnTo>
                <a:lnTo>
                  <a:pt x="486" y="61"/>
                </a:lnTo>
                <a:lnTo>
                  <a:pt x="486" y="61"/>
                </a:lnTo>
              </a:path>
            </a:pathLst>
          </a:custGeom>
          <a:noFill/>
          <a:ln w="25400" cap="rnd" cmpd="sng">
            <a:solidFill>
              <a:srgbClr val="380069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55" name="Freeform 67"/>
          <p:cNvSpPr>
            <a:spLocks/>
          </p:cNvSpPr>
          <p:nvPr/>
        </p:nvSpPr>
        <p:spPr bwMode="auto">
          <a:xfrm>
            <a:off x="6216650" y="2432050"/>
            <a:ext cx="1571625" cy="276225"/>
          </a:xfrm>
          <a:custGeom>
            <a:avLst/>
            <a:gdLst>
              <a:gd name="T0" fmla="*/ 0 w 990"/>
              <a:gd name="T1" fmla="*/ 170 h 174"/>
              <a:gd name="T2" fmla="*/ 336 w 990"/>
              <a:gd name="T3" fmla="*/ 0 h 174"/>
              <a:gd name="T4" fmla="*/ 989 w 990"/>
              <a:gd name="T5" fmla="*/ 173 h 174"/>
              <a:gd name="T6" fmla="*/ 934 w 990"/>
              <a:gd name="T7" fmla="*/ 149 h 174"/>
              <a:gd name="T8" fmla="*/ 934 w 990"/>
              <a:gd name="T9" fmla="*/ 149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0" h="174">
                <a:moveTo>
                  <a:pt x="0" y="170"/>
                </a:moveTo>
                <a:lnTo>
                  <a:pt x="336" y="0"/>
                </a:lnTo>
                <a:lnTo>
                  <a:pt x="989" y="173"/>
                </a:lnTo>
                <a:lnTo>
                  <a:pt x="934" y="149"/>
                </a:lnTo>
                <a:lnTo>
                  <a:pt x="934" y="149"/>
                </a:lnTo>
              </a:path>
            </a:pathLst>
          </a:custGeom>
          <a:noFill/>
          <a:ln w="25400" cap="rnd" cmpd="sng">
            <a:solidFill>
              <a:srgbClr val="380069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56" name="Rectangle 68"/>
          <p:cNvSpPr>
            <a:spLocks noChangeArrowheads="1"/>
          </p:cNvSpPr>
          <p:nvPr/>
        </p:nvSpPr>
        <p:spPr bwMode="auto">
          <a:xfrm>
            <a:off x="6462713" y="1806575"/>
            <a:ext cx="2378075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800">
                <a:solidFill>
                  <a:srgbClr val="38006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Narrower spread</a:t>
            </a:r>
          </a:p>
          <a:p>
            <a:r>
              <a:rPr lang="en-US" sz="1800">
                <a:solidFill>
                  <a:srgbClr val="38006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is higher correlation</a:t>
            </a:r>
          </a:p>
        </p:txBody>
      </p:sp>
      <p:sp>
        <p:nvSpPr>
          <p:cNvPr id="37957" name="Rectangle 69"/>
          <p:cNvSpPr>
            <a:spLocks noChangeArrowheads="1"/>
          </p:cNvSpPr>
          <p:nvPr/>
        </p:nvSpPr>
        <p:spPr bwMode="auto">
          <a:xfrm>
            <a:off x="4938713" y="5929313"/>
            <a:ext cx="292576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Characteristic Line</a:t>
            </a:r>
          </a:p>
        </p:txBody>
      </p:sp>
      <p:sp>
        <p:nvSpPr>
          <p:cNvPr id="37958" name="Line 70"/>
          <p:cNvSpPr>
            <a:spLocks noChangeShapeType="1"/>
          </p:cNvSpPr>
          <p:nvPr/>
        </p:nvSpPr>
        <p:spPr bwMode="auto">
          <a:xfrm flipH="1" flipV="1">
            <a:off x="4876800" y="4419600"/>
            <a:ext cx="1409700" cy="1562100"/>
          </a:xfrm>
          <a:prstGeom prst="line">
            <a:avLst/>
          </a:prstGeom>
          <a:noFill/>
          <a:ln w="12700">
            <a:solidFill>
              <a:schemeClr val="tx2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64624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2192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/>
              <a:t>Calculating </a:t>
            </a:r>
            <a:r>
              <a:rPr lang="en-US" b="1" dirty="0" smtClean="0"/>
              <a:t>Beta on </a:t>
            </a:r>
            <a:r>
              <a:rPr lang="en-US" b="1" dirty="0"/>
              <a:t>Your Calculator</a:t>
            </a:r>
          </a:p>
        </p:txBody>
      </p:sp>
      <p:graphicFrame>
        <p:nvGraphicFramePr>
          <p:cNvPr id="60521" name="Group 105"/>
          <p:cNvGraphicFramePr>
            <a:graphicFrameLocks noGrp="1"/>
          </p:cNvGraphicFramePr>
          <p:nvPr>
            <p:ph type="tbl" idx="1"/>
          </p:nvPr>
        </p:nvGraphicFramePr>
        <p:xfrm>
          <a:off x="685800" y="1828800"/>
          <a:ext cx="5486400" cy="4665980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  <a:gridCol w="1828800"/>
              </a:tblGrid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Time Pd.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Market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My Stock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9.6%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12%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-15.4%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-5%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26.7%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-.2%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20.9%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28.3%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-5.9%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-9%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3.3%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-1%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12.2%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10.5%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2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0522" name="Text Box 106"/>
          <p:cNvSpPr txBox="1">
            <a:spLocks noChangeArrowheads="1"/>
          </p:cNvSpPr>
          <p:nvPr/>
        </p:nvSpPr>
        <p:spPr bwMode="auto">
          <a:xfrm>
            <a:off x="7299325" y="1844675"/>
            <a:ext cx="13112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60523" name="Text Box 107"/>
          <p:cNvSpPr txBox="1">
            <a:spLocks noChangeArrowheads="1"/>
          </p:cNvSpPr>
          <p:nvPr/>
        </p:nvSpPr>
        <p:spPr bwMode="auto">
          <a:xfrm>
            <a:off x="6702015" y="1856965"/>
            <a:ext cx="2057400" cy="4401205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/>
              <a:t>The </a:t>
            </a:r>
            <a:r>
              <a:rPr lang="en-US" sz="2800" i="1" u="sng"/>
              <a:t>Market</a:t>
            </a:r>
            <a:r>
              <a:rPr lang="en-US" sz="2800"/>
              <a:t> and </a:t>
            </a:r>
            <a:r>
              <a:rPr lang="en-US" sz="2800" i="1" u="sng"/>
              <a:t>My Stock</a:t>
            </a:r>
            <a:r>
              <a:rPr lang="en-US" sz="2800"/>
              <a:t> returns are “</a:t>
            </a:r>
            <a:r>
              <a:rPr lang="en-US" sz="2800">
                <a:solidFill>
                  <a:schemeClr val="hlink"/>
                </a:solidFill>
              </a:rPr>
              <a:t>excess returns</a:t>
            </a:r>
            <a:r>
              <a:rPr lang="en-US" sz="2800"/>
              <a:t>” and have the riskless rate already subtracted.</a:t>
            </a:r>
          </a:p>
        </p:txBody>
      </p:sp>
    </p:spTree>
    <p:extLst>
      <p:ext uri="{BB962C8B-B14F-4D97-AF65-F5344CB8AC3E}">
        <p14:creationId xmlns="" xmlns:p14="http://schemas.microsoft.com/office/powerpoint/2010/main" val="141464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202368263"/>
              </p:ext>
            </p:extLst>
          </p:nvPr>
        </p:nvGraphicFramePr>
        <p:xfrm>
          <a:off x="4496" y="914400"/>
          <a:ext cx="9139504" cy="5943600"/>
        </p:xfrm>
        <a:graphic>
          <a:graphicData uri="http://schemas.openxmlformats.org/presentationml/2006/ole">
            <p:oleObj spid="_x0000_s1031" name="Worksheet" r:id="rId3" imgW="5276804" imgH="2905025" progId="">
              <p:embed/>
            </p:oleObj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152400"/>
            <a:ext cx="8229600" cy="609600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smtClean="0"/>
              <a:t>Calculating Beta on Your Calculator</a:t>
            </a:r>
            <a:endParaRPr lang="en-US" b="1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57200" y="57150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64574" y="60960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038600" y="10668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105400" y="10668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324600" y="1047135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391400" y="1042219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8229600" y="1066800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839200" y="1017639"/>
            <a:ext cx="15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559315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27039" y="152400"/>
            <a:ext cx="8229600" cy="609600"/>
          </a:xfrm>
          <a:prstGeom prst="rect">
            <a:avLst/>
          </a:prstGeom>
        </p:spPr>
        <p:txBody>
          <a:bodyPr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smtClean="0"/>
              <a:t>How to Plot the Characteristic Line using MS Excel</a:t>
            </a:r>
            <a:endParaRPr lang="en-US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30396569"/>
              </p:ext>
            </p:extLst>
          </p:nvPr>
        </p:nvGraphicFramePr>
        <p:xfrm>
          <a:off x="51620" y="990600"/>
          <a:ext cx="5168900" cy="5867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1086"/>
                <a:gridCol w="1745343"/>
                <a:gridCol w="1812471"/>
              </a:tblGrid>
              <a:tr h="5334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Time Pd.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Market=X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My Stock=Y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1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9.60%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12%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2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-15.40%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-5%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3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26.70%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19%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4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-0.20%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3%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5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20.90%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13%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6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28.30%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14%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7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-5.90%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-9%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8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3.30%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-1%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9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12.20%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12%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10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10.50%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10%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562600" y="990600"/>
            <a:ext cx="3352800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6538" indent="-236538">
              <a:buFont typeface="Arial" pitchFamily="34" charset="0"/>
              <a:buChar char="•"/>
            </a:pPr>
            <a:r>
              <a:rPr lang="en-US" sz="2200" dirty="0" smtClean="0"/>
              <a:t>Select the Excess market returns X, and My stock Y</a:t>
            </a:r>
          </a:p>
          <a:p>
            <a:pPr marL="236538" indent="-236538">
              <a:buFont typeface="Arial" pitchFamily="34" charset="0"/>
              <a:buChar char="•"/>
            </a:pPr>
            <a:r>
              <a:rPr lang="en-US" sz="2200" dirty="0" smtClean="0"/>
              <a:t>Press Insert and click on scattered graph button in the type of graphs; you will get a graph with scattered points on it.</a:t>
            </a:r>
          </a:p>
          <a:p>
            <a:pPr marL="236538" indent="-236538">
              <a:buFont typeface="Arial" pitchFamily="34" charset="0"/>
              <a:buChar char="•"/>
            </a:pPr>
            <a:r>
              <a:rPr lang="en-US" sz="2200" dirty="0" smtClean="0"/>
              <a:t>Then click on any one of those points, they will be selected and right click on it you will get a window; check the buttons “Linear” and add trend line and also check the “Display equation on chart” in this window</a:t>
            </a:r>
          </a:p>
          <a:p>
            <a:pPr marL="236538" indent="-236538">
              <a:buFont typeface="Arial" pitchFamily="34" charset="0"/>
              <a:buChar char="•"/>
            </a:pPr>
            <a:endParaRPr lang="en-US" sz="2200" dirty="0"/>
          </a:p>
        </p:txBody>
      </p:sp>
    </p:spTree>
    <p:extLst>
      <p:ext uri="{BB962C8B-B14F-4D97-AF65-F5344CB8AC3E}">
        <p14:creationId xmlns="" xmlns:p14="http://schemas.microsoft.com/office/powerpoint/2010/main" val="168211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724099113"/>
              </p:ext>
            </p:extLst>
          </p:nvPr>
        </p:nvGraphicFramePr>
        <p:xfrm>
          <a:off x="27040" y="990600"/>
          <a:ext cx="9116960" cy="5638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7039" y="152400"/>
            <a:ext cx="8229600" cy="609600"/>
          </a:xfrm>
          <a:prstGeom prst="rect">
            <a:avLst/>
          </a:prstGeom>
        </p:spPr>
        <p:txBody>
          <a:bodyPr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smtClean="0"/>
              <a:t>How to Plot the Characteristic Line using MS Excel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292947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5720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spcBef>
                <a:spcPct val="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dirty="0"/>
              <a:t>An index of </a:t>
            </a:r>
            <a:r>
              <a:rPr lang="en-US" i="1" dirty="0"/>
              <a:t>systematic risk</a:t>
            </a:r>
            <a:r>
              <a:rPr lang="en-US" dirty="0"/>
              <a:t>.</a:t>
            </a:r>
          </a:p>
          <a:p>
            <a:pPr marL="0" indent="0">
              <a:spcBef>
                <a:spcPct val="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dirty="0"/>
              <a:t>It measures the </a:t>
            </a:r>
            <a:r>
              <a:rPr lang="en-US" i="1" u="sng" dirty="0"/>
              <a:t>sensitivity</a:t>
            </a:r>
            <a:r>
              <a:rPr lang="en-US" dirty="0"/>
              <a:t> of a stock’s returns to changes in returns on the market portfolio.</a:t>
            </a:r>
          </a:p>
          <a:p>
            <a:pPr marL="0" indent="0">
              <a:spcBef>
                <a:spcPct val="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dirty="0"/>
              <a:t>The </a:t>
            </a:r>
            <a:r>
              <a:rPr lang="en-US" i="1" dirty="0"/>
              <a:t>beta</a:t>
            </a:r>
            <a:r>
              <a:rPr lang="en-US" dirty="0"/>
              <a:t> for a portfolio is simply a weighted average of the individual stock betas in the portfolio.</a:t>
            </a:r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382000" cy="13716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What is Beta?</a:t>
            </a:r>
          </a:p>
        </p:txBody>
      </p:sp>
    </p:spTree>
    <p:extLst>
      <p:ext uri="{BB962C8B-B14F-4D97-AF65-F5344CB8AC3E}">
        <p14:creationId xmlns="" xmlns:p14="http://schemas.microsoft.com/office/powerpoint/2010/main" val="6866877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Grp="1" noChangeArrowheads="1"/>
          </p:cNvSpPr>
          <p:nvPr>
            <p:ph type="title"/>
          </p:nvPr>
        </p:nvSpPr>
        <p:spPr>
          <a:xfrm>
            <a:off x="266700" y="0"/>
            <a:ext cx="8305800" cy="12192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3800" b="1" dirty="0"/>
              <a:t>Characteristic Lines </a:t>
            </a:r>
            <a:r>
              <a:rPr lang="en-US" sz="3800" b="1" dirty="0" smtClean="0"/>
              <a:t>and </a:t>
            </a:r>
            <a:r>
              <a:rPr lang="en-US" sz="3800" b="1" dirty="0"/>
              <a:t>Different Betas</a:t>
            </a:r>
          </a:p>
        </p:txBody>
      </p:sp>
      <p:sp>
        <p:nvSpPr>
          <p:cNvPr id="39942" name="Line 6"/>
          <p:cNvSpPr>
            <a:spLocks noChangeShapeType="1"/>
          </p:cNvSpPr>
          <p:nvPr/>
        </p:nvSpPr>
        <p:spPr bwMode="auto">
          <a:xfrm>
            <a:off x="4191000" y="2514600"/>
            <a:ext cx="0" cy="403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3" name="Line 7"/>
          <p:cNvSpPr>
            <a:spLocks noChangeShapeType="1"/>
          </p:cNvSpPr>
          <p:nvPr/>
        </p:nvSpPr>
        <p:spPr bwMode="auto">
          <a:xfrm flipH="1">
            <a:off x="1524000" y="4648200"/>
            <a:ext cx="57912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4" name="Line 8"/>
          <p:cNvSpPr>
            <a:spLocks noChangeShapeType="1"/>
          </p:cNvSpPr>
          <p:nvPr/>
        </p:nvSpPr>
        <p:spPr bwMode="auto">
          <a:xfrm flipV="1">
            <a:off x="1676400" y="2819400"/>
            <a:ext cx="5181600" cy="35814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3030538" y="1860550"/>
            <a:ext cx="2346325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000"/>
              <a:t>EXCESS RETURN</a:t>
            </a:r>
          </a:p>
          <a:p>
            <a:pPr algn="ctr"/>
            <a:r>
              <a:rPr lang="en-US" sz="2000"/>
              <a:t>ON STOCK</a:t>
            </a:r>
          </a:p>
        </p:txBody>
      </p:sp>
      <p:sp>
        <p:nvSpPr>
          <p:cNvPr id="39946" name="Rectangle 10"/>
          <p:cNvSpPr>
            <a:spLocks noChangeArrowheads="1"/>
          </p:cNvSpPr>
          <p:nvPr/>
        </p:nvSpPr>
        <p:spPr bwMode="auto">
          <a:xfrm>
            <a:off x="5692775" y="4756150"/>
            <a:ext cx="3271838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000"/>
              <a:t>EXCESS RETURN</a:t>
            </a:r>
          </a:p>
          <a:p>
            <a:pPr algn="ctr"/>
            <a:r>
              <a:rPr lang="en-US" sz="2000"/>
              <a:t>ON MARKET PORTFOLIO</a:t>
            </a:r>
          </a:p>
        </p:txBody>
      </p:sp>
      <p:sp>
        <p:nvSpPr>
          <p:cNvPr id="39947" name="Line 11"/>
          <p:cNvSpPr>
            <a:spLocks noChangeShapeType="1"/>
          </p:cNvSpPr>
          <p:nvPr/>
        </p:nvSpPr>
        <p:spPr bwMode="auto">
          <a:xfrm flipV="1">
            <a:off x="2514600" y="2322513"/>
            <a:ext cx="3756025" cy="4306887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8" name="Line 12"/>
          <p:cNvSpPr>
            <a:spLocks noChangeShapeType="1"/>
          </p:cNvSpPr>
          <p:nvPr/>
        </p:nvSpPr>
        <p:spPr bwMode="auto">
          <a:xfrm flipV="1">
            <a:off x="1536700" y="3657600"/>
            <a:ext cx="5626100" cy="1897063"/>
          </a:xfrm>
          <a:prstGeom prst="line">
            <a:avLst/>
          </a:prstGeom>
          <a:noFill/>
          <a:ln w="25400">
            <a:solidFill>
              <a:srgbClr val="42B2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9" name="Rectangle 13"/>
          <p:cNvSpPr>
            <a:spLocks noChangeArrowheads="1"/>
          </p:cNvSpPr>
          <p:nvPr/>
        </p:nvSpPr>
        <p:spPr bwMode="auto">
          <a:xfrm>
            <a:off x="7085013" y="3262313"/>
            <a:ext cx="179070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solidFill>
                  <a:srgbClr val="42B2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Beta &lt; 1</a:t>
            </a:r>
          </a:p>
          <a:p>
            <a:pPr algn="ctr"/>
            <a:r>
              <a:rPr lang="en-US" sz="2400">
                <a:solidFill>
                  <a:srgbClr val="42B2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(defensive)</a:t>
            </a:r>
          </a:p>
        </p:txBody>
      </p:sp>
      <p:sp>
        <p:nvSpPr>
          <p:cNvPr id="39950" name="Rectangle 14"/>
          <p:cNvSpPr>
            <a:spLocks noChangeArrowheads="1"/>
          </p:cNvSpPr>
          <p:nvPr/>
        </p:nvSpPr>
        <p:spPr bwMode="auto">
          <a:xfrm>
            <a:off x="6843713" y="2576513"/>
            <a:ext cx="13589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Beta = 1</a:t>
            </a:r>
          </a:p>
        </p:txBody>
      </p:sp>
      <p:sp>
        <p:nvSpPr>
          <p:cNvPr id="39951" name="Rectangle 15"/>
          <p:cNvSpPr>
            <a:spLocks noChangeArrowheads="1"/>
          </p:cNvSpPr>
          <p:nvPr/>
        </p:nvSpPr>
        <p:spPr bwMode="auto">
          <a:xfrm>
            <a:off x="6229350" y="1738313"/>
            <a:ext cx="197802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Beta &gt; 1</a:t>
            </a:r>
          </a:p>
          <a:p>
            <a:pPr algn="ctr"/>
            <a:r>
              <a:rPr lang="en-US" sz="240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(aggressive)</a:t>
            </a:r>
          </a:p>
        </p:txBody>
      </p:sp>
      <p:sp>
        <p:nvSpPr>
          <p:cNvPr id="39952" name="Rectangle 16"/>
          <p:cNvSpPr>
            <a:spLocks noChangeArrowheads="1"/>
          </p:cNvSpPr>
          <p:nvPr/>
        </p:nvSpPr>
        <p:spPr bwMode="auto">
          <a:xfrm>
            <a:off x="189005" y="2514600"/>
            <a:ext cx="2974790" cy="13824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2800"/>
              <a:t>Each </a:t>
            </a:r>
            <a:r>
              <a:rPr lang="en-US" sz="2800">
                <a:solidFill>
                  <a:schemeClr val="tx2"/>
                </a:solidFill>
              </a:rPr>
              <a:t>characteristic </a:t>
            </a:r>
          </a:p>
          <a:p>
            <a:r>
              <a:rPr lang="en-US" sz="2800">
                <a:solidFill>
                  <a:schemeClr val="tx2"/>
                </a:solidFill>
              </a:rPr>
              <a:t>line </a:t>
            </a:r>
            <a:r>
              <a:rPr lang="en-US" sz="2800"/>
              <a:t>has a </a:t>
            </a:r>
          </a:p>
          <a:p>
            <a:r>
              <a:rPr lang="en-US" sz="2800"/>
              <a:t>different slope.</a:t>
            </a:r>
          </a:p>
        </p:txBody>
      </p:sp>
    </p:spTree>
    <p:extLst>
      <p:ext uri="{BB962C8B-B14F-4D97-AF65-F5344CB8AC3E}">
        <p14:creationId xmlns="" xmlns:p14="http://schemas.microsoft.com/office/powerpoint/2010/main" val="6217757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35986" y="2895600"/>
            <a:ext cx="8778517" cy="37338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>
            <a:normAutofit lnSpcReduction="10000"/>
          </a:bodyPr>
          <a:lstStyle/>
          <a:p>
            <a:pPr marL="0" indent="0">
              <a:spcBef>
                <a:spcPct val="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sz="3400" dirty="0" err="1"/>
              <a:t>R</a:t>
            </a:r>
            <a:r>
              <a:rPr lang="en-US" sz="3400" baseline="-25000" dirty="0" err="1"/>
              <a:t>j</a:t>
            </a:r>
            <a:r>
              <a:rPr lang="en-US" sz="3400" dirty="0"/>
              <a:t> is the required rate of return for stock j,</a:t>
            </a:r>
          </a:p>
          <a:p>
            <a:pPr marL="0" indent="0">
              <a:spcBef>
                <a:spcPct val="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sz="3400" dirty="0" err="1"/>
              <a:t>R</a:t>
            </a:r>
            <a:r>
              <a:rPr lang="en-US" sz="3400" baseline="-25000" dirty="0" err="1"/>
              <a:t>f</a:t>
            </a:r>
            <a:r>
              <a:rPr lang="en-US" sz="3400" dirty="0"/>
              <a:t> is the risk-free rate of return,</a:t>
            </a:r>
          </a:p>
          <a:p>
            <a:pPr marL="0" indent="0">
              <a:spcBef>
                <a:spcPct val="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sz="3400" dirty="0" err="1">
                <a:latin typeface="Symbol" pitchFamily="18" charset="2"/>
              </a:rPr>
              <a:t>b</a:t>
            </a:r>
            <a:r>
              <a:rPr lang="en-US" sz="3400" baseline="-25000" dirty="0" err="1"/>
              <a:t>j</a:t>
            </a:r>
            <a:r>
              <a:rPr lang="en-US" sz="3400" dirty="0"/>
              <a:t> is the beta of stock j (measures systematic risk of stock j),</a:t>
            </a:r>
          </a:p>
          <a:p>
            <a:pPr marL="0" indent="0">
              <a:spcBef>
                <a:spcPct val="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sz="3400" dirty="0"/>
              <a:t>R</a:t>
            </a:r>
            <a:r>
              <a:rPr lang="en-US" sz="3400" baseline="-25000" dirty="0"/>
              <a:t>M</a:t>
            </a:r>
            <a:r>
              <a:rPr lang="en-US" sz="3400" dirty="0"/>
              <a:t> is the expected return for the market portfolio.</a:t>
            </a:r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title"/>
          </p:nvPr>
        </p:nvSpPr>
        <p:spPr>
          <a:xfrm>
            <a:off x="289283" y="381000"/>
            <a:ext cx="8549917" cy="13716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Security Market Line</a:t>
            </a:r>
          </a:p>
        </p:txBody>
      </p:sp>
      <p:sp>
        <p:nvSpPr>
          <p:cNvPr id="40967" name="Line 7"/>
          <p:cNvSpPr>
            <a:spLocks noChangeShapeType="1"/>
          </p:cNvSpPr>
          <p:nvPr/>
        </p:nvSpPr>
        <p:spPr bwMode="auto">
          <a:xfrm>
            <a:off x="4101299" y="2101646"/>
            <a:ext cx="2667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8" name="Line 8"/>
          <p:cNvSpPr>
            <a:spLocks noChangeShapeType="1"/>
          </p:cNvSpPr>
          <p:nvPr/>
        </p:nvSpPr>
        <p:spPr bwMode="auto">
          <a:xfrm>
            <a:off x="419100" y="2895600"/>
            <a:ext cx="2286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9" name="Line 9"/>
          <p:cNvSpPr>
            <a:spLocks noChangeShapeType="1"/>
          </p:cNvSpPr>
          <p:nvPr/>
        </p:nvSpPr>
        <p:spPr bwMode="auto">
          <a:xfrm>
            <a:off x="2324100" y="2057400"/>
            <a:ext cx="2667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0" name="Line 10"/>
          <p:cNvSpPr>
            <a:spLocks noChangeShapeType="1"/>
          </p:cNvSpPr>
          <p:nvPr/>
        </p:nvSpPr>
        <p:spPr bwMode="auto">
          <a:xfrm>
            <a:off x="419100" y="5334000"/>
            <a:ext cx="25717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209800" y="2020530"/>
            <a:ext cx="40496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err="1" smtClean="0"/>
              <a:t>R</a:t>
            </a:r>
            <a:r>
              <a:rPr lang="en-US" sz="4000" baseline="-25000" dirty="0" err="1" smtClean="0"/>
              <a:t>j</a:t>
            </a:r>
            <a:r>
              <a:rPr lang="en-US" sz="4000" dirty="0" smtClean="0"/>
              <a:t> = </a:t>
            </a:r>
            <a:r>
              <a:rPr lang="en-US" sz="4000" dirty="0" err="1" smtClean="0"/>
              <a:t>R</a:t>
            </a:r>
            <a:r>
              <a:rPr lang="en-US" sz="4000" baseline="-25000" dirty="0" err="1" smtClean="0"/>
              <a:t>f</a:t>
            </a:r>
            <a:r>
              <a:rPr lang="en-US" sz="4000" dirty="0" smtClean="0"/>
              <a:t> + (R</a:t>
            </a:r>
            <a:r>
              <a:rPr lang="en-US" sz="4000" baseline="-25000" dirty="0" smtClean="0"/>
              <a:t>M</a:t>
            </a:r>
            <a:r>
              <a:rPr lang="en-US" sz="4000" dirty="0" smtClean="0"/>
              <a:t> - </a:t>
            </a:r>
            <a:r>
              <a:rPr lang="en-US" sz="4000" dirty="0" err="1" smtClean="0"/>
              <a:t>R</a:t>
            </a:r>
            <a:r>
              <a:rPr lang="en-US" sz="4000" baseline="-25000" dirty="0" err="1" smtClean="0"/>
              <a:t>f</a:t>
            </a:r>
            <a:r>
              <a:rPr lang="en-US" sz="4000" dirty="0" smtClean="0"/>
              <a:t>)</a:t>
            </a:r>
            <a:r>
              <a:rPr lang="en-US" sz="4000" dirty="0" smtClean="0">
                <a:latin typeface="Symbol" pitchFamily="18" charset="2"/>
              </a:rPr>
              <a:t> </a:t>
            </a:r>
            <a:r>
              <a:rPr lang="en-US" sz="4000" dirty="0" err="1" smtClean="0">
                <a:latin typeface="Symbol" pitchFamily="18" charset="2"/>
              </a:rPr>
              <a:t>b</a:t>
            </a:r>
            <a:r>
              <a:rPr lang="en-US" sz="4000" baseline="-25000" dirty="0" err="1" smtClean="0"/>
              <a:t>j</a:t>
            </a:r>
            <a:endParaRPr lang="en-US" sz="4000" dirty="0"/>
          </a:p>
        </p:txBody>
      </p:sp>
      <p:sp>
        <p:nvSpPr>
          <p:cNvPr id="4" name="Rectangle 3"/>
          <p:cNvSpPr/>
          <p:nvPr/>
        </p:nvSpPr>
        <p:spPr>
          <a:xfrm>
            <a:off x="2057400" y="1828800"/>
            <a:ext cx="4343400" cy="1066800"/>
          </a:xfrm>
          <a:prstGeom prst="rect">
            <a:avLst/>
          </a:prstGeom>
          <a:solidFill>
            <a:schemeClr val="accent3">
              <a:lumMod val="40000"/>
              <a:lumOff val="60000"/>
              <a:alpha val="3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676136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reeform 2"/>
          <p:cNvSpPr>
            <a:spLocks/>
          </p:cNvSpPr>
          <p:nvPr/>
        </p:nvSpPr>
        <p:spPr bwMode="auto">
          <a:xfrm>
            <a:off x="1828800" y="2971800"/>
            <a:ext cx="4878388" cy="1982788"/>
          </a:xfrm>
          <a:custGeom>
            <a:avLst/>
            <a:gdLst>
              <a:gd name="T0" fmla="*/ 0 w 3073"/>
              <a:gd name="T1" fmla="*/ 1248 h 1249"/>
              <a:gd name="T2" fmla="*/ 3072 w 3073"/>
              <a:gd name="T3" fmla="*/ 1248 h 1249"/>
              <a:gd name="T4" fmla="*/ 3072 w 3073"/>
              <a:gd name="T5" fmla="*/ 0 h 1249"/>
              <a:gd name="T6" fmla="*/ 0 w 3073"/>
              <a:gd name="T7" fmla="*/ 1248 h 1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73" h="1249">
                <a:moveTo>
                  <a:pt x="0" y="1248"/>
                </a:moveTo>
                <a:lnTo>
                  <a:pt x="3072" y="1248"/>
                </a:lnTo>
                <a:lnTo>
                  <a:pt x="3072" y="0"/>
                </a:lnTo>
                <a:lnTo>
                  <a:pt x="0" y="1248"/>
                </a:lnTo>
              </a:path>
            </a:pathLst>
          </a:custGeom>
          <a:pattFill prst="smConfetti">
            <a:fgClr>
              <a:schemeClr val="hlink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rnd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1828800" y="4953000"/>
            <a:ext cx="4876800" cy="914400"/>
          </a:xfrm>
          <a:prstGeom prst="rect">
            <a:avLst/>
          </a:prstGeom>
          <a:pattFill prst="pct20">
            <a:fgClr>
              <a:srgbClr val="42B200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382000" cy="13716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Security Market Line</a:t>
            </a:r>
          </a:p>
        </p:txBody>
      </p:sp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2189163" y="2006600"/>
            <a:ext cx="4047776" cy="70532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4000" dirty="0" err="1"/>
              <a:t>R</a:t>
            </a:r>
            <a:r>
              <a:rPr lang="en-US" sz="4000" baseline="-25000" dirty="0" err="1"/>
              <a:t>j</a:t>
            </a:r>
            <a:r>
              <a:rPr lang="en-US" sz="4000" dirty="0"/>
              <a:t> = </a:t>
            </a:r>
            <a:r>
              <a:rPr lang="en-US" sz="4000" dirty="0" err="1"/>
              <a:t>R</a:t>
            </a:r>
            <a:r>
              <a:rPr lang="en-US" sz="4000" baseline="-25000" dirty="0" err="1"/>
              <a:t>f</a:t>
            </a:r>
            <a:r>
              <a:rPr lang="en-US" sz="4000" dirty="0"/>
              <a:t> + </a:t>
            </a:r>
            <a:r>
              <a:rPr lang="en-US" sz="4000" dirty="0" smtClean="0"/>
              <a:t>(</a:t>
            </a:r>
            <a:r>
              <a:rPr lang="en-US" sz="4000" dirty="0"/>
              <a:t>R</a:t>
            </a:r>
            <a:r>
              <a:rPr lang="en-US" sz="4000" baseline="-25000" dirty="0"/>
              <a:t>M</a:t>
            </a:r>
            <a:r>
              <a:rPr lang="en-US" sz="4000" dirty="0"/>
              <a:t> - </a:t>
            </a:r>
            <a:r>
              <a:rPr lang="en-US" sz="4000" dirty="0" err="1"/>
              <a:t>R</a:t>
            </a:r>
            <a:r>
              <a:rPr lang="en-US" sz="4000" baseline="-25000" dirty="0" err="1"/>
              <a:t>f</a:t>
            </a:r>
            <a:r>
              <a:rPr lang="en-US" sz="4000" dirty="0" smtClean="0"/>
              <a:t>)</a:t>
            </a:r>
            <a:r>
              <a:rPr lang="en-US" sz="4000" dirty="0" smtClean="0">
                <a:latin typeface="Symbol" pitchFamily="18" charset="2"/>
              </a:rPr>
              <a:t> </a:t>
            </a:r>
            <a:r>
              <a:rPr lang="en-US" sz="4000" dirty="0" err="1" smtClean="0">
                <a:latin typeface="Symbol" pitchFamily="18" charset="2"/>
              </a:rPr>
              <a:t>b</a:t>
            </a:r>
            <a:r>
              <a:rPr lang="en-US" sz="4000" baseline="-25000" dirty="0" err="1" smtClean="0"/>
              <a:t>j</a:t>
            </a:r>
            <a:endParaRPr lang="en-US" sz="4000" dirty="0"/>
          </a:p>
        </p:txBody>
      </p:sp>
      <p:sp>
        <p:nvSpPr>
          <p:cNvPr id="41992" name="Line 8"/>
          <p:cNvSpPr>
            <a:spLocks noChangeShapeType="1"/>
          </p:cNvSpPr>
          <p:nvPr/>
        </p:nvSpPr>
        <p:spPr bwMode="auto">
          <a:xfrm>
            <a:off x="1828800" y="2971800"/>
            <a:ext cx="0" cy="28956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3" name="Line 9"/>
          <p:cNvSpPr>
            <a:spLocks noChangeShapeType="1"/>
          </p:cNvSpPr>
          <p:nvPr/>
        </p:nvSpPr>
        <p:spPr bwMode="auto">
          <a:xfrm flipH="1">
            <a:off x="1819275" y="5867400"/>
            <a:ext cx="4886325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4" name="Line 10"/>
          <p:cNvSpPr>
            <a:spLocks noChangeShapeType="1"/>
          </p:cNvSpPr>
          <p:nvPr/>
        </p:nvSpPr>
        <p:spPr bwMode="auto">
          <a:xfrm>
            <a:off x="1828800" y="4953000"/>
            <a:ext cx="48768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5" name="Line 11"/>
          <p:cNvSpPr>
            <a:spLocks noChangeShapeType="1"/>
          </p:cNvSpPr>
          <p:nvPr/>
        </p:nvSpPr>
        <p:spPr bwMode="auto">
          <a:xfrm flipV="1">
            <a:off x="1828800" y="2971800"/>
            <a:ext cx="4876800" cy="1981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6" name="Rectangle 12"/>
          <p:cNvSpPr>
            <a:spLocks noChangeArrowheads="1"/>
          </p:cNvSpPr>
          <p:nvPr/>
        </p:nvSpPr>
        <p:spPr bwMode="auto">
          <a:xfrm>
            <a:off x="2147888" y="5845175"/>
            <a:ext cx="3470275" cy="728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18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</a:rPr>
              <a:t>b</a:t>
            </a:r>
            <a:r>
              <a:rPr lang="en-US" sz="1800" baseline="-250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</a:t>
            </a:r>
            <a:r>
              <a:rPr lang="en-US" sz="1800"/>
              <a:t> = </a:t>
            </a:r>
            <a:r>
              <a:rPr lang="en-US" sz="18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1.0</a:t>
            </a:r>
            <a:endParaRPr lang="en-US" sz="1800"/>
          </a:p>
          <a:p>
            <a:pPr algn="ctr"/>
            <a:r>
              <a:rPr lang="en-US" sz="2400"/>
              <a:t>Systematic Risk (Beta)</a:t>
            </a:r>
          </a:p>
        </p:txBody>
      </p:sp>
      <p:sp>
        <p:nvSpPr>
          <p:cNvPr id="41997" name="Line 13"/>
          <p:cNvSpPr>
            <a:spLocks noChangeShapeType="1"/>
          </p:cNvSpPr>
          <p:nvPr/>
        </p:nvSpPr>
        <p:spPr bwMode="auto">
          <a:xfrm flipV="1">
            <a:off x="3886200" y="4114800"/>
            <a:ext cx="0" cy="17526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8" name="Line 14"/>
          <p:cNvSpPr>
            <a:spLocks noChangeShapeType="1"/>
          </p:cNvSpPr>
          <p:nvPr/>
        </p:nvSpPr>
        <p:spPr bwMode="auto">
          <a:xfrm flipH="1">
            <a:off x="1828800" y="4114800"/>
            <a:ext cx="20574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9" name="Rectangle 15"/>
          <p:cNvSpPr>
            <a:spLocks noChangeArrowheads="1"/>
          </p:cNvSpPr>
          <p:nvPr/>
        </p:nvSpPr>
        <p:spPr bwMode="auto">
          <a:xfrm>
            <a:off x="1281113" y="4786313"/>
            <a:ext cx="4699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srgbClr val="42B2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</a:t>
            </a:r>
            <a:r>
              <a:rPr lang="en-US" sz="2400" baseline="-25000">
                <a:solidFill>
                  <a:srgbClr val="42B2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</a:t>
            </a:r>
          </a:p>
        </p:txBody>
      </p:sp>
      <p:sp>
        <p:nvSpPr>
          <p:cNvPr id="42000" name="Rectangle 16"/>
          <p:cNvSpPr>
            <a:spLocks noChangeArrowheads="1"/>
          </p:cNvSpPr>
          <p:nvPr/>
        </p:nvSpPr>
        <p:spPr bwMode="auto">
          <a:xfrm>
            <a:off x="1281113" y="3871913"/>
            <a:ext cx="57150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</a:t>
            </a:r>
            <a:r>
              <a:rPr lang="en-US" sz="2400" baseline="-2500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</a:t>
            </a:r>
          </a:p>
        </p:txBody>
      </p:sp>
      <p:sp>
        <p:nvSpPr>
          <p:cNvPr id="42001" name="Line 17"/>
          <p:cNvSpPr>
            <a:spLocks noChangeShapeType="1"/>
          </p:cNvSpPr>
          <p:nvPr/>
        </p:nvSpPr>
        <p:spPr bwMode="auto">
          <a:xfrm>
            <a:off x="1371600" y="3886200"/>
            <a:ext cx="152400" cy="0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2" name="Rectangle 18"/>
          <p:cNvSpPr>
            <a:spLocks noChangeArrowheads="1"/>
          </p:cNvSpPr>
          <p:nvPr/>
        </p:nvSpPr>
        <p:spPr bwMode="auto">
          <a:xfrm rot="16200000">
            <a:off x="-325437" y="4181475"/>
            <a:ext cx="256857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srgbClr val="A751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Required Return</a:t>
            </a:r>
          </a:p>
        </p:txBody>
      </p:sp>
      <p:sp>
        <p:nvSpPr>
          <p:cNvPr id="42003" name="Rectangle 19"/>
          <p:cNvSpPr>
            <a:spLocks noChangeArrowheads="1"/>
          </p:cNvSpPr>
          <p:nvPr/>
        </p:nvSpPr>
        <p:spPr bwMode="auto">
          <a:xfrm>
            <a:off x="6718300" y="3673475"/>
            <a:ext cx="170180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80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Risk</a:t>
            </a:r>
          </a:p>
          <a:p>
            <a:pPr algn="ctr"/>
            <a:r>
              <a:rPr lang="en-US" sz="280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Premium</a:t>
            </a:r>
          </a:p>
        </p:txBody>
      </p:sp>
      <p:sp>
        <p:nvSpPr>
          <p:cNvPr id="42004" name="Rectangle 20"/>
          <p:cNvSpPr>
            <a:spLocks noChangeArrowheads="1"/>
          </p:cNvSpPr>
          <p:nvPr/>
        </p:nvSpPr>
        <p:spPr bwMode="auto">
          <a:xfrm>
            <a:off x="6792913" y="4892675"/>
            <a:ext cx="1706562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800">
                <a:solidFill>
                  <a:srgbClr val="42B2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Risk-free</a:t>
            </a:r>
          </a:p>
          <a:p>
            <a:pPr algn="ctr"/>
            <a:r>
              <a:rPr lang="en-US" sz="2800">
                <a:solidFill>
                  <a:srgbClr val="42B2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Return</a:t>
            </a:r>
          </a:p>
        </p:txBody>
      </p:sp>
      <p:sp>
        <p:nvSpPr>
          <p:cNvPr id="42005" name="Line 21"/>
          <p:cNvSpPr>
            <a:spLocks noChangeShapeType="1"/>
          </p:cNvSpPr>
          <p:nvPr/>
        </p:nvSpPr>
        <p:spPr bwMode="auto">
          <a:xfrm>
            <a:off x="5000625" y="2057400"/>
            <a:ext cx="25717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6" name="Line 22"/>
          <p:cNvSpPr>
            <a:spLocks noChangeShapeType="1"/>
          </p:cNvSpPr>
          <p:nvPr/>
        </p:nvSpPr>
        <p:spPr bwMode="auto">
          <a:xfrm>
            <a:off x="2324100" y="2057400"/>
            <a:ext cx="2667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637336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458200" cy="12954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Security Market Line</a:t>
            </a:r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8534400" cy="44958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r>
              <a:rPr lang="en-US" sz="2800" u="sng" dirty="0"/>
              <a:t>Obtaining Betas</a:t>
            </a:r>
          </a:p>
          <a:p>
            <a:pPr marL="914400" lvl="1" indent="-457200"/>
            <a:r>
              <a:rPr lang="en-US" sz="2400" dirty="0"/>
              <a:t>Can use </a:t>
            </a:r>
            <a:r>
              <a:rPr lang="en-US" sz="2400" u="sng" dirty="0"/>
              <a:t>historical data</a:t>
            </a:r>
            <a:r>
              <a:rPr lang="en-US" sz="2400" dirty="0"/>
              <a:t> if past best represents the expectations of the future</a:t>
            </a:r>
          </a:p>
          <a:p>
            <a:pPr marL="914400" lvl="1" indent="-457200"/>
            <a:r>
              <a:rPr lang="en-US" sz="2400" dirty="0"/>
              <a:t>Can also utilize services like Value Line, Ibbotson Associates, etc.</a:t>
            </a:r>
          </a:p>
          <a:p>
            <a:r>
              <a:rPr lang="en-US" sz="2800" u="sng" dirty="0"/>
              <a:t>Adjusted Beta</a:t>
            </a:r>
          </a:p>
          <a:p>
            <a:pPr marL="914400" lvl="1" indent="-457200"/>
            <a:r>
              <a:rPr lang="en-US" sz="2400" dirty="0"/>
              <a:t>Betas have a tendency to revert to the mean of 1.0</a:t>
            </a:r>
          </a:p>
          <a:p>
            <a:pPr marL="914400" lvl="1" indent="-457200"/>
            <a:r>
              <a:rPr lang="en-US" sz="2400" dirty="0"/>
              <a:t>Can utilize combination of recent beta </a:t>
            </a:r>
            <a:r>
              <a:rPr lang="en-US" sz="2400"/>
              <a:t>and </a:t>
            </a:r>
            <a:r>
              <a:rPr lang="en-US" sz="2400" smtClean="0"/>
              <a:t>mean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4657123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447800"/>
            <a:ext cx="8534400" cy="47244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dirty="0" smtClean="0"/>
              <a:t>Management </a:t>
            </a:r>
            <a:r>
              <a:rPr lang="en-US" dirty="0"/>
              <a:t>at </a:t>
            </a:r>
            <a:r>
              <a:rPr lang="en-US" i="1" dirty="0" smtClean="0"/>
              <a:t>XY Corporations</a:t>
            </a:r>
            <a:r>
              <a:rPr lang="en-US" dirty="0" smtClean="0"/>
              <a:t> </a:t>
            </a:r>
            <a:r>
              <a:rPr lang="en-US" dirty="0"/>
              <a:t>is attempting to determine the rate of return required by their stock investors.  </a:t>
            </a:r>
            <a:r>
              <a:rPr lang="en-US" dirty="0" smtClean="0"/>
              <a:t>XY </a:t>
            </a:r>
            <a:r>
              <a:rPr lang="en-US" dirty="0"/>
              <a:t>is using a 6% </a:t>
            </a:r>
            <a:r>
              <a:rPr lang="en-US" dirty="0" err="1"/>
              <a:t>R</a:t>
            </a:r>
            <a:r>
              <a:rPr lang="en-US" baseline="-25000" dirty="0" err="1"/>
              <a:t>f</a:t>
            </a:r>
            <a:r>
              <a:rPr lang="en-US" dirty="0"/>
              <a:t> and a long-term market expected rate of return of 10%.  A stock analyst following the firm has calculated that the firm beta is 1.2.  What is the </a:t>
            </a:r>
            <a:r>
              <a:rPr lang="en-US" i="1" dirty="0"/>
              <a:t>required rate of return</a:t>
            </a:r>
            <a:r>
              <a:rPr lang="en-US" dirty="0"/>
              <a:t> on the stock of </a:t>
            </a:r>
            <a:r>
              <a:rPr lang="en-US" i="1" dirty="0" smtClean="0"/>
              <a:t>XY Corporations</a:t>
            </a:r>
            <a:r>
              <a:rPr lang="en-US" dirty="0"/>
              <a:t>?</a:t>
            </a:r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686800" cy="12954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3500" b="1" dirty="0"/>
              <a:t>Determination of the Required Rate of Return</a:t>
            </a:r>
          </a:p>
        </p:txBody>
      </p:sp>
    </p:spTree>
    <p:extLst>
      <p:ext uri="{BB962C8B-B14F-4D97-AF65-F5344CB8AC3E}">
        <p14:creationId xmlns="" xmlns:p14="http://schemas.microsoft.com/office/powerpoint/2010/main" val="26594863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115300" cy="44958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4400" dirty="0" smtClean="0"/>
              <a:t>R</a:t>
            </a:r>
            <a:r>
              <a:rPr lang="en-US" sz="4400" baseline="-25000" dirty="0" smtClean="0"/>
              <a:t>XY</a:t>
            </a:r>
            <a:r>
              <a:rPr lang="en-US" sz="4400" dirty="0" smtClean="0"/>
              <a:t> </a:t>
            </a:r>
            <a:r>
              <a:rPr lang="en-US" sz="4400" dirty="0"/>
              <a:t>= </a:t>
            </a:r>
            <a:r>
              <a:rPr lang="en-US" sz="4400" dirty="0" err="1"/>
              <a:t>R</a:t>
            </a:r>
            <a:r>
              <a:rPr lang="en-US" sz="4400" baseline="-25000" dirty="0" err="1"/>
              <a:t>f</a:t>
            </a:r>
            <a:r>
              <a:rPr lang="en-US" sz="4400" dirty="0"/>
              <a:t> + </a:t>
            </a:r>
            <a:r>
              <a:rPr lang="en-US" sz="4400" dirty="0" smtClean="0"/>
              <a:t>(</a:t>
            </a:r>
            <a:r>
              <a:rPr lang="en-US" sz="4400" dirty="0"/>
              <a:t>R</a:t>
            </a:r>
            <a:r>
              <a:rPr lang="en-US" sz="4400" baseline="-25000" dirty="0"/>
              <a:t>M</a:t>
            </a:r>
            <a:r>
              <a:rPr lang="en-US" sz="4400" dirty="0"/>
              <a:t> - </a:t>
            </a:r>
            <a:r>
              <a:rPr lang="en-US" sz="4400" dirty="0" err="1" smtClean="0"/>
              <a:t>R</a:t>
            </a:r>
            <a:r>
              <a:rPr lang="en-US" sz="4400" baseline="-25000" dirty="0" err="1" smtClean="0"/>
              <a:t>f</a:t>
            </a:r>
            <a:r>
              <a:rPr lang="en-US" sz="4400" dirty="0" smtClean="0"/>
              <a:t>)</a:t>
            </a:r>
            <a:r>
              <a:rPr lang="en-US" sz="4400" dirty="0" err="1" smtClean="0">
                <a:latin typeface="Symbol" pitchFamily="18" charset="2"/>
              </a:rPr>
              <a:t>b</a:t>
            </a:r>
            <a:r>
              <a:rPr lang="en-US" sz="4400" baseline="-25000" dirty="0" err="1" smtClean="0"/>
              <a:t>j</a:t>
            </a:r>
            <a:endParaRPr lang="en-US" sz="4400" dirty="0"/>
          </a:p>
          <a:p>
            <a:pPr marL="0" indent="0">
              <a:buFont typeface="Monotype Sorts" pitchFamily="2" charset="2"/>
              <a:buNone/>
            </a:pPr>
            <a:r>
              <a:rPr lang="en-US" sz="4400" dirty="0" smtClean="0"/>
              <a:t>R</a:t>
            </a:r>
            <a:r>
              <a:rPr lang="en-US" sz="4400" baseline="-25000" dirty="0" smtClean="0"/>
              <a:t>XY</a:t>
            </a:r>
            <a:r>
              <a:rPr lang="en-US" sz="4400" dirty="0" smtClean="0"/>
              <a:t> </a:t>
            </a:r>
            <a:r>
              <a:rPr lang="en-US" sz="4400" dirty="0"/>
              <a:t>= 6% + </a:t>
            </a:r>
            <a:r>
              <a:rPr lang="en-US" sz="4400" dirty="0" smtClean="0"/>
              <a:t>(</a:t>
            </a:r>
            <a:r>
              <a:rPr lang="en-US" sz="4400" dirty="0"/>
              <a:t>10% - 6</a:t>
            </a:r>
            <a:r>
              <a:rPr lang="en-US" sz="4400" dirty="0" smtClean="0"/>
              <a:t>%)1.2</a:t>
            </a:r>
            <a:endParaRPr lang="en-US" sz="4400" dirty="0"/>
          </a:p>
          <a:p>
            <a:pPr marL="0" indent="0">
              <a:buFont typeface="Monotype Sorts" pitchFamily="2" charset="2"/>
              <a:buNone/>
            </a:pPr>
            <a:r>
              <a:rPr lang="en-US" sz="4400" dirty="0" smtClean="0"/>
              <a:t>R</a:t>
            </a:r>
            <a:r>
              <a:rPr lang="en-US" sz="4400" baseline="-25000" dirty="0" smtClean="0"/>
              <a:t>XY</a:t>
            </a:r>
            <a:r>
              <a:rPr lang="en-US" sz="4400" dirty="0" smtClean="0"/>
              <a:t> </a:t>
            </a:r>
            <a:r>
              <a:rPr lang="en-US" sz="4400" dirty="0"/>
              <a:t>= 10.8%</a:t>
            </a:r>
          </a:p>
          <a:p>
            <a:pPr marL="0" indent="0">
              <a:buFont typeface="Monotype Sorts" pitchFamily="2" charset="2"/>
              <a:buNone/>
            </a:pPr>
            <a:r>
              <a:rPr lang="en-US" dirty="0"/>
              <a:t>The required rate of return exceeds the market rate of return as </a:t>
            </a:r>
            <a:r>
              <a:rPr lang="en-US" dirty="0" smtClean="0"/>
              <a:t>XY’s </a:t>
            </a:r>
            <a:r>
              <a:rPr lang="en-US" dirty="0"/>
              <a:t>beta exceeds the market beta (1.0).</a:t>
            </a:r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6858000" cy="13716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XYs </a:t>
            </a:r>
            <a:r>
              <a:rPr lang="en-US" sz="4000" b="1" dirty="0"/>
              <a:t>Required Rate of Return</a:t>
            </a:r>
          </a:p>
        </p:txBody>
      </p:sp>
      <p:sp>
        <p:nvSpPr>
          <p:cNvPr id="44038" name="Line 6"/>
          <p:cNvSpPr>
            <a:spLocks noChangeShapeType="1"/>
          </p:cNvSpPr>
          <p:nvPr/>
        </p:nvSpPr>
        <p:spPr bwMode="auto">
          <a:xfrm>
            <a:off x="533400" y="2209800"/>
            <a:ext cx="3238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9" name="Line 7"/>
          <p:cNvSpPr>
            <a:spLocks noChangeShapeType="1"/>
          </p:cNvSpPr>
          <p:nvPr/>
        </p:nvSpPr>
        <p:spPr bwMode="auto">
          <a:xfrm>
            <a:off x="2819400" y="2209800"/>
            <a:ext cx="3143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0" name="Line 8"/>
          <p:cNvSpPr>
            <a:spLocks noChangeShapeType="1"/>
          </p:cNvSpPr>
          <p:nvPr/>
        </p:nvSpPr>
        <p:spPr bwMode="auto">
          <a:xfrm>
            <a:off x="609600" y="3028950"/>
            <a:ext cx="3238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1" name="Line 9"/>
          <p:cNvSpPr>
            <a:spLocks noChangeShapeType="1"/>
          </p:cNvSpPr>
          <p:nvPr/>
        </p:nvSpPr>
        <p:spPr bwMode="auto">
          <a:xfrm>
            <a:off x="609600" y="3810000"/>
            <a:ext cx="3238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18441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7848600" cy="47244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>
            <a:noAutofit/>
          </a:bodyPr>
          <a:lstStyle/>
          <a:p>
            <a:pPr marL="0" indent="0">
              <a:spcBef>
                <a:spcPct val="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dirty="0" smtClean="0"/>
              <a:t>XY </a:t>
            </a:r>
            <a:r>
              <a:rPr lang="en-US" dirty="0"/>
              <a:t>is also attempting to determine the intrinsic value of the </a:t>
            </a:r>
            <a:r>
              <a:rPr lang="en-US" dirty="0" smtClean="0"/>
              <a:t>stock and </a:t>
            </a:r>
            <a:r>
              <a:rPr lang="en-US" dirty="0"/>
              <a:t>is using the </a:t>
            </a:r>
            <a:r>
              <a:rPr lang="en-US" u="sng" dirty="0"/>
              <a:t>constant growth model</a:t>
            </a:r>
            <a:r>
              <a:rPr lang="en-US" dirty="0"/>
              <a:t>.  </a:t>
            </a:r>
            <a:r>
              <a:rPr lang="en-US" dirty="0" smtClean="0"/>
              <a:t>It is estimated </a:t>
            </a:r>
            <a:r>
              <a:rPr lang="en-US" dirty="0"/>
              <a:t>that the dividend next period will be $0.50 and that </a:t>
            </a:r>
            <a:r>
              <a:rPr lang="en-US" dirty="0" smtClean="0"/>
              <a:t>XY </a:t>
            </a:r>
            <a:r>
              <a:rPr lang="en-US" dirty="0"/>
              <a:t>will grow at a constant rate of 5.8%.  The stock is currently selling for $15.</a:t>
            </a:r>
          </a:p>
          <a:p>
            <a:pPr marL="0" indent="0">
              <a:spcBef>
                <a:spcPct val="3000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dirty="0"/>
              <a:t>What is the intrinsic value of the stock?  Is the stock over or underpriced?</a:t>
            </a:r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534400" cy="15240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3800" b="1" dirty="0"/>
              <a:t>Determination of the Intrinsic Value of </a:t>
            </a:r>
            <a:r>
              <a:rPr lang="en-US" sz="3800" b="1" dirty="0" smtClean="0"/>
              <a:t>XY</a:t>
            </a:r>
            <a:endParaRPr lang="en-US" sz="3800" b="1" dirty="0"/>
          </a:p>
        </p:txBody>
      </p:sp>
    </p:spTree>
    <p:extLst>
      <p:ext uri="{BB962C8B-B14F-4D97-AF65-F5344CB8AC3E}">
        <p14:creationId xmlns="" xmlns:p14="http://schemas.microsoft.com/office/powerpoint/2010/main" val="16231570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19200" y="4572000"/>
            <a:ext cx="6553200" cy="20574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 algn="ctr">
              <a:spcBef>
                <a:spcPct val="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sz="3200"/>
              <a:t>The stock is </a:t>
            </a:r>
            <a:r>
              <a:rPr lang="en-US" sz="3200" i="1" u="sng"/>
              <a:t>OVERVALUED</a:t>
            </a:r>
            <a:r>
              <a:rPr lang="en-US" sz="3200"/>
              <a:t> as the market price ($15) exceeds the intrinsic value ($10).</a:t>
            </a:r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534400" cy="17526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3800" b="1" dirty="0"/>
              <a:t>Determination of the Intrinsic Value of </a:t>
            </a:r>
            <a:r>
              <a:rPr lang="en-US" sz="3800" b="1" dirty="0" smtClean="0"/>
              <a:t>XY</a:t>
            </a:r>
            <a:endParaRPr lang="en-US" sz="3800" b="1" dirty="0"/>
          </a:p>
        </p:txBody>
      </p:sp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5395913" y="1981200"/>
            <a:ext cx="1235917" cy="643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600"/>
              <a:t>$0.50</a:t>
            </a:r>
          </a:p>
        </p:txBody>
      </p:sp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4710113" y="2514600"/>
            <a:ext cx="2596866" cy="643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600"/>
              <a:t>10.8% - 5.8%</a:t>
            </a:r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1597368" y="2057400"/>
            <a:ext cx="1682065" cy="119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3600"/>
              <a:t>Intrinsic</a:t>
            </a:r>
          </a:p>
          <a:p>
            <a:pPr algn="ctr"/>
            <a:r>
              <a:rPr lang="en-US" sz="3600"/>
              <a:t>Value</a:t>
            </a:r>
          </a:p>
        </p:txBody>
      </p:sp>
      <p:sp>
        <p:nvSpPr>
          <p:cNvPr id="46089" name="Rectangle 9"/>
          <p:cNvSpPr>
            <a:spLocks noChangeArrowheads="1"/>
          </p:cNvSpPr>
          <p:nvPr/>
        </p:nvSpPr>
        <p:spPr bwMode="auto">
          <a:xfrm>
            <a:off x="3887788" y="2257425"/>
            <a:ext cx="403225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sz="3600"/>
              <a:t>=</a:t>
            </a:r>
          </a:p>
        </p:txBody>
      </p:sp>
      <p:sp>
        <p:nvSpPr>
          <p:cNvPr id="46090" name="Line 10"/>
          <p:cNvSpPr>
            <a:spLocks noChangeShapeType="1"/>
          </p:cNvSpPr>
          <p:nvPr/>
        </p:nvSpPr>
        <p:spPr bwMode="auto">
          <a:xfrm>
            <a:off x="4800600" y="2514600"/>
            <a:ext cx="2667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1" name="Rectangle 11"/>
          <p:cNvSpPr>
            <a:spLocks noChangeArrowheads="1"/>
          </p:cNvSpPr>
          <p:nvPr/>
        </p:nvSpPr>
        <p:spPr bwMode="auto">
          <a:xfrm>
            <a:off x="3887788" y="3476625"/>
            <a:ext cx="403225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sz="3600"/>
              <a:t>=</a:t>
            </a:r>
          </a:p>
        </p:txBody>
      </p:sp>
      <p:sp>
        <p:nvSpPr>
          <p:cNvPr id="46092" name="Rectangle 12"/>
          <p:cNvSpPr>
            <a:spLocks noChangeArrowheads="1"/>
          </p:cNvSpPr>
          <p:nvPr/>
        </p:nvSpPr>
        <p:spPr bwMode="auto">
          <a:xfrm>
            <a:off x="4703763" y="3498850"/>
            <a:ext cx="884859" cy="64376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3600"/>
              <a:t>$10</a:t>
            </a:r>
          </a:p>
        </p:txBody>
      </p:sp>
    </p:spTree>
    <p:extLst>
      <p:ext uri="{BB962C8B-B14F-4D97-AF65-F5344CB8AC3E}">
        <p14:creationId xmlns="" xmlns:p14="http://schemas.microsoft.com/office/powerpoint/2010/main" val="30098763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305800" cy="13716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Security Market Line</a:t>
            </a:r>
          </a:p>
        </p:txBody>
      </p:sp>
      <p:sp>
        <p:nvSpPr>
          <p:cNvPr id="47109" name="Line 5"/>
          <p:cNvSpPr>
            <a:spLocks noChangeShapeType="1"/>
          </p:cNvSpPr>
          <p:nvPr/>
        </p:nvSpPr>
        <p:spPr bwMode="auto">
          <a:xfrm>
            <a:off x="1828800" y="2209800"/>
            <a:ext cx="0" cy="33528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0" name="Line 6"/>
          <p:cNvSpPr>
            <a:spLocks noChangeShapeType="1"/>
          </p:cNvSpPr>
          <p:nvPr/>
        </p:nvSpPr>
        <p:spPr bwMode="auto">
          <a:xfrm flipH="1">
            <a:off x="1819275" y="5562600"/>
            <a:ext cx="6181725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1" name="Line 7"/>
          <p:cNvSpPr>
            <a:spLocks noChangeShapeType="1"/>
          </p:cNvSpPr>
          <p:nvPr/>
        </p:nvSpPr>
        <p:spPr bwMode="auto">
          <a:xfrm flipV="1">
            <a:off x="1828800" y="2209800"/>
            <a:ext cx="6019800" cy="2438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2" name="Rectangle 8"/>
          <p:cNvSpPr>
            <a:spLocks noChangeArrowheads="1"/>
          </p:cNvSpPr>
          <p:nvPr/>
        </p:nvSpPr>
        <p:spPr bwMode="auto">
          <a:xfrm>
            <a:off x="2986088" y="5700713"/>
            <a:ext cx="347027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/>
              <a:t>Systematic Risk (Beta)</a:t>
            </a:r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1262063" y="4387872"/>
            <a:ext cx="452048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 dirty="0" err="1"/>
              <a:t>R</a:t>
            </a:r>
            <a:r>
              <a:rPr lang="en-US" sz="2800" baseline="-25000" dirty="0" err="1"/>
              <a:t>f</a:t>
            </a:r>
            <a:endParaRPr lang="en-US" sz="2800" baseline="-25000" dirty="0"/>
          </a:p>
        </p:txBody>
      </p:sp>
      <p:sp>
        <p:nvSpPr>
          <p:cNvPr id="47114" name="Rectangle 10"/>
          <p:cNvSpPr>
            <a:spLocks noChangeArrowheads="1"/>
          </p:cNvSpPr>
          <p:nvPr/>
        </p:nvSpPr>
        <p:spPr bwMode="auto">
          <a:xfrm rot="16200000">
            <a:off x="-249237" y="3725863"/>
            <a:ext cx="256857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400">
                <a:solidFill>
                  <a:srgbClr val="A7515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Required Return</a:t>
            </a:r>
          </a:p>
        </p:txBody>
      </p:sp>
      <p:sp>
        <p:nvSpPr>
          <p:cNvPr id="47115" name="Oval 11"/>
          <p:cNvSpPr>
            <a:spLocks noChangeArrowheads="1"/>
          </p:cNvSpPr>
          <p:nvPr/>
        </p:nvSpPr>
        <p:spPr bwMode="auto">
          <a:xfrm>
            <a:off x="3435350" y="2597150"/>
            <a:ext cx="215900" cy="21590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16" name="Oval 12"/>
          <p:cNvSpPr>
            <a:spLocks noChangeArrowheads="1"/>
          </p:cNvSpPr>
          <p:nvPr/>
        </p:nvSpPr>
        <p:spPr bwMode="auto">
          <a:xfrm>
            <a:off x="5721350" y="4044950"/>
            <a:ext cx="215900" cy="215900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17" name="Line 13"/>
          <p:cNvSpPr>
            <a:spLocks noChangeShapeType="1"/>
          </p:cNvSpPr>
          <p:nvPr/>
        </p:nvSpPr>
        <p:spPr bwMode="auto">
          <a:xfrm>
            <a:off x="3543300" y="2914650"/>
            <a:ext cx="0" cy="990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8" name="Line 14"/>
          <p:cNvSpPr>
            <a:spLocks noChangeShapeType="1"/>
          </p:cNvSpPr>
          <p:nvPr/>
        </p:nvSpPr>
        <p:spPr bwMode="auto">
          <a:xfrm flipV="1">
            <a:off x="5829300" y="3086100"/>
            <a:ext cx="0" cy="914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6342063" y="3254375"/>
            <a:ext cx="1450975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1800"/>
              <a:t>Direction of</a:t>
            </a:r>
          </a:p>
          <a:p>
            <a:pPr algn="ctr"/>
            <a:r>
              <a:rPr lang="en-US" sz="1800"/>
              <a:t>Movement</a:t>
            </a:r>
          </a:p>
        </p:txBody>
      </p:sp>
      <p:sp>
        <p:nvSpPr>
          <p:cNvPr id="47120" name="Rectangle 16"/>
          <p:cNvSpPr>
            <a:spLocks noChangeArrowheads="1"/>
          </p:cNvSpPr>
          <p:nvPr/>
        </p:nvSpPr>
        <p:spPr bwMode="auto">
          <a:xfrm>
            <a:off x="2055813" y="2987675"/>
            <a:ext cx="1450975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1800"/>
              <a:t>Direction of</a:t>
            </a:r>
          </a:p>
          <a:p>
            <a:pPr algn="ctr"/>
            <a:r>
              <a:rPr lang="en-US" sz="1800"/>
              <a:t>Movement</a:t>
            </a:r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3700463" y="4511675"/>
            <a:ext cx="3702050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Stock Y </a:t>
            </a:r>
            <a:r>
              <a:rPr lang="en-US" sz="2800"/>
              <a:t>(Overpriced)</a:t>
            </a:r>
          </a:p>
        </p:txBody>
      </p:sp>
      <p:sp>
        <p:nvSpPr>
          <p:cNvPr id="47122" name="Rectangle 18"/>
          <p:cNvSpPr>
            <a:spLocks noChangeArrowheads="1"/>
          </p:cNvSpPr>
          <p:nvPr/>
        </p:nvSpPr>
        <p:spPr bwMode="auto">
          <a:xfrm>
            <a:off x="2309813" y="1997075"/>
            <a:ext cx="3919537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800">
                <a:solidFill>
                  <a:srgbClr val="380069"/>
                </a:solidFill>
              </a:rPr>
              <a:t>Stock X </a:t>
            </a:r>
            <a:r>
              <a:rPr lang="en-US" sz="2800"/>
              <a:t>(Underpriced)</a:t>
            </a:r>
          </a:p>
        </p:txBody>
      </p:sp>
    </p:spTree>
    <p:extLst>
      <p:ext uri="{BB962C8B-B14F-4D97-AF65-F5344CB8AC3E}">
        <p14:creationId xmlns="" xmlns:p14="http://schemas.microsoft.com/office/powerpoint/2010/main" val="20265882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42950" y="1905000"/>
            <a:ext cx="7277100" cy="4724400"/>
          </a:xfrm>
          <a:noFill/>
          <a:ln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spcBef>
                <a:spcPct val="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sz="3400" dirty="0"/>
              <a:t>Small-firm Effect</a:t>
            </a:r>
          </a:p>
          <a:p>
            <a:pPr marL="0" indent="0">
              <a:spcBef>
                <a:spcPct val="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sz="3400" dirty="0"/>
              <a:t>Price / Earnings Effect</a:t>
            </a:r>
          </a:p>
          <a:p>
            <a:pPr marL="0" indent="0">
              <a:spcBef>
                <a:spcPct val="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sz="3400" dirty="0"/>
              <a:t>January Effect</a:t>
            </a:r>
          </a:p>
          <a:p>
            <a:pPr marL="0" indent="0">
              <a:spcBef>
                <a:spcPct val="60000"/>
              </a:spcBef>
              <a:spcAft>
                <a:spcPct val="40000"/>
              </a:spcAft>
              <a:buFont typeface="Monotype Sorts" pitchFamily="2" charset="2"/>
              <a:buNone/>
            </a:pPr>
            <a:r>
              <a:rPr lang="en-US" sz="3400" dirty="0"/>
              <a:t>These anomalies have presented serious challenges to the CAPM theory.</a:t>
            </a:r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763000" cy="175260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3500" b="1" dirty="0"/>
              <a:t>Determination of the Required Rate of Return</a:t>
            </a:r>
          </a:p>
        </p:txBody>
      </p:sp>
    </p:spTree>
    <p:extLst>
      <p:ext uri="{BB962C8B-B14F-4D97-AF65-F5344CB8AC3E}">
        <p14:creationId xmlns="" xmlns:p14="http://schemas.microsoft.com/office/powerpoint/2010/main" val="29614429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/>
              <a:t>Three Forms of Market Efficiency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Eugene </a:t>
            </a:r>
            <a:r>
              <a:rPr lang="en-US" sz="2400" dirty="0" err="1" smtClean="0"/>
              <a:t>Fama</a:t>
            </a:r>
            <a:r>
              <a:rPr lang="en-US" sz="2400" dirty="0" smtClean="0"/>
              <a:t>, a pioneer in efficient Markets research has described three levels of market efficiency:</a:t>
            </a:r>
          </a:p>
          <a:p>
            <a:pPr marL="0" indent="0">
              <a:buNone/>
            </a:pPr>
            <a:r>
              <a:rPr lang="en-US" sz="2400" b="1" i="1" dirty="0" smtClean="0"/>
              <a:t>Weak-form efficiency</a:t>
            </a:r>
            <a:r>
              <a:rPr lang="en-US" sz="2400" dirty="0" smtClean="0"/>
              <a:t>: Current prices fully reflect the historical sequence of prices. The investors can’t improve forecasts for future prices based on the historical information.</a:t>
            </a:r>
          </a:p>
          <a:p>
            <a:pPr marL="0" indent="0">
              <a:buNone/>
            </a:pPr>
            <a:r>
              <a:rPr lang="en-US" sz="2400" b="1" i="1" dirty="0" smtClean="0"/>
              <a:t>Semi strong-form efficiency</a:t>
            </a:r>
            <a:r>
              <a:rPr lang="en-US" sz="2400" dirty="0" smtClean="0"/>
              <a:t>: Current prices fully reflect all publicly available information, including such things as annual reports and news items.</a:t>
            </a:r>
          </a:p>
          <a:p>
            <a:pPr marL="0" indent="0">
              <a:buNone/>
            </a:pPr>
            <a:r>
              <a:rPr lang="en-US" sz="2400" b="1" i="1" dirty="0" smtClean="0"/>
              <a:t>Strong-form efficiency</a:t>
            </a:r>
            <a:r>
              <a:rPr lang="en-US" sz="2400" dirty="0" smtClean="0"/>
              <a:t>: Current prices fully reflect all information, both public and private (i.e., information known only to insider)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40954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91440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POSSIBLE            PROBABILITY OF</a:t>
            </a:r>
            <a:endParaRPr lang="en-US" sz="2800" dirty="0"/>
          </a:p>
          <a:p>
            <a:r>
              <a:rPr lang="it-IT" sz="2800" dirty="0"/>
              <a:t>RETURN, Ri </a:t>
            </a:r>
            <a:r>
              <a:rPr lang="it-IT" sz="2800" dirty="0" smtClean="0"/>
              <a:t>       OCCURRENCE</a:t>
            </a:r>
            <a:r>
              <a:rPr lang="it-IT" sz="2800" dirty="0"/>
              <a:t>, Pi </a:t>
            </a:r>
            <a:r>
              <a:rPr lang="it-IT" sz="2800" dirty="0" smtClean="0"/>
              <a:t>           (</a:t>
            </a:r>
            <a:r>
              <a:rPr lang="it-IT" sz="2800" dirty="0"/>
              <a:t>Ri)(Pi) </a:t>
            </a:r>
            <a:r>
              <a:rPr lang="it-IT" sz="2800" dirty="0" smtClean="0"/>
              <a:t>       (</a:t>
            </a:r>
            <a:r>
              <a:rPr lang="it-IT" sz="2800" dirty="0"/>
              <a:t>Ri - R)</a:t>
            </a:r>
            <a:r>
              <a:rPr lang="it-IT" sz="2800" baseline="30000" dirty="0"/>
              <a:t>2</a:t>
            </a:r>
            <a:r>
              <a:rPr lang="it-IT" sz="2800" dirty="0"/>
              <a:t>(Pi</a:t>
            </a:r>
            <a:r>
              <a:rPr lang="it-IT" sz="2800" dirty="0" smtClean="0"/>
              <a:t>)</a:t>
            </a:r>
            <a:endParaRPr lang="it-IT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8077200" y="1391453"/>
            <a:ext cx="152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7374"/>
            <a:ext cx="2362200" cy="411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Problem 1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5999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01926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175" y="1200150"/>
            <a:ext cx="7105650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" y="22123"/>
            <a:ext cx="23622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Problem 3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1926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600200"/>
            <a:ext cx="8305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/>
              <a:t>Req. (RA) = .07 + (.13 - .07) (1.5) = .16</a:t>
            </a:r>
          </a:p>
          <a:p>
            <a:r>
              <a:rPr lang="fr-FR" sz="3600" dirty="0" err="1"/>
              <a:t>Req</a:t>
            </a:r>
            <a:r>
              <a:rPr lang="fr-FR" sz="3600" dirty="0"/>
              <a:t>. (RB) = .07 + (.13 - .07) (1.0) = .13</a:t>
            </a:r>
          </a:p>
          <a:p>
            <a:r>
              <a:rPr lang="fr-FR" sz="3600" dirty="0" err="1"/>
              <a:t>Req</a:t>
            </a:r>
            <a:r>
              <a:rPr lang="fr-FR" sz="3600" dirty="0"/>
              <a:t>. (RC) = .07 + (.13 - .07) (0.6) = .106</a:t>
            </a:r>
          </a:p>
          <a:p>
            <a:r>
              <a:rPr lang="fr-FR" sz="3600" dirty="0" err="1"/>
              <a:t>Req</a:t>
            </a:r>
            <a:r>
              <a:rPr lang="fr-FR" sz="3600" dirty="0"/>
              <a:t>. (RD) = .07 + (.13 - .07) (2.0) = .19</a:t>
            </a:r>
          </a:p>
          <a:p>
            <a:r>
              <a:rPr lang="fr-FR" sz="3600" dirty="0" err="1"/>
              <a:t>Req</a:t>
            </a:r>
            <a:r>
              <a:rPr lang="fr-FR" sz="3600" dirty="0"/>
              <a:t>. (RE) = .07 + (.13 - .07) (1.3) = .148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152400"/>
            <a:ext cx="2362200" cy="411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Problem 4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1926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914400"/>
            <a:ext cx="7400925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871538" y="4876800"/>
            <a:ext cx="6672262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5799" y="1524000"/>
            <a:ext cx="7586663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71538" y="943897"/>
            <a:ext cx="7400924" cy="76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09599" y="1219201"/>
            <a:ext cx="7772401" cy="3047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Common stock Symbol              Beta                 Proportion                 Weighted Beta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685799" y="4876800"/>
            <a:ext cx="76962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01926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01926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01926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/>
              <a:t>Summary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3962400"/>
          </a:xfrm>
        </p:spPr>
        <p:txBody>
          <a:bodyPr>
            <a:normAutofit/>
          </a:bodyPr>
          <a:lstStyle/>
          <a:p>
            <a:pPr marL="457200" indent="-457200">
              <a:buFont typeface="Monotype Sorts" pitchFamily="2" charset="2"/>
              <a:buAutoNum type="arabicPeriod"/>
            </a:pPr>
            <a:r>
              <a:rPr lang="en-US" sz="2400" dirty="0"/>
              <a:t>Define and explain the capital-asset pricing model (CAPM), beta, and the characteristic line.</a:t>
            </a:r>
          </a:p>
          <a:p>
            <a:pPr marL="457200" indent="-457200">
              <a:buFont typeface="Monotype Sorts" pitchFamily="2" charset="2"/>
              <a:buAutoNum type="arabicPeriod"/>
            </a:pPr>
            <a:r>
              <a:rPr lang="en-US" sz="2400" dirty="0"/>
              <a:t>Calculate a required rate of return using the capital-asset pricing model (CAPM).</a:t>
            </a:r>
          </a:p>
          <a:p>
            <a:pPr marL="457200" indent="-457200">
              <a:buFont typeface="Monotype Sorts" pitchFamily="2" charset="2"/>
              <a:buAutoNum type="arabicPeriod"/>
            </a:pPr>
            <a:r>
              <a:rPr lang="en-US" sz="2400" dirty="0"/>
              <a:t>Demonstrate how the Security Market Line (SML) can be used to describe this relationship between expected rate of return and systematic risk. </a:t>
            </a:r>
          </a:p>
          <a:p>
            <a:pPr marL="457200" indent="-457200">
              <a:buFont typeface="Monotype Sorts" pitchFamily="2" charset="2"/>
              <a:buAutoNum type="arabicPeriod"/>
            </a:pPr>
            <a:r>
              <a:rPr lang="en-US" sz="2400" dirty="0"/>
              <a:t>Explain what is meant by an “efficient financial market” and describe the three levels (or forms) to market efficiency.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422254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664</TotalTime>
  <Words>1623</Words>
  <Application>Microsoft Office PowerPoint</Application>
  <PresentationFormat>On-screen Show (4:3)</PresentationFormat>
  <Paragraphs>246</Paragraphs>
  <Slides>34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Office Theme</vt:lpstr>
      <vt:lpstr>Worksheet</vt:lpstr>
      <vt:lpstr>Summary of Previous Lecture</vt:lpstr>
      <vt:lpstr>Variance - Covariance Matrix</vt:lpstr>
      <vt:lpstr>Total Risk =  Systematic Risk + Unsystematic Risk</vt:lpstr>
      <vt:lpstr>Total Risk =  Systematic Risk + Unsystematic Risk</vt:lpstr>
      <vt:lpstr>Total Risk =  Systematic Risk + Unsystematic Risk</vt:lpstr>
      <vt:lpstr>Chapter 5 (II)</vt:lpstr>
      <vt:lpstr>Learning Outcomes</vt:lpstr>
      <vt:lpstr>Capital Asset Pricing Model (CAPM)</vt:lpstr>
      <vt:lpstr>CAPM Assumptions</vt:lpstr>
      <vt:lpstr>Characteristic Line</vt:lpstr>
      <vt:lpstr>Calculating Beta on Your Calculator</vt:lpstr>
      <vt:lpstr>Slide 12</vt:lpstr>
      <vt:lpstr>Slide 13</vt:lpstr>
      <vt:lpstr>Slide 14</vt:lpstr>
      <vt:lpstr>What is Beta?</vt:lpstr>
      <vt:lpstr>Characteristic Lines and Different Betas</vt:lpstr>
      <vt:lpstr>Security Market Line</vt:lpstr>
      <vt:lpstr>Security Market Line</vt:lpstr>
      <vt:lpstr>Security Market Line</vt:lpstr>
      <vt:lpstr>Determination of the Required Rate of Return</vt:lpstr>
      <vt:lpstr>XYs Required Rate of Return</vt:lpstr>
      <vt:lpstr>Determination of the Intrinsic Value of XY</vt:lpstr>
      <vt:lpstr>Determination of the Intrinsic Value of XY</vt:lpstr>
      <vt:lpstr>Security Market Line</vt:lpstr>
      <vt:lpstr>Determination of the Required Rate of Return</vt:lpstr>
      <vt:lpstr>Three Forms of Market Efficiency</vt:lpstr>
      <vt:lpstr>Problem 1</vt:lpstr>
      <vt:lpstr>Slide 28</vt:lpstr>
      <vt:lpstr>Problem 3</vt:lpstr>
      <vt:lpstr>Problem 4</vt:lpstr>
      <vt:lpstr>Slide 31</vt:lpstr>
      <vt:lpstr>Slide 32</vt:lpstr>
      <vt:lpstr>Slide 33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</dc:title>
  <dc:creator>Dr. Muhammad Azhar Khan</dc:creator>
  <cp:lastModifiedBy>NTS</cp:lastModifiedBy>
  <cp:revision>51</cp:revision>
  <dcterms:created xsi:type="dcterms:W3CDTF">2012-12-10T13:43:12Z</dcterms:created>
  <dcterms:modified xsi:type="dcterms:W3CDTF">2012-12-21T15:22:13Z</dcterms:modified>
</cp:coreProperties>
</file>