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9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300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9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E615-9459-4E43-8548-B9A43BF8A869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4AB6A-9FA3-4B80-BFA8-29D0846A77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4695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7736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341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4111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9600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4313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5372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217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4806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27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5062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5393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76250"/>
            <a:ext cx="6781800" cy="1276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7709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F1E7B-7AB3-408E-A70B-FD499F425D37}" type="datetimeFigureOut">
              <a:rPr lang="en-US" smtClean="0"/>
              <a:pPr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5661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Microsoft_Office_Excel_Chart1.xls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 of Previous Lecture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In previous lecture, we revised chapter 4 about the “Valuation of the Long Term Securities” and covered the following topics and also solved the problems given at the end of the chapter.</a:t>
            </a:r>
          </a:p>
          <a:p>
            <a:pPr marL="0" indent="0">
              <a:buNone/>
            </a:pPr>
            <a:endParaRPr lang="en-US" sz="2400" dirty="0" smtClean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400" dirty="0"/>
              <a:t>Differentiate and understand the various terms used to express value. </a:t>
            </a:r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sz="2400" dirty="0" smtClean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400" dirty="0" smtClean="0"/>
              <a:t>Determine </a:t>
            </a:r>
            <a:r>
              <a:rPr lang="en-US" sz="2400" dirty="0"/>
              <a:t>the value of bonds, preferred stocks, and common stocks. </a:t>
            </a:r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sz="2400" dirty="0" smtClean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400" dirty="0" smtClean="0"/>
              <a:t>Dividend </a:t>
            </a:r>
            <a:r>
              <a:rPr lang="en-US" sz="2400" dirty="0"/>
              <a:t>valuation </a:t>
            </a:r>
            <a:r>
              <a:rPr lang="en-US" sz="2400" dirty="0" smtClean="0"/>
              <a:t>models</a:t>
            </a:r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sz="2400" dirty="0" smtClean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400" dirty="0" smtClean="0"/>
              <a:t>Yield </a:t>
            </a:r>
            <a:r>
              <a:rPr lang="en-US" sz="2400" dirty="0"/>
              <a:t>to maturity and determination of required rate of </a:t>
            </a:r>
            <a:r>
              <a:rPr lang="en-US" sz="2400" dirty="0" smtClean="0"/>
              <a:t>return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84513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772400" cy="1143000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Chapter </a:t>
            </a:r>
            <a:r>
              <a:rPr lang="en-US" sz="5400" b="1" dirty="0" smtClean="0"/>
              <a:t>5 (I)</a:t>
            </a:r>
            <a:endParaRPr lang="en-US" sz="54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2514600"/>
            <a:ext cx="6324600" cy="2133600"/>
          </a:xfrm>
          <a:noFill/>
          <a:ln/>
          <a:effectLst/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Risk and Return</a:t>
            </a:r>
          </a:p>
        </p:txBody>
      </p:sp>
    </p:spTree>
    <p:extLst>
      <p:ext uri="{BB962C8B-B14F-4D97-AF65-F5344CB8AC3E}">
        <p14:creationId xmlns:p14="http://schemas.microsoft.com/office/powerpoint/2010/main" xmlns="" val="14152570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1027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6705600" cy="838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Learning Outcomes</a:t>
            </a:r>
            <a:endParaRPr lang="en-US" sz="4000" b="1" dirty="0"/>
          </a:p>
        </p:txBody>
      </p:sp>
      <p:sp>
        <p:nvSpPr>
          <p:cNvPr id="67588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458200" cy="5562600"/>
          </a:xfrm>
          <a:noFill/>
          <a:ln/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200" dirty="0" smtClean="0"/>
              <a:t>After studying Chapter 5, you should be able to:</a:t>
            </a:r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200" dirty="0" smtClean="0"/>
              <a:t>Understand </a:t>
            </a:r>
            <a:r>
              <a:rPr lang="en-US" sz="2200" dirty="0"/>
              <a:t>the relationship </a:t>
            </a:r>
            <a:r>
              <a:rPr lang="en-US" sz="2200" dirty="0" smtClean="0"/>
              <a:t>between </a:t>
            </a:r>
            <a:r>
              <a:rPr lang="en-US" sz="2200" dirty="0"/>
              <a:t>risk and return.</a:t>
            </a:r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200" dirty="0"/>
              <a:t>Define risk and return and </a:t>
            </a:r>
            <a:r>
              <a:rPr lang="en-US" sz="2200" dirty="0" smtClean="0"/>
              <a:t>how </a:t>
            </a:r>
            <a:r>
              <a:rPr lang="en-US" sz="2200" dirty="0"/>
              <a:t>to measure </a:t>
            </a:r>
            <a:r>
              <a:rPr lang="en-US" sz="2200" dirty="0" smtClean="0"/>
              <a:t>expected </a:t>
            </a:r>
            <a:r>
              <a:rPr lang="en-US" sz="2200" dirty="0"/>
              <a:t>return, standard deviation, and coefficient of variation.</a:t>
            </a:r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200" dirty="0"/>
              <a:t>Discuss the different types of investor attitudes toward risk. </a:t>
            </a:r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200" dirty="0"/>
              <a:t>Explain risk and return in a portfolio context, and distinguish between individual </a:t>
            </a:r>
            <a:r>
              <a:rPr lang="en-US" sz="2200" dirty="0" smtClean="0"/>
              <a:t>security risk </a:t>
            </a:r>
            <a:r>
              <a:rPr lang="en-US" sz="2200" dirty="0"/>
              <a:t>and </a:t>
            </a:r>
            <a:r>
              <a:rPr lang="en-US" sz="2200" dirty="0" smtClean="0"/>
              <a:t>a portfolio </a:t>
            </a:r>
            <a:r>
              <a:rPr lang="en-US" sz="2200" dirty="0"/>
              <a:t>risk.</a:t>
            </a:r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200" dirty="0"/>
              <a:t>Distinguish between avoidable (unsystematic) risk and unavoidable (systematic) risk and </a:t>
            </a:r>
            <a:r>
              <a:rPr lang="en-US" sz="2200" dirty="0" smtClean="0"/>
              <a:t>diversification of risk. </a:t>
            </a:r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200" dirty="0" smtClean="0"/>
              <a:t>Define </a:t>
            </a:r>
            <a:r>
              <a:rPr lang="en-US" sz="2200" dirty="0"/>
              <a:t>and explain the capital-asset pricing model (CAPM), beta, and the characteristic line.</a:t>
            </a:r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200" dirty="0"/>
              <a:t>Calculate a required rate of return using the capital-asset pricing model (CAPM).</a:t>
            </a:r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200" dirty="0"/>
              <a:t>Demonstrate how the Security Market Line (SML) can be used to describe this relationship between expected rate of return and systematic risk. </a:t>
            </a:r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200" dirty="0"/>
              <a:t>Explain what is meant by an “efficient financial market” and describe the three levels (or forms) to market efficiency.</a:t>
            </a:r>
          </a:p>
        </p:txBody>
      </p:sp>
    </p:spTree>
    <p:extLst>
      <p:ext uri="{BB962C8B-B14F-4D97-AF65-F5344CB8AC3E}">
        <p14:creationId xmlns:p14="http://schemas.microsoft.com/office/powerpoint/2010/main" xmlns="" val="33337458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1628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Risk and Return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534400" cy="44958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200"/>
              <a:t>Defining Risk and Return</a:t>
            </a:r>
          </a:p>
          <a:p>
            <a:pPr>
              <a:lnSpc>
                <a:spcPct val="80000"/>
              </a:lnSpc>
            </a:pPr>
            <a:r>
              <a:rPr lang="en-US" sz="3200"/>
              <a:t>Using Probability Distributions to Measure Risk</a:t>
            </a:r>
          </a:p>
          <a:p>
            <a:pPr>
              <a:lnSpc>
                <a:spcPct val="80000"/>
              </a:lnSpc>
            </a:pPr>
            <a:r>
              <a:rPr lang="en-US" sz="3200"/>
              <a:t>Attitudes Toward Risk</a:t>
            </a:r>
          </a:p>
          <a:p>
            <a:pPr>
              <a:lnSpc>
                <a:spcPct val="80000"/>
              </a:lnSpc>
            </a:pPr>
            <a:r>
              <a:rPr lang="en-US" sz="3200"/>
              <a:t>Risk and Return in a Portfolio Context</a:t>
            </a:r>
          </a:p>
          <a:p>
            <a:pPr>
              <a:lnSpc>
                <a:spcPct val="80000"/>
              </a:lnSpc>
            </a:pPr>
            <a:r>
              <a:rPr lang="en-US" sz="3200"/>
              <a:t>Diversification</a:t>
            </a:r>
          </a:p>
          <a:p>
            <a:pPr>
              <a:lnSpc>
                <a:spcPct val="80000"/>
              </a:lnSpc>
            </a:pPr>
            <a:r>
              <a:rPr lang="en-US" sz="3200"/>
              <a:t>The Capital Asset Pricing Model (CAPM)</a:t>
            </a:r>
          </a:p>
          <a:p>
            <a:pPr>
              <a:lnSpc>
                <a:spcPct val="80000"/>
              </a:lnSpc>
            </a:pPr>
            <a:r>
              <a:rPr lang="en-US" sz="3200"/>
              <a:t>Efficient Financial Markets</a:t>
            </a:r>
          </a:p>
        </p:txBody>
      </p:sp>
    </p:spTree>
    <p:extLst>
      <p:ext uri="{BB962C8B-B14F-4D97-AF65-F5344CB8AC3E}">
        <p14:creationId xmlns:p14="http://schemas.microsoft.com/office/powerpoint/2010/main" xmlns="" val="17862139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4676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Defining Return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534400" cy="28194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dirty="0"/>
              <a:t>Income received on an investment plus any change in market price, usually expressed as a percent of the beginning market price of the investment.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693475" y="4140403"/>
            <a:ext cx="4171549" cy="1543521"/>
            <a:chOff x="2881312" y="4876800"/>
            <a:chExt cx="4171549" cy="1543521"/>
          </a:xfrm>
        </p:grpSpPr>
        <p:sp>
          <p:nvSpPr>
            <p:cNvPr id="7175" name="Rectangle 7"/>
            <p:cNvSpPr>
              <a:spLocks noChangeArrowheads="1"/>
            </p:cNvSpPr>
            <p:nvPr/>
          </p:nvSpPr>
          <p:spPr bwMode="auto">
            <a:xfrm>
              <a:off x="4100513" y="4876800"/>
              <a:ext cx="2952348" cy="705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4000"/>
                <a:t>D</a:t>
              </a:r>
              <a:r>
                <a:rPr lang="en-US" sz="4000" baseline="-25000"/>
                <a:t>t</a:t>
              </a:r>
              <a:r>
                <a:rPr lang="en-US" sz="4000"/>
                <a:t> + (P</a:t>
              </a:r>
              <a:r>
                <a:rPr lang="en-US" sz="4000" baseline="-25000"/>
                <a:t>t</a:t>
              </a:r>
              <a:r>
                <a:rPr lang="en-US" sz="4000"/>
                <a:t> - P</a:t>
              </a:r>
              <a:r>
                <a:rPr lang="en-US" sz="4000" baseline="-25000"/>
                <a:t>t-1</a:t>
              </a:r>
              <a:r>
                <a:rPr lang="en-US" sz="4000"/>
                <a:t> )</a:t>
              </a:r>
            </a:p>
          </p:txBody>
        </p:sp>
        <p:sp>
          <p:nvSpPr>
            <p:cNvPr id="7176" name="Rectangle 8"/>
            <p:cNvSpPr>
              <a:spLocks noChangeArrowheads="1"/>
            </p:cNvSpPr>
            <p:nvPr/>
          </p:nvSpPr>
          <p:spPr bwMode="auto">
            <a:xfrm>
              <a:off x="5243513" y="5715000"/>
              <a:ext cx="841385" cy="705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4000"/>
                <a:t>P</a:t>
              </a:r>
              <a:r>
                <a:rPr lang="en-US" sz="4000" baseline="-25000"/>
                <a:t>t-1</a:t>
              </a:r>
            </a:p>
          </p:txBody>
        </p:sp>
        <p:sp>
          <p:nvSpPr>
            <p:cNvPr id="7177" name="Line 9"/>
            <p:cNvSpPr>
              <a:spLocks noChangeShapeType="1"/>
            </p:cNvSpPr>
            <p:nvPr/>
          </p:nvSpPr>
          <p:spPr bwMode="auto">
            <a:xfrm>
              <a:off x="4191000" y="5638800"/>
              <a:ext cx="2819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4000"/>
            </a:p>
          </p:txBody>
        </p:sp>
        <p:sp>
          <p:nvSpPr>
            <p:cNvPr id="7178" name="Rectangle 10"/>
            <p:cNvSpPr>
              <a:spLocks noChangeArrowheads="1"/>
            </p:cNvSpPr>
            <p:nvPr/>
          </p:nvSpPr>
          <p:spPr bwMode="auto">
            <a:xfrm>
              <a:off x="2881312" y="5197679"/>
              <a:ext cx="831960" cy="705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4000" dirty="0"/>
                <a:t>R 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970633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1628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Return Example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686800" cy="26670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/>
              <a:t>The stock price for Stock A was $10 per share 1 year ago.  The stock is currently trading at $9.50 per share and shareholders just received a $1 dividend.  What return was earned over the past year?</a:t>
            </a:r>
          </a:p>
        </p:txBody>
      </p:sp>
    </p:spTree>
    <p:extLst>
      <p:ext uri="{BB962C8B-B14F-4D97-AF65-F5344CB8AC3E}">
        <p14:creationId xmlns:p14="http://schemas.microsoft.com/office/powerpoint/2010/main" xmlns="" val="34357030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>
          <a:xfrm>
            <a:off x="510381" y="228600"/>
            <a:ext cx="71628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Return Example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458200" cy="26670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/>
              <a:t>The stock price for Stock A was $10 per share 1 year ago.  The stock is currently trading at $9.50 per share and shareholders just received a $1 dividend.  What return was earned over the past year?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95313" y="4843514"/>
            <a:ext cx="7580611" cy="1253366"/>
            <a:chOff x="595313" y="5029200"/>
            <a:chExt cx="7580611" cy="1253366"/>
          </a:xfrm>
        </p:grpSpPr>
        <p:sp>
          <p:nvSpPr>
            <p:cNvPr id="64519" name="Rectangle 7"/>
            <p:cNvSpPr>
              <a:spLocks noChangeArrowheads="1"/>
            </p:cNvSpPr>
            <p:nvPr/>
          </p:nvSpPr>
          <p:spPr bwMode="auto">
            <a:xfrm>
              <a:off x="1662113" y="5029200"/>
              <a:ext cx="4746493" cy="6437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600"/>
                <a:t>$1.00 + ($9.50 - $10.00 )</a:t>
              </a:r>
            </a:p>
          </p:txBody>
        </p:sp>
        <p:sp>
          <p:nvSpPr>
            <p:cNvPr id="64520" name="Rectangle 8"/>
            <p:cNvSpPr>
              <a:spLocks noChangeArrowheads="1"/>
            </p:cNvSpPr>
            <p:nvPr/>
          </p:nvSpPr>
          <p:spPr bwMode="auto">
            <a:xfrm>
              <a:off x="3414713" y="5638800"/>
              <a:ext cx="1469955" cy="6437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600"/>
                <a:t>$10.00</a:t>
              </a:r>
            </a:p>
          </p:txBody>
        </p:sp>
        <p:sp>
          <p:nvSpPr>
            <p:cNvPr id="64521" name="Line 9"/>
            <p:cNvSpPr>
              <a:spLocks noChangeShapeType="1"/>
            </p:cNvSpPr>
            <p:nvPr/>
          </p:nvSpPr>
          <p:spPr bwMode="auto">
            <a:xfrm>
              <a:off x="1828800" y="5638800"/>
              <a:ext cx="4953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22" name="Rectangle 10"/>
            <p:cNvSpPr>
              <a:spLocks noChangeArrowheads="1"/>
            </p:cNvSpPr>
            <p:nvPr/>
          </p:nvSpPr>
          <p:spPr bwMode="auto">
            <a:xfrm>
              <a:off x="595313" y="5365750"/>
              <a:ext cx="831960" cy="705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4000" i="1"/>
                <a:t>R</a:t>
              </a:r>
              <a:r>
                <a:rPr lang="en-US" sz="4000"/>
                <a:t> =</a:t>
              </a:r>
            </a:p>
          </p:txBody>
        </p:sp>
        <p:sp>
          <p:nvSpPr>
            <p:cNvPr id="64523" name="Rectangle 11"/>
            <p:cNvSpPr>
              <a:spLocks noChangeArrowheads="1"/>
            </p:cNvSpPr>
            <p:nvPr/>
          </p:nvSpPr>
          <p:spPr bwMode="auto">
            <a:xfrm>
              <a:off x="6996113" y="5289550"/>
              <a:ext cx="1179811" cy="705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4000"/>
                <a:t>= </a:t>
              </a:r>
              <a:r>
                <a:rPr lang="en-US" sz="4000" i="1"/>
                <a:t>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3158941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73152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Defining Risk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85750" y="2870405"/>
            <a:ext cx="8534400" cy="2615995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/>
              <a:t>What rate of return do you expect on your investment (savings) this year?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What rate will you actually earn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285750" y="1524000"/>
            <a:ext cx="8534400" cy="1314450"/>
          </a:xfrm>
          <a:prstGeom prst="rect">
            <a:avLst/>
          </a:prstGeom>
          <a:noFill/>
          <a:ln>
            <a:noFill/>
          </a:ln>
          <a:effectLst>
            <a:outerShdw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en-US" sz="3200" dirty="0"/>
              <a:t>The variability of returns from </a:t>
            </a:r>
            <a:r>
              <a:rPr lang="en-US" sz="3200" dirty="0" smtClean="0"/>
              <a:t>those that </a:t>
            </a:r>
            <a:r>
              <a:rPr lang="en-US" sz="3200" dirty="0"/>
              <a:t>are expected.</a:t>
            </a:r>
          </a:p>
        </p:txBody>
      </p:sp>
    </p:spTree>
    <p:extLst>
      <p:ext uri="{BB962C8B-B14F-4D97-AF65-F5344CB8AC3E}">
        <p14:creationId xmlns:p14="http://schemas.microsoft.com/office/powerpoint/2010/main" xmlns="" val="38337902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xfrm>
            <a:off x="508000" y="23813"/>
            <a:ext cx="8178800" cy="1576387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Determining Expected Return (Discrete Dist.)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08000" y="1980535"/>
            <a:ext cx="8331200" cy="47244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4000" dirty="0" smtClean="0"/>
              <a:t>R </a:t>
            </a:r>
            <a:r>
              <a:rPr lang="en-US" sz="4000" dirty="0"/>
              <a:t>= </a:t>
            </a:r>
            <a:r>
              <a:rPr lang="en-US" sz="4400" dirty="0">
                <a:latin typeface="Symbol" pitchFamily="18" charset="2"/>
              </a:rPr>
              <a:t>S</a:t>
            </a:r>
            <a:r>
              <a:rPr lang="en-US" sz="4000" dirty="0"/>
              <a:t> ( </a:t>
            </a:r>
            <a:r>
              <a:rPr lang="en-US" sz="4000" i="1" dirty="0" err="1"/>
              <a:t>R</a:t>
            </a:r>
            <a:r>
              <a:rPr lang="en-US" sz="4000" i="1" baseline="-25000" dirty="0" err="1"/>
              <a:t>i</a:t>
            </a:r>
            <a:r>
              <a:rPr lang="en-US" sz="4000" dirty="0"/>
              <a:t> )( </a:t>
            </a:r>
            <a:r>
              <a:rPr lang="en-US" sz="4000" i="1" dirty="0"/>
              <a:t>P</a:t>
            </a:r>
            <a:r>
              <a:rPr lang="en-US" sz="4000" i="1" baseline="-25000" dirty="0"/>
              <a:t>i</a:t>
            </a:r>
            <a:r>
              <a:rPr lang="en-US" sz="4000" dirty="0"/>
              <a:t> </a:t>
            </a:r>
            <a:r>
              <a:rPr lang="en-US" sz="4000" dirty="0" smtClean="0"/>
              <a:t>)</a:t>
            </a:r>
          </a:p>
          <a:p>
            <a:pPr marL="0" indent="0">
              <a:buFont typeface="Monotype Sorts" pitchFamily="2" charset="2"/>
              <a:buNone/>
            </a:pPr>
            <a:endParaRPr lang="en-US" sz="900" dirty="0"/>
          </a:p>
          <a:p>
            <a:pPr marL="0" indent="0">
              <a:spcBef>
                <a:spcPct val="40000"/>
              </a:spcBef>
              <a:buFont typeface="Monotype Sorts" pitchFamily="2" charset="2"/>
              <a:buNone/>
            </a:pPr>
            <a:r>
              <a:rPr lang="en-US" dirty="0"/>
              <a:t>R is the expected return for the asset,</a:t>
            </a:r>
          </a:p>
          <a:p>
            <a:pPr marL="0" indent="0">
              <a:buFont typeface="Monotype Sorts" pitchFamily="2" charset="2"/>
              <a:buNone/>
            </a:pPr>
            <a:r>
              <a:rPr lang="en-US" i="1" dirty="0" err="1"/>
              <a:t>R</a:t>
            </a:r>
            <a:r>
              <a:rPr lang="en-US" i="1" baseline="-25000" dirty="0" err="1"/>
              <a:t>i</a:t>
            </a:r>
            <a:r>
              <a:rPr lang="en-US" dirty="0"/>
              <a:t> is the return for the </a:t>
            </a:r>
            <a:r>
              <a:rPr lang="en-US" dirty="0" err="1"/>
              <a:t>i</a:t>
            </a:r>
            <a:r>
              <a:rPr lang="en-US" baseline="30000" dirty="0" err="1"/>
              <a:t>th</a:t>
            </a:r>
            <a:r>
              <a:rPr lang="en-US" dirty="0"/>
              <a:t> possibility,</a:t>
            </a:r>
          </a:p>
          <a:p>
            <a:pPr marL="0" indent="0">
              <a:buFont typeface="Monotype Sorts" pitchFamily="2" charset="2"/>
              <a:buNone/>
            </a:pPr>
            <a:r>
              <a:rPr lang="en-US" i="1" dirty="0"/>
              <a:t>P</a:t>
            </a:r>
            <a:r>
              <a:rPr lang="en-US" i="1" baseline="-25000" dirty="0"/>
              <a:t>i</a:t>
            </a:r>
            <a:r>
              <a:rPr lang="en-US" dirty="0"/>
              <a:t> is the probability of that return occurring,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n is the total number of possibilities.</a:t>
            </a: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589116" y="2212623"/>
            <a:ext cx="304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1371600" y="1753523"/>
            <a:ext cx="344647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n</a:t>
            </a: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1369142" y="2541742"/>
            <a:ext cx="6127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 err="1"/>
              <a:t>i</a:t>
            </a:r>
            <a:r>
              <a:rPr lang="en-US" sz="2400" dirty="0"/>
              <a:t>=1</a:t>
            </a:r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579284" y="3124200"/>
            <a:ext cx="254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65959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1" name="Rectangle 5"/>
          <p:cNvSpPr>
            <a:spLocks noGrp="1" noChangeArrowheads="1"/>
          </p:cNvSpPr>
          <p:nvPr>
            <p:ph type="title"/>
          </p:nvPr>
        </p:nvSpPr>
        <p:spPr>
          <a:xfrm>
            <a:off x="647700" y="0"/>
            <a:ext cx="8420100" cy="1600200"/>
          </a:xfrm>
          <a:noFill/>
          <a:ln/>
          <a:effectLst/>
        </p:spPr>
        <p:txBody>
          <a:bodyPr/>
          <a:lstStyle/>
          <a:p>
            <a:pPr algn="l"/>
            <a:r>
              <a:rPr lang="en-US" sz="3600" b="1" dirty="0"/>
              <a:t>How to Determine the Expected Return and Standard Deviation</a:t>
            </a:r>
          </a:p>
        </p:txBody>
      </p:sp>
      <p:sp>
        <p:nvSpPr>
          <p:cNvPr id="50183" name="Line 7"/>
          <p:cNvSpPr>
            <a:spLocks noChangeShapeType="1"/>
          </p:cNvSpPr>
          <p:nvPr/>
        </p:nvSpPr>
        <p:spPr bwMode="auto">
          <a:xfrm>
            <a:off x="685800" y="3048000"/>
            <a:ext cx="5791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4" name="Line 8"/>
          <p:cNvSpPr>
            <a:spLocks noChangeShapeType="1"/>
          </p:cNvSpPr>
          <p:nvPr/>
        </p:nvSpPr>
        <p:spPr bwMode="auto">
          <a:xfrm>
            <a:off x="647700" y="1981200"/>
            <a:ext cx="814705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5" name="Line 9"/>
          <p:cNvSpPr>
            <a:spLocks noChangeShapeType="1"/>
          </p:cNvSpPr>
          <p:nvPr/>
        </p:nvSpPr>
        <p:spPr bwMode="auto">
          <a:xfrm>
            <a:off x="685800" y="5715000"/>
            <a:ext cx="5791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6" name="Line 10"/>
          <p:cNvSpPr>
            <a:spLocks noChangeShapeType="1"/>
          </p:cNvSpPr>
          <p:nvPr/>
        </p:nvSpPr>
        <p:spPr bwMode="auto">
          <a:xfrm>
            <a:off x="647700" y="6248400"/>
            <a:ext cx="81407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7" name="Line 11"/>
          <p:cNvSpPr>
            <a:spLocks noChangeShapeType="1"/>
          </p:cNvSpPr>
          <p:nvPr/>
        </p:nvSpPr>
        <p:spPr bwMode="auto">
          <a:xfrm>
            <a:off x="685800" y="1981200"/>
            <a:ext cx="0" cy="4267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8" name="Line 12"/>
          <p:cNvSpPr>
            <a:spLocks noChangeShapeType="1"/>
          </p:cNvSpPr>
          <p:nvPr/>
        </p:nvSpPr>
        <p:spPr bwMode="auto">
          <a:xfrm>
            <a:off x="8763000" y="1981200"/>
            <a:ext cx="0" cy="4267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9" name="Line 13"/>
          <p:cNvSpPr>
            <a:spLocks noChangeShapeType="1"/>
          </p:cNvSpPr>
          <p:nvPr/>
        </p:nvSpPr>
        <p:spPr bwMode="auto">
          <a:xfrm>
            <a:off x="2362200" y="2514600"/>
            <a:ext cx="0" cy="3733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0" name="Line 14"/>
          <p:cNvSpPr>
            <a:spLocks noChangeShapeType="1"/>
          </p:cNvSpPr>
          <p:nvPr/>
        </p:nvSpPr>
        <p:spPr bwMode="auto">
          <a:xfrm>
            <a:off x="4114800" y="1981200"/>
            <a:ext cx="0" cy="4267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1" name="Line 15"/>
          <p:cNvSpPr>
            <a:spLocks noChangeShapeType="1"/>
          </p:cNvSpPr>
          <p:nvPr/>
        </p:nvSpPr>
        <p:spPr bwMode="auto">
          <a:xfrm>
            <a:off x="6477000" y="1981200"/>
            <a:ext cx="0" cy="4267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2" name="Line 16"/>
          <p:cNvSpPr>
            <a:spLocks noChangeShapeType="1"/>
          </p:cNvSpPr>
          <p:nvPr/>
        </p:nvSpPr>
        <p:spPr bwMode="auto">
          <a:xfrm>
            <a:off x="4114800" y="2514600"/>
            <a:ext cx="2362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5" name="Line 19"/>
          <p:cNvSpPr>
            <a:spLocks noChangeShapeType="1"/>
          </p:cNvSpPr>
          <p:nvPr/>
        </p:nvSpPr>
        <p:spPr bwMode="auto">
          <a:xfrm>
            <a:off x="685800" y="2514600"/>
            <a:ext cx="3429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6" name="Rectangle 20"/>
          <p:cNvSpPr>
            <a:spLocks noGrp="1" noChangeArrowheads="1"/>
          </p:cNvSpPr>
          <p:nvPr>
            <p:ph type="body" idx="1"/>
          </p:nvPr>
        </p:nvSpPr>
        <p:spPr>
          <a:xfrm>
            <a:off x="457200" y="1973826"/>
            <a:ext cx="8337550" cy="4274574"/>
          </a:xfrm>
          <a:noFill/>
          <a:ln/>
          <a:effectLst>
            <a:outerShdw algn="ctr" rotWithShape="0">
              <a:srgbClr val="A75151"/>
            </a:outerShdw>
          </a:effectLst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200" dirty="0"/>
              <a:t>	Stock </a:t>
            </a:r>
            <a:r>
              <a:rPr lang="en-US" sz="3200" dirty="0" smtClean="0"/>
              <a:t>XY</a:t>
            </a:r>
            <a:r>
              <a:rPr lang="en-US" sz="3200" dirty="0"/>
              <a:t>	   </a:t>
            </a:r>
          </a:p>
          <a:p>
            <a:pPr marL="0" indent="0">
              <a:spcBef>
                <a:spcPct val="5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200" dirty="0"/>
              <a:t>	</a:t>
            </a:r>
            <a:r>
              <a:rPr lang="en-US" sz="3200" dirty="0" err="1"/>
              <a:t>R</a:t>
            </a:r>
            <a:r>
              <a:rPr lang="en-US" sz="3200" baseline="-25000" dirty="0" err="1"/>
              <a:t>i</a:t>
            </a:r>
            <a:r>
              <a:rPr lang="en-US" sz="3200" dirty="0"/>
              <a:t>		P</a:t>
            </a:r>
            <a:r>
              <a:rPr lang="en-US" sz="3200" baseline="-25000" dirty="0"/>
              <a:t>i</a:t>
            </a:r>
            <a:r>
              <a:rPr lang="en-US" sz="3200" dirty="0"/>
              <a:t> 	    (</a:t>
            </a:r>
            <a:r>
              <a:rPr lang="en-US" sz="3200" dirty="0" err="1"/>
              <a:t>R</a:t>
            </a:r>
            <a:r>
              <a:rPr lang="en-US" sz="3200" baseline="-25000" dirty="0" err="1"/>
              <a:t>i</a:t>
            </a:r>
            <a:r>
              <a:rPr lang="en-US" sz="3200" dirty="0"/>
              <a:t>)(P</a:t>
            </a:r>
            <a:r>
              <a:rPr lang="en-US" sz="3200" baseline="-25000" dirty="0"/>
              <a:t>i</a:t>
            </a:r>
            <a:r>
              <a:rPr lang="en-US" sz="3200" dirty="0"/>
              <a:t>)	</a:t>
            </a:r>
          </a:p>
          <a:p>
            <a:pPr marL="0" indent="0">
              <a:spcBef>
                <a:spcPct val="10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000" dirty="0"/>
              <a:t>      -.15	       .10	     -.015		 </a:t>
            </a:r>
          </a:p>
          <a:p>
            <a:pPr marL="0" indent="0">
              <a:spcBef>
                <a:spcPct val="10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000" dirty="0"/>
              <a:t>      -.03	       .20 	     -.006		</a:t>
            </a:r>
          </a:p>
          <a:p>
            <a:pPr marL="0" indent="0">
              <a:spcBef>
                <a:spcPct val="10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000" dirty="0"/>
              <a:t>       .09	       .40 	      .036		</a:t>
            </a:r>
          </a:p>
          <a:p>
            <a:pPr marL="0" indent="0">
              <a:spcBef>
                <a:spcPct val="10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000" dirty="0"/>
              <a:t>       .21 	       .20 	      .042		</a:t>
            </a:r>
          </a:p>
          <a:p>
            <a:pPr marL="0" indent="0">
              <a:spcBef>
                <a:spcPct val="10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000" dirty="0"/>
              <a:t>       .33	       .10 	      .033		</a:t>
            </a:r>
          </a:p>
          <a:p>
            <a:pPr marL="0" indent="0">
              <a:spcBef>
                <a:spcPct val="5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000" dirty="0"/>
              <a:t>     </a:t>
            </a:r>
            <a:r>
              <a:rPr lang="en-US" sz="3000" i="1" dirty="0"/>
              <a:t>Sum</a:t>
            </a:r>
            <a:r>
              <a:rPr lang="en-US" sz="3000" dirty="0"/>
              <a:t>	     </a:t>
            </a:r>
            <a:r>
              <a:rPr lang="en-US" sz="3000" i="1" dirty="0"/>
              <a:t>1.00</a:t>
            </a:r>
            <a:r>
              <a:rPr lang="en-US" sz="3000" dirty="0"/>
              <a:t>	      </a:t>
            </a:r>
            <a:r>
              <a:rPr lang="en-US" sz="30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.090		</a:t>
            </a:r>
          </a:p>
        </p:txBody>
      </p:sp>
      <p:sp>
        <p:nvSpPr>
          <p:cNvPr id="50197" name="Text Box 21"/>
          <p:cNvSpPr txBox="1">
            <a:spLocks noChangeArrowheads="1"/>
          </p:cNvSpPr>
          <p:nvPr/>
        </p:nvSpPr>
        <p:spPr bwMode="auto">
          <a:xfrm>
            <a:off x="6629400" y="2819400"/>
            <a:ext cx="1920875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dirty="0"/>
              <a:t>The expected return, R, for Stock </a:t>
            </a:r>
            <a:r>
              <a:rPr lang="en-US" sz="2800" dirty="0" smtClean="0"/>
              <a:t>XY </a:t>
            </a:r>
            <a:r>
              <a:rPr lang="en-US" sz="2800" dirty="0"/>
              <a:t>is .09 or 9%</a:t>
            </a:r>
          </a:p>
        </p:txBody>
      </p:sp>
      <p:sp>
        <p:nvSpPr>
          <p:cNvPr id="50198" name="Line 22"/>
          <p:cNvSpPr>
            <a:spLocks noChangeShapeType="1"/>
          </p:cNvSpPr>
          <p:nvPr/>
        </p:nvSpPr>
        <p:spPr bwMode="auto">
          <a:xfrm>
            <a:off x="7742903" y="3733800"/>
            <a:ext cx="304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63930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82000" cy="15240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Determining Standard Deviation </a:t>
            </a:r>
            <a:r>
              <a:rPr lang="en-US" sz="3600" b="1" dirty="0" smtClean="0"/>
              <a:t>to Measure Risk</a:t>
            </a:r>
            <a:endParaRPr lang="en-US" sz="3600" b="1" dirty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382000" cy="45720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4000" dirty="0" smtClean="0">
                <a:latin typeface="Symbol" pitchFamily="18" charset="2"/>
              </a:rPr>
              <a:t>s =   </a:t>
            </a:r>
            <a:r>
              <a:rPr lang="en-US" sz="4000" dirty="0" smtClean="0"/>
              <a:t> </a:t>
            </a:r>
            <a:r>
              <a:rPr lang="en-US" sz="4000" dirty="0">
                <a:latin typeface="Symbol" pitchFamily="18" charset="2"/>
              </a:rPr>
              <a:t>S</a:t>
            </a:r>
            <a:r>
              <a:rPr lang="en-US" sz="4000" dirty="0"/>
              <a:t> ( </a:t>
            </a:r>
            <a:r>
              <a:rPr lang="en-US" sz="4000" i="1" dirty="0" err="1"/>
              <a:t>R</a:t>
            </a:r>
            <a:r>
              <a:rPr lang="en-US" sz="4000" i="1" baseline="-25000" dirty="0" err="1"/>
              <a:t>i</a:t>
            </a:r>
            <a:r>
              <a:rPr lang="en-US" sz="4000" dirty="0"/>
              <a:t> - R )</a:t>
            </a:r>
            <a:r>
              <a:rPr lang="en-US" sz="4000" baseline="30000" dirty="0"/>
              <a:t>2</a:t>
            </a:r>
            <a:r>
              <a:rPr lang="en-US" sz="4000" dirty="0"/>
              <a:t>( </a:t>
            </a:r>
            <a:r>
              <a:rPr lang="en-US" sz="4000" i="1" dirty="0"/>
              <a:t>P</a:t>
            </a:r>
            <a:r>
              <a:rPr lang="en-US" sz="4000" i="1" baseline="-25000" dirty="0"/>
              <a:t>i</a:t>
            </a:r>
            <a:r>
              <a:rPr lang="en-US" sz="4000" dirty="0"/>
              <a:t> )</a:t>
            </a:r>
          </a:p>
          <a:p>
            <a:pPr marL="0" indent="0" algn="ctr">
              <a:buFont typeface="Monotype Sorts" pitchFamily="2" charset="2"/>
              <a:buNone/>
            </a:pPr>
            <a:endParaRPr lang="en-US" sz="1600" dirty="0"/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Standard Deviation, </a:t>
            </a:r>
            <a:r>
              <a:rPr lang="en-US" sz="3200" dirty="0">
                <a:latin typeface="Symbol" pitchFamily="18" charset="2"/>
              </a:rPr>
              <a:t>s</a:t>
            </a:r>
            <a:r>
              <a:rPr lang="en-US" sz="3200" dirty="0"/>
              <a:t>, is a statistical measure of the variability of a distribution around its mean.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It is the square root of variance.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Note, this is for a </a:t>
            </a:r>
            <a:r>
              <a:rPr lang="en-US" sz="3200" u="sng" dirty="0"/>
              <a:t>discrete distribution</a:t>
            </a:r>
            <a:r>
              <a:rPr lang="en-US" sz="3200" dirty="0"/>
              <a:t>.</a:t>
            </a:r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5143500" y="2216150"/>
            <a:ext cx="247650" cy="0"/>
          </a:xfrm>
          <a:prstGeom prst="line">
            <a:avLst/>
          </a:prstGeom>
          <a:noFill/>
          <a:ln w="50800">
            <a:solidFill>
              <a:srgbClr val="A7515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3698261" y="1935163"/>
            <a:ext cx="344647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n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3642955" y="2640065"/>
            <a:ext cx="562656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 err="1"/>
              <a:t>i</a:t>
            </a:r>
            <a:r>
              <a:rPr lang="en-US" sz="2400" dirty="0"/>
              <a:t>=1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248025" y="2063290"/>
            <a:ext cx="3457575" cy="838200"/>
            <a:chOff x="2895600" y="1981200"/>
            <a:chExt cx="3457575" cy="838200"/>
          </a:xfrm>
        </p:grpSpPr>
        <p:sp>
          <p:nvSpPr>
            <p:cNvPr id="11273" name="Line 9"/>
            <p:cNvSpPr>
              <a:spLocks noChangeShapeType="1"/>
            </p:cNvSpPr>
            <p:nvPr/>
          </p:nvSpPr>
          <p:spPr bwMode="auto">
            <a:xfrm>
              <a:off x="3276600" y="1981200"/>
              <a:ext cx="307657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4" name="Line 10"/>
            <p:cNvSpPr>
              <a:spLocks noChangeShapeType="1"/>
            </p:cNvSpPr>
            <p:nvPr/>
          </p:nvSpPr>
          <p:spPr bwMode="auto">
            <a:xfrm flipH="1">
              <a:off x="3124200" y="1981200"/>
              <a:ext cx="152400" cy="838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5" name="Line 11"/>
            <p:cNvSpPr>
              <a:spLocks noChangeShapeType="1"/>
            </p:cNvSpPr>
            <p:nvPr/>
          </p:nvSpPr>
          <p:spPr bwMode="auto">
            <a:xfrm flipH="1" flipV="1">
              <a:off x="3048000" y="2514600"/>
              <a:ext cx="76200" cy="3048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6" name="Line 12"/>
            <p:cNvSpPr>
              <a:spLocks noChangeShapeType="1"/>
            </p:cNvSpPr>
            <p:nvPr/>
          </p:nvSpPr>
          <p:spPr bwMode="auto">
            <a:xfrm flipH="1">
              <a:off x="2895600" y="2514600"/>
              <a:ext cx="152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8922500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-14748"/>
            <a:ext cx="8610600" cy="1752600"/>
          </a:xfrm>
          <a:noFill/>
          <a:ln/>
          <a:effectLst/>
        </p:spPr>
        <p:txBody>
          <a:bodyPr/>
          <a:lstStyle/>
          <a:p>
            <a:pPr algn="l"/>
            <a:r>
              <a:rPr lang="en-US" sz="3600" b="1" dirty="0"/>
              <a:t>How to Determine the Expected Return and Standard Deviation</a:t>
            </a:r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>
            <a:off x="549070" y="3048000"/>
            <a:ext cx="8001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510970" y="1981200"/>
            <a:ext cx="814705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>
            <a:off x="549070" y="5715000"/>
            <a:ext cx="8077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>
            <a:off x="510970" y="6248400"/>
            <a:ext cx="8140700" cy="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>
            <a:off x="549070" y="1981200"/>
            <a:ext cx="0" cy="4267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0" name="Line 12"/>
          <p:cNvSpPr>
            <a:spLocks noChangeShapeType="1"/>
          </p:cNvSpPr>
          <p:nvPr/>
        </p:nvSpPr>
        <p:spPr bwMode="auto">
          <a:xfrm>
            <a:off x="8626270" y="1981200"/>
            <a:ext cx="0" cy="4267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1" name="Line 13"/>
          <p:cNvSpPr>
            <a:spLocks noChangeShapeType="1"/>
          </p:cNvSpPr>
          <p:nvPr/>
        </p:nvSpPr>
        <p:spPr bwMode="auto">
          <a:xfrm>
            <a:off x="2225470" y="2514600"/>
            <a:ext cx="0" cy="3733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2" name="Line 14"/>
          <p:cNvSpPr>
            <a:spLocks noChangeShapeType="1"/>
          </p:cNvSpPr>
          <p:nvPr/>
        </p:nvSpPr>
        <p:spPr bwMode="auto">
          <a:xfrm>
            <a:off x="3978070" y="1981200"/>
            <a:ext cx="0" cy="4267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>
            <a:off x="6340270" y="2514600"/>
            <a:ext cx="0" cy="3733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>
            <a:off x="3978070" y="2514600"/>
            <a:ext cx="4648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>
            <a:off x="7267370" y="2590800"/>
            <a:ext cx="2381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>
            <a:off x="549070" y="2514600"/>
            <a:ext cx="3429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8" name="Rectangle 20"/>
          <p:cNvSpPr>
            <a:spLocks noGrp="1" noChangeArrowheads="1"/>
          </p:cNvSpPr>
          <p:nvPr>
            <p:ph type="body" idx="1"/>
          </p:nvPr>
        </p:nvSpPr>
        <p:spPr>
          <a:xfrm>
            <a:off x="514145" y="1981200"/>
            <a:ext cx="8147050" cy="4724400"/>
          </a:xfrm>
          <a:noFill/>
          <a:ln/>
          <a:effectLst>
            <a:outerShdw algn="ctr" rotWithShape="0">
              <a:srgbClr val="A75151"/>
            </a:outerShdw>
          </a:effectLst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200" dirty="0"/>
              <a:t>	Stock </a:t>
            </a:r>
            <a:r>
              <a:rPr lang="en-US" sz="3200" dirty="0" smtClean="0"/>
              <a:t>XY</a:t>
            </a:r>
            <a:r>
              <a:rPr lang="en-US" sz="3200" dirty="0"/>
              <a:t>	   </a:t>
            </a:r>
          </a:p>
          <a:p>
            <a:pPr marL="0" indent="0">
              <a:spcBef>
                <a:spcPct val="5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200" dirty="0"/>
              <a:t>	</a:t>
            </a:r>
            <a:r>
              <a:rPr lang="en-US" sz="3200" dirty="0" err="1"/>
              <a:t>R</a:t>
            </a:r>
            <a:r>
              <a:rPr lang="en-US" sz="3200" baseline="-25000" dirty="0" err="1"/>
              <a:t>i</a:t>
            </a:r>
            <a:r>
              <a:rPr lang="en-US" sz="3200" dirty="0"/>
              <a:t>		P</a:t>
            </a:r>
            <a:r>
              <a:rPr lang="en-US" sz="3200" baseline="-25000" dirty="0"/>
              <a:t>i</a:t>
            </a:r>
            <a:r>
              <a:rPr lang="en-US" sz="3200" dirty="0"/>
              <a:t> 	    (</a:t>
            </a:r>
            <a:r>
              <a:rPr lang="en-US" sz="3200" dirty="0" err="1"/>
              <a:t>R</a:t>
            </a:r>
            <a:r>
              <a:rPr lang="en-US" sz="3200" baseline="-25000" dirty="0" err="1"/>
              <a:t>i</a:t>
            </a:r>
            <a:r>
              <a:rPr lang="en-US" sz="3200" dirty="0"/>
              <a:t>)(P</a:t>
            </a:r>
            <a:r>
              <a:rPr lang="en-US" sz="3200" baseline="-25000" dirty="0"/>
              <a:t>i</a:t>
            </a:r>
            <a:r>
              <a:rPr lang="en-US" sz="3200" dirty="0"/>
              <a:t>)	      (</a:t>
            </a:r>
            <a:r>
              <a:rPr lang="en-US" sz="3200" dirty="0" err="1"/>
              <a:t>R</a:t>
            </a:r>
            <a:r>
              <a:rPr lang="en-US" sz="3200" baseline="-25000" dirty="0" err="1"/>
              <a:t>i</a:t>
            </a:r>
            <a:r>
              <a:rPr lang="en-US" sz="3200" baseline="-25000" dirty="0"/>
              <a:t> </a:t>
            </a:r>
            <a:r>
              <a:rPr lang="en-US" sz="3200" dirty="0"/>
              <a:t>- R )</a:t>
            </a:r>
            <a:r>
              <a:rPr lang="en-US" sz="3200" baseline="30000" dirty="0"/>
              <a:t>2</a:t>
            </a:r>
            <a:r>
              <a:rPr lang="en-US" sz="3200" dirty="0"/>
              <a:t>(P</a:t>
            </a:r>
            <a:r>
              <a:rPr lang="en-US" sz="3200" baseline="-25000" dirty="0"/>
              <a:t>i</a:t>
            </a:r>
            <a:r>
              <a:rPr lang="en-US" sz="3200" dirty="0"/>
              <a:t>)</a:t>
            </a:r>
          </a:p>
          <a:p>
            <a:pPr marL="0" indent="0">
              <a:spcBef>
                <a:spcPct val="5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200" dirty="0"/>
              <a:t>      -.15	       .10	     -.015		  .00576</a:t>
            </a:r>
          </a:p>
          <a:p>
            <a:pPr marL="0" indent="0">
              <a:spcBef>
                <a:spcPct val="5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200" dirty="0"/>
              <a:t>      -.03	       .20 	     -.006		  .00288</a:t>
            </a:r>
          </a:p>
          <a:p>
            <a:pPr marL="0" indent="0">
              <a:spcBef>
                <a:spcPct val="5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200" dirty="0"/>
              <a:t>       .09	       .40 	      .036		  .00000</a:t>
            </a:r>
          </a:p>
          <a:p>
            <a:pPr marL="0" indent="0">
              <a:spcBef>
                <a:spcPct val="5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200" dirty="0"/>
              <a:t>       .21 	       .20 	      .042		  .00288</a:t>
            </a:r>
          </a:p>
          <a:p>
            <a:pPr marL="0" indent="0">
              <a:spcBef>
                <a:spcPct val="5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200" dirty="0"/>
              <a:t>       .33	       .10 	      .033		  .00576</a:t>
            </a:r>
          </a:p>
          <a:p>
            <a:pPr marL="0" indent="0">
              <a:spcBef>
                <a:spcPct val="5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200" dirty="0"/>
              <a:t>     </a:t>
            </a:r>
            <a:r>
              <a:rPr lang="en-US" sz="3200" i="1" dirty="0"/>
              <a:t>Sum</a:t>
            </a:r>
            <a:r>
              <a:rPr lang="en-US" sz="3200" dirty="0"/>
              <a:t>	     </a:t>
            </a:r>
            <a:r>
              <a:rPr lang="en-US" sz="3200" i="1" dirty="0" smtClean="0"/>
              <a:t>1.00</a:t>
            </a:r>
            <a:r>
              <a:rPr lang="en-US" dirty="0"/>
              <a:t> </a:t>
            </a:r>
            <a:r>
              <a:rPr lang="en-US" dirty="0" smtClean="0"/>
              <a:t>      </a:t>
            </a:r>
            <a:r>
              <a:rPr lang="en-US" sz="3200" dirty="0" smtClean="0"/>
              <a:t>R = </a:t>
            </a:r>
            <a:r>
              <a:rPr lang="en-US" sz="32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.090		  .01728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197145" y="5791200"/>
            <a:ext cx="2349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266607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534400" cy="45720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4000" dirty="0" smtClean="0">
                <a:latin typeface="Symbol" pitchFamily="18" charset="2"/>
              </a:rPr>
              <a:t>S =       </a:t>
            </a:r>
            <a:r>
              <a:rPr lang="en-US" sz="4000" dirty="0" smtClean="0"/>
              <a:t> </a:t>
            </a:r>
            <a:r>
              <a:rPr lang="en-US" sz="4400" dirty="0" smtClean="0">
                <a:latin typeface="Symbol" pitchFamily="18" charset="2"/>
              </a:rPr>
              <a:t>S</a:t>
            </a:r>
            <a:r>
              <a:rPr lang="en-US" sz="4000" dirty="0" smtClean="0"/>
              <a:t> ( </a:t>
            </a:r>
            <a:r>
              <a:rPr lang="en-US" sz="4000" i="1" dirty="0" err="1" smtClean="0"/>
              <a:t>R</a:t>
            </a:r>
            <a:r>
              <a:rPr lang="en-US" sz="4000" i="1" baseline="-25000" dirty="0" err="1" smtClean="0"/>
              <a:t>i</a:t>
            </a:r>
            <a:r>
              <a:rPr lang="en-US" sz="4000" dirty="0" smtClean="0"/>
              <a:t> - R )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( </a:t>
            </a:r>
            <a:r>
              <a:rPr lang="en-US" sz="4000" i="1" dirty="0" smtClean="0"/>
              <a:t>P</a:t>
            </a:r>
            <a:r>
              <a:rPr lang="en-US" sz="4000" i="1" baseline="-25000" dirty="0" smtClean="0"/>
              <a:t>i</a:t>
            </a:r>
            <a:r>
              <a:rPr lang="en-US" sz="4000" dirty="0" smtClean="0"/>
              <a:t> )</a:t>
            </a:r>
          </a:p>
          <a:p>
            <a:pPr marL="0" indent="0" algn="ctr">
              <a:spcBef>
                <a:spcPct val="85000"/>
              </a:spcBef>
              <a:buFont typeface="Monotype Sorts" pitchFamily="2" charset="2"/>
              <a:buNone/>
            </a:pPr>
            <a:r>
              <a:rPr lang="en-US" sz="4000" dirty="0" smtClean="0">
                <a:latin typeface="Symbol" pitchFamily="18" charset="2"/>
              </a:rPr>
              <a:t>s</a:t>
            </a:r>
            <a:r>
              <a:rPr lang="en-US" sz="4000" dirty="0" smtClean="0"/>
              <a:t>  =       </a:t>
            </a:r>
            <a:r>
              <a:rPr lang="en-US" sz="4400" dirty="0" smtClean="0"/>
              <a:t>.01728</a:t>
            </a:r>
            <a:endParaRPr lang="en-US" sz="4000" dirty="0" smtClean="0"/>
          </a:p>
          <a:p>
            <a:pPr marL="0" indent="0" algn="ctr">
              <a:spcBef>
                <a:spcPct val="85000"/>
              </a:spcBef>
              <a:buFont typeface="Monotype Sorts" pitchFamily="2" charset="2"/>
              <a:buNone/>
            </a:pPr>
            <a:r>
              <a:rPr lang="en-US" sz="4000" dirty="0" smtClean="0">
                <a:latin typeface="Symbol" pitchFamily="18" charset="2"/>
              </a:rPr>
              <a:t>s</a:t>
            </a:r>
            <a:r>
              <a:rPr lang="en-US" sz="4000" dirty="0" smtClean="0"/>
              <a:t> </a:t>
            </a:r>
            <a:r>
              <a:rPr lang="en-US" sz="4000" dirty="0"/>
              <a:t>=    </a:t>
            </a:r>
            <a:r>
              <a:rPr lang="en-US" sz="4400" dirty="0"/>
              <a:t>.1315 or 13.15%</a:t>
            </a: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5372100" y="2357232"/>
            <a:ext cx="2667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3938588" y="1935162"/>
            <a:ext cx="3667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>
                <a:solidFill>
                  <a:srgbClr val="014A01"/>
                </a:solidFill>
              </a:rPr>
              <a:t>n</a:t>
            </a: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3900488" y="2714625"/>
            <a:ext cx="6127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 err="1"/>
              <a:t>i</a:t>
            </a:r>
            <a:r>
              <a:rPr lang="en-US" sz="2400" dirty="0"/>
              <a:t>=1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033252" y="2051869"/>
            <a:ext cx="4038600" cy="838200"/>
            <a:chOff x="2895600" y="1981200"/>
            <a:chExt cx="4038600" cy="838200"/>
          </a:xfrm>
        </p:grpSpPr>
        <p:sp>
          <p:nvSpPr>
            <p:cNvPr id="13321" name="Line 9"/>
            <p:cNvSpPr>
              <a:spLocks noChangeShapeType="1"/>
            </p:cNvSpPr>
            <p:nvPr/>
          </p:nvSpPr>
          <p:spPr bwMode="auto">
            <a:xfrm>
              <a:off x="3276600" y="1981200"/>
              <a:ext cx="3657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2" name="Line 10"/>
            <p:cNvSpPr>
              <a:spLocks noChangeShapeType="1"/>
            </p:cNvSpPr>
            <p:nvPr/>
          </p:nvSpPr>
          <p:spPr bwMode="auto">
            <a:xfrm flipH="1">
              <a:off x="3124200" y="1981200"/>
              <a:ext cx="152400" cy="838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3" name="Line 11"/>
            <p:cNvSpPr>
              <a:spLocks noChangeShapeType="1"/>
            </p:cNvSpPr>
            <p:nvPr/>
          </p:nvSpPr>
          <p:spPr bwMode="auto">
            <a:xfrm flipH="1" flipV="1">
              <a:off x="3048000" y="2514600"/>
              <a:ext cx="76200" cy="3048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4" name="Line 12"/>
            <p:cNvSpPr>
              <a:spLocks noChangeShapeType="1"/>
            </p:cNvSpPr>
            <p:nvPr/>
          </p:nvSpPr>
          <p:spPr bwMode="auto">
            <a:xfrm flipH="1">
              <a:off x="2895600" y="2514600"/>
              <a:ext cx="152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26" name="Line 14"/>
          <p:cNvSpPr>
            <a:spLocks noChangeShapeType="1"/>
          </p:cNvSpPr>
          <p:nvPr/>
        </p:nvSpPr>
        <p:spPr bwMode="auto">
          <a:xfrm flipH="1" flipV="1">
            <a:off x="4241800" y="3875344"/>
            <a:ext cx="762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4076700" y="3365500"/>
            <a:ext cx="2197100" cy="838200"/>
            <a:chOff x="3911600" y="3384550"/>
            <a:chExt cx="2197100" cy="838200"/>
          </a:xfrm>
        </p:grpSpPr>
        <p:sp>
          <p:nvSpPr>
            <p:cNvPr id="13325" name="Line 13"/>
            <p:cNvSpPr>
              <a:spLocks noChangeShapeType="1"/>
            </p:cNvSpPr>
            <p:nvPr/>
          </p:nvSpPr>
          <p:spPr bwMode="auto">
            <a:xfrm flipH="1">
              <a:off x="3911600" y="3898900"/>
              <a:ext cx="152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7" name="Line 15"/>
            <p:cNvSpPr>
              <a:spLocks noChangeShapeType="1"/>
            </p:cNvSpPr>
            <p:nvPr/>
          </p:nvSpPr>
          <p:spPr bwMode="auto">
            <a:xfrm flipH="1">
              <a:off x="4152900" y="3384550"/>
              <a:ext cx="152400" cy="838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8" name="Line 16"/>
            <p:cNvSpPr>
              <a:spLocks noChangeShapeType="1"/>
            </p:cNvSpPr>
            <p:nvPr/>
          </p:nvSpPr>
          <p:spPr bwMode="auto">
            <a:xfrm>
              <a:off x="4305300" y="3390900"/>
              <a:ext cx="1803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82000" cy="15240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Determining Standard Deviation </a:t>
            </a:r>
            <a:r>
              <a:rPr lang="en-US" sz="3600" b="1" dirty="0" smtClean="0"/>
              <a:t>to Measure Risk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31073400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3820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Coefficient of Variation</a:t>
            </a: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458200" cy="48006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dirty="0"/>
              <a:t>The ratio of the </a:t>
            </a:r>
            <a:r>
              <a:rPr lang="en-US" i="1" dirty="0"/>
              <a:t>standard deviation </a:t>
            </a:r>
            <a:r>
              <a:rPr lang="en-US" dirty="0"/>
              <a:t>of a distribution to the </a:t>
            </a:r>
            <a:r>
              <a:rPr lang="en-US" i="1" dirty="0"/>
              <a:t>mean </a:t>
            </a:r>
            <a:r>
              <a:rPr lang="en-US" dirty="0"/>
              <a:t>of that distribution.</a:t>
            </a:r>
          </a:p>
          <a:p>
            <a:pPr>
              <a:buFont typeface="Monotype Sorts" pitchFamily="2" charset="2"/>
              <a:buNone/>
            </a:pPr>
            <a:r>
              <a:rPr lang="en-US" dirty="0"/>
              <a:t>It is a measure of </a:t>
            </a:r>
            <a:r>
              <a:rPr lang="en-US" i="1" u="sng" dirty="0"/>
              <a:t>RELATIVE</a:t>
            </a:r>
            <a:r>
              <a:rPr lang="en-US" dirty="0"/>
              <a:t> risk</a:t>
            </a:r>
            <a:r>
              <a:rPr lang="en-US" dirty="0" smtClean="0"/>
              <a:t>.</a:t>
            </a:r>
          </a:p>
          <a:p>
            <a:pPr>
              <a:buFont typeface="Monotype Sorts" pitchFamily="2" charset="2"/>
              <a:buNone/>
            </a:pPr>
            <a:endParaRPr lang="en-US" dirty="0"/>
          </a:p>
          <a:p>
            <a:pPr>
              <a:buFont typeface="Monotype Sorts" pitchFamily="2" charset="2"/>
              <a:buNone/>
            </a:pPr>
            <a:r>
              <a:rPr lang="en-US" dirty="0" smtClean="0"/>
              <a:t>			CV  = </a:t>
            </a:r>
            <a:r>
              <a:rPr lang="en-US" dirty="0">
                <a:latin typeface="Symbol" pitchFamily="18" charset="2"/>
              </a:rPr>
              <a:t>s</a:t>
            </a:r>
            <a:r>
              <a:rPr lang="en-US" dirty="0"/>
              <a:t> / R</a:t>
            </a:r>
          </a:p>
          <a:p>
            <a:pPr>
              <a:buFont typeface="Monotype Sorts" pitchFamily="2" charset="2"/>
              <a:buNone/>
            </a:pPr>
            <a:r>
              <a:rPr lang="en-US" dirty="0" smtClean="0"/>
              <a:t>		CV </a:t>
            </a:r>
            <a:r>
              <a:rPr lang="en-US" dirty="0"/>
              <a:t>of </a:t>
            </a:r>
            <a:r>
              <a:rPr lang="en-US" dirty="0" smtClean="0"/>
              <a:t>XY  </a:t>
            </a:r>
            <a:r>
              <a:rPr lang="en-US" dirty="0"/>
              <a:t>= .1315 / .09 </a:t>
            </a:r>
            <a:endParaRPr lang="en-US" dirty="0" smtClean="0"/>
          </a:p>
          <a:p>
            <a:pPr>
              <a:buFont typeface="Monotype Sorts" pitchFamily="2" charset="2"/>
              <a:buNone/>
            </a:pPr>
            <a:r>
              <a:rPr lang="en-US" dirty="0"/>
              <a:t>	</a:t>
            </a:r>
            <a:r>
              <a:rPr lang="en-US" dirty="0" smtClean="0"/>
              <a:t>		       = </a:t>
            </a:r>
            <a:r>
              <a:rPr lang="en-US" dirty="0"/>
              <a:t>1.46</a:t>
            </a:r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3746091" y="4267200"/>
            <a:ext cx="304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42540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077200" cy="127635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Discrete vs. Continuous Distributions</a:t>
            </a:r>
          </a:p>
        </p:txBody>
      </p:sp>
      <p:graphicFrame>
        <p:nvGraphicFramePr>
          <p:cNvPr id="51203" name="Object 3"/>
          <p:cNvGraphicFramePr>
            <a:graphicFrameLocks noGrp="1" noChangeAspect="1"/>
          </p:cNvGraphicFramePr>
          <p:nvPr>
            <p:ph type="chart" sz="half" idx="1"/>
          </p:nvPr>
        </p:nvGraphicFramePr>
        <p:xfrm>
          <a:off x="381000" y="2743200"/>
          <a:ext cx="4267200" cy="3605213"/>
        </p:xfrm>
        <a:graphic>
          <a:graphicData uri="http://schemas.openxmlformats.org/presentationml/2006/ole">
            <p:oleObj spid="_x0000_s1048" name="Chart" r:id="rId3" imgW="3809945" imgH="3219498" progId="MSGraph.Chart.8">
              <p:embed followColorScheme="full"/>
            </p:oleObj>
          </a:graphicData>
        </a:graphic>
      </p:graphicFrame>
      <p:sp>
        <p:nvSpPr>
          <p:cNvPr id="5120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143000" y="2133600"/>
            <a:ext cx="7315200" cy="7620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3200"/>
              <a:t>      </a:t>
            </a:r>
            <a:r>
              <a:rPr lang="en-US" sz="3200" u="sng"/>
              <a:t>Discrete</a:t>
            </a:r>
            <a:r>
              <a:rPr lang="en-US" sz="3200"/>
              <a:t>                   </a:t>
            </a:r>
            <a:r>
              <a:rPr lang="en-US" sz="3200" u="sng"/>
              <a:t>Continuous</a:t>
            </a:r>
          </a:p>
        </p:txBody>
      </p:sp>
      <p:graphicFrame>
        <p:nvGraphicFramePr>
          <p:cNvPr id="51208" name="Object 8"/>
          <p:cNvGraphicFramePr>
            <a:graphicFrameLocks noChangeAspect="1"/>
          </p:cNvGraphicFramePr>
          <p:nvPr/>
        </p:nvGraphicFramePr>
        <p:xfrm>
          <a:off x="4572000" y="2667000"/>
          <a:ext cx="4257675" cy="3810000"/>
        </p:xfrm>
        <a:graphic>
          <a:graphicData uri="http://schemas.openxmlformats.org/presentationml/2006/ole">
            <p:oleObj spid="_x0000_s1049" name="Chart" r:id="rId4" imgW="4244400" imgH="2796480" progId="Excel.Char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8510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10600" cy="16002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Determining Expected Return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(</a:t>
            </a:r>
            <a:r>
              <a:rPr lang="en-US" sz="3600" b="1" dirty="0"/>
              <a:t>Continuous Dist.)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962150"/>
            <a:ext cx="8534400" cy="47244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4000" dirty="0" smtClean="0"/>
              <a:t>R </a:t>
            </a:r>
            <a:r>
              <a:rPr lang="en-US" sz="4000" dirty="0"/>
              <a:t>= </a:t>
            </a:r>
            <a:r>
              <a:rPr lang="en-US" sz="4400" dirty="0">
                <a:latin typeface="Symbol" pitchFamily="18" charset="2"/>
              </a:rPr>
              <a:t>S</a:t>
            </a:r>
            <a:r>
              <a:rPr lang="en-US" sz="4000" dirty="0"/>
              <a:t> ( </a:t>
            </a:r>
            <a:r>
              <a:rPr lang="en-US" sz="4000" i="1" dirty="0" err="1"/>
              <a:t>R</a:t>
            </a:r>
            <a:r>
              <a:rPr lang="en-US" sz="4000" i="1" baseline="-25000" dirty="0" err="1"/>
              <a:t>i</a:t>
            </a:r>
            <a:r>
              <a:rPr lang="en-US" sz="4000" dirty="0"/>
              <a:t> ) / ( </a:t>
            </a:r>
            <a:r>
              <a:rPr lang="en-US" sz="4000" i="1" dirty="0"/>
              <a:t>n</a:t>
            </a:r>
            <a:r>
              <a:rPr lang="en-US" sz="4000" dirty="0"/>
              <a:t> </a:t>
            </a:r>
            <a:r>
              <a:rPr lang="en-US" sz="4000" dirty="0" smtClean="0"/>
              <a:t>)</a:t>
            </a:r>
          </a:p>
          <a:p>
            <a:pPr marL="0" indent="0">
              <a:buFont typeface="Monotype Sorts" pitchFamily="2" charset="2"/>
              <a:buNone/>
            </a:pPr>
            <a:endParaRPr lang="en-US" sz="900" dirty="0"/>
          </a:p>
          <a:p>
            <a:pPr marL="0" indent="0">
              <a:spcBef>
                <a:spcPct val="40000"/>
              </a:spcBef>
              <a:buFont typeface="Monotype Sorts" pitchFamily="2" charset="2"/>
              <a:buNone/>
            </a:pPr>
            <a:r>
              <a:rPr lang="en-US" dirty="0"/>
              <a:t>R is the expected return for the asset,</a:t>
            </a:r>
          </a:p>
          <a:p>
            <a:pPr marL="0" indent="0">
              <a:buFont typeface="Monotype Sorts" pitchFamily="2" charset="2"/>
              <a:buNone/>
            </a:pPr>
            <a:r>
              <a:rPr lang="en-US" i="1" dirty="0" err="1"/>
              <a:t>R</a:t>
            </a:r>
            <a:r>
              <a:rPr lang="en-US" i="1" baseline="-25000" dirty="0" err="1"/>
              <a:t>i</a:t>
            </a:r>
            <a:r>
              <a:rPr lang="en-US" dirty="0"/>
              <a:t> is the return for the </a:t>
            </a:r>
            <a:r>
              <a:rPr lang="en-US" dirty="0" err="1"/>
              <a:t>ith</a:t>
            </a:r>
            <a:r>
              <a:rPr lang="en-US" dirty="0"/>
              <a:t> observation,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n is the total number of observations.</a:t>
            </a:r>
          </a:p>
        </p:txBody>
      </p:sp>
      <p:sp>
        <p:nvSpPr>
          <p:cNvPr id="52230" name="Line 6"/>
          <p:cNvSpPr>
            <a:spLocks noChangeShapeType="1"/>
          </p:cNvSpPr>
          <p:nvPr/>
        </p:nvSpPr>
        <p:spPr bwMode="auto">
          <a:xfrm>
            <a:off x="381000" y="2133600"/>
            <a:ext cx="304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1295400" y="1752599"/>
            <a:ext cx="344647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n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1275735" y="2514600"/>
            <a:ext cx="6127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 err="1"/>
              <a:t>i</a:t>
            </a:r>
            <a:r>
              <a:rPr lang="en-US" sz="2400" dirty="0"/>
              <a:t>=1</a:t>
            </a:r>
          </a:p>
        </p:txBody>
      </p:sp>
      <p:sp>
        <p:nvSpPr>
          <p:cNvPr id="52233" name="Line 9"/>
          <p:cNvSpPr>
            <a:spLocks noChangeShapeType="1"/>
          </p:cNvSpPr>
          <p:nvPr/>
        </p:nvSpPr>
        <p:spPr bwMode="auto">
          <a:xfrm>
            <a:off x="381000" y="3048000"/>
            <a:ext cx="254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64559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458200" cy="1752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Determining Standard Deviation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(</a:t>
            </a:r>
            <a:r>
              <a:rPr lang="en-US" sz="3600" b="1" dirty="0"/>
              <a:t>Risk Measure)</a:t>
            </a:r>
          </a:p>
        </p:txBody>
      </p:sp>
      <p:sp>
        <p:nvSpPr>
          <p:cNvPr id="53255" name="Line 7"/>
          <p:cNvSpPr>
            <a:spLocks noChangeShapeType="1"/>
          </p:cNvSpPr>
          <p:nvPr/>
        </p:nvSpPr>
        <p:spPr bwMode="auto">
          <a:xfrm>
            <a:off x="5791200" y="2209800"/>
            <a:ext cx="2476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4239418" y="1887794"/>
            <a:ext cx="344647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n</a:t>
            </a:r>
          </a:p>
        </p:txBody>
      </p:sp>
      <p:sp>
        <p:nvSpPr>
          <p:cNvPr id="53257" name="Rectangle 9"/>
          <p:cNvSpPr>
            <a:spLocks noChangeArrowheads="1"/>
          </p:cNvSpPr>
          <p:nvPr/>
        </p:nvSpPr>
        <p:spPr bwMode="auto">
          <a:xfrm>
            <a:off x="4116387" y="2667000"/>
            <a:ext cx="562656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 err="1"/>
              <a:t>i</a:t>
            </a:r>
            <a:r>
              <a:rPr lang="en-US" sz="2400" dirty="0"/>
              <a:t>=1</a:t>
            </a:r>
          </a:p>
        </p:txBody>
      </p:sp>
      <p:sp>
        <p:nvSpPr>
          <p:cNvPr id="53258" name="Line 10"/>
          <p:cNvSpPr>
            <a:spLocks noChangeShapeType="1"/>
          </p:cNvSpPr>
          <p:nvPr/>
        </p:nvSpPr>
        <p:spPr bwMode="auto">
          <a:xfrm flipV="1">
            <a:off x="3886200" y="1981200"/>
            <a:ext cx="3124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9" name="Line 11"/>
          <p:cNvSpPr>
            <a:spLocks noChangeShapeType="1"/>
          </p:cNvSpPr>
          <p:nvPr/>
        </p:nvSpPr>
        <p:spPr bwMode="auto">
          <a:xfrm flipH="1">
            <a:off x="3581400" y="1981200"/>
            <a:ext cx="304800" cy="1752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0" name="Line 12"/>
          <p:cNvSpPr>
            <a:spLocks noChangeShapeType="1"/>
          </p:cNvSpPr>
          <p:nvPr/>
        </p:nvSpPr>
        <p:spPr bwMode="auto">
          <a:xfrm flipH="1" flipV="1">
            <a:off x="3352800" y="3048000"/>
            <a:ext cx="228600" cy="685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1" name="Line 13"/>
          <p:cNvSpPr>
            <a:spLocks noChangeShapeType="1"/>
          </p:cNvSpPr>
          <p:nvPr/>
        </p:nvSpPr>
        <p:spPr bwMode="auto">
          <a:xfrm flipV="1">
            <a:off x="2971800" y="3048000"/>
            <a:ext cx="381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2" name="Line 14"/>
          <p:cNvSpPr>
            <a:spLocks noChangeShapeType="1"/>
          </p:cNvSpPr>
          <p:nvPr/>
        </p:nvSpPr>
        <p:spPr bwMode="auto">
          <a:xfrm>
            <a:off x="4252913" y="3048000"/>
            <a:ext cx="25908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63" name="Line 15"/>
          <p:cNvSpPr>
            <a:spLocks noChangeShapeType="1"/>
          </p:cNvSpPr>
          <p:nvPr/>
        </p:nvSpPr>
        <p:spPr bwMode="auto">
          <a:xfrm>
            <a:off x="6333203" y="4267200"/>
            <a:ext cx="22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38931" y="2114806"/>
            <a:ext cx="8534400" cy="3406007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 algn="ctr">
              <a:buFont typeface="Monotype Sorts" pitchFamily="2" charset="2"/>
              <a:buNone/>
            </a:pPr>
            <a:r>
              <a:rPr lang="en-US" sz="4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s </a:t>
            </a:r>
            <a:r>
              <a:rPr lang="en-US" sz="4400" dirty="0" smtClean="0"/>
              <a:t> =       </a:t>
            </a:r>
            <a:r>
              <a:rPr lang="en-US" sz="4400" dirty="0" smtClean="0">
                <a:latin typeface="Symbol" pitchFamily="18" charset="2"/>
              </a:rPr>
              <a:t>S</a:t>
            </a:r>
            <a:r>
              <a:rPr lang="en-US" sz="4400" dirty="0" smtClean="0"/>
              <a:t> </a:t>
            </a:r>
            <a:r>
              <a:rPr lang="en-US" sz="4400" dirty="0"/>
              <a:t>( </a:t>
            </a:r>
            <a:r>
              <a:rPr lang="en-US" sz="4400" i="1" dirty="0" err="1"/>
              <a:t>R</a:t>
            </a:r>
            <a:r>
              <a:rPr lang="en-US" sz="4400" i="1" baseline="-25000" dirty="0" err="1"/>
              <a:t>i</a:t>
            </a:r>
            <a:r>
              <a:rPr lang="en-US" sz="4400" dirty="0"/>
              <a:t> - R )</a:t>
            </a:r>
            <a:r>
              <a:rPr lang="en-US" sz="4400" baseline="30000" dirty="0"/>
              <a:t>2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4400" dirty="0"/>
              <a:t>          ( </a:t>
            </a:r>
            <a:r>
              <a:rPr lang="en-US" sz="4400" i="1" dirty="0"/>
              <a:t>n</a:t>
            </a:r>
            <a:r>
              <a:rPr lang="en-US" sz="4400" dirty="0"/>
              <a:t> )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Note, this is for a </a:t>
            </a:r>
            <a:r>
              <a:rPr lang="en-US" u="sng" dirty="0"/>
              <a:t>continuous distribution</a:t>
            </a:r>
            <a:r>
              <a:rPr lang="en-US" dirty="0"/>
              <a:t> where the distribution is for a </a:t>
            </a:r>
            <a:r>
              <a:rPr lang="en-US" i="1" dirty="0"/>
              <a:t>population</a:t>
            </a:r>
            <a:r>
              <a:rPr lang="en-US" dirty="0"/>
              <a:t>.  R represents the population mean in this example.</a:t>
            </a:r>
          </a:p>
        </p:txBody>
      </p:sp>
    </p:spTree>
    <p:extLst>
      <p:ext uri="{BB962C8B-B14F-4D97-AF65-F5344CB8AC3E}">
        <p14:creationId xmlns:p14="http://schemas.microsoft.com/office/powerpoint/2010/main" xmlns="" val="2419533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315200" cy="12192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Continuous </a:t>
            </a:r>
            <a:r>
              <a:rPr lang="en-US" sz="4000" b="1" dirty="0"/>
              <a:t>Distribution Problem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Assume that the following list represents the continuous distribution of population returns for a particular investment (even though there are only 10 returns).</a:t>
            </a:r>
          </a:p>
          <a:p>
            <a:pPr marL="0" indent="0" fontAlgn="b">
              <a:lnSpc>
                <a:spcPct val="90000"/>
              </a:lnSpc>
              <a:buNone/>
            </a:pPr>
            <a:r>
              <a:rPr lang="en-US" sz="3200" b="0" dirty="0">
                <a:cs typeface="Arial" charset="0"/>
              </a:rPr>
              <a:t>9.6%, -15.4%, 26.7%, -0.2%, 20.9%, 28.3%, -5.9%, 3.3%, 12.2%, 10.5%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3200" dirty="0">
                <a:solidFill>
                  <a:schemeClr val="hlink"/>
                </a:solidFill>
              </a:rPr>
              <a:t>Calculate the </a:t>
            </a:r>
            <a:r>
              <a:rPr lang="en-US" sz="3200" u="sng" dirty="0">
                <a:solidFill>
                  <a:schemeClr val="hlink"/>
                </a:solidFill>
              </a:rPr>
              <a:t>Expected Return</a:t>
            </a:r>
            <a:r>
              <a:rPr lang="en-US" sz="3200" dirty="0">
                <a:solidFill>
                  <a:schemeClr val="hlink"/>
                </a:solidFill>
              </a:rPr>
              <a:t> and </a:t>
            </a:r>
            <a:r>
              <a:rPr lang="en-US" sz="3200" u="sng" dirty="0">
                <a:solidFill>
                  <a:schemeClr val="hlink"/>
                </a:solidFill>
              </a:rPr>
              <a:t>Standard Deviation</a:t>
            </a:r>
            <a:r>
              <a:rPr lang="en-US" sz="3200" dirty="0">
                <a:solidFill>
                  <a:schemeClr val="hlink"/>
                </a:solidFill>
              </a:rPr>
              <a:t> for the </a:t>
            </a:r>
            <a:r>
              <a:rPr lang="en-US" sz="3200" i="1" dirty="0">
                <a:solidFill>
                  <a:schemeClr val="hlink"/>
                </a:solidFill>
              </a:rPr>
              <a:t>population</a:t>
            </a:r>
            <a:r>
              <a:rPr lang="en-US" sz="3200" dirty="0">
                <a:solidFill>
                  <a:schemeClr val="hlink"/>
                </a:solidFill>
              </a:rPr>
              <a:t> assuming a continuous distribution.</a:t>
            </a:r>
          </a:p>
        </p:txBody>
      </p:sp>
    </p:spTree>
    <p:extLst>
      <p:ext uri="{BB962C8B-B14F-4D97-AF65-F5344CB8AC3E}">
        <p14:creationId xmlns:p14="http://schemas.microsoft.com/office/powerpoint/2010/main" xmlns="" val="103380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296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42672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u="sng" dirty="0"/>
              <a:t>Certainty Equivalent</a:t>
            </a:r>
            <a:r>
              <a:rPr lang="en-US" dirty="0"/>
              <a:t> (</a:t>
            </a:r>
            <a:r>
              <a:rPr lang="en-US" i="1" dirty="0"/>
              <a:t>CE</a:t>
            </a:r>
            <a:r>
              <a:rPr lang="en-US" dirty="0"/>
              <a:t>) is the amount of cash someone would require with certainty at a point in time to make the individual indifferent between that certain amount and an amount expected to be received with risk at the same point in time.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Risk Attitudes</a:t>
            </a:r>
          </a:p>
        </p:txBody>
      </p:sp>
    </p:spTree>
    <p:extLst>
      <p:ext uri="{BB962C8B-B14F-4D97-AF65-F5344CB8AC3E}">
        <p14:creationId xmlns:p14="http://schemas.microsoft.com/office/powerpoint/2010/main" xmlns="" val="6821782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534400" cy="48006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3200" dirty="0"/>
              <a:t>Certainty equivalent &gt; Expected value</a:t>
            </a:r>
          </a:p>
          <a:p>
            <a:pPr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3200" dirty="0" smtClean="0"/>
              <a:t>			</a:t>
            </a:r>
            <a:r>
              <a:rPr lang="en-US" sz="3200" b="1" dirty="0" smtClean="0"/>
              <a:t>Risk </a:t>
            </a:r>
            <a:r>
              <a:rPr lang="en-US" sz="3200" b="1" dirty="0"/>
              <a:t>Preference</a:t>
            </a:r>
          </a:p>
          <a:p>
            <a:pPr>
              <a:buFont typeface="Monotype Sorts" pitchFamily="2" charset="2"/>
              <a:buNone/>
            </a:pPr>
            <a:r>
              <a:rPr lang="en-US" sz="3200" dirty="0"/>
              <a:t>Certainty equivalent = Expected value</a:t>
            </a:r>
          </a:p>
          <a:p>
            <a:pPr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3200" dirty="0" smtClean="0"/>
              <a:t>			</a:t>
            </a:r>
            <a:r>
              <a:rPr lang="en-US" sz="3200" b="1" dirty="0" smtClean="0"/>
              <a:t>Risk </a:t>
            </a:r>
            <a:r>
              <a:rPr lang="en-US" sz="3200" b="1" dirty="0"/>
              <a:t>Indifference</a:t>
            </a:r>
          </a:p>
          <a:p>
            <a:pPr>
              <a:buFont typeface="Monotype Sorts" pitchFamily="2" charset="2"/>
              <a:buNone/>
            </a:pPr>
            <a:r>
              <a:rPr lang="en-US" sz="3200" dirty="0"/>
              <a:t>Certainty equivalent &lt; Expected value</a:t>
            </a:r>
          </a:p>
          <a:p>
            <a:pPr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3200" dirty="0" smtClean="0"/>
              <a:t>			</a:t>
            </a:r>
            <a:r>
              <a:rPr lang="en-US" sz="3200" b="1" dirty="0" smtClean="0"/>
              <a:t>Risk </a:t>
            </a:r>
            <a:r>
              <a:rPr lang="en-US" sz="3200" b="1" dirty="0"/>
              <a:t>Aversion</a:t>
            </a:r>
          </a:p>
          <a:p>
            <a:pPr>
              <a:buFont typeface="Monotype Sorts" pitchFamily="2" charset="2"/>
              <a:buNone/>
            </a:pPr>
            <a:r>
              <a:rPr lang="en-US" sz="3200" i="1" dirty="0"/>
              <a:t>Most</a:t>
            </a:r>
            <a:r>
              <a:rPr lang="en-US" sz="3200" dirty="0"/>
              <a:t> individuals are Risk Averse.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Risk Attitudes</a:t>
            </a:r>
          </a:p>
        </p:txBody>
      </p:sp>
    </p:spTree>
    <p:extLst>
      <p:ext uri="{BB962C8B-B14F-4D97-AF65-F5344CB8AC3E}">
        <p14:creationId xmlns:p14="http://schemas.microsoft.com/office/powerpoint/2010/main" xmlns="" val="26536905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/>
              <a:t>Risk Attitude Example</a:t>
            </a:r>
          </a:p>
        </p:txBody>
      </p:sp>
      <p:sp>
        <p:nvSpPr>
          <p:cNvPr id="1741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495800"/>
          </a:xfrm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sz="2400" dirty="0"/>
              <a:t>You have the choice between (1) a guaranteed dollar reward or (2) a coin-flip gamble of $100,000 (50% chance) or $0 (50% chance).  The expected value of the gamble is $50,000</a:t>
            </a:r>
            <a:r>
              <a:rPr lang="en-US" sz="2400" dirty="0" smtClean="0"/>
              <a:t>.</a:t>
            </a:r>
          </a:p>
          <a:p>
            <a:pPr marL="0" indent="0">
              <a:buFont typeface="Monotype Sorts" pitchFamily="2" charset="2"/>
              <a:buNone/>
            </a:pPr>
            <a:endParaRPr lang="en-US" sz="2400" dirty="0"/>
          </a:p>
          <a:p>
            <a:pPr marL="398463" lvl="1" indent="-398463"/>
            <a:r>
              <a:rPr lang="en-US" sz="2400" u="sng" dirty="0" smtClean="0"/>
              <a:t>Mr. A</a:t>
            </a:r>
            <a:r>
              <a:rPr lang="en-US" sz="2400" dirty="0" smtClean="0"/>
              <a:t> </a:t>
            </a:r>
            <a:r>
              <a:rPr lang="en-US" sz="2400" dirty="0"/>
              <a:t>requires a guaranteed $25,000, or more, to call off the </a:t>
            </a:r>
            <a:r>
              <a:rPr lang="en-US" sz="2400" dirty="0" smtClean="0"/>
              <a:t> gamble</a:t>
            </a:r>
            <a:r>
              <a:rPr lang="en-US" sz="2400" dirty="0"/>
              <a:t>.</a:t>
            </a:r>
          </a:p>
          <a:p>
            <a:pPr marL="398463" lvl="1" indent="-398463"/>
            <a:r>
              <a:rPr lang="en-US" sz="2400" u="sng" dirty="0" smtClean="0"/>
              <a:t>Mr. B</a:t>
            </a:r>
            <a:r>
              <a:rPr lang="en-US" sz="2400" dirty="0" smtClean="0"/>
              <a:t> </a:t>
            </a:r>
            <a:r>
              <a:rPr lang="en-US" sz="2400" dirty="0"/>
              <a:t>is just as happy to take $50,000 or take the risky gamble.</a:t>
            </a:r>
          </a:p>
          <a:p>
            <a:pPr marL="398463" lvl="1" indent="-398463"/>
            <a:r>
              <a:rPr lang="en-US" sz="2400" u="sng" dirty="0" smtClean="0"/>
              <a:t>Mr. C</a:t>
            </a:r>
            <a:r>
              <a:rPr lang="en-US" sz="2400" dirty="0" smtClean="0"/>
              <a:t> </a:t>
            </a:r>
            <a:r>
              <a:rPr lang="en-US" sz="2400" dirty="0"/>
              <a:t>requires at least $52,000 to call off the gamble.</a:t>
            </a:r>
          </a:p>
        </p:txBody>
      </p:sp>
    </p:spTree>
    <p:extLst>
      <p:ext uri="{BB962C8B-B14F-4D97-AF65-F5344CB8AC3E}">
        <p14:creationId xmlns:p14="http://schemas.microsoft.com/office/powerpoint/2010/main" xmlns="" val="668633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1915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Risk Attitude Example</a:t>
            </a:r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533400" y="1524000"/>
            <a:ext cx="7924800" cy="4572000"/>
          </a:xfrm>
          <a:prstGeom prst="rect">
            <a:avLst/>
          </a:prstGeom>
          <a:noFill/>
          <a:ln>
            <a:noFill/>
          </a:ln>
          <a:effectLst>
            <a:outerShdw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SzPct val="75000"/>
            </a:pPr>
            <a:r>
              <a:rPr lang="en-US" sz="2800" dirty="0" smtClean="0"/>
              <a:t>What are the Risk Attitude tendencies of each?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2800" u="sng" dirty="0" smtClean="0"/>
              <a:t>Mr. A</a:t>
            </a:r>
            <a:r>
              <a:rPr lang="en-US" sz="2800" dirty="0" smtClean="0"/>
              <a:t>  shows </a:t>
            </a:r>
            <a:r>
              <a:rPr lang="en-US" sz="2800" dirty="0"/>
              <a:t>“risk aversion” because </a:t>
            </a:r>
            <a:r>
              <a:rPr lang="en-US" sz="2800" dirty="0" smtClean="0"/>
              <a:t>his </a:t>
            </a:r>
            <a:r>
              <a:rPr lang="en-US" sz="2800" dirty="0"/>
              <a:t>“certainty equivalent” &lt; the expected value of the gamble</a:t>
            </a:r>
            <a:r>
              <a:rPr lang="en-US" sz="2800" dirty="0" smtClean="0"/>
              <a:t>.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</a:pPr>
            <a:endParaRPr lang="en-US" sz="800" dirty="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2800" u="sng" dirty="0" smtClean="0"/>
              <a:t>Mr. B</a:t>
            </a:r>
            <a:r>
              <a:rPr lang="en-US" sz="2800" dirty="0" smtClean="0"/>
              <a:t> exhibits </a:t>
            </a:r>
            <a:r>
              <a:rPr lang="en-US" sz="2800" dirty="0"/>
              <a:t>“risk indifference” because </a:t>
            </a:r>
            <a:r>
              <a:rPr lang="en-US" sz="2800" dirty="0" smtClean="0"/>
              <a:t>his </a:t>
            </a:r>
            <a:r>
              <a:rPr lang="en-US" sz="2800" dirty="0"/>
              <a:t>“certainty equivalent” equals the expected value of the gamble</a:t>
            </a:r>
            <a:r>
              <a:rPr lang="en-US" sz="2800" dirty="0" smtClean="0"/>
              <a:t>.</a:t>
            </a:r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</a:pPr>
            <a:endParaRPr lang="en-US" sz="800" dirty="0"/>
          </a:p>
          <a:p>
            <a:pPr>
              <a:lnSpc>
                <a:spcPct val="90000"/>
              </a:lnSpc>
              <a:spcAft>
                <a:spcPct val="4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2800" u="sng" dirty="0" smtClean="0"/>
              <a:t>Mr. C</a:t>
            </a:r>
            <a:r>
              <a:rPr lang="en-US" sz="2800" dirty="0" smtClean="0"/>
              <a:t> </a:t>
            </a:r>
            <a:r>
              <a:rPr lang="en-US" sz="2800" dirty="0"/>
              <a:t>reveals a “risk preference” because </a:t>
            </a:r>
            <a:r>
              <a:rPr lang="en-US" sz="2800" dirty="0" smtClean="0"/>
              <a:t>his </a:t>
            </a:r>
            <a:r>
              <a:rPr lang="en-US" sz="2800" dirty="0"/>
              <a:t>“certainty equivalent” &gt; the expected value of the gamble.</a:t>
            </a:r>
          </a:p>
        </p:txBody>
      </p:sp>
    </p:spTree>
    <p:extLst>
      <p:ext uri="{BB962C8B-B14F-4D97-AF65-F5344CB8AC3E}">
        <p14:creationId xmlns:p14="http://schemas.microsoft.com/office/powerpoint/2010/main" xmlns="" val="1174810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534400" cy="47244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 algn="ctr">
              <a:buFont typeface="Monotype Sorts" pitchFamily="2" charset="2"/>
              <a:buNone/>
            </a:pPr>
            <a:r>
              <a:rPr lang="en-US" sz="3400" dirty="0"/>
              <a:t> </a:t>
            </a:r>
            <a:r>
              <a:rPr lang="en-US" sz="3400" dirty="0" smtClean="0"/>
              <a:t>R</a:t>
            </a:r>
            <a:r>
              <a:rPr lang="en-US" sz="3400" baseline="-25000" dirty="0" smtClean="0"/>
              <a:t>P </a:t>
            </a:r>
            <a:r>
              <a:rPr lang="en-US" sz="3400" dirty="0" smtClean="0"/>
              <a:t> =  </a:t>
            </a:r>
            <a:r>
              <a:rPr lang="en-US" sz="3400" dirty="0">
                <a:latin typeface="Symbol" pitchFamily="18" charset="2"/>
              </a:rPr>
              <a:t>S</a:t>
            </a:r>
            <a:r>
              <a:rPr lang="en-US" sz="3400" dirty="0"/>
              <a:t> ( </a:t>
            </a:r>
            <a:r>
              <a:rPr lang="en-US" sz="3400" i="1" dirty="0" err="1"/>
              <a:t>W</a:t>
            </a:r>
            <a:r>
              <a:rPr lang="en-US" sz="3400" i="1" baseline="-25000" dirty="0" err="1"/>
              <a:t>j</a:t>
            </a:r>
            <a:r>
              <a:rPr lang="en-US" sz="3400" dirty="0"/>
              <a:t> )( </a:t>
            </a:r>
            <a:r>
              <a:rPr lang="en-US" sz="3400" i="1" dirty="0" err="1"/>
              <a:t>R</a:t>
            </a:r>
            <a:r>
              <a:rPr lang="en-US" sz="3400" i="1" baseline="-25000" dirty="0" err="1"/>
              <a:t>j</a:t>
            </a:r>
            <a:r>
              <a:rPr lang="en-US" sz="3400" dirty="0"/>
              <a:t> )</a:t>
            </a:r>
          </a:p>
          <a:p>
            <a:pPr marL="0" indent="0">
              <a:spcBef>
                <a:spcPct val="40000"/>
              </a:spcBef>
              <a:buFont typeface="Monotype Sorts" pitchFamily="2" charset="2"/>
              <a:buNone/>
            </a:pPr>
            <a:r>
              <a:rPr lang="en-US" sz="3400" dirty="0"/>
              <a:t>R</a:t>
            </a:r>
            <a:r>
              <a:rPr lang="en-US" sz="3400" baseline="-25000" dirty="0"/>
              <a:t>P</a:t>
            </a:r>
            <a:r>
              <a:rPr lang="en-US" sz="3400" dirty="0"/>
              <a:t> is the expected return for the portfolio,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400" i="1" dirty="0" err="1"/>
              <a:t>W</a:t>
            </a:r>
            <a:r>
              <a:rPr lang="en-US" sz="3400" i="1" baseline="-25000" dirty="0" err="1"/>
              <a:t>j</a:t>
            </a:r>
            <a:r>
              <a:rPr lang="en-US" sz="3400" dirty="0"/>
              <a:t> is the weight (investment proportion) for the </a:t>
            </a:r>
            <a:r>
              <a:rPr lang="en-US" sz="3400" dirty="0" err="1"/>
              <a:t>j</a:t>
            </a:r>
            <a:r>
              <a:rPr lang="en-US" sz="3400" baseline="30000" dirty="0" err="1"/>
              <a:t>th</a:t>
            </a:r>
            <a:r>
              <a:rPr lang="en-US" sz="3400" dirty="0"/>
              <a:t> asset in the portfolio,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400" i="1" dirty="0" err="1"/>
              <a:t>R</a:t>
            </a:r>
            <a:r>
              <a:rPr lang="en-US" sz="3400" i="1" baseline="-25000" dirty="0" err="1"/>
              <a:t>j</a:t>
            </a:r>
            <a:r>
              <a:rPr lang="en-US" sz="3400" dirty="0"/>
              <a:t> is the expected return of the </a:t>
            </a:r>
            <a:r>
              <a:rPr lang="en-US" sz="3400" dirty="0" err="1"/>
              <a:t>j</a:t>
            </a:r>
            <a:r>
              <a:rPr lang="en-US" sz="3400" baseline="30000" dirty="0" err="1"/>
              <a:t>th</a:t>
            </a:r>
            <a:r>
              <a:rPr lang="en-US" sz="3400" dirty="0"/>
              <a:t> asset,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400" dirty="0"/>
              <a:t>m is the total number of assets in the portfolio.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458200" cy="14478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Determining </a:t>
            </a:r>
            <a:r>
              <a:rPr lang="en-US" sz="3600" b="1" dirty="0" smtClean="0"/>
              <a:t>Portfolio Expected </a:t>
            </a:r>
            <a:r>
              <a:rPr lang="en-US" sz="3600" b="1" dirty="0"/>
              <a:t>Return</a:t>
            </a:r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5551130" y="2044062"/>
            <a:ext cx="304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3967138" y="1789112"/>
            <a:ext cx="428003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m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3990029" y="2367833"/>
            <a:ext cx="6127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j=1</a:t>
            </a:r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>
            <a:off x="422377" y="2821858"/>
            <a:ext cx="254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>
            <a:off x="3065206" y="2044062"/>
            <a:ext cx="304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434975" y="4572000"/>
            <a:ext cx="254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44268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458200" cy="15240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Determining Portfolio Standard Deviation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987310" y="1908175"/>
            <a:ext cx="585788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r>
              <a:rPr lang="en-US" sz="2400" dirty="0"/>
              <a:t>m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4235527" y="2638425"/>
            <a:ext cx="56586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j=1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683000" y="2027236"/>
            <a:ext cx="4044950" cy="838200"/>
            <a:chOff x="3117850" y="1981200"/>
            <a:chExt cx="4044950" cy="838200"/>
          </a:xfrm>
        </p:grpSpPr>
        <p:sp>
          <p:nvSpPr>
            <p:cNvPr id="19463" name="Line 7"/>
            <p:cNvSpPr>
              <a:spLocks noChangeShapeType="1"/>
            </p:cNvSpPr>
            <p:nvPr/>
          </p:nvSpPr>
          <p:spPr bwMode="auto">
            <a:xfrm>
              <a:off x="3505200" y="1981200"/>
              <a:ext cx="3657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64" name="Line 8"/>
            <p:cNvSpPr>
              <a:spLocks noChangeShapeType="1"/>
            </p:cNvSpPr>
            <p:nvPr/>
          </p:nvSpPr>
          <p:spPr bwMode="auto">
            <a:xfrm flipH="1">
              <a:off x="3352800" y="1981200"/>
              <a:ext cx="152400" cy="838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65" name="Line 9"/>
            <p:cNvSpPr>
              <a:spLocks noChangeShapeType="1"/>
            </p:cNvSpPr>
            <p:nvPr/>
          </p:nvSpPr>
          <p:spPr bwMode="auto">
            <a:xfrm flipH="1" flipV="1">
              <a:off x="3270250" y="2514600"/>
              <a:ext cx="76200" cy="3048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66" name="Line 10"/>
            <p:cNvSpPr>
              <a:spLocks noChangeShapeType="1"/>
            </p:cNvSpPr>
            <p:nvPr/>
          </p:nvSpPr>
          <p:spPr bwMode="auto">
            <a:xfrm flipH="1">
              <a:off x="3117850" y="2508250"/>
              <a:ext cx="152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4236244" y="1908175"/>
            <a:ext cx="428003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m</a:t>
            </a: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5006975" y="2638424"/>
            <a:ext cx="631584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k=1</a:t>
            </a: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465213" y="2135187"/>
            <a:ext cx="8153401" cy="45720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		</a:t>
            </a:r>
            <a:r>
              <a:rPr lang="en-US" sz="36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s</a:t>
            </a:r>
            <a:r>
              <a:rPr lang="en-US" sz="36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Pn</a:t>
            </a:r>
            <a:r>
              <a:rPr lang="en-US" sz="36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600" dirty="0" smtClean="0"/>
              <a:t>   =       </a:t>
            </a:r>
            <a:r>
              <a:rPr lang="en-US" sz="4000" dirty="0" smtClean="0">
                <a:latin typeface="Symbol" pitchFamily="18" charset="2"/>
              </a:rPr>
              <a:t>S    </a:t>
            </a:r>
            <a:r>
              <a:rPr lang="en-US" sz="4000" dirty="0" err="1" smtClean="0">
                <a:latin typeface="Symbol" pitchFamily="18" charset="2"/>
              </a:rPr>
              <a:t>S</a:t>
            </a:r>
            <a:r>
              <a:rPr lang="en-US" sz="4000" dirty="0" smtClean="0"/>
              <a:t> </a:t>
            </a:r>
            <a:r>
              <a:rPr lang="en-US" sz="4000" i="1" dirty="0" err="1"/>
              <a:t>W</a:t>
            </a:r>
            <a:r>
              <a:rPr lang="en-US" sz="4000" i="1" baseline="-25000" dirty="0" err="1"/>
              <a:t>j</a:t>
            </a:r>
            <a:r>
              <a:rPr lang="en-US" sz="4000" dirty="0"/>
              <a:t> </a:t>
            </a:r>
            <a:r>
              <a:rPr lang="en-US" sz="4000" dirty="0" err="1"/>
              <a:t>W</a:t>
            </a:r>
            <a:r>
              <a:rPr lang="en-US" sz="4000" i="1" baseline="-25000" dirty="0" err="1"/>
              <a:t>k</a:t>
            </a:r>
            <a:r>
              <a:rPr lang="en-US" sz="4000" i="1" baseline="-25000" dirty="0"/>
              <a:t> </a:t>
            </a:r>
            <a:r>
              <a:rPr lang="en-US" sz="4000" i="1" dirty="0" err="1">
                <a:latin typeface="Symbol" pitchFamily="18" charset="2"/>
              </a:rPr>
              <a:t>s</a:t>
            </a:r>
            <a:r>
              <a:rPr lang="en-US" sz="4000" i="1" baseline="-25000" dirty="0" err="1"/>
              <a:t>jk</a:t>
            </a:r>
            <a:r>
              <a:rPr lang="en-US" sz="4000" dirty="0"/>
              <a:t>  </a:t>
            </a:r>
            <a:endParaRPr lang="en-US" sz="3600" dirty="0"/>
          </a:p>
          <a:p>
            <a:pPr marL="0" indent="0">
              <a:buFont typeface="Monotype Sorts" pitchFamily="2" charset="2"/>
              <a:buNone/>
            </a:pPr>
            <a:endParaRPr lang="en-US" sz="1600" i="1" dirty="0" smtClean="0"/>
          </a:p>
          <a:p>
            <a:pPr marL="0" indent="0">
              <a:buFont typeface="Monotype Sorts" pitchFamily="2" charset="2"/>
              <a:buNone/>
            </a:pPr>
            <a:r>
              <a:rPr lang="en-US" i="1" dirty="0" err="1" smtClean="0"/>
              <a:t>W</a:t>
            </a:r>
            <a:r>
              <a:rPr lang="en-US" i="1" baseline="-25000" dirty="0" err="1" smtClean="0"/>
              <a:t>j</a:t>
            </a:r>
            <a:r>
              <a:rPr lang="en-US" dirty="0" smtClean="0"/>
              <a:t> </a:t>
            </a:r>
            <a:r>
              <a:rPr lang="en-US" dirty="0"/>
              <a:t>is the weight (investment proportion) for the </a:t>
            </a:r>
            <a:r>
              <a:rPr lang="en-US" dirty="0" err="1"/>
              <a:t>j</a:t>
            </a:r>
            <a:r>
              <a:rPr lang="en-US" baseline="30000" dirty="0" err="1"/>
              <a:t>th</a:t>
            </a:r>
            <a:r>
              <a:rPr lang="en-US" dirty="0"/>
              <a:t> asset in the portfolio,</a:t>
            </a:r>
          </a:p>
          <a:p>
            <a:pPr marL="0" indent="0">
              <a:buFont typeface="Monotype Sorts" pitchFamily="2" charset="2"/>
              <a:buNone/>
            </a:pPr>
            <a:r>
              <a:rPr lang="en-US" i="1" dirty="0" err="1"/>
              <a:t>W</a:t>
            </a:r>
            <a:r>
              <a:rPr lang="en-US" i="1" baseline="-25000" dirty="0" err="1"/>
              <a:t>k</a:t>
            </a:r>
            <a:r>
              <a:rPr lang="en-US" i="1" baseline="-25000" dirty="0"/>
              <a:t> </a:t>
            </a:r>
            <a:r>
              <a:rPr lang="en-US" dirty="0"/>
              <a:t>is the weight (investment proportion) for the </a:t>
            </a:r>
            <a:r>
              <a:rPr lang="en-US" dirty="0" err="1"/>
              <a:t>k</a:t>
            </a:r>
            <a:r>
              <a:rPr lang="en-US" baseline="30000" dirty="0" err="1"/>
              <a:t>th</a:t>
            </a:r>
            <a:r>
              <a:rPr lang="en-US" dirty="0"/>
              <a:t> asset in the portfolio,</a:t>
            </a:r>
          </a:p>
          <a:p>
            <a:pPr marL="0" indent="0">
              <a:buFont typeface="Monotype Sorts" pitchFamily="2" charset="2"/>
              <a:buNone/>
            </a:pPr>
            <a:r>
              <a:rPr lang="en-US" i="1" dirty="0" err="1">
                <a:latin typeface="Symbol" pitchFamily="18" charset="2"/>
              </a:rPr>
              <a:t>s</a:t>
            </a:r>
            <a:r>
              <a:rPr lang="en-US" i="1" baseline="-25000" dirty="0" err="1"/>
              <a:t>jk</a:t>
            </a:r>
            <a:r>
              <a:rPr lang="en-US" i="1" baseline="-25000" dirty="0"/>
              <a:t> </a:t>
            </a:r>
            <a:r>
              <a:rPr lang="en-US" dirty="0"/>
              <a:t>is the covariance between returns for the </a:t>
            </a:r>
            <a:r>
              <a:rPr lang="en-US" dirty="0" err="1"/>
              <a:t>j</a:t>
            </a:r>
            <a:r>
              <a:rPr lang="en-US" baseline="30000" dirty="0" err="1"/>
              <a:t>th</a:t>
            </a:r>
            <a:r>
              <a:rPr lang="en-US" dirty="0"/>
              <a:t> and </a:t>
            </a:r>
            <a:r>
              <a:rPr lang="en-US" dirty="0" err="1"/>
              <a:t>k</a:t>
            </a:r>
            <a:r>
              <a:rPr lang="en-US" baseline="30000" dirty="0" err="1"/>
              <a:t>th</a:t>
            </a:r>
            <a:r>
              <a:rPr lang="en-US" dirty="0"/>
              <a:t> assets in the portfolio.</a:t>
            </a:r>
          </a:p>
        </p:txBody>
      </p:sp>
    </p:spTree>
    <p:extLst>
      <p:ext uri="{BB962C8B-B14F-4D97-AF65-F5344CB8AC3E}">
        <p14:creationId xmlns:p14="http://schemas.microsoft.com/office/powerpoint/2010/main" xmlns="" val="4541562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382000" cy="1323975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What is Covariance?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458200" cy="48006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4000" dirty="0" smtClean="0">
                <a:latin typeface="Symbol" pitchFamily="18" charset="2"/>
              </a:rPr>
              <a:t>s</a:t>
            </a:r>
            <a:r>
              <a:rPr lang="en-US" sz="4000" i="1" dirty="0" smtClean="0">
                <a:latin typeface="Symbol" pitchFamily="18" charset="2"/>
              </a:rPr>
              <a:t> </a:t>
            </a:r>
            <a:r>
              <a:rPr lang="en-US" sz="4000" i="1" baseline="-25000" dirty="0" err="1" smtClean="0"/>
              <a:t>jk</a:t>
            </a:r>
            <a:r>
              <a:rPr lang="en-US" sz="4000" dirty="0" smtClean="0"/>
              <a:t> </a:t>
            </a:r>
            <a:r>
              <a:rPr lang="en-US" sz="4000" dirty="0"/>
              <a:t>=  </a:t>
            </a:r>
            <a:r>
              <a:rPr lang="en-US" sz="4000" i="1" dirty="0">
                <a:latin typeface="Symbol" pitchFamily="18" charset="2"/>
              </a:rPr>
              <a:t>s </a:t>
            </a:r>
            <a:r>
              <a:rPr lang="en-US" sz="4000" i="1" baseline="-25000" dirty="0"/>
              <a:t>j </a:t>
            </a:r>
            <a:r>
              <a:rPr lang="en-US" sz="4000" i="1" dirty="0">
                <a:latin typeface="Symbol" pitchFamily="18" charset="2"/>
              </a:rPr>
              <a:t>s </a:t>
            </a:r>
            <a:r>
              <a:rPr lang="en-US" sz="4000" i="1" baseline="-25000" dirty="0"/>
              <a:t>k </a:t>
            </a:r>
            <a:r>
              <a:rPr lang="en-US" sz="4000" i="1" dirty="0"/>
              <a:t>r</a:t>
            </a:r>
            <a:r>
              <a:rPr lang="en-US" sz="4000" i="1" dirty="0">
                <a:latin typeface="Symbol" pitchFamily="18" charset="2"/>
              </a:rPr>
              <a:t> </a:t>
            </a:r>
            <a:r>
              <a:rPr lang="en-US" sz="4000" i="1" baseline="-25000" dirty="0" err="1" smtClean="0"/>
              <a:t>jk</a:t>
            </a:r>
            <a:endParaRPr lang="en-US" sz="4000" dirty="0" smtClean="0"/>
          </a:p>
          <a:p>
            <a:pPr marL="0" indent="0">
              <a:buFont typeface="Monotype Sorts" pitchFamily="2" charset="2"/>
              <a:buNone/>
            </a:pPr>
            <a:endParaRPr lang="en-US" sz="2400" i="1" dirty="0" smtClean="0">
              <a:latin typeface="Symbol" pitchFamily="18" charset="2"/>
            </a:endParaRPr>
          </a:p>
          <a:p>
            <a:pPr marL="0" indent="0">
              <a:buFont typeface="Monotype Sorts" pitchFamily="2" charset="2"/>
              <a:buNone/>
            </a:pPr>
            <a:r>
              <a:rPr lang="en-US" i="1" dirty="0" err="1" smtClean="0">
                <a:latin typeface="Symbol" pitchFamily="18" charset="2"/>
              </a:rPr>
              <a:t>s</a:t>
            </a:r>
            <a:r>
              <a:rPr lang="en-US" i="1" baseline="-25000" dirty="0" err="1" smtClean="0"/>
              <a:t>j</a:t>
            </a:r>
            <a:r>
              <a:rPr lang="en-US" i="1" baseline="-25000" dirty="0" smtClean="0"/>
              <a:t> </a:t>
            </a:r>
            <a:r>
              <a:rPr lang="en-US" dirty="0" smtClean="0"/>
              <a:t>is the standard deviation of the </a:t>
            </a:r>
            <a:r>
              <a:rPr lang="en-US" dirty="0" err="1" smtClean="0"/>
              <a:t>j</a:t>
            </a:r>
            <a:r>
              <a:rPr lang="en-US" baseline="30000" dirty="0" err="1" smtClean="0"/>
              <a:t>th</a:t>
            </a:r>
            <a:r>
              <a:rPr lang="en-US" dirty="0" smtClean="0"/>
              <a:t>  asset in the portfolio,</a:t>
            </a:r>
          </a:p>
          <a:p>
            <a:pPr marL="0" indent="0">
              <a:buFont typeface="Monotype Sorts" pitchFamily="2" charset="2"/>
              <a:buNone/>
            </a:pPr>
            <a:r>
              <a:rPr lang="en-US" i="1" dirty="0" err="1" smtClean="0">
                <a:latin typeface="Symbol" pitchFamily="18" charset="2"/>
              </a:rPr>
              <a:t>s</a:t>
            </a:r>
            <a:r>
              <a:rPr lang="en-US" i="1" baseline="-25000" dirty="0" err="1" smtClean="0"/>
              <a:t>k</a:t>
            </a:r>
            <a:r>
              <a:rPr lang="en-US" i="1" baseline="-25000" dirty="0" smtClean="0"/>
              <a:t> </a:t>
            </a:r>
            <a:r>
              <a:rPr lang="en-US" dirty="0"/>
              <a:t>is the standard deviation of the </a:t>
            </a:r>
            <a:r>
              <a:rPr lang="en-US" dirty="0" err="1"/>
              <a:t>k</a:t>
            </a:r>
            <a:r>
              <a:rPr lang="en-US" baseline="30000" dirty="0" err="1"/>
              <a:t>th</a:t>
            </a:r>
            <a:r>
              <a:rPr lang="en-US" dirty="0"/>
              <a:t>  asset in the portfolio,</a:t>
            </a:r>
          </a:p>
          <a:p>
            <a:pPr marL="0" indent="0">
              <a:buFont typeface="Monotype Sorts" pitchFamily="2" charset="2"/>
              <a:buNone/>
            </a:pPr>
            <a:r>
              <a:rPr lang="en-US" i="1" dirty="0" err="1"/>
              <a:t>r</a:t>
            </a:r>
            <a:r>
              <a:rPr lang="en-US" i="1" baseline="-25000" dirty="0" err="1"/>
              <a:t>jk</a:t>
            </a:r>
            <a:r>
              <a:rPr lang="en-US" i="1" baseline="-25000" dirty="0"/>
              <a:t> </a:t>
            </a:r>
            <a:r>
              <a:rPr lang="en-US" dirty="0"/>
              <a:t>is the correlation coefficient between the </a:t>
            </a:r>
            <a:r>
              <a:rPr lang="en-US" dirty="0" err="1"/>
              <a:t>j</a:t>
            </a:r>
            <a:r>
              <a:rPr lang="en-US" baseline="30000" dirty="0" err="1"/>
              <a:t>th</a:t>
            </a:r>
            <a:r>
              <a:rPr lang="en-US" dirty="0"/>
              <a:t> and </a:t>
            </a:r>
            <a:r>
              <a:rPr lang="en-US" dirty="0" err="1"/>
              <a:t>k</a:t>
            </a:r>
            <a:r>
              <a:rPr lang="en-US" baseline="30000" dirty="0" err="1"/>
              <a:t>th</a:t>
            </a:r>
            <a:r>
              <a:rPr lang="en-US" dirty="0"/>
              <a:t> assets in the portfolio.</a:t>
            </a:r>
          </a:p>
        </p:txBody>
      </p:sp>
    </p:spTree>
    <p:extLst>
      <p:ext uri="{BB962C8B-B14F-4D97-AF65-F5344CB8AC3E}">
        <p14:creationId xmlns:p14="http://schemas.microsoft.com/office/powerpoint/2010/main" xmlns="" val="30815345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305800" cy="1323975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Correlation Coefficient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7848600" cy="42672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dirty="0"/>
              <a:t>A standardized statistical measure of the linear relationship between two variables.</a:t>
            </a:r>
          </a:p>
          <a:p>
            <a:pPr marL="0" indent="0">
              <a:buFont typeface="Monotype Sorts" pitchFamily="2" charset="2"/>
              <a:buNone/>
            </a:pPr>
            <a:endParaRPr lang="en-US" dirty="0"/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Its range is from -1.0 (perfect negative correlation), through 0 (no correlation), to +1.0 (perfect positive correlation).</a:t>
            </a:r>
          </a:p>
        </p:txBody>
      </p:sp>
    </p:spTree>
    <p:extLst>
      <p:ext uri="{BB962C8B-B14F-4D97-AF65-F5344CB8AC3E}">
        <p14:creationId xmlns:p14="http://schemas.microsoft.com/office/powerpoint/2010/main" xmlns="" val="19068763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ChangeArrowheads="1"/>
          </p:cNvSpPr>
          <p:nvPr/>
        </p:nvSpPr>
        <p:spPr bwMode="auto">
          <a:xfrm>
            <a:off x="7010400" y="4466917"/>
            <a:ext cx="673100" cy="520700"/>
          </a:xfrm>
          <a:prstGeom prst="roundRect">
            <a:avLst>
              <a:gd name="adj" fmla="val 12495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5019982" y="3866535"/>
            <a:ext cx="673100" cy="520700"/>
          </a:xfrm>
          <a:prstGeom prst="roundRect">
            <a:avLst>
              <a:gd name="adj" fmla="val 12495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AutoShape 4"/>
          <p:cNvSpPr>
            <a:spLocks noChangeArrowheads="1"/>
          </p:cNvSpPr>
          <p:nvPr/>
        </p:nvSpPr>
        <p:spPr bwMode="auto">
          <a:xfrm>
            <a:off x="3124200" y="3345835"/>
            <a:ext cx="673100" cy="520700"/>
          </a:xfrm>
          <a:prstGeom prst="roundRect">
            <a:avLst>
              <a:gd name="adj" fmla="val 12495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title"/>
          </p:nvPr>
        </p:nvSpPr>
        <p:spPr>
          <a:xfrm>
            <a:off x="228600" y="428625"/>
            <a:ext cx="8839200" cy="1323975"/>
          </a:xfrm>
          <a:noFill/>
          <a:ln/>
          <a:effectLst/>
        </p:spPr>
        <p:txBody>
          <a:bodyPr/>
          <a:lstStyle/>
          <a:p>
            <a:pPr algn="l"/>
            <a:r>
              <a:rPr lang="en-US" sz="4000" b="1" dirty="0"/>
              <a:t>Variance - Covariance Matrix</a:t>
            </a: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1981200" y="3276600"/>
            <a:ext cx="0" cy="2133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7848600" y="3195893"/>
            <a:ext cx="0" cy="2133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>
            <a:off x="1981200" y="3276600"/>
            <a:ext cx="381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>
            <a:off x="1981200" y="5410200"/>
            <a:ext cx="381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>
            <a:off x="7467600" y="3195893"/>
            <a:ext cx="381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>
            <a:off x="7467600" y="5329493"/>
            <a:ext cx="381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6" name="AutoShape 14"/>
          <p:cNvSpPr>
            <a:spLocks noChangeArrowheads="1"/>
          </p:cNvSpPr>
          <p:nvPr/>
        </p:nvSpPr>
        <p:spPr bwMode="auto">
          <a:xfrm>
            <a:off x="389194" y="5441950"/>
            <a:ext cx="673100" cy="520700"/>
          </a:xfrm>
          <a:prstGeom prst="roundRect">
            <a:avLst>
              <a:gd name="adj" fmla="val 12495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67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152400" y="1943100"/>
            <a:ext cx="7696200" cy="48006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 algn="ctr">
              <a:buFont typeface="Monotype Sorts" pitchFamily="2" charset="2"/>
              <a:buNone/>
            </a:pPr>
            <a:r>
              <a:rPr lang="en-US" sz="4000" dirty="0"/>
              <a:t>A three asset portfolio: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		  Col 1	    Col 2	       Col 3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Row 1	</a:t>
            </a:r>
            <a:r>
              <a:rPr lang="en-US" sz="3200" dirty="0" smtClean="0">
                <a:solidFill>
                  <a:schemeClr val="tx2"/>
                </a:solidFill>
              </a:rPr>
              <a:t>W</a:t>
            </a:r>
            <a:r>
              <a:rPr lang="en-US" sz="3200" baseline="-25000" dirty="0" smtClean="0">
                <a:solidFill>
                  <a:schemeClr val="tx2"/>
                </a:solidFill>
              </a:rPr>
              <a:t>1</a:t>
            </a:r>
            <a:r>
              <a:rPr lang="en-US" sz="3200" dirty="0" smtClean="0">
                <a:solidFill>
                  <a:srgbClr val="A75151"/>
                </a:solidFill>
              </a:rPr>
              <a:t>W</a:t>
            </a:r>
            <a:r>
              <a:rPr lang="en-US" sz="3200" baseline="-25000" dirty="0" smtClean="0">
                <a:solidFill>
                  <a:srgbClr val="A75151"/>
                </a:solidFill>
              </a:rPr>
              <a:t>1 </a:t>
            </a:r>
            <a:r>
              <a:rPr lang="en-US" sz="3200" dirty="0" smtClean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 smtClean="0">
                <a:solidFill>
                  <a:schemeClr val="tx2"/>
                </a:solidFill>
              </a:rPr>
              <a:t>1</a:t>
            </a:r>
            <a:r>
              <a:rPr lang="en-US" sz="3200" baseline="-25000" dirty="0" smtClean="0"/>
              <a:t>,</a:t>
            </a:r>
            <a:r>
              <a:rPr lang="en-US" sz="3200" baseline="-25000" dirty="0" smtClean="0">
                <a:solidFill>
                  <a:srgbClr val="A75151"/>
                </a:solidFill>
              </a:rPr>
              <a:t>1    </a:t>
            </a:r>
            <a:r>
              <a:rPr lang="en-US" sz="3200" dirty="0" smtClean="0">
                <a:solidFill>
                  <a:schemeClr val="tx2"/>
                </a:solidFill>
              </a:rPr>
              <a:t>W</a:t>
            </a:r>
            <a:r>
              <a:rPr lang="en-US" sz="3200" baseline="-25000" dirty="0" smtClean="0">
                <a:solidFill>
                  <a:schemeClr val="tx2"/>
                </a:solidFill>
              </a:rPr>
              <a:t>1</a:t>
            </a:r>
            <a:r>
              <a:rPr lang="en-US" sz="3200" dirty="0" smtClean="0">
                <a:solidFill>
                  <a:srgbClr val="A75151"/>
                </a:solidFill>
              </a:rPr>
              <a:t>W</a:t>
            </a:r>
            <a:r>
              <a:rPr lang="en-US" sz="3200" baseline="-25000" dirty="0" smtClean="0">
                <a:solidFill>
                  <a:srgbClr val="A75151"/>
                </a:solidFill>
              </a:rPr>
              <a:t>2 </a:t>
            </a:r>
            <a:r>
              <a:rPr lang="en-US" sz="3200" dirty="0" smtClean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 smtClean="0">
                <a:solidFill>
                  <a:schemeClr val="tx2"/>
                </a:solidFill>
              </a:rPr>
              <a:t>1</a:t>
            </a:r>
            <a:r>
              <a:rPr lang="en-US" sz="3200" baseline="-25000" dirty="0" smtClean="0"/>
              <a:t>,</a:t>
            </a:r>
            <a:r>
              <a:rPr lang="en-US" sz="3200" baseline="-25000" dirty="0" smtClean="0">
                <a:solidFill>
                  <a:srgbClr val="A75151"/>
                </a:solidFill>
              </a:rPr>
              <a:t>2</a:t>
            </a:r>
            <a:r>
              <a:rPr lang="en-US" sz="3200" dirty="0" smtClean="0"/>
              <a:t>    </a:t>
            </a:r>
            <a:r>
              <a:rPr lang="en-US" sz="3200" dirty="0" smtClean="0">
                <a:solidFill>
                  <a:schemeClr val="tx2"/>
                </a:solidFill>
              </a:rPr>
              <a:t>W</a:t>
            </a:r>
            <a:r>
              <a:rPr lang="en-US" sz="3200" baseline="-25000" dirty="0" smtClean="0">
                <a:solidFill>
                  <a:schemeClr val="tx2"/>
                </a:solidFill>
              </a:rPr>
              <a:t>1</a:t>
            </a:r>
            <a:r>
              <a:rPr lang="en-US" sz="3200" dirty="0" smtClean="0">
                <a:solidFill>
                  <a:srgbClr val="A75151"/>
                </a:solidFill>
              </a:rPr>
              <a:t>W</a:t>
            </a:r>
            <a:r>
              <a:rPr lang="en-US" sz="3200" baseline="-25000" dirty="0" smtClean="0">
                <a:solidFill>
                  <a:srgbClr val="A75151"/>
                </a:solidFill>
              </a:rPr>
              <a:t>3 </a:t>
            </a:r>
            <a:r>
              <a:rPr lang="en-US" sz="3200" dirty="0" smtClean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 smtClean="0">
                <a:solidFill>
                  <a:schemeClr val="tx2"/>
                </a:solidFill>
              </a:rPr>
              <a:t>1</a:t>
            </a:r>
            <a:r>
              <a:rPr lang="en-US" sz="3200" baseline="-25000" dirty="0" smtClean="0"/>
              <a:t>,</a:t>
            </a:r>
            <a:r>
              <a:rPr lang="en-US" sz="3200" baseline="-25000" dirty="0" smtClean="0">
                <a:solidFill>
                  <a:srgbClr val="A75151"/>
                </a:solidFill>
              </a:rPr>
              <a:t>3</a:t>
            </a:r>
            <a:endParaRPr lang="en-US" sz="3200" dirty="0"/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Row 2	</a:t>
            </a:r>
            <a:r>
              <a:rPr lang="en-US" sz="3200" dirty="0">
                <a:solidFill>
                  <a:schemeClr val="tx2"/>
                </a:solidFill>
              </a:rPr>
              <a:t>W</a:t>
            </a:r>
            <a:r>
              <a:rPr lang="en-US" sz="3200" baseline="-25000" dirty="0">
                <a:solidFill>
                  <a:schemeClr val="tx2"/>
                </a:solidFill>
              </a:rPr>
              <a:t>2</a:t>
            </a:r>
            <a:r>
              <a:rPr lang="en-US" sz="3200" dirty="0">
                <a:solidFill>
                  <a:srgbClr val="A75151"/>
                </a:solidFill>
              </a:rPr>
              <a:t>W</a:t>
            </a:r>
            <a:r>
              <a:rPr lang="en-US" sz="3200" baseline="-25000" dirty="0">
                <a:solidFill>
                  <a:srgbClr val="A75151"/>
                </a:solidFill>
              </a:rPr>
              <a:t>1</a:t>
            </a:r>
            <a:r>
              <a:rPr lang="en-US" sz="3200" dirty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>
                <a:solidFill>
                  <a:schemeClr val="tx2"/>
                </a:solidFill>
              </a:rPr>
              <a:t>2</a:t>
            </a:r>
            <a:r>
              <a:rPr lang="en-US" sz="3200" baseline="-25000" dirty="0"/>
              <a:t>,</a:t>
            </a:r>
            <a:r>
              <a:rPr lang="en-US" sz="3200" baseline="-25000" dirty="0">
                <a:solidFill>
                  <a:srgbClr val="A75151"/>
                </a:solidFill>
              </a:rPr>
              <a:t>1     </a:t>
            </a:r>
            <a:r>
              <a:rPr lang="en-US" sz="3200" dirty="0" smtClean="0">
                <a:solidFill>
                  <a:schemeClr val="tx2"/>
                </a:solidFill>
              </a:rPr>
              <a:t>W</a:t>
            </a:r>
            <a:r>
              <a:rPr lang="en-US" sz="3200" baseline="-25000" dirty="0" smtClean="0">
                <a:solidFill>
                  <a:schemeClr val="tx2"/>
                </a:solidFill>
              </a:rPr>
              <a:t>2</a:t>
            </a:r>
            <a:r>
              <a:rPr lang="en-US" sz="3200" dirty="0" smtClean="0">
                <a:solidFill>
                  <a:srgbClr val="A75151"/>
                </a:solidFill>
              </a:rPr>
              <a:t>W</a:t>
            </a:r>
            <a:r>
              <a:rPr lang="en-US" sz="3200" baseline="-25000" dirty="0" smtClean="0">
                <a:solidFill>
                  <a:srgbClr val="A75151"/>
                </a:solidFill>
              </a:rPr>
              <a:t>2 </a:t>
            </a:r>
            <a:r>
              <a:rPr lang="en-US" sz="3200" dirty="0" smtClean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 smtClean="0">
                <a:solidFill>
                  <a:schemeClr val="tx2"/>
                </a:solidFill>
              </a:rPr>
              <a:t>2</a:t>
            </a:r>
            <a:r>
              <a:rPr lang="en-US" sz="3200" baseline="-25000" dirty="0" smtClean="0"/>
              <a:t>,</a:t>
            </a:r>
            <a:r>
              <a:rPr lang="en-US" sz="3200" baseline="-25000" dirty="0" smtClean="0">
                <a:solidFill>
                  <a:srgbClr val="A75151"/>
                </a:solidFill>
              </a:rPr>
              <a:t>2</a:t>
            </a:r>
            <a:r>
              <a:rPr lang="en-US" sz="3200" dirty="0" smtClean="0"/>
              <a:t>    </a:t>
            </a:r>
            <a:r>
              <a:rPr lang="en-US" sz="3200" dirty="0" smtClean="0">
                <a:solidFill>
                  <a:schemeClr val="tx2"/>
                </a:solidFill>
              </a:rPr>
              <a:t>W</a:t>
            </a:r>
            <a:r>
              <a:rPr lang="en-US" sz="3200" baseline="-25000" dirty="0" smtClean="0">
                <a:solidFill>
                  <a:schemeClr val="tx2"/>
                </a:solidFill>
              </a:rPr>
              <a:t>2</a:t>
            </a:r>
            <a:r>
              <a:rPr lang="en-US" sz="3200" dirty="0" smtClean="0">
                <a:solidFill>
                  <a:srgbClr val="A75151"/>
                </a:solidFill>
              </a:rPr>
              <a:t>W</a:t>
            </a:r>
            <a:r>
              <a:rPr lang="en-US" sz="3200" baseline="-25000" dirty="0" smtClean="0">
                <a:solidFill>
                  <a:srgbClr val="A75151"/>
                </a:solidFill>
              </a:rPr>
              <a:t>3 </a:t>
            </a:r>
            <a:r>
              <a:rPr lang="en-US" sz="3200" dirty="0" smtClean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 smtClean="0">
                <a:solidFill>
                  <a:schemeClr val="tx2"/>
                </a:solidFill>
              </a:rPr>
              <a:t>2</a:t>
            </a:r>
            <a:r>
              <a:rPr lang="en-US" sz="3200" baseline="-25000" dirty="0" smtClean="0"/>
              <a:t>,</a:t>
            </a:r>
            <a:r>
              <a:rPr lang="en-US" sz="3200" baseline="-25000" dirty="0" smtClean="0">
                <a:solidFill>
                  <a:srgbClr val="A75151"/>
                </a:solidFill>
              </a:rPr>
              <a:t>3</a:t>
            </a:r>
            <a:endParaRPr lang="en-US" sz="3200" dirty="0"/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Row 3	</a:t>
            </a:r>
            <a:r>
              <a:rPr lang="en-US" sz="3200" dirty="0">
                <a:solidFill>
                  <a:schemeClr val="tx2"/>
                </a:solidFill>
              </a:rPr>
              <a:t>W</a:t>
            </a:r>
            <a:r>
              <a:rPr lang="en-US" sz="3200" baseline="-25000" dirty="0">
                <a:solidFill>
                  <a:schemeClr val="tx2"/>
                </a:solidFill>
              </a:rPr>
              <a:t>3</a:t>
            </a:r>
            <a:r>
              <a:rPr lang="en-US" sz="3200" dirty="0">
                <a:solidFill>
                  <a:srgbClr val="A75151"/>
                </a:solidFill>
              </a:rPr>
              <a:t>W</a:t>
            </a:r>
            <a:r>
              <a:rPr lang="en-US" sz="3200" baseline="-25000" dirty="0">
                <a:solidFill>
                  <a:srgbClr val="A75151"/>
                </a:solidFill>
              </a:rPr>
              <a:t>1</a:t>
            </a:r>
            <a:r>
              <a:rPr lang="en-US" sz="3200" dirty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>
                <a:solidFill>
                  <a:schemeClr val="tx2"/>
                </a:solidFill>
              </a:rPr>
              <a:t>3</a:t>
            </a:r>
            <a:r>
              <a:rPr lang="en-US" sz="3200" baseline="-25000" dirty="0"/>
              <a:t>,</a:t>
            </a:r>
            <a:r>
              <a:rPr lang="en-US" sz="3200" baseline="-25000" dirty="0">
                <a:solidFill>
                  <a:srgbClr val="A75151"/>
                </a:solidFill>
              </a:rPr>
              <a:t>1     </a:t>
            </a:r>
            <a:r>
              <a:rPr lang="en-US" sz="3200" dirty="0">
                <a:solidFill>
                  <a:schemeClr val="tx2"/>
                </a:solidFill>
              </a:rPr>
              <a:t>W</a:t>
            </a:r>
            <a:r>
              <a:rPr lang="en-US" sz="3200" baseline="-25000" dirty="0">
                <a:solidFill>
                  <a:schemeClr val="tx2"/>
                </a:solidFill>
              </a:rPr>
              <a:t>3</a:t>
            </a:r>
            <a:r>
              <a:rPr lang="en-US" sz="3200" dirty="0">
                <a:solidFill>
                  <a:srgbClr val="A75151"/>
                </a:solidFill>
              </a:rPr>
              <a:t>W</a:t>
            </a:r>
            <a:r>
              <a:rPr lang="en-US" sz="3200" baseline="-25000" dirty="0">
                <a:solidFill>
                  <a:srgbClr val="A75151"/>
                </a:solidFill>
              </a:rPr>
              <a:t>2</a:t>
            </a:r>
            <a:r>
              <a:rPr lang="en-US" sz="3200" dirty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>
                <a:solidFill>
                  <a:schemeClr val="tx2"/>
                </a:solidFill>
              </a:rPr>
              <a:t>3</a:t>
            </a:r>
            <a:r>
              <a:rPr lang="en-US" sz="3200" baseline="-25000" dirty="0"/>
              <a:t>,</a:t>
            </a:r>
            <a:r>
              <a:rPr lang="en-US" sz="3200" baseline="-25000" dirty="0">
                <a:solidFill>
                  <a:srgbClr val="A75151"/>
                </a:solidFill>
              </a:rPr>
              <a:t>2</a:t>
            </a:r>
            <a:r>
              <a:rPr lang="en-US" sz="3200" dirty="0"/>
              <a:t>    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W</a:t>
            </a:r>
            <a:r>
              <a:rPr lang="en-US" sz="3200" baseline="-25000" dirty="0" smtClean="0">
                <a:solidFill>
                  <a:schemeClr val="tx2"/>
                </a:solidFill>
              </a:rPr>
              <a:t>3</a:t>
            </a:r>
            <a:r>
              <a:rPr lang="en-US" sz="3200" dirty="0" smtClean="0">
                <a:solidFill>
                  <a:srgbClr val="A75151"/>
                </a:solidFill>
              </a:rPr>
              <a:t>W</a:t>
            </a:r>
            <a:r>
              <a:rPr lang="en-US" sz="3200" baseline="-25000" dirty="0" smtClean="0">
                <a:solidFill>
                  <a:srgbClr val="A75151"/>
                </a:solidFill>
              </a:rPr>
              <a:t>3 </a:t>
            </a:r>
            <a:r>
              <a:rPr lang="en-US" sz="3200" dirty="0" smtClean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 smtClean="0">
                <a:solidFill>
                  <a:schemeClr val="tx2"/>
                </a:solidFill>
              </a:rPr>
              <a:t>3</a:t>
            </a:r>
            <a:r>
              <a:rPr lang="en-US" sz="3200" baseline="-25000" dirty="0" smtClean="0"/>
              <a:t>,</a:t>
            </a:r>
            <a:r>
              <a:rPr lang="en-US" sz="3200" baseline="-25000" dirty="0" smtClean="0">
                <a:solidFill>
                  <a:srgbClr val="A75151"/>
                </a:solidFill>
              </a:rPr>
              <a:t>3</a:t>
            </a:r>
            <a:endParaRPr lang="en-US" sz="3200" dirty="0"/>
          </a:p>
          <a:p>
            <a:pPr marL="0" indent="0">
              <a:buFont typeface="Monotype Sorts" pitchFamily="2" charset="2"/>
              <a:buNone/>
            </a:pPr>
            <a:endParaRPr lang="en-US" sz="1000" dirty="0" smtClean="0"/>
          </a:p>
          <a:p>
            <a:pPr marL="0" indent="0">
              <a:buFont typeface="Monotype Sorts" pitchFamily="2" charset="2"/>
              <a:buNone/>
            </a:pPr>
            <a:endParaRPr lang="en-US" sz="1000" dirty="0"/>
          </a:p>
          <a:p>
            <a:pPr marL="0" indent="0" algn="ctr">
              <a:buFont typeface="Monotype Sorts" pitchFamily="2" charset="2"/>
              <a:buNone/>
            </a:pPr>
            <a:r>
              <a:rPr lang="en-US" sz="3200" dirty="0" err="1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 err="1">
                <a:solidFill>
                  <a:schemeClr val="tx2"/>
                </a:solidFill>
              </a:rPr>
              <a:t>j</a:t>
            </a:r>
            <a:r>
              <a:rPr lang="en-US" sz="3200" baseline="-25000" dirty="0" err="1"/>
              <a:t>,</a:t>
            </a:r>
            <a:r>
              <a:rPr lang="en-US" sz="3200" baseline="-25000" dirty="0" err="1">
                <a:solidFill>
                  <a:srgbClr val="A75151"/>
                </a:solidFill>
              </a:rPr>
              <a:t>k</a:t>
            </a:r>
            <a:r>
              <a:rPr lang="en-US" sz="3200" dirty="0"/>
              <a:t> = is the covariance between returns for the </a:t>
            </a:r>
            <a:r>
              <a:rPr lang="en-US" sz="3200" dirty="0" err="1">
                <a:solidFill>
                  <a:schemeClr val="tx2"/>
                </a:solidFill>
              </a:rPr>
              <a:t>j</a:t>
            </a:r>
            <a:r>
              <a:rPr lang="en-US" sz="3200" baseline="30000" dirty="0" err="1">
                <a:solidFill>
                  <a:schemeClr val="tx2"/>
                </a:solidFill>
              </a:rPr>
              <a:t>th</a:t>
            </a:r>
            <a:r>
              <a:rPr lang="en-US" sz="3200" dirty="0"/>
              <a:t> and </a:t>
            </a:r>
            <a:r>
              <a:rPr lang="en-US" sz="3200" dirty="0" err="1">
                <a:solidFill>
                  <a:srgbClr val="A75151"/>
                </a:solidFill>
              </a:rPr>
              <a:t>k</a:t>
            </a:r>
            <a:r>
              <a:rPr lang="en-US" sz="3200" baseline="30000" dirty="0" err="1">
                <a:solidFill>
                  <a:srgbClr val="A75151"/>
                </a:solidFill>
              </a:rPr>
              <a:t>th</a:t>
            </a:r>
            <a:r>
              <a:rPr lang="en-US" sz="3200" dirty="0"/>
              <a:t> assets in the portfolio.</a:t>
            </a:r>
          </a:p>
        </p:txBody>
      </p:sp>
    </p:spTree>
    <p:extLst>
      <p:ext uri="{BB962C8B-B14F-4D97-AF65-F5344CB8AC3E}">
        <p14:creationId xmlns:p14="http://schemas.microsoft.com/office/powerpoint/2010/main" xmlns="" val="326922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229600" cy="44196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2800" dirty="0"/>
              <a:t>You are creating a portfolio of Stock D and Stock </a:t>
            </a:r>
            <a:r>
              <a:rPr lang="en-US" sz="2800" dirty="0" smtClean="0"/>
              <a:t>XY </a:t>
            </a:r>
            <a:r>
              <a:rPr lang="en-US" sz="2800" dirty="0"/>
              <a:t>(from earlier).  You are investing $2,000 in Stock </a:t>
            </a:r>
            <a:r>
              <a:rPr lang="en-US" sz="2800" dirty="0" smtClean="0"/>
              <a:t>XY </a:t>
            </a:r>
            <a:r>
              <a:rPr lang="en-US" sz="2800" dirty="0"/>
              <a:t>and $3,000 in Stock D.  Remember that the expected return and standard deviation of Stock </a:t>
            </a:r>
            <a:r>
              <a:rPr lang="en-US" sz="2800" dirty="0" smtClean="0"/>
              <a:t>XY </a:t>
            </a:r>
            <a:r>
              <a:rPr lang="en-US" sz="2800" dirty="0"/>
              <a:t>is 9% and 13.15% respectively.  The expected return and standard deviation of Stock D is 8% and 10.65% respectively. The correlation coefficient between </a:t>
            </a:r>
            <a:r>
              <a:rPr lang="en-US" sz="2800" dirty="0" smtClean="0"/>
              <a:t>XY </a:t>
            </a:r>
            <a:r>
              <a:rPr lang="en-US" sz="2800" dirty="0"/>
              <a:t>and D is 0.75.</a:t>
            </a:r>
          </a:p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2800" dirty="0"/>
              <a:t>What is the expected return and standard deviation of the portfolio?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Portfolio Risk and Expected Return Example</a:t>
            </a:r>
          </a:p>
        </p:txBody>
      </p:sp>
    </p:spTree>
    <p:extLst>
      <p:ext uri="{BB962C8B-B14F-4D97-AF65-F5344CB8AC3E}">
        <p14:creationId xmlns:p14="http://schemas.microsoft.com/office/powerpoint/2010/main" xmlns="" val="33866471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686800" cy="11430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Determining Portfolio Expected Return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534400" cy="47244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sz="3600" dirty="0" smtClean="0"/>
              <a:t>W</a:t>
            </a:r>
            <a:r>
              <a:rPr lang="en-US" sz="3600" baseline="-25000" dirty="0" smtClean="0"/>
              <a:t>XY</a:t>
            </a:r>
            <a:r>
              <a:rPr lang="en-US" sz="3600" dirty="0" smtClean="0"/>
              <a:t> </a:t>
            </a:r>
            <a:r>
              <a:rPr lang="en-US" sz="3600" dirty="0"/>
              <a:t>= $2,000 / $5,000 = .4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/>
              <a:t>W</a:t>
            </a:r>
            <a:r>
              <a:rPr lang="en-US" sz="3600" baseline="-25000" dirty="0"/>
              <a:t>D</a:t>
            </a:r>
            <a:r>
              <a:rPr lang="en-US" sz="3600" dirty="0"/>
              <a:t> </a:t>
            </a:r>
            <a:r>
              <a:rPr lang="en-US" sz="3600" dirty="0" smtClean="0"/>
              <a:t> = </a:t>
            </a:r>
            <a:r>
              <a:rPr lang="en-US" sz="3600" dirty="0"/>
              <a:t>$3,000 / $5,000 = .6</a:t>
            </a:r>
          </a:p>
          <a:p>
            <a:pPr marL="0" indent="0">
              <a:buFont typeface="Monotype Sorts" pitchFamily="2" charset="2"/>
              <a:buNone/>
            </a:pPr>
            <a:endParaRPr lang="en-US" sz="3600" dirty="0" smtClean="0"/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/>
              <a:t>R</a:t>
            </a:r>
            <a:r>
              <a:rPr lang="en-US" sz="3600" baseline="-25000" dirty="0" smtClean="0"/>
              <a:t>P</a:t>
            </a:r>
            <a:r>
              <a:rPr lang="en-US" sz="3600" dirty="0" smtClean="0"/>
              <a:t> </a:t>
            </a:r>
            <a:r>
              <a:rPr lang="en-US" sz="3600" dirty="0"/>
              <a:t>= (</a:t>
            </a:r>
            <a:r>
              <a:rPr lang="en-US" sz="3600" dirty="0" smtClean="0"/>
              <a:t>W</a:t>
            </a:r>
            <a:r>
              <a:rPr lang="en-US" sz="3600" baseline="-25000" dirty="0" smtClean="0"/>
              <a:t>XY</a:t>
            </a:r>
            <a:r>
              <a:rPr lang="en-US" sz="3600" dirty="0" smtClean="0"/>
              <a:t>)(</a:t>
            </a:r>
            <a:r>
              <a:rPr lang="en-US" sz="3600" i="1" dirty="0" smtClean="0"/>
              <a:t>R</a:t>
            </a:r>
            <a:r>
              <a:rPr lang="en-US" sz="3600" i="1" baseline="-25000" dirty="0" smtClean="0"/>
              <a:t>XY</a:t>
            </a:r>
            <a:r>
              <a:rPr lang="en-US" sz="3600" dirty="0" smtClean="0"/>
              <a:t>) </a:t>
            </a:r>
            <a:r>
              <a:rPr lang="en-US" sz="3600" dirty="0"/>
              <a:t>+ (W</a:t>
            </a:r>
            <a:r>
              <a:rPr lang="en-US" sz="3600" baseline="-25000" dirty="0"/>
              <a:t>D</a:t>
            </a:r>
            <a:r>
              <a:rPr lang="en-US" sz="3600" dirty="0"/>
              <a:t>)(</a:t>
            </a:r>
            <a:r>
              <a:rPr lang="en-US" sz="3600" i="1" dirty="0"/>
              <a:t>R</a:t>
            </a:r>
            <a:r>
              <a:rPr lang="en-US" sz="3600" i="1" baseline="-25000" dirty="0"/>
              <a:t>D</a:t>
            </a:r>
            <a:r>
              <a:rPr lang="en-US" sz="3600" dirty="0"/>
              <a:t>) </a:t>
            </a:r>
            <a:endParaRPr lang="en-US" sz="3600" dirty="0" smtClean="0"/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/>
              <a:t>R</a:t>
            </a:r>
            <a:r>
              <a:rPr lang="en-US" sz="3600" baseline="-25000" dirty="0" smtClean="0"/>
              <a:t>P </a:t>
            </a:r>
            <a:r>
              <a:rPr lang="en-US" sz="3600" dirty="0" smtClean="0"/>
              <a:t> = </a:t>
            </a:r>
            <a:r>
              <a:rPr lang="en-US" sz="3600" dirty="0"/>
              <a:t>(</a:t>
            </a:r>
            <a:r>
              <a:rPr lang="en-US" sz="3600" i="1" dirty="0"/>
              <a:t>.4</a:t>
            </a:r>
            <a:r>
              <a:rPr lang="en-US" sz="3600" dirty="0"/>
              <a:t>)(</a:t>
            </a:r>
            <a:r>
              <a:rPr lang="en-US" sz="3600" i="1" dirty="0"/>
              <a:t>9%</a:t>
            </a:r>
            <a:r>
              <a:rPr lang="en-US" sz="3600" dirty="0"/>
              <a:t>) + (</a:t>
            </a:r>
            <a:r>
              <a:rPr lang="en-US" sz="3600" i="1" dirty="0"/>
              <a:t>.6</a:t>
            </a:r>
            <a:r>
              <a:rPr lang="en-US" sz="3600" dirty="0"/>
              <a:t>)(</a:t>
            </a:r>
            <a:r>
              <a:rPr lang="en-US" sz="3600" i="1" dirty="0"/>
              <a:t>8%</a:t>
            </a:r>
            <a:r>
              <a:rPr lang="en-US" sz="3600" dirty="0"/>
              <a:t>)</a:t>
            </a:r>
          </a:p>
          <a:p>
            <a:pPr marL="0" indent="0">
              <a:spcBef>
                <a:spcPct val="40000"/>
              </a:spcBef>
              <a:buFont typeface="Monotype Sorts" pitchFamily="2" charset="2"/>
              <a:buNone/>
            </a:pPr>
            <a:r>
              <a:rPr lang="en-US" sz="3600" dirty="0" smtClean="0"/>
              <a:t>R</a:t>
            </a:r>
            <a:r>
              <a:rPr lang="en-US" sz="3600" baseline="-25000" dirty="0" smtClean="0"/>
              <a:t>P</a:t>
            </a:r>
            <a:r>
              <a:rPr lang="en-US" sz="3600" dirty="0" smtClean="0"/>
              <a:t> </a:t>
            </a:r>
            <a:r>
              <a:rPr lang="en-US" sz="3600" dirty="0"/>
              <a:t>= (</a:t>
            </a:r>
            <a:r>
              <a:rPr lang="en-US" sz="3600" i="1" dirty="0"/>
              <a:t>3.6%</a:t>
            </a:r>
            <a:r>
              <a:rPr lang="en-US" sz="3600" dirty="0"/>
              <a:t>) + (</a:t>
            </a:r>
            <a:r>
              <a:rPr lang="en-US" sz="3600" i="1" dirty="0"/>
              <a:t>4.8%</a:t>
            </a:r>
            <a:r>
              <a:rPr lang="en-US" sz="3600" dirty="0"/>
              <a:t>) = 8.4%</a:t>
            </a: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381000" y="4267200"/>
            <a:ext cx="304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349045" y="5029200"/>
            <a:ext cx="304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381000" y="3581400"/>
            <a:ext cx="304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2386166" y="3574026"/>
            <a:ext cx="304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>
            <a:off x="4495800" y="3574026"/>
            <a:ext cx="304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75741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534400" cy="44958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4000" u="sng" dirty="0"/>
              <a:t>Two-asset portfolio</a:t>
            </a:r>
            <a:r>
              <a:rPr lang="en-US" sz="4000" dirty="0"/>
              <a:t>: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			   Col 1	    	    Col 2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Row 1	</a:t>
            </a:r>
            <a:r>
              <a:rPr lang="en-US" sz="3200" dirty="0" smtClean="0"/>
              <a:t>   W</a:t>
            </a:r>
            <a:r>
              <a:rPr lang="en-US" sz="3200" baseline="-25000" dirty="0" smtClean="0"/>
              <a:t>XY </a:t>
            </a:r>
            <a:r>
              <a:rPr lang="en-US" sz="3200" dirty="0" err="1" smtClean="0"/>
              <a:t>W</a:t>
            </a:r>
            <a:r>
              <a:rPr lang="en-US" sz="3200" baseline="-25000" dirty="0" err="1" smtClean="0"/>
              <a:t>XY</a:t>
            </a:r>
            <a:r>
              <a:rPr lang="en-US" sz="3200" baseline="-25000" dirty="0" smtClean="0"/>
              <a:t> </a:t>
            </a:r>
            <a:r>
              <a:rPr lang="en-US" sz="3200" dirty="0" err="1" smtClean="0">
                <a:latin typeface="Symbol" pitchFamily="18" charset="2"/>
              </a:rPr>
              <a:t>s</a:t>
            </a:r>
            <a:r>
              <a:rPr lang="en-US" sz="3200" baseline="-25000" dirty="0" err="1" smtClean="0"/>
              <a:t>XY,XY</a:t>
            </a:r>
            <a:r>
              <a:rPr lang="en-US" sz="3200" baseline="-25000" dirty="0" smtClean="0"/>
              <a:t> </a:t>
            </a:r>
            <a:r>
              <a:rPr lang="en-US" sz="3200" baseline="-25000" dirty="0"/>
              <a:t>	</a:t>
            </a:r>
            <a:r>
              <a:rPr lang="en-US" sz="3200" baseline="-25000" dirty="0" smtClean="0"/>
              <a:t>        </a:t>
            </a:r>
            <a:r>
              <a:rPr lang="en-US" sz="3200" dirty="0" smtClean="0"/>
              <a:t>W</a:t>
            </a:r>
            <a:r>
              <a:rPr lang="en-US" sz="3200" baseline="-25000" dirty="0" smtClean="0"/>
              <a:t>XY </a:t>
            </a:r>
            <a:r>
              <a:rPr lang="en-US" sz="3200" dirty="0"/>
              <a:t>W</a:t>
            </a:r>
            <a:r>
              <a:rPr lang="en-US" sz="3200" baseline="-25000" dirty="0"/>
              <a:t>D </a:t>
            </a:r>
            <a:r>
              <a:rPr lang="en-US" sz="3200" dirty="0" err="1" smtClean="0">
                <a:latin typeface="Symbol" pitchFamily="18" charset="2"/>
              </a:rPr>
              <a:t>s</a:t>
            </a:r>
            <a:r>
              <a:rPr lang="en-US" sz="3200" baseline="-25000" dirty="0" err="1" smtClean="0"/>
              <a:t>XY,D</a:t>
            </a:r>
            <a:endParaRPr lang="en-US" sz="3200" dirty="0"/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Row 2	   W</a:t>
            </a:r>
            <a:r>
              <a:rPr lang="en-US" sz="3200" baseline="-25000" dirty="0"/>
              <a:t>D </a:t>
            </a:r>
            <a:r>
              <a:rPr lang="en-US" sz="3200" dirty="0" smtClean="0"/>
              <a:t>W</a:t>
            </a:r>
            <a:r>
              <a:rPr lang="en-US" sz="3200" baseline="-25000" dirty="0" smtClean="0"/>
              <a:t>XY </a:t>
            </a:r>
            <a:r>
              <a:rPr lang="en-US" sz="3200" dirty="0" err="1" smtClean="0">
                <a:latin typeface="Symbol" pitchFamily="18" charset="2"/>
              </a:rPr>
              <a:t>s</a:t>
            </a:r>
            <a:r>
              <a:rPr lang="en-US" sz="3200" baseline="-25000" dirty="0" err="1" smtClean="0"/>
              <a:t>D,XY</a:t>
            </a:r>
            <a:r>
              <a:rPr lang="en-US" sz="3200" baseline="-25000" dirty="0" smtClean="0"/>
              <a:t>     </a:t>
            </a:r>
            <a:r>
              <a:rPr lang="en-US" sz="3200" baseline="-25000" dirty="0"/>
              <a:t>	  </a:t>
            </a:r>
            <a:r>
              <a:rPr lang="en-US" sz="3200" baseline="-25000" dirty="0" smtClean="0"/>
              <a:t>       </a:t>
            </a:r>
            <a:r>
              <a:rPr lang="en-US" sz="3200" dirty="0"/>
              <a:t>W</a:t>
            </a:r>
            <a:r>
              <a:rPr lang="en-US" sz="3200" baseline="-25000" dirty="0"/>
              <a:t>D </a:t>
            </a:r>
            <a:r>
              <a:rPr lang="en-US" sz="3200" dirty="0" err="1"/>
              <a:t>W</a:t>
            </a:r>
            <a:r>
              <a:rPr lang="en-US" sz="3200" baseline="-25000" dirty="0" err="1"/>
              <a:t>D</a:t>
            </a:r>
            <a:r>
              <a:rPr lang="en-US" sz="3200" baseline="-25000" dirty="0"/>
              <a:t> </a:t>
            </a:r>
            <a:r>
              <a:rPr lang="en-US" sz="3200" dirty="0" err="1">
                <a:latin typeface="Symbol" pitchFamily="18" charset="2"/>
              </a:rPr>
              <a:t>s</a:t>
            </a:r>
            <a:r>
              <a:rPr lang="en-US" sz="3200" baseline="-25000" dirty="0" err="1"/>
              <a:t>D,D</a:t>
            </a:r>
            <a:endParaRPr lang="en-US" sz="3200" baseline="-25000" dirty="0"/>
          </a:p>
          <a:p>
            <a:pPr marL="0" indent="0">
              <a:buFont typeface="Monotype Sorts" pitchFamily="2" charset="2"/>
              <a:buNone/>
            </a:pPr>
            <a:endParaRPr lang="en-US" sz="3200" baseline="-25000" dirty="0"/>
          </a:p>
          <a:p>
            <a:pPr marL="0" indent="0" algn="ctr">
              <a:buFont typeface="Monotype Sorts" pitchFamily="2" charset="2"/>
              <a:buNone/>
            </a:pPr>
            <a:r>
              <a:rPr lang="en-US" sz="3200" dirty="0"/>
              <a:t>This represents the variance - covariance matrix for the two-asset portfolio.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763000" cy="12192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Determining Portfolio Standard Deviation</a:t>
            </a:r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2095500" y="3295650"/>
            <a:ext cx="0" cy="1524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>
            <a:off x="8496300" y="3276600"/>
            <a:ext cx="0" cy="1600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2095500" y="3295650"/>
            <a:ext cx="381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2095500" y="4819650"/>
            <a:ext cx="381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4" name="Line 10"/>
          <p:cNvSpPr>
            <a:spLocks noChangeShapeType="1"/>
          </p:cNvSpPr>
          <p:nvPr/>
        </p:nvSpPr>
        <p:spPr bwMode="auto">
          <a:xfrm>
            <a:off x="8096250" y="3276600"/>
            <a:ext cx="381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>
            <a:off x="8115300" y="4876800"/>
            <a:ext cx="381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3222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2020529"/>
            <a:ext cx="8534400" cy="4456471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 fontScale="92500" lnSpcReduction="10000"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sz="4000" u="sng" dirty="0"/>
              <a:t>Two-asset portfolio</a:t>
            </a:r>
            <a:r>
              <a:rPr lang="en-US" sz="4000" dirty="0"/>
              <a:t>: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			   Col 1	    	    Col 2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 smtClean="0"/>
              <a:t>    Row </a:t>
            </a:r>
            <a:r>
              <a:rPr lang="en-US" sz="3200" dirty="0"/>
              <a:t>1	  </a:t>
            </a:r>
            <a:r>
              <a:rPr lang="en-US" sz="3200" dirty="0" smtClean="0"/>
              <a:t>     </a:t>
            </a:r>
            <a:r>
              <a:rPr lang="en-US" sz="3200" dirty="0"/>
              <a:t>(.4)(.4)(.0173)</a:t>
            </a:r>
            <a:r>
              <a:rPr lang="en-US" sz="3200" baseline="-25000" dirty="0"/>
              <a:t>      </a:t>
            </a:r>
            <a:r>
              <a:rPr lang="en-US" sz="3200" dirty="0"/>
              <a:t>(.4)(.6)(.0105)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 smtClean="0"/>
              <a:t>    Row </a:t>
            </a:r>
            <a:r>
              <a:rPr lang="en-US" sz="3200" dirty="0"/>
              <a:t>2	  </a:t>
            </a:r>
            <a:r>
              <a:rPr lang="en-US" sz="3200" dirty="0" smtClean="0"/>
              <a:t>     </a:t>
            </a:r>
            <a:r>
              <a:rPr lang="en-US" sz="3200" dirty="0"/>
              <a:t>(.6)(.4)(.0105)    (.6)(.6)(.0113)</a:t>
            </a:r>
            <a:endParaRPr lang="en-US" sz="3200" baseline="-25000" dirty="0"/>
          </a:p>
          <a:p>
            <a:pPr marL="0" indent="0">
              <a:buFont typeface="Monotype Sorts" pitchFamily="2" charset="2"/>
              <a:buNone/>
            </a:pPr>
            <a:endParaRPr lang="en-US" sz="3200" baseline="-25000" dirty="0"/>
          </a:p>
          <a:p>
            <a:pPr marL="0" indent="0" algn="ctr">
              <a:buFont typeface="Monotype Sorts" pitchFamily="2" charset="2"/>
              <a:buNone/>
            </a:pPr>
            <a:endParaRPr lang="en-US" dirty="0" smtClean="0">
              <a:latin typeface="Symbol" pitchFamily="18" charset="2"/>
            </a:endParaRPr>
          </a:p>
          <a:p>
            <a:pPr marL="0" indent="0" algn="ctr">
              <a:buFont typeface="Monotype Sorts" pitchFamily="2" charset="2"/>
              <a:buNone/>
            </a:pPr>
            <a:r>
              <a:rPr lang="en-US" sz="3500" dirty="0" err="1" smtClean="0">
                <a:latin typeface="Symbol" pitchFamily="18" charset="2"/>
              </a:rPr>
              <a:t>s</a:t>
            </a:r>
            <a:r>
              <a:rPr lang="en-US" sz="3500" i="1" baseline="-25000" dirty="0" err="1" smtClean="0"/>
              <a:t>XY,D</a:t>
            </a:r>
            <a:r>
              <a:rPr lang="en-US" sz="3500" dirty="0" smtClean="0"/>
              <a:t> </a:t>
            </a:r>
            <a:r>
              <a:rPr lang="en-US" sz="3500" dirty="0"/>
              <a:t>= </a:t>
            </a:r>
            <a:r>
              <a:rPr lang="en-US" sz="3500" i="1" dirty="0" err="1" smtClean="0"/>
              <a:t>r</a:t>
            </a:r>
            <a:r>
              <a:rPr lang="en-US" sz="3500" i="1" baseline="-25000" dirty="0" err="1" smtClean="0"/>
              <a:t>XY,D</a:t>
            </a:r>
            <a:r>
              <a:rPr lang="en-US" sz="3500" i="1" dirty="0" smtClean="0"/>
              <a:t> </a:t>
            </a:r>
            <a:r>
              <a:rPr lang="en-US" sz="3500" dirty="0" smtClean="0"/>
              <a:t> </a:t>
            </a:r>
            <a:r>
              <a:rPr lang="en-US" sz="3500" dirty="0" err="1" smtClean="0">
                <a:latin typeface="Symbol" pitchFamily="18" charset="2"/>
              </a:rPr>
              <a:t>s</a:t>
            </a:r>
            <a:r>
              <a:rPr lang="en-US" sz="3500" i="1" baseline="-25000" dirty="0" err="1" smtClean="0"/>
              <a:t>XY</a:t>
            </a:r>
            <a:r>
              <a:rPr lang="en-US" sz="3500" i="1" baseline="-25000" dirty="0" smtClean="0"/>
              <a:t> </a:t>
            </a:r>
            <a:r>
              <a:rPr lang="en-US" sz="3500" dirty="0" err="1" smtClean="0">
                <a:latin typeface="Symbol" pitchFamily="18" charset="2"/>
              </a:rPr>
              <a:t>s</a:t>
            </a:r>
            <a:r>
              <a:rPr lang="en-US" sz="3500" i="1" baseline="-25000" dirty="0" err="1" smtClean="0"/>
              <a:t>D</a:t>
            </a:r>
            <a:r>
              <a:rPr lang="en-US" sz="3500" i="1" dirty="0" smtClean="0"/>
              <a:t> = .75x x.1315 x .1065</a:t>
            </a:r>
            <a:endParaRPr lang="en-US" sz="3500" dirty="0" smtClean="0"/>
          </a:p>
          <a:p>
            <a:pPr marL="0" indent="0" algn="ctr">
              <a:buFont typeface="Monotype Sorts" pitchFamily="2" charset="2"/>
              <a:buNone/>
            </a:pPr>
            <a:r>
              <a:rPr lang="en-US" sz="3200" dirty="0" smtClean="0"/>
              <a:t>This </a:t>
            </a:r>
            <a:r>
              <a:rPr lang="en-US" sz="3200" dirty="0"/>
              <a:t>represents substitution into the variance - covariance matrix.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839200" cy="1752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Determining Portfolio Standard Deviation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667000" y="3048000"/>
            <a:ext cx="381000" cy="1143000"/>
            <a:chOff x="2667000" y="2667000"/>
            <a:chExt cx="381000" cy="1524000"/>
          </a:xfrm>
        </p:grpSpPr>
        <p:sp>
          <p:nvSpPr>
            <p:cNvPr id="27654" name="Line 6"/>
            <p:cNvSpPr>
              <a:spLocks noChangeShapeType="1"/>
            </p:cNvSpPr>
            <p:nvPr/>
          </p:nvSpPr>
          <p:spPr bwMode="auto">
            <a:xfrm>
              <a:off x="2667000" y="2667000"/>
              <a:ext cx="0" cy="1524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6" name="Line 8"/>
            <p:cNvSpPr>
              <a:spLocks noChangeShapeType="1"/>
            </p:cNvSpPr>
            <p:nvPr/>
          </p:nvSpPr>
          <p:spPr bwMode="auto">
            <a:xfrm>
              <a:off x="2667000" y="2667000"/>
              <a:ext cx="381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7" name="Line 9"/>
            <p:cNvSpPr>
              <a:spLocks noChangeShapeType="1"/>
            </p:cNvSpPr>
            <p:nvPr/>
          </p:nvSpPr>
          <p:spPr bwMode="auto">
            <a:xfrm>
              <a:off x="2667000" y="4191000"/>
              <a:ext cx="381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107494" y="3048000"/>
            <a:ext cx="381000" cy="1143000"/>
            <a:chOff x="7297994" y="2667000"/>
            <a:chExt cx="381000" cy="1600200"/>
          </a:xfrm>
        </p:grpSpPr>
        <p:sp>
          <p:nvSpPr>
            <p:cNvPr id="27655" name="Line 7"/>
            <p:cNvSpPr>
              <a:spLocks noChangeShapeType="1"/>
            </p:cNvSpPr>
            <p:nvPr/>
          </p:nvSpPr>
          <p:spPr bwMode="auto">
            <a:xfrm>
              <a:off x="7678994" y="2667000"/>
              <a:ext cx="0" cy="1600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8" name="Line 10"/>
            <p:cNvSpPr>
              <a:spLocks noChangeShapeType="1"/>
            </p:cNvSpPr>
            <p:nvPr/>
          </p:nvSpPr>
          <p:spPr bwMode="auto">
            <a:xfrm>
              <a:off x="7297994" y="2667000"/>
              <a:ext cx="381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9" name="Line 11"/>
            <p:cNvSpPr>
              <a:spLocks noChangeShapeType="1"/>
            </p:cNvSpPr>
            <p:nvPr/>
          </p:nvSpPr>
          <p:spPr bwMode="auto">
            <a:xfrm>
              <a:off x="7297994" y="4267200"/>
              <a:ext cx="381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1436200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534400" cy="44196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4000" u="sng" dirty="0"/>
              <a:t>Two-asset portfolio</a:t>
            </a:r>
            <a:r>
              <a:rPr lang="en-US" sz="4000" dirty="0"/>
              <a:t>: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			   Col 1	    	    Col 2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Row 1	 	  (.0028)</a:t>
            </a:r>
            <a:r>
              <a:rPr lang="en-US" sz="3200" baseline="-25000" dirty="0"/>
              <a:t> 		     </a:t>
            </a:r>
            <a:r>
              <a:rPr lang="en-US" sz="3200" dirty="0"/>
              <a:t>(.0025)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Row 2	 	  (.0025)</a:t>
            </a:r>
            <a:r>
              <a:rPr lang="en-US" sz="3200" baseline="-25000" dirty="0"/>
              <a:t> 		     </a:t>
            </a:r>
            <a:r>
              <a:rPr lang="en-US" sz="3200" dirty="0"/>
              <a:t>(.0041)</a:t>
            </a:r>
            <a:endParaRPr lang="en-US" sz="3200" baseline="-25000" dirty="0"/>
          </a:p>
          <a:p>
            <a:pPr marL="0" indent="0">
              <a:buFont typeface="Monotype Sorts" pitchFamily="2" charset="2"/>
              <a:buNone/>
            </a:pPr>
            <a:endParaRPr lang="en-US" sz="3200" baseline="-25000" dirty="0"/>
          </a:p>
          <a:p>
            <a:pPr marL="0" indent="0" algn="ctr">
              <a:buFont typeface="Monotype Sorts" pitchFamily="2" charset="2"/>
              <a:buNone/>
            </a:pPr>
            <a:r>
              <a:rPr lang="en-US" sz="3200" dirty="0"/>
              <a:t>This represents the actual element values in the variance - covariance matrix.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839200" cy="15240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Determining Portfolio Standard Deviation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952135" y="3124200"/>
            <a:ext cx="381000" cy="1371600"/>
            <a:chOff x="2590800" y="3276600"/>
            <a:chExt cx="381000" cy="1524000"/>
          </a:xfrm>
        </p:grpSpPr>
        <p:sp>
          <p:nvSpPr>
            <p:cNvPr id="28678" name="Line 6"/>
            <p:cNvSpPr>
              <a:spLocks noChangeShapeType="1"/>
            </p:cNvSpPr>
            <p:nvPr/>
          </p:nvSpPr>
          <p:spPr bwMode="auto">
            <a:xfrm>
              <a:off x="2590800" y="3276600"/>
              <a:ext cx="0" cy="1524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0" name="Line 8"/>
            <p:cNvSpPr>
              <a:spLocks noChangeShapeType="1"/>
            </p:cNvSpPr>
            <p:nvPr/>
          </p:nvSpPr>
          <p:spPr bwMode="auto">
            <a:xfrm>
              <a:off x="2590800" y="3276600"/>
              <a:ext cx="381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1" name="Line 9"/>
            <p:cNvSpPr>
              <a:spLocks noChangeShapeType="1"/>
            </p:cNvSpPr>
            <p:nvPr/>
          </p:nvSpPr>
          <p:spPr bwMode="auto">
            <a:xfrm>
              <a:off x="2590800" y="4800600"/>
              <a:ext cx="381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315200" y="3124200"/>
            <a:ext cx="381000" cy="1371600"/>
            <a:chOff x="7848600" y="3276600"/>
            <a:chExt cx="381000" cy="1600200"/>
          </a:xfrm>
        </p:grpSpPr>
        <p:sp>
          <p:nvSpPr>
            <p:cNvPr id="28679" name="Line 7"/>
            <p:cNvSpPr>
              <a:spLocks noChangeShapeType="1"/>
            </p:cNvSpPr>
            <p:nvPr/>
          </p:nvSpPr>
          <p:spPr bwMode="auto">
            <a:xfrm>
              <a:off x="8229600" y="3276600"/>
              <a:ext cx="0" cy="1600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2" name="Line 10"/>
            <p:cNvSpPr>
              <a:spLocks noChangeShapeType="1"/>
            </p:cNvSpPr>
            <p:nvPr/>
          </p:nvSpPr>
          <p:spPr bwMode="auto">
            <a:xfrm>
              <a:off x="7848600" y="3276600"/>
              <a:ext cx="381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3" name="Line 11"/>
            <p:cNvSpPr>
              <a:spLocks noChangeShapeType="1"/>
            </p:cNvSpPr>
            <p:nvPr/>
          </p:nvSpPr>
          <p:spPr bwMode="auto">
            <a:xfrm>
              <a:off x="7848600" y="4876800"/>
              <a:ext cx="381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2806342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534400" cy="45720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4000" dirty="0" err="1" smtClean="0">
                <a:latin typeface="Symbol" pitchFamily="18" charset="2"/>
              </a:rPr>
              <a:t>s</a:t>
            </a:r>
            <a:r>
              <a:rPr lang="en-US" sz="4000" baseline="-25000" dirty="0" err="1" smtClean="0"/>
              <a:t>P</a:t>
            </a:r>
            <a:r>
              <a:rPr lang="en-US" sz="4000" baseline="-25000" dirty="0" smtClean="0"/>
              <a:t> </a:t>
            </a:r>
            <a:r>
              <a:rPr lang="en-US" sz="4000" dirty="0" smtClean="0"/>
              <a:t>=        </a:t>
            </a:r>
            <a:r>
              <a:rPr lang="en-US" sz="4000" dirty="0"/>
              <a:t>.0028 + (2)(.0025) + .</a:t>
            </a:r>
            <a:r>
              <a:rPr lang="en-US" sz="4000" dirty="0" smtClean="0"/>
              <a:t>0041</a:t>
            </a:r>
          </a:p>
          <a:p>
            <a:pPr marL="0" indent="0">
              <a:lnSpc>
                <a:spcPct val="150000"/>
              </a:lnSpc>
              <a:buFont typeface="Monotype Sorts" pitchFamily="2" charset="2"/>
              <a:buNone/>
            </a:pPr>
            <a:r>
              <a:rPr lang="en-US" sz="4000" dirty="0">
                <a:latin typeface="Symbol" pitchFamily="18" charset="2"/>
              </a:rPr>
              <a:t> </a:t>
            </a:r>
            <a:r>
              <a:rPr lang="en-US" sz="4000" dirty="0" smtClean="0">
                <a:latin typeface="Symbol" pitchFamily="18" charset="2"/>
              </a:rPr>
              <a:t>    </a:t>
            </a:r>
            <a:r>
              <a:rPr lang="en-US" sz="4000" dirty="0" err="1" smtClean="0">
                <a:latin typeface="Symbol" pitchFamily="18" charset="2"/>
              </a:rPr>
              <a:t>s</a:t>
            </a:r>
            <a:r>
              <a:rPr lang="en-US" sz="4000" baseline="-25000" dirty="0" err="1" smtClean="0"/>
              <a:t>P</a:t>
            </a:r>
            <a:r>
              <a:rPr lang="en-US" sz="4000" dirty="0" smtClean="0"/>
              <a:t> =  SQRT(.0119)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4000" dirty="0" smtClean="0">
                <a:latin typeface="Symbol" pitchFamily="18" charset="2"/>
              </a:rPr>
              <a:t>     </a:t>
            </a:r>
            <a:r>
              <a:rPr lang="en-US" sz="4000" dirty="0" err="1" smtClean="0">
                <a:latin typeface="Symbol" pitchFamily="18" charset="2"/>
              </a:rPr>
              <a:t>s</a:t>
            </a:r>
            <a:r>
              <a:rPr lang="en-US" sz="4000" baseline="-25000" dirty="0" err="1" smtClean="0"/>
              <a:t>P</a:t>
            </a:r>
            <a:r>
              <a:rPr lang="en-US" sz="4000" dirty="0" smtClean="0"/>
              <a:t> </a:t>
            </a:r>
            <a:r>
              <a:rPr lang="en-US" sz="4000" dirty="0"/>
              <a:t>= .1091 or 10.91%</a:t>
            </a:r>
          </a:p>
          <a:p>
            <a:pPr marL="0" indent="0" algn="ctr">
              <a:buFont typeface="Monotype Sorts" pitchFamily="2" charset="2"/>
              <a:buNone/>
            </a:pPr>
            <a:endParaRPr lang="en-US" sz="800" dirty="0"/>
          </a:p>
          <a:p>
            <a:pPr marL="0" indent="0" algn="ctr">
              <a:buFont typeface="Monotype Sorts" pitchFamily="2" charset="2"/>
              <a:buNone/>
            </a:pPr>
            <a:r>
              <a:rPr lang="en-US" dirty="0"/>
              <a:t>A weighted average of the individual standard deviations is </a:t>
            </a:r>
            <a:r>
              <a:rPr lang="en-US" i="1" u="sng" dirty="0"/>
              <a:t>INCORRECT</a:t>
            </a:r>
            <a:r>
              <a:rPr lang="en-US" dirty="0"/>
              <a:t>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209800" y="2088126"/>
            <a:ext cx="6248400" cy="852948"/>
            <a:chOff x="1981200" y="1981200"/>
            <a:chExt cx="6248400" cy="852948"/>
          </a:xfrm>
        </p:grpSpPr>
        <p:sp>
          <p:nvSpPr>
            <p:cNvPr id="29702" name="Line 6"/>
            <p:cNvSpPr>
              <a:spLocks noChangeShapeType="1"/>
            </p:cNvSpPr>
            <p:nvPr/>
          </p:nvSpPr>
          <p:spPr bwMode="auto">
            <a:xfrm>
              <a:off x="2362200" y="1981200"/>
              <a:ext cx="5867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3" name="Line 7"/>
            <p:cNvSpPr>
              <a:spLocks noChangeShapeType="1"/>
            </p:cNvSpPr>
            <p:nvPr/>
          </p:nvSpPr>
          <p:spPr bwMode="auto">
            <a:xfrm flipH="1">
              <a:off x="2209800" y="1995948"/>
              <a:ext cx="152400" cy="838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 flipH="1" flipV="1">
              <a:off x="2133600" y="2514600"/>
              <a:ext cx="76200" cy="3048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Line 9"/>
            <p:cNvSpPr>
              <a:spLocks noChangeShapeType="1"/>
            </p:cNvSpPr>
            <p:nvPr/>
          </p:nvSpPr>
          <p:spPr bwMode="auto">
            <a:xfrm flipH="1">
              <a:off x="1981200" y="2514600"/>
              <a:ext cx="152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839200" cy="15240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Determining Portfolio Standard Deviation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8837695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8001000" cy="48006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dirty="0"/>
              <a:t>The WRONG way to calculate is a weighted average like:</a:t>
            </a:r>
          </a:p>
          <a:p>
            <a:pPr marL="0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>
                <a:latin typeface="Symbol" pitchFamily="18" charset="2"/>
              </a:rPr>
              <a:t>	</a:t>
            </a:r>
            <a:r>
              <a:rPr lang="en-US" dirty="0" err="1" smtClean="0">
                <a:latin typeface="Symbol" pitchFamily="18" charset="2"/>
              </a:rPr>
              <a:t>s</a:t>
            </a:r>
            <a:r>
              <a:rPr lang="en-US" baseline="-25000" dirty="0" err="1" smtClean="0"/>
              <a:t>P</a:t>
            </a:r>
            <a:r>
              <a:rPr lang="en-US" dirty="0" smtClean="0"/>
              <a:t> </a:t>
            </a:r>
            <a:r>
              <a:rPr lang="en-US" dirty="0"/>
              <a:t>=  .4 (13.15%) + .6(10.65%)</a:t>
            </a:r>
          </a:p>
          <a:p>
            <a:pPr marL="0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>
                <a:latin typeface="Symbol" pitchFamily="18" charset="2"/>
              </a:rPr>
              <a:t>	</a:t>
            </a:r>
            <a:r>
              <a:rPr lang="en-US" dirty="0" err="1" smtClean="0">
                <a:latin typeface="Symbol" pitchFamily="18" charset="2"/>
              </a:rPr>
              <a:t>s</a:t>
            </a:r>
            <a:r>
              <a:rPr lang="en-US" baseline="-25000" dirty="0" err="1" smtClean="0"/>
              <a:t>P</a:t>
            </a:r>
            <a:r>
              <a:rPr lang="en-US" dirty="0" smtClean="0"/>
              <a:t> </a:t>
            </a:r>
            <a:r>
              <a:rPr lang="en-US" dirty="0"/>
              <a:t>=  5.26 + 6.39 = 11.65%</a:t>
            </a:r>
          </a:p>
          <a:p>
            <a:pPr marL="0" indent="0">
              <a:lnSpc>
                <a:spcPct val="90000"/>
              </a:lnSpc>
              <a:buFont typeface="Monotype Sorts" pitchFamily="2" charset="2"/>
              <a:buNone/>
            </a:pPr>
            <a:endParaRPr lang="en-US" dirty="0"/>
          </a:p>
          <a:p>
            <a:pPr marL="0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10.91</a:t>
            </a:r>
            <a:r>
              <a:rPr lang="en-US" dirty="0"/>
              <a:t>% = 11.65%</a:t>
            </a:r>
          </a:p>
          <a:p>
            <a:pPr marL="0" indent="0">
              <a:lnSpc>
                <a:spcPct val="90000"/>
              </a:lnSpc>
              <a:buFont typeface="Monotype Sorts" pitchFamily="2" charset="2"/>
              <a:buNone/>
            </a:pPr>
            <a:endParaRPr lang="en-US" sz="700" dirty="0"/>
          </a:p>
          <a:p>
            <a:pPr marL="0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sz="3200" dirty="0" smtClean="0"/>
              <a:t>	This </a:t>
            </a:r>
            <a:r>
              <a:rPr lang="en-US" sz="3200" dirty="0"/>
              <a:t>is </a:t>
            </a:r>
            <a:r>
              <a:rPr lang="en-US" sz="3200" i="1" u="sng" dirty="0"/>
              <a:t>INCORRECT</a:t>
            </a:r>
            <a:r>
              <a:rPr lang="en-US" sz="3200" dirty="0"/>
              <a:t>.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839200" cy="15240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Determining Portfolio Standard Deviation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529995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077200" cy="48006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/>
              <a:t>		</a:t>
            </a:r>
            <a:r>
              <a:rPr lang="en-US" sz="3200" u="sng" dirty="0"/>
              <a:t>Stock </a:t>
            </a:r>
            <a:r>
              <a:rPr lang="en-US" u="sng" dirty="0" smtClean="0"/>
              <a:t>XY</a:t>
            </a:r>
            <a:r>
              <a:rPr lang="en-US" sz="3200" dirty="0" smtClean="0"/>
              <a:t>	    </a:t>
            </a:r>
            <a:r>
              <a:rPr lang="en-US" sz="3200" u="sng" dirty="0" smtClean="0"/>
              <a:t>Stock D</a:t>
            </a:r>
            <a:r>
              <a:rPr lang="en-US" sz="3200" dirty="0" smtClean="0"/>
              <a:t>	        </a:t>
            </a:r>
            <a:r>
              <a:rPr lang="en-US" sz="3200" u="sng" dirty="0" smtClean="0"/>
              <a:t>Portfolio</a:t>
            </a:r>
            <a:endParaRPr lang="en-US" sz="3200" dirty="0"/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Return	  9.00%	   </a:t>
            </a:r>
            <a:r>
              <a:rPr lang="en-US" sz="3200" dirty="0" smtClean="0"/>
              <a:t>   </a:t>
            </a:r>
            <a:r>
              <a:rPr lang="en-US" sz="3200" dirty="0"/>
              <a:t>8.00%	   </a:t>
            </a:r>
            <a:r>
              <a:rPr lang="en-US" sz="3200" dirty="0" smtClean="0"/>
              <a:t>        </a:t>
            </a:r>
            <a:r>
              <a:rPr lang="en-US" sz="3200" dirty="0"/>
              <a:t>8.64%</a:t>
            </a:r>
          </a:p>
          <a:p>
            <a:pPr marL="0" indent="0">
              <a:spcBef>
                <a:spcPct val="0"/>
              </a:spcBef>
              <a:buFont typeface="Monotype Sorts" pitchFamily="2" charset="2"/>
              <a:buNone/>
            </a:pPr>
            <a:r>
              <a:rPr lang="en-US" sz="3200" dirty="0" smtClean="0"/>
              <a:t>St. Dev.</a:t>
            </a:r>
            <a:r>
              <a:rPr lang="en-US" dirty="0" smtClean="0"/>
              <a:t>	</a:t>
            </a:r>
            <a:r>
              <a:rPr lang="en-US" sz="3200" dirty="0" smtClean="0"/>
              <a:t>13.15</a:t>
            </a:r>
            <a:r>
              <a:rPr lang="en-US" sz="3200" dirty="0"/>
              <a:t>%	    </a:t>
            </a:r>
            <a:r>
              <a:rPr lang="en-US" sz="3200" dirty="0" smtClean="0"/>
              <a:t>10.65</a:t>
            </a:r>
            <a:r>
              <a:rPr lang="en-US" sz="3200" dirty="0"/>
              <a:t>%	   </a:t>
            </a:r>
            <a:r>
              <a:rPr lang="en-US" sz="3200" dirty="0" smtClean="0"/>
              <a:t>      </a:t>
            </a:r>
            <a:r>
              <a:rPr lang="en-US" sz="3200" dirty="0"/>
              <a:t>10.91%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CV		  1.46	       </a:t>
            </a:r>
            <a:r>
              <a:rPr lang="en-US" sz="3200" dirty="0" smtClean="0"/>
              <a:t>         1.33</a:t>
            </a:r>
            <a:r>
              <a:rPr lang="en-US" sz="3200" dirty="0"/>
              <a:t>	</a:t>
            </a:r>
            <a:r>
              <a:rPr lang="en-US" sz="3200" dirty="0" smtClean="0"/>
              <a:t>           </a:t>
            </a:r>
            <a:r>
              <a:rPr lang="en-US" sz="3200" dirty="0"/>
              <a:t>1.26</a:t>
            </a:r>
          </a:p>
          <a:p>
            <a:pPr marL="0" indent="0">
              <a:buFont typeface="Monotype Sorts" pitchFamily="2" charset="2"/>
              <a:buNone/>
            </a:pPr>
            <a:endParaRPr lang="en-US" sz="800" dirty="0"/>
          </a:p>
          <a:p>
            <a:pPr marL="0" indent="0" algn="ctr">
              <a:buFont typeface="Monotype Sorts" pitchFamily="2" charset="2"/>
              <a:buNone/>
            </a:pPr>
            <a:r>
              <a:rPr lang="en-US" sz="3300" dirty="0"/>
              <a:t>The portfolio has the </a:t>
            </a:r>
            <a:r>
              <a:rPr lang="en-US" sz="3300" u="sng" dirty="0"/>
              <a:t>LOWEST</a:t>
            </a:r>
            <a:r>
              <a:rPr lang="en-US" sz="3300" dirty="0"/>
              <a:t> coefficient of variation due to diversification.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763000" cy="1752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600" b="1" dirty="0" smtClean="0"/>
              <a:t>Summary </a:t>
            </a:r>
            <a:r>
              <a:rPr lang="en-US" sz="3600" b="1" dirty="0" smtClean="0"/>
              <a:t>of </a:t>
            </a:r>
            <a:r>
              <a:rPr lang="en-US" sz="3600" b="1" dirty="0"/>
              <a:t>the Portfolio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Return </a:t>
            </a:r>
            <a:r>
              <a:rPr lang="en-US" sz="3600" b="1" dirty="0"/>
              <a:t>and </a:t>
            </a:r>
            <a:r>
              <a:rPr lang="en-US" sz="3600" b="1" dirty="0" smtClean="0"/>
              <a:t>Risk </a:t>
            </a:r>
            <a:r>
              <a:rPr lang="en-US" sz="3600" b="1" dirty="0"/>
              <a:t>Calculation</a:t>
            </a:r>
          </a:p>
        </p:txBody>
      </p:sp>
    </p:spTree>
    <p:extLst>
      <p:ext uri="{BB962C8B-B14F-4D97-AF65-F5344CB8AC3E}">
        <p14:creationId xmlns:p14="http://schemas.microsoft.com/office/powerpoint/2010/main" xmlns="" val="671436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85750" y="5495925"/>
            <a:ext cx="8743950" cy="1019175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0" indent="0" algn="ctr">
              <a:buFont typeface="Monotype Sorts" pitchFamily="2" charset="2"/>
              <a:buNone/>
            </a:pPr>
            <a:r>
              <a:rPr lang="en-US" sz="3200" dirty="0"/>
              <a:t>Combining securities that are not perfectly, positively correlated reduces risk.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686800" cy="1752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500" b="1" dirty="0"/>
              <a:t>Diversification and the Correlation Coefficient</a:t>
            </a: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990600" y="2438400"/>
            <a:ext cx="0" cy="2667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>
            <a:off x="3886200" y="2438400"/>
            <a:ext cx="0" cy="2667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>
            <a:off x="6629400" y="2438400"/>
            <a:ext cx="0" cy="2667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990600" y="5105400"/>
            <a:ext cx="2209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>
            <a:off x="3886200" y="5105400"/>
            <a:ext cx="2209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5" name="Line 11"/>
          <p:cNvSpPr>
            <a:spLocks noChangeShapeType="1"/>
          </p:cNvSpPr>
          <p:nvPr/>
        </p:nvSpPr>
        <p:spPr bwMode="auto">
          <a:xfrm>
            <a:off x="6629400" y="5105400"/>
            <a:ext cx="2209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6" name="Freeform 12"/>
          <p:cNvSpPr>
            <a:spLocks/>
          </p:cNvSpPr>
          <p:nvPr/>
        </p:nvSpPr>
        <p:spPr bwMode="auto">
          <a:xfrm>
            <a:off x="1143000" y="3276600"/>
            <a:ext cx="1982788" cy="839788"/>
          </a:xfrm>
          <a:custGeom>
            <a:avLst/>
            <a:gdLst>
              <a:gd name="T0" fmla="*/ 0 w 1249"/>
              <a:gd name="T1" fmla="*/ 528 h 529"/>
              <a:gd name="T2" fmla="*/ 240 w 1249"/>
              <a:gd name="T3" fmla="*/ 96 h 529"/>
              <a:gd name="T4" fmla="*/ 432 w 1249"/>
              <a:gd name="T5" fmla="*/ 336 h 529"/>
              <a:gd name="T6" fmla="*/ 720 w 1249"/>
              <a:gd name="T7" fmla="*/ 0 h 529"/>
              <a:gd name="T8" fmla="*/ 960 w 1249"/>
              <a:gd name="T9" fmla="*/ 240 h 529"/>
              <a:gd name="T10" fmla="*/ 1248 w 1249"/>
              <a:gd name="T11" fmla="*/ 0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9" h="529">
                <a:moveTo>
                  <a:pt x="0" y="528"/>
                </a:moveTo>
                <a:lnTo>
                  <a:pt x="240" y="96"/>
                </a:lnTo>
                <a:lnTo>
                  <a:pt x="432" y="336"/>
                </a:lnTo>
                <a:lnTo>
                  <a:pt x="720" y="0"/>
                </a:lnTo>
                <a:lnTo>
                  <a:pt x="960" y="240"/>
                </a:lnTo>
                <a:lnTo>
                  <a:pt x="1248" y="0"/>
                </a:lnTo>
              </a:path>
            </a:pathLst>
          </a:custGeom>
          <a:noFill/>
          <a:ln w="25400" cap="rnd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7" name="Freeform 13"/>
          <p:cNvSpPr>
            <a:spLocks/>
          </p:cNvSpPr>
          <p:nvPr/>
        </p:nvSpPr>
        <p:spPr bwMode="auto">
          <a:xfrm>
            <a:off x="4095750" y="3543300"/>
            <a:ext cx="1944688" cy="468313"/>
          </a:xfrm>
          <a:custGeom>
            <a:avLst/>
            <a:gdLst>
              <a:gd name="T0" fmla="*/ 0 w 1225"/>
              <a:gd name="T1" fmla="*/ 54 h 295"/>
              <a:gd name="T2" fmla="*/ 225 w 1225"/>
              <a:gd name="T3" fmla="*/ 294 h 295"/>
              <a:gd name="T4" fmla="*/ 387 w 1225"/>
              <a:gd name="T5" fmla="*/ 13 h 295"/>
              <a:gd name="T6" fmla="*/ 697 w 1225"/>
              <a:gd name="T7" fmla="*/ 148 h 295"/>
              <a:gd name="T8" fmla="*/ 923 w 1225"/>
              <a:gd name="T9" fmla="*/ 0 h 295"/>
              <a:gd name="T10" fmla="*/ 1224 w 1225"/>
              <a:gd name="T11" fmla="*/ 62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25" h="295">
                <a:moveTo>
                  <a:pt x="0" y="54"/>
                </a:moveTo>
                <a:lnTo>
                  <a:pt x="225" y="294"/>
                </a:lnTo>
                <a:lnTo>
                  <a:pt x="387" y="13"/>
                </a:lnTo>
                <a:lnTo>
                  <a:pt x="697" y="148"/>
                </a:lnTo>
                <a:lnTo>
                  <a:pt x="923" y="0"/>
                </a:lnTo>
                <a:lnTo>
                  <a:pt x="1224" y="62"/>
                </a:lnTo>
              </a:path>
            </a:pathLst>
          </a:custGeom>
          <a:noFill/>
          <a:ln w="25400" cap="rnd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8" name="Freeform 14"/>
          <p:cNvSpPr>
            <a:spLocks/>
          </p:cNvSpPr>
          <p:nvPr/>
        </p:nvSpPr>
        <p:spPr bwMode="auto">
          <a:xfrm>
            <a:off x="6781800" y="3600450"/>
            <a:ext cx="1982788" cy="287338"/>
          </a:xfrm>
          <a:custGeom>
            <a:avLst/>
            <a:gdLst>
              <a:gd name="T0" fmla="*/ 0 w 1249"/>
              <a:gd name="T1" fmla="*/ 180 h 181"/>
              <a:gd name="T2" fmla="*/ 240 w 1249"/>
              <a:gd name="T3" fmla="*/ 72 h 181"/>
              <a:gd name="T4" fmla="*/ 432 w 1249"/>
              <a:gd name="T5" fmla="*/ 108 h 181"/>
              <a:gd name="T6" fmla="*/ 720 w 1249"/>
              <a:gd name="T7" fmla="*/ 36 h 181"/>
              <a:gd name="T8" fmla="*/ 960 w 1249"/>
              <a:gd name="T9" fmla="*/ 72 h 181"/>
              <a:gd name="T10" fmla="*/ 1248 w 1249"/>
              <a:gd name="T11" fmla="*/ 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9" h="181">
                <a:moveTo>
                  <a:pt x="0" y="180"/>
                </a:moveTo>
                <a:lnTo>
                  <a:pt x="240" y="72"/>
                </a:lnTo>
                <a:lnTo>
                  <a:pt x="432" y="108"/>
                </a:lnTo>
                <a:lnTo>
                  <a:pt x="720" y="36"/>
                </a:lnTo>
                <a:lnTo>
                  <a:pt x="960" y="72"/>
                </a:lnTo>
                <a:lnTo>
                  <a:pt x="1248" y="0"/>
                </a:lnTo>
              </a:path>
            </a:pathLst>
          </a:custGeom>
          <a:noFill/>
          <a:ln w="25400" cap="rnd" cmpd="sng">
            <a:solidFill>
              <a:srgbClr val="42B2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 rot="16200000">
            <a:off x="-629444" y="3640932"/>
            <a:ext cx="26701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/>
              <a:t>INVESTMENT RETURN</a:t>
            </a:r>
          </a:p>
        </p:txBody>
      </p:sp>
      <p:sp>
        <p:nvSpPr>
          <p:cNvPr id="31760" name="Rectangle 16"/>
          <p:cNvSpPr>
            <a:spLocks noChangeArrowheads="1"/>
          </p:cNvSpPr>
          <p:nvPr/>
        </p:nvSpPr>
        <p:spPr bwMode="auto">
          <a:xfrm>
            <a:off x="1754188" y="5159375"/>
            <a:ext cx="7270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/>
              <a:t>TIME</a:t>
            </a:r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7621588" y="5159375"/>
            <a:ext cx="7270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/>
              <a:t>TIME</a:t>
            </a:r>
          </a:p>
        </p:txBody>
      </p:sp>
      <p:sp>
        <p:nvSpPr>
          <p:cNvPr id="31762" name="Rectangle 18"/>
          <p:cNvSpPr>
            <a:spLocks noChangeArrowheads="1"/>
          </p:cNvSpPr>
          <p:nvPr/>
        </p:nvSpPr>
        <p:spPr bwMode="auto">
          <a:xfrm>
            <a:off x="4802188" y="5159375"/>
            <a:ext cx="7270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/>
              <a:t>TIME</a:t>
            </a:r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1373188" y="2339975"/>
            <a:ext cx="1665137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>
                <a:solidFill>
                  <a:schemeClr val="hlink"/>
                </a:solidFill>
              </a:rPr>
              <a:t>SECURITY  E</a:t>
            </a:r>
          </a:p>
        </p:txBody>
      </p:sp>
      <p:sp>
        <p:nvSpPr>
          <p:cNvPr id="31764" name="Rectangle 20"/>
          <p:cNvSpPr>
            <a:spLocks noChangeArrowheads="1"/>
          </p:cNvSpPr>
          <p:nvPr/>
        </p:nvSpPr>
        <p:spPr bwMode="auto">
          <a:xfrm>
            <a:off x="4268788" y="2339975"/>
            <a:ext cx="1655519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SECURITY  F</a:t>
            </a:r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6830140" y="2168525"/>
            <a:ext cx="1789273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dirty="0">
                <a:solidFill>
                  <a:srgbClr val="42B200"/>
                </a:solidFill>
              </a:rPr>
              <a:t>Combination</a:t>
            </a:r>
          </a:p>
          <a:p>
            <a:pPr algn="ctr"/>
            <a:r>
              <a:rPr lang="en-US" sz="2400" dirty="0">
                <a:solidFill>
                  <a:srgbClr val="42B200"/>
                </a:solidFill>
              </a:rPr>
              <a:t>E and F</a:t>
            </a:r>
          </a:p>
        </p:txBody>
      </p:sp>
      <p:sp>
        <p:nvSpPr>
          <p:cNvPr id="31766" name="Line 22"/>
          <p:cNvSpPr>
            <a:spLocks noChangeShapeType="1"/>
          </p:cNvSpPr>
          <p:nvPr/>
        </p:nvSpPr>
        <p:spPr bwMode="auto">
          <a:xfrm>
            <a:off x="990600" y="4114800"/>
            <a:ext cx="769620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7" name="Line 23"/>
          <p:cNvSpPr>
            <a:spLocks noChangeShapeType="1"/>
          </p:cNvSpPr>
          <p:nvPr/>
        </p:nvSpPr>
        <p:spPr bwMode="auto">
          <a:xfrm>
            <a:off x="990600" y="3810000"/>
            <a:ext cx="769620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8" name="Line 24"/>
          <p:cNvSpPr>
            <a:spLocks noChangeShapeType="1"/>
          </p:cNvSpPr>
          <p:nvPr/>
        </p:nvSpPr>
        <p:spPr bwMode="auto">
          <a:xfrm>
            <a:off x="990600" y="3276600"/>
            <a:ext cx="769620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82597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209800"/>
            <a:ext cx="7791450" cy="35052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u="sng" dirty="0"/>
              <a:t>Systematic Risk</a:t>
            </a:r>
            <a:r>
              <a:rPr lang="en-US" dirty="0"/>
              <a:t> is the variability of return on stocks or portfolios associated with changes in return on the market as a whole.</a:t>
            </a:r>
          </a:p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u="sng" dirty="0"/>
              <a:t>Unsystematic Risk</a:t>
            </a:r>
            <a:r>
              <a:rPr lang="en-US" dirty="0"/>
              <a:t> is the variability of return on stocks or portfolios not explained by general market movements.  It is avoidable through diversification.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57150"/>
            <a:ext cx="8724900" cy="13144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Total Risk =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Systematic </a:t>
            </a:r>
            <a:r>
              <a:rPr lang="en-US" sz="4000" b="1" dirty="0"/>
              <a:t>Risk + Unsystematic Risk</a:t>
            </a:r>
          </a:p>
        </p:txBody>
      </p:sp>
    </p:spTree>
    <p:extLst>
      <p:ext uri="{BB962C8B-B14F-4D97-AF65-F5344CB8AC3E}">
        <p14:creationId xmlns:p14="http://schemas.microsoft.com/office/powerpoint/2010/main" xmlns="" val="15325101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1676400" y="4648200"/>
            <a:ext cx="6400800" cy="1295400"/>
          </a:xfrm>
          <a:prstGeom prst="rect">
            <a:avLst/>
          </a:prstGeom>
          <a:pattFill prst="smConfetti">
            <a:fgClr>
              <a:schemeClr val="hlink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>
            <a:off x="1676400" y="5943600"/>
            <a:ext cx="6477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 flipV="1">
            <a:off x="1676400" y="2057400"/>
            <a:ext cx="0" cy="3886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0" name="Arc 8"/>
          <p:cNvSpPr>
            <a:spLocks/>
          </p:cNvSpPr>
          <p:nvPr/>
        </p:nvSpPr>
        <p:spPr bwMode="auto">
          <a:xfrm rot="10800000">
            <a:off x="1752600" y="2058988"/>
            <a:ext cx="6248400" cy="2514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rgbClr val="A7515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 flipH="1">
            <a:off x="1676400" y="4648200"/>
            <a:ext cx="6400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1738313" y="4298950"/>
            <a:ext cx="787400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Total</a:t>
            </a:r>
          </a:p>
          <a:p>
            <a:pPr algn="ctr"/>
            <a:r>
              <a:rPr lang="en-US" sz="20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Risk</a:t>
            </a:r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 flipV="1">
            <a:off x="2133600" y="3048000"/>
            <a:ext cx="0" cy="1219200"/>
          </a:xfrm>
          <a:prstGeom prst="line">
            <a:avLst/>
          </a:prstGeom>
          <a:noFill/>
          <a:ln w="12700">
            <a:solidFill>
              <a:srgbClr val="42B2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>
            <a:off x="2133600" y="5029200"/>
            <a:ext cx="0" cy="914400"/>
          </a:xfrm>
          <a:prstGeom prst="line">
            <a:avLst/>
          </a:prstGeom>
          <a:noFill/>
          <a:ln w="12700">
            <a:solidFill>
              <a:srgbClr val="42B2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2936875" y="3994150"/>
            <a:ext cx="23526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Unsystematic risk</a:t>
            </a:r>
          </a:p>
        </p:txBody>
      </p:sp>
      <p:sp>
        <p:nvSpPr>
          <p:cNvPr id="33806" name="Line 14"/>
          <p:cNvSpPr>
            <a:spLocks noChangeShapeType="1"/>
          </p:cNvSpPr>
          <p:nvPr/>
        </p:nvSpPr>
        <p:spPr bwMode="auto">
          <a:xfrm flipV="1">
            <a:off x="2895600" y="3581400"/>
            <a:ext cx="0" cy="9906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4464050" y="5060950"/>
            <a:ext cx="2041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Systematic risk</a:t>
            </a:r>
          </a:p>
        </p:txBody>
      </p:sp>
      <p:sp>
        <p:nvSpPr>
          <p:cNvPr id="33808" name="Line 16"/>
          <p:cNvSpPr>
            <a:spLocks noChangeShapeType="1"/>
          </p:cNvSpPr>
          <p:nvPr/>
        </p:nvSpPr>
        <p:spPr bwMode="auto">
          <a:xfrm flipV="1">
            <a:off x="5410200" y="4724400"/>
            <a:ext cx="0" cy="3810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9" name="Line 17"/>
          <p:cNvSpPr>
            <a:spLocks noChangeShapeType="1"/>
          </p:cNvSpPr>
          <p:nvPr/>
        </p:nvSpPr>
        <p:spPr bwMode="auto">
          <a:xfrm>
            <a:off x="5410200" y="5486400"/>
            <a:ext cx="0" cy="3810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 rot="16200000">
            <a:off x="-553244" y="3871119"/>
            <a:ext cx="39655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/>
              <a:t>STD DEV OF PORTFOLIO RETURN</a:t>
            </a:r>
          </a:p>
        </p:txBody>
      </p:sp>
      <p:sp>
        <p:nvSpPr>
          <p:cNvPr id="33811" name="Rectangle 19"/>
          <p:cNvSpPr>
            <a:spLocks noChangeArrowheads="1"/>
          </p:cNvSpPr>
          <p:nvPr/>
        </p:nvSpPr>
        <p:spPr bwMode="auto">
          <a:xfrm>
            <a:off x="2211388" y="6073775"/>
            <a:ext cx="52101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/>
              <a:t>NUMBER OF SECURITIES IN THE PORTFOLIO</a:t>
            </a:r>
          </a:p>
        </p:txBody>
      </p:sp>
      <p:sp>
        <p:nvSpPr>
          <p:cNvPr id="33812" name="Rectangle 20"/>
          <p:cNvSpPr>
            <a:spLocks noChangeArrowheads="1"/>
          </p:cNvSpPr>
          <p:nvPr/>
        </p:nvSpPr>
        <p:spPr bwMode="auto">
          <a:xfrm>
            <a:off x="3186113" y="1784066"/>
            <a:ext cx="5734263" cy="1567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u="sng" dirty="0" smtClean="0"/>
              <a:t>Systematic Risk</a:t>
            </a:r>
          </a:p>
          <a:p>
            <a:r>
              <a:rPr lang="en-US" sz="2400" dirty="0" smtClean="0"/>
              <a:t>Factors </a:t>
            </a:r>
            <a:r>
              <a:rPr lang="en-US" sz="2400" dirty="0"/>
              <a:t>such as changes in nation’s </a:t>
            </a:r>
          </a:p>
          <a:p>
            <a:r>
              <a:rPr lang="en-US" sz="2400" dirty="0"/>
              <a:t>economy, tax reform by the </a:t>
            </a:r>
            <a:r>
              <a:rPr lang="en-US" sz="2400" dirty="0" smtClean="0"/>
              <a:t>government,</a:t>
            </a:r>
            <a:endParaRPr lang="en-US" sz="2400" dirty="0"/>
          </a:p>
          <a:p>
            <a:r>
              <a:rPr lang="en-US" sz="2400" dirty="0"/>
              <a:t>or a change in the world </a:t>
            </a:r>
            <a:r>
              <a:rPr lang="en-US" sz="2400" dirty="0" smtClean="0"/>
              <a:t>economic situation</a:t>
            </a:r>
            <a:r>
              <a:rPr lang="en-US" sz="2400" dirty="0"/>
              <a:t>.</a:t>
            </a:r>
          </a:p>
        </p:txBody>
      </p:sp>
      <p:sp>
        <p:nvSpPr>
          <p:cNvPr id="2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57150"/>
            <a:ext cx="8724900" cy="13144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Total Risk =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Systematic </a:t>
            </a:r>
            <a:r>
              <a:rPr lang="en-US" sz="4000" b="1" dirty="0"/>
              <a:t>Risk + Unsystematic Risk</a:t>
            </a:r>
          </a:p>
        </p:txBody>
      </p:sp>
    </p:spTree>
    <p:extLst>
      <p:ext uri="{BB962C8B-B14F-4D97-AF65-F5344CB8AC3E}">
        <p14:creationId xmlns:p14="http://schemas.microsoft.com/office/powerpoint/2010/main" xmlns="" val="5576189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reeform 2"/>
          <p:cNvSpPr>
            <a:spLocks/>
          </p:cNvSpPr>
          <p:nvPr/>
        </p:nvSpPr>
        <p:spPr bwMode="auto">
          <a:xfrm>
            <a:off x="1676400" y="2057400"/>
            <a:ext cx="6326188" cy="2592388"/>
          </a:xfrm>
          <a:custGeom>
            <a:avLst/>
            <a:gdLst>
              <a:gd name="T0" fmla="*/ 48 w 3985"/>
              <a:gd name="T1" fmla="*/ 0 h 1633"/>
              <a:gd name="T2" fmla="*/ 0 w 3985"/>
              <a:gd name="T3" fmla="*/ 0 h 1633"/>
              <a:gd name="T4" fmla="*/ 0 w 3985"/>
              <a:gd name="T5" fmla="*/ 1632 h 1633"/>
              <a:gd name="T6" fmla="*/ 3984 w 3985"/>
              <a:gd name="T7" fmla="*/ 1632 h 1633"/>
              <a:gd name="T8" fmla="*/ 3936 w 3985"/>
              <a:gd name="T9" fmla="*/ 1584 h 1633"/>
              <a:gd name="T10" fmla="*/ 3600 w 3985"/>
              <a:gd name="T11" fmla="*/ 1584 h 1633"/>
              <a:gd name="T12" fmla="*/ 3072 w 3985"/>
              <a:gd name="T13" fmla="*/ 1536 h 1633"/>
              <a:gd name="T14" fmla="*/ 2400 w 3985"/>
              <a:gd name="T15" fmla="*/ 1440 h 1633"/>
              <a:gd name="T16" fmla="*/ 2112 w 3985"/>
              <a:gd name="T17" fmla="*/ 1392 h 1633"/>
              <a:gd name="T18" fmla="*/ 1920 w 3985"/>
              <a:gd name="T19" fmla="*/ 1344 h 1633"/>
              <a:gd name="T20" fmla="*/ 1632 w 3985"/>
              <a:gd name="T21" fmla="*/ 1248 h 1633"/>
              <a:gd name="T22" fmla="*/ 1392 w 3985"/>
              <a:gd name="T23" fmla="*/ 1200 h 1633"/>
              <a:gd name="T24" fmla="*/ 1152 w 3985"/>
              <a:gd name="T25" fmla="*/ 1104 h 1633"/>
              <a:gd name="T26" fmla="*/ 960 w 3985"/>
              <a:gd name="T27" fmla="*/ 1008 h 1633"/>
              <a:gd name="T28" fmla="*/ 768 w 3985"/>
              <a:gd name="T29" fmla="*/ 912 h 1633"/>
              <a:gd name="T30" fmla="*/ 672 w 3985"/>
              <a:gd name="T31" fmla="*/ 864 h 1633"/>
              <a:gd name="T32" fmla="*/ 528 w 3985"/>
              <a:gd name="T33" fmla="*/ 768 h 1633"/>
              <a:gd name="T34" fmla="*/ 432 w 3985"/>
              <a:gd name="T35" fmla="*/ 672 h 1633"/>
              <a:gd name="T36" fmla="*/ 336 w 3985"/>
              <a:gd name="T37" fmla="*/ 576 h 1633"/>
              <a:gd name="T38" fmla="*/ 240 w 3985"/>
              <a:gd name="T39" fmla="*/ 480 h 1633"/>
              <a:gd name="T40" fmla="*/ 144 w 3985"/>
              <a:gd name="T41" fmla="*/ 336 h 1633"/>
              <a:gd name="T42" fmla="*/ 96 w 3985"/>
              <a:gd name="T43" fmla="*/ 192 h 1633"/>
              <a:gd name="T44" fmla="*/ 48 w 3985"/>
              <a:gd name="T45" fmla="*/ 96 h 1633"/>
              <a:gd name="T46" fmla="*/ 48 w 3985"/>
              <a:gd name="T47" fmla="*/ 0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985" h="1633">
                <a:moveTo>
                  <a:pt x="48" y="0"/>
                </a:moveTo>
                <a:lnTo>
                  <a:pt x="0" y="0"/>
                </a:lnTo>
                <a:lnTo>
                  <a:pt x="0" y="1632"/>
                </a:lnTo>
                <a:lnTo>
                  <a:pt x="3984" y="1632"/>
                </a:lnTo>
                <a:lnTo>
                  <a:pt x="3936" y="1584"/>
                </a:lnTo>
                <a:lnTo>
                  <a:pt x="3600" y="1584"/>
                </a:lnTo>
                <a:lnTo>
                  <a:pt x="3072" y="1536"/>
                </a:lnTo>
                <a:lnTo>
                  <a:pt x="2400" y="1440"/>
                </a:lnTo>
                <a:lnTo>
                  <a:pt x="2112" y="1392"/>
                </a:lnTo>
                <a:lnTo>
                  <a:pt x="1920" y="1344"/>
                </a:lnTo>
                <a:lnTo>
                  <a:pt x="1632" y="1248"/>
                </a:lnTo>
                <a:lnTo>
                  <a:pt x="1392" y="1200"/>
                </a:lnTo>
                <a:lnTo>
                  <a:pt x="1152" y="1104"/>
                </a:lnTo>
                <a:lnTo>
                  <a:pt x="960" y="1008"/>
                </a:lnTo>
                <a:lnTo>
                  <a:pt x="768" y="912"/>
                </a:lnTo>
                <a:lnTo>
                  <a:pt x="672" y="864"/>
                </a:lnTo>
                <a:lnTo>
                  <a:pt x="528" y="768"/>
                </a:lnTo>
                <a:lnTo>
                  <a:pt x="432" y="672"/>
                </a:lnTo>
                <a:lnTo>
                  <a:pt x="336" y="576"/>
                </a:lnTo>
                <a:lnTo>
                  <a:pt x="240" y="480"/>
                </a:lnTo>
                <a:lnTo>
                  <a:pt x="144" y="336"/>
                </a:lnTo>
                <a:lnTo>
                  <a:pt x="96" y="192"/>
                </a:lnTo>
                <a:lnTo>
                  <a:pt x="48" y="96"/>
                </a:lnTo>
                <a:lnTo>
                  <a:pt x="48" y="0"/>
                </a:lnTo>
              </a:path>
            </a:pathLst>
          </a:custGeom>
          <a:pattFill prst="smConfetti">
            <a:fgClr>
              <a:schemeClr val="tx2"/>
            </a:fgClr>
            <a:bgClr>
              <a:schemeClr val="bg1"/>
            </a:bgClr>
          </a:patt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1676400" y="5943600"/>
            <a:ext cx="6477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 flipV="1">
            <a:off x="1676400" y="2057400"/>
            <a:ext cx="0" cy="3886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4" name="Arc 8"/>
          <p:cNvSpPr>
            <a:spLocks/>
          </p:cNvSpPr>
          <p:nvPr/>
        </p:nvSpPr>
        <p:spPr bwMode="auto">
          <a:xfrm rot="10800000">
            <a:off x="1752600" y="2057400"/>
            <a:ext cx="6248400" cy="2514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rgbClr val="A7515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 flipH="1">
            <a:off x="1676400" y="4648200"/>
            <a:ext cx="6400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1738313" y="4298950"/>
            <a:ext cx="787400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Total</a:t>
            </a:r>
          </a:p>
          <a:p>
            <a:pPr algn="ctr"/>
            <a:r>
              <a:rPr lang="en-US" sz="20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Risk</a:t>
            </a:r>
          </a:p>
        </p:txBody>
      </p:sp>
      <p:sp>
        <p:nvSpPr>
          <p:cNvPr id="34827" name="Line 11"/>
          <p:cNvSpPr>
            <a:spLocks noChangeShapeType="1"/>
          </p:cNvSpPr>
          <p:nvPr/>
        </p:nvSpPr>
        <p:spPr bwMode="auto">
          <a:xfrm flipV="1">
            <a:off x="2133600" y="3048000"/>
            <a:ext cx="0" cy="1219200"/>
          </a:xfrm>
          <a:prstGeom prst="line">
            <a:avLst/>
          </a:prstGeom>
          <a:noFill/>
          <a:ln w="12700">
            <a:solidFill>
              <a:srgbClr val="42B2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2133600" y="5029200"/>
            <a:ext cx="0" cy="914400"/>
          </a:xfrm>
          <a:prstGeom prst="line">
            <a:avLst/>
          </a:prstGeom>
          <a:noFill/>
          <a:ln w="12700">
            <a:solidFill>
              <a:srgbClr val="42B2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2936875" y="3994150"/>
            <a:ext cx="23526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Unsystematic risk</a:t>
            </a:r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 flipV="1">
            <a:off x="2895600" y="3581400"/>
            <a:ext cx="0" cy="9906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1" name="Rectangle 15"/>
          <p:cNvSpPr>
            <a:spLocks noChangeArrowheads="1"/>
          </p:cNvSpPr>
          <p:nvPr/>
        </p:nvSpPr>
        <p:spPr bwMode="auto">
          <a:xfrm>
            <a:off x="4464050" y="5060950"/>
            <a:ext cx="2041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Systematic risk</a:t>
            </a:r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 flipV="1">
            <a:off x="5410200" y="4724400"/>
            <a:ext cx="0" cy="3810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>
            <a:off x="5410200" y="5486400"/>
            <a:ext cx="0" cy="3810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4" name="Rectangle 18"/>
          <p:cNvSpPr>
            <a:spLocks noChangeArrowheads="1"/>
          </p:cNvSpPr>
          <p:nvPr/>
        </p:nvSpPr>
        <p:spPr bwMode="auto">
          <a:xfrm rot="16200000">
            <a:off x="-553244" y="3871119"/>
            <a:ext cx="39655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/>
              <a:t>STD DEV OF PORTFOLIO RETURN</a:t>
            </a:r>
          </a:p>
        </p:txBody>
      </p:sp>
      <p:sp>
        <p:nvSpPr>
          <p:cNvPr id="34835" name="Rectangle 19"/>
          <p:cNvSpPr>
            <a:spLocks noChangeArrowheads="1"/>
          </p:cNvSpPr>
          <p:nvPr/>
        </p:nvSpPr>
        <p:spPr bwMode="auto">
          <a:xfrm>
            <a:off x="2211388" y="6073775"/>
            <a:ext cx="52101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/>
              <a:t>NUMBER OF SECURITIES IN THE PORTFOLIO</a:t>
            </a:r>
          </a:p>
        </p:txBody>
      </p:sp>
      <p:sp>
        <p:nvSpPr>
          <p:cNvPr id="34836" name="Rectangle 20"/>
          <p:cNvSpPr>
            <a:spLocks noChangeArrowheads="1"/>
          </p:cNvSpPr>
          <p:nvPr/>
        </p:nvSpPr>
        <p:spPr bwMode="auto">
          <a:xfrm>
            <a:off x="3352800" y="1665098"/>
            <a:ext cx="5170134" cy="1936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u="sng" dirty="0" smtClean="0"/>
              <a:t>Unsystematic Risk</a:t>
            </a:r>
          </a:p>
          <a:p>
            <a:r>
              <a:rPr lang="en-US" sz="2400" dirty="0" smtClean="0"/>
              <a:t>Factors </a:t>
            </a:r>
            <a:r>
              <a:rPr lang="en-US" sz="2400" dirty="0"/>
              <a:t>unique to a particular company</a:t>
            </a:r>
          </a:p>
          <a:p>
            <a:r>
              <a:rPr lang="en-US" sz="2400" dirty="0"/>
              <a:t>or industry.  For example, the death of a</a:t>
            </a:r>
          </a:p>
          <a:p>
            <a:r>
              <a:rPr lang="en-US" sz="2400" dirty="0"/>
              <a:t>key executive or loss of a governmental</a:t>
            </a:r>
          </a:p>
          <a:p>
            <a:r>
              <a:rPr lang="en-US" sz="2400" dirty="0"/>
              <a:t>defense contract.</a:t>
            </a:r>
          </a:p>
        </p:txBody>
      </p:sp>
      <p:sp>
        <p:nvSpPr>
          <p:cNvPr id="2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57150"/>
            <a:ext cx="8724900" cy="13144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Total Risk =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Systematic </a:t>
            </a:r>
            <a:r>
              <a:rPr lang="en-US" sz="4000" b="1" dirty="0"/>
              <a:t>Risk + Unsystematic Risk</a:t>
            </a:r>
          </a:p>
        </p:txBody>
      </p:sp>
    </p:spTree>
    <p:extLst>
      <p:ext uri="{BB962C8B-B14F-4D97-AF65-F5344CB8AC3E}">
        <p14:creationId xmlns:p14="http://schemas.microsoft.com/office/powerpoint/2010/main" xmlns="" val="28780618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In today’s lecture we covered the following topics;</a:t>
            </a:r>
          </a:p>
          <a:p>
            <a:pPr marL="0" indent="0">
              <a:buNone/>
            </a:pPr>
            <a:endParaRPr lang="en-US" sz="2400" dirty="0" smtClean="0"/>
          </a:p>
          <a:p>
            <a:pPr marL="457200" indent="-457200">
              <a:buFont typeface="Monotype Sorts" pitchFamily="2" charset="2"/>
              <a:buAutoNum type="arabicPeriod"/>
            </a:pPr>
            <a:r>
              <a:rPr lang="en-US" sz="2400" dirty="0" smtClean="0"/>
              <a:t>Relationship </a:t>
            </a:r>
            <a:r>
              <a:rPr lang="en-US" sz="2400" dirty="0"/>
              <a:t>(or “trade-off”) between risk and return.</a:t>
            </a:r>
          </a:p>
          <a:p>
            <a:pPr marL="457200" indent="-457200">
              <a:buFont typeface="Monotype Sorts" pitchFamily="2" charset="2"/>
              <a:buAutoNum type="arabicPeriod"/>
            </a:pPr>
            <a:r>
              <a:rPr lang="en-US" sz="2400" dirty="0" smtClean="0"/>
              <a:t>What is </a:t>
            </a:r>
            <a:r>
              <a:rPr lang="en-US" sz="2400" dirty="0"/>
              <a:t>risk and return </a:t>
            </a:r>
            <a:r>
              <a:rPr lang="en-US" sz="2400" dirty="0" smtClean="0"/>
              <a:t>and </a:t>
            </a:r>
            <a:r>
              <a:rPr lang="en-US" sz="2400" dirty="0"/>
              <a:t>how to measure them by calculating expected return, standard deviation, and coefficient of variation.</a:t>
            </a:r>
          </a:p>
          <a:p>
            <a:pPr marL="457200" indent="-457200">
              <a:buFont typeface="Monotype Sorts" pitchFamily="2" charset="2"/>
              <a:buAutoNum type="arabicPeriod"/>
            </a:pPr>
            <a:r>
              <a:rPr lang="en-US" sz="2400" dirty="0" smtClean="0"/>
              <a:t>Different </a:t>
            </a:r>
            <a:r>
              <a:rPr lang="en-US" sz="2400" dirty="0"/>
              <a:t>types of investor attitudes toward risk. </a:t>
            </a:r>
          </a:p>
          <a:p>
            <a:pPr marL="457200" indent="-457200">
              <a:buFont typeface="Monotype Sorts" pitchFamily="2" charset="2"/>
              <a:buAutoNum type="arabicPeriod"/>
            </a:pPr>
            <a:r>
              <a:rPr lang="en-US" sz="2400" dirty="0"/>
              <a:t>R</a:t>
            </a:r>
            <a:r>
              <a:rPr lang="en-US" sz="2400" dirty="0" smtClean="0"/>
              <a:t>isk </a:t>
            </a:r>
            <a:r>
              <a:rPr lang="en-US" sz="2400" dirty="0"/>
              <a:t>and return in a portfolio context, and </a:t>
            </a:r>
            <a:r>
              <a:rPr lang="en-US" sz="2400" dirty="0" smtClean="0"/>
              <a:t>difference </a:t>
            </a:r>
            <a:r>
              <a:rPr lang="en-US" sz="2400" dirty="0"/>
              <a:t>between individual </a:t>
            </a:r>
            <a:r>
              <a:rPr lang="en-US" sz="2400" dirty="0" smtClean="0"/>
              <a:t>security risk </a:t>
            </a:r>
            <a:r>
              <a:rPr lang="en-US" sz="2400" dirty="0"/>
              <a:t>and portfolio risk.</a:t>
            </a:r>
          </a:p>
          <a:p>
            <a:pPr marL="457200" indent="-457200">
              <a:buFont typeface="Monotype Sorts" pitchFamily="2" charset="2"/>
              <a:buAutoNum type="arabicPeriod"/>
            </a:pPr>
            <a:r>
              <a:rPr lang="en-US" sz="2400" dirty="0"/>
              <a:t>A</a:t>
            </a:r>
            <a:r>
              <a:rPr lang="en-US" sz="2400" dirty="0" smtClean="0"/>
              <a:t>voidable </a:t>
            </a:r>
            <a:r>
              <a:rPr lang="en-US" sz="2400" dirty="0"/>
              <a:t>(unsystematic) risk and unavoidable (systematic) risk and </a:t>
            </a:r>
            <a:r>
              <a:rPr lang="en-US" sz="2400" dirty="0" smtClean="0"/>
              <a:t>role of diversification in eliminating </a:t>
            </a:r>
            <a:r>
              <a:rPr lang="en-US" sz="2400" dirty="0"/>
              <a:t>one of these risks. 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36999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1729</Words>
  <Application>Microsoft Office PowerPoint</Application>
  <PresentationFormat>On-screen Show (4:3)</PresentationFormat>
  <Paragraphs>275</Paragraphs>
  <Slides>41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Office Theme</vt:lpstr>
      <vt:lpstr>Chart</vt:lpstr>
      <vt:lpstr>Summary of Previous Lecture</vt:lpstr>
      <vt:lpstr>Chapter 5 (I)</vt:lpstr>
      <vt:lpstr>Learning Outcomes</vt:lpstr>
      <vt:lpstr>Risk and Return</vt:lpstr>
      <vt:lpstr>Defining Return</vt:lpstr>
      <vt:lpstr>Return Example</vt:lpstr>
      <vt:lpstr>Return Example</vt:lpstr>
      <vt:lpstr>Defining Risk</vt:lpstr>
      <vt:lpstr>Determining Expected Return (Discrete Dist.)</vt:lpstr>
      <vt:lpstr>How to Determine the Expected Return and Standard Deviation</vt:lpstr>
      <vt:lpstr>Determining Standard Deviation to Measure Risk</vt:lpstr>
      <vt:lpstr>How to Determine the Expected Return and Standard Deviation</vt:lpstr>
      <vt:lpstr>Determining Standard Deviation to Measure Risk</vt:lpstr>
      <vt:lpstr>Coefficient of Variation</vt:lpstr>
      <vt:lpstr>Discrete vs. Continuous Distributions</vt:lpstr>
      <vt:lpstr>Determining Expected Return  (Continuous Dist.)</vt:lpstr>
      <vt:lpstr>Determining Standard Deviation  (Risk Measure)</vt:lpstr>
      <vt:lpstr>Continuous Distribution Problem</vt:lpstr>
      <vt:lpstr>Slide 19</vt:lpstr>
      <vt:lpstr>Risk Attitudes</vt:lpstr>
      <vt:lpstr>Risk Attitudes</vt:lpstr>
      <vt:lpstr>Risk Attitude Example</vt:lpstr>
      <vt:lpstr>Risk Attitude Example</vt:lpstr>
      <vt:lpstr>Determining Portfolio Expected Return</vt:lpstr>
      <vt:lpstr>Determining Portfolio Standard Deviation</vt:lpstr>
      <vt:lpstr>What is Covariance?</vt:lpstr>
      <vt:lpstr>Correlation Coefficient</vt:lpstr>
      <vt:lpstr>Variance - Covariance Matrix</vt:lpstr>
      <vt:lpstr>Portfolio Risk and Expected Return Example</vt:lpstr>
      <vt:lpstr>Determining Portfolio Expected Return</vt:lpstr>
      <vt:lpstr>Determining Portfolio Standard Deviation</vt:lpstr>
      <vt:lpstr>Determining Portfolio Standard Deviation</vt:lpstr>
      <vt:lpstr>Determining Portfolio Standard Deviation</vt:lpstr>
      <vt:lpstr>Determining Portfolio Standard Deviation</vt:lpstr>
      <vt:lpstr>Determining Portfolio Standard Deviation</vt:lpstr>
      <vt:lpstr>Summary of the Portfolio  Return and Risk Calculation</vt:lpstr>
      <vt:lpstr>Diversification and the Correlation Coefficient</vt:lpstr>
      <vt:lpstr>Total Risk =  Systematic Risk + Unsystematic Risk</vt:lpstr>
      <vt:lpstr>Total Risk =  Systematic Risk + Unsystematic Risk</vt:lpstr>
      <vt:lpstr>Total Risk =  Systematic Risk + Unsystematic Risk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</dc:title>
  <dc:creator>Dr. Muhammad Azhar Khan</dc:creator>
  <cp:lastModifiedBy>NTS</cp:lastModifiedBy>
  <cp:revision>37</cp:revision>
  <dcterms:created xsi:type="dcterms:W3CDTF">2012-12-10T13:43:12Z</dcterms:created>
  <dcterms:modified xsi:type="dcterms:W3CDTF">2012-12-11T07:28:06Z</dcterms:modified>
</cp:coreProperties>
</file>