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60" r:id="rId4"/>
    <p:sldId id="261" r:id="rId5"/>
    <p:sldId id="262" r:id="rId6"/>
    <p:sldId id="264" r:id="rId7"/>
    <p:sldId id="265" r:id="rId8"/>
    <p:sldId id="266" r:id="rId9"/>
    <p:sldId id="268" r:id="rId10"/>
    <p:sldId id="270" r:id="rId11"/>
    <p:sldId id="272" r:id="rId12"/>
    <p:sldId id="273" r:id="rId13"/>
    <p:sldId id="275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5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9" r:id="rId34"/>
    <p:sldId id="300" r:id="rId35"/>
    <p:sldId id="301" r:id="rId36"/>
    <p:sldId id="302" r:id="rId37"/>
    <p:sldId id="303" r:id="rId38"/>
    <p:sldId id="304" r:id="rId39"/>
    <p:sldId id="306" r:id="rId40"/>
    <p:sldId id="307" r:id="rId41"/>
    <p:sldId id="312" r:id="rId42"/>
    <p:sldId id="323" r:id="rId43"/>
    <p:sldId id="324" r:id="rId44"/>
    <p:sldId id="325" r:id="rId45"/>
    <p:sldId id="327" r:id="rId46"/>
    <p:sldId id="328" r:id="rId47"/>
    <p:sldId id="329" r:id="rId48"/>
    <p:sldId id="330" r:id="rId49"/>
    <p:sldId id="331" r:id="rId50"/>
    <p:sldId id="332" r:id="rId51"/>
    <p:sldId id="32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52826-28AE-42FF-9D32-99ACD4CD4130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98EDF-243C-41A6-BEED-1D73EB08D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874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856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238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163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70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294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816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377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397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593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899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3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5D7B7-2044-40C2-951D-B8F4140204D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8D9B3-BD3E-47A5-A846-6BE221CB0C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654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l"/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Autofit/>
          </a:bodyPr>
          <a:lstStyle/>
          <a:p>
            <a:r>
              <a:rPr lang="en-US" sz="2400" b="1" dirty="0"/>
              <a:t>Future Value of Simple Interest</a:t>
            </a:r>
            <a:r>
              <a:rPr lang="en-US" sz="2400" dirty="0"/>
              <a:t> 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Future </a:t>
            </a:r>
            <a:r>
              <a:rPr lang="en-US" sz="2400" b="1" dirty="0"/>
              <a:t>Value = Present Value + Interest Amount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Interest </a:t>
            </a:r>
            <a:r>
              <a:rPr lang="en-US" sz="2400" dirty="0"/>
              <a:t>amount = Principal amount x Interest </a:t>
            </a:r>
            <a:r>
              <a:rPr lang="en-US" sz="2400" dirty="0" smtClean="0"/>
              <a:t>rate</a:t>
            </a:r>
          </a:p>
          <a:p>
            <a:r>
              <a:rPr lang="en-US" sz="2400" b="1" dirty="0" smtClean="0"/>
              <a:t>Future </a:t>
            </a:r>
            <a:r>
              <a:rPr lang="en-US" sz="2400" b="1" dirty="0"/>
              <a:t>Value of a Single Present Amount (Table I)</a:t>
            </a:r>
            <a:br>
              <a:rPr lang="en-US" sz="2400" b="1" dirty="0"/>
            </a:br>
            <a:r>
              <a:rPr lang="en-US" sz="2400" dirty="0"/>
              <a:t>     </a:t>
            </a:r>
            <a:r>
              <a:rPr lang="en-US" sz="2400" dirty="0" smtClean="0"/>
              <a:t>	 </a:t>
            </a:r>
            <a:r>
              <a:rPr lang="en-US" sz="2400" dirty="0"/>
              <a:t>Future value = Present amount x (1 + </a:t>
            </a:r>
            <a:r>
              <a:rPr lang="en-US" sz="2400" dirty="0" err="1" smtClean="0"/>
              <a:t>i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n</a:t>
            </a:r>
          </a:p>
          <a:p>
            <a:r>
              <a:rPr lang="en-US" sz="2400" b="1" dirty="0" smtClean="0"/>
              <a:t>Present</a:t>
            </a:r>
            <a:r>
              <a:rPr lang="en-US" sz="2400" b="1" dirty="0"/>
              <a:t> Value of a Single Future Amount (Table II)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Present </a:t>
            </a:r>
            <a:r>
              <a:rPr lang="en-US" sz="2400" dirty="0"/>
              <a:t>value = Future Amount x 1 / (1 +  </a:t>
            </a:r>
            <a:r>
              <a:rPr lang="en-US" sz="2400" dirty="0" err="1" smtClean="0"/>
              <a:t>i</a:t>
            </a:r>
            <a:r>
              <a:rPr lang="en-US" sz="2400" dirty="0" smtClean="0"/>
              <a:t>)</a:t>
            </a:r>
            <a:endParaRPr lang="en-US" sz="2400" baseline="30000" dirty="0"/>
          </a:p>
          <a:p>
            <a:r>
              <a:rPr lang="en-US" sz="2400" b="1" dirty="0" smtClean="0"/>
              <a:t>Future </a:t>
            </a:r>
            <a:r>
              <a:rPr lang="en-US" sz="2400" b="1" dirty="0"/>
              <a:t>Value of an Ordinary Annuity (Table IV)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Future </a:t>
            </a:r>
            <a:r>
              <a:rPr lang="en-US" sz="2400" dirty="0"/>
              <a:t>value = Annuity Amount x [(1 +  </a:t>
            </a:r>
            <a:r>
              <a:rPr lang="en-US" sz="2400" dirty="0" err="1"/>
              <a:t>i</a:t>
            </a:r>
            <a:r>
              <a:rPr lang="en-US" sz="2400" dirty="0"/>
              <a:t>)</a:t>
            </a:r>
            <a:r>
              <a:rPr lang="en-US" sz="2400" baseline="30000" dirty="0"/>
              <a:t>n</a:t>
            </a:r>
            <a:r>
              <a:rPr lang="en-US" sz="2400" dirty="0"/>
              <a:t> - 1] / 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</a:p>
          <a:p>
            <a:r>
              <a:rPr lang="en-US" sz="2400" b="1" dirty="0" smtClean="0"/>
              <a:t>Present </a:t>
            </a:r>
            <a:r>
              <a:rPr lang="en-US" sz="2400" b="1" dirty="0"/>
              <a:t>Value of an Ordinary Annuity (Table IV)</a:t>
            </a:r>
            <a:br>
              <a:rPr lang="en-US" sz="2400" b="1" dirty="0"/>
            </a:br>
            <a:r>
              <a:rPr lang="en-US" sz="2400" dirty="0"/>
              <a:t>    </a:t>
            </a:r>
            <a:r>
              <a:rPr lang="en-US" sz="2400" dirty="0" smtClean="0"/>
              <a:t>	Present </a:t>
            </a:r>
            <a:r>
              <a:rPr lang="en-US" sz="2400" dirty="0"/>
              <a:t>value = Annuity Amount x [1 - 1/(1 +  </a:t>
            </a:r>
            <a:r>
              <a:rPr lang="en-US" sz="2400" dirty="0" err="1"/>
              <a:t>i</a:t>
            </a:r>
            <a:r>
              <a:rPr lang="en-US" sz="2400" dirty="0"/>
              <a:t>)</a:t>
            </a:r>
            <a:r>
              <a:rPr lang="en-US" sz="2400" baseline="30000" dirty="0"/>
              <a:t>n</a:t>
            </a:r>
            <a:r>
              <a:rPr lang="en-US" sz="2400" dirty="0"/>
              <a:t>] / </a:t>
            </a:r>
            <a:r>
              <a:rPr lang="en-US" sz="2400" dirty="0" err="1"/>
              <a:t>i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22213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85800"/>
            <a:ext cx="7772400" cy="1752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5400" b="1" dirty="0" smtClean="0"/>
              <a:t>Revision of </a:t>
            </a:r>
            <a:br>
              <a:rPr lang="en-US" sz="5400" b="1" dirty="0" smtClean="0"/>
            </a:br>
            <a:r>
              <a:rPr lang="en-US" sz="5400" b="1" dirty="0" smtClean="0"/>
              <a:t>Chapter 4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667000"/>
            <a:ext cx="8001000" cy="3124200"/>
          </a:xfrm>
          <a:effectLst/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US" sz="5400" b="1" dirty="0" smtClean="0">
                <a:solidFill>
                  <a:schemeClr val="tx1"/>
                </a:solidFill>
              </a:rPr>
              <a:t>The Valuation of Long-Term Securities</a:t>
            </a:r>
          </a:p>
        </p:txBody>
      </p:sp>
    </p:spTree>
    <p:extLst>
      <p:ext uri="{BB962C8B-B14F-4D97-AF65-F5344CB8AC3E}">
        <p14:creationId xmlns="" xmlns:p14="http://schemas.microsoft.com/office/powerpoint/2010/main" val="2197097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What is Value?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 fontScale="85000" lnSpcReduction="10000"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en-US" sz="4000" u="sng" dirty="0"/>
              <a:t>Liquidation value</a:t>
            </a:r>
            <a:r>
              <a:rPr lang="en-US" sz="4000" dirty="0"/>
              <a:t> </a:t>
            </a:r>
            <a:r>
              <a:rPr lang="en-US" sz="2800" dirty="0"/>
              <a:t>represents the amount of money that could be realized if an asset or group of assets is sold separately from its operating organization. </a:t>
            </a:r>
            <a:endParaRPr lang="en-US" sz="2800" dirty="0" smtClean="0"/>
          </a:p>
          <a:p>
            <a:pPr marL="738188" indent="0">
              <a:buNone/>
              <a:defRPr/>
            </a:pPr>
            <a:r>
              <a:rPr lang="en-US" sz="2800" dirty="0" smtClean="0"/>
              <a:t>The </a:t>
            </a:r>
            <a:r>
              <a:rPr lang="en-US" sz="2800" dirty="0"/>
              <a:t>amount each </a:t>
            </a:r>
            <a:r>
              <a:rPr lang="en-US" sz="2800" dirty="0" smtClean="0"/>
              <a:t>Common Stock </a:t>
            </a:r>
            <a:r>
              <a:rPr lang="en-US" sz="2800" dirty="0"/>
              <a:t>holder would receive if the firm </a:t>
            </a:r>
            <a:r>
              <a:rPr lang="en-US" sz="2800" dirty="0" smtClean="0"/>
              <a:t>is closed, is called the Market value. Selling </a:t>
            </a:r>
            <a:r>
              <a:rPr lang="en-US" sz="2800" dirty="0"/>
              <a:t>of all assets and paying all </a:t>
            </a:r>
            <a:r>
              <a:rPr lang="en-US" sz="2800" dirty="0" smtClean="0"/>
              <a:t>Liabilities &amp; Preferred Stock. </a:t>
            </a:r>
            <a:r>
              <a:rPr lang="en-US" sz="2800" dirty="0"/>
              <a:t>Then distribution of residual to </a:t>
            </a:r>
            <a:r>
              <a:rPr lang="en-US" sz="2800" dirty="0" smtClean="0"/>
              <a:t>Common Stock holders.</a:t>
            </a:r>
          </a:p>
          <a:p>
            <a:pPr marL="742950" indent="-742950">
              <a:buFont typeface="+mj-lt"/>
              <a:buAutoNum type="arabicPeriod" startAt="2"/>
              <a:defRPr/>
            </a:pPr>
            <a:r>
              <a:rPr lang="en-US" sz="3800" u="sng" dirty="0" smtClean="0"/>
              <a:t>Going-concern value</a:t>
            </a:r>
            <a:r>
              <a:rPr lang="en-US" sz="3800" dirty="0" smtClean="0"/>
              <a:t> </a:t>
            </a:r>
            <a:r>
              <a:rPr lang="en-US" sz="2800" dirty="0" smtClean="0"/>
              <a:t>is an additional value representing the worth of the business as a continuing operating business. Operating firms are capable of generating cash flows to investors.</a:t>
            </a:r>
            <a:endParaRPr lang="en-US" sz="2800" dirty="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430161" y="4191000"/>
            <a:ext cx="8229600" cy="266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Char char="u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393296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What is Value?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spcAft>
                <a:spcPct val="20000"/>
              </a:spcAft>
              <a:buSzPct val="75000"/>
              <a:buFont typeface="+mj-lt"/>
              <a:buAutoNum type="arabicPeriod" startAt="3"/>
              <a:defRPr/>
            </a:pPr>
            <a:r>
              <a:rPr lang="en-US" sz="3500" u="sng" dirty="0"/>
              <a:t>Book value </a:t>
            </a:r>
            <a:r>
              <a:rPr lang="en-US" sz="3500" dirty="0" smtClean="0"/>
              <a:t>of an asset</a:t>
            </a:r>
            <a:endParaRPr lang="en-US" sz="3500" dirty="0"/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dirty="0" smtClean="0"/>
              <a:t>the </a:t>
            </a:r>
            <a:r>
              <a:rPr lang="en-US" sz="3500" dirty="0"/>
              <a:t>accounting value of </a:t>
            </a:r>
            <a:r>
              <a:rPr lang="en-US" sz="3500" u="sng" dirty="0"/>
              <a:t>an asset</a:t>
            </a:r>
            <a:r>
              <a:rPr lang="en-US" sz="3500" dirty="0"/>
              <a:t> </a:t>
            </a:r>
            <a:r>
              <a:rPr lang="en-US" sz="3500" dirty="0" smtClean="0"/>
              <a:t>the cost of asset minus the accumulated depreciation.</a:t>
            </a:r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u="sng" dirty="0"/>
              <a:t>Book value</a:t>
            </a:r>
            <a:r>
              <a:rPr lang="en-US" sz="3500" dirty="0"/>
              <a:t> of </a:t>
            </a:r>
            <a:r>
              <a:rPr lang="en-US" sz="3500" dirty="0" smtClean="0"/>
              <a:t>a firm</a:t>
            </a:r>
          </a:p>
          <a:p>
            <a:pPr marL="515938" lvl="1" indent="0">
              <a:spcAft>
                <a:spcPct val="20000"/>
              </a:spcAft>
              <a:buNone/>
              <a:defRPr/>
            </a:pPr>
            <a:r>
              <a:rPr lang="en-US" sz="3500" dirty="0" smtClean="0"/>
              <a:t>Total assets </a:t>
            </a:r>
            <a:r>
              <a:rPr lang="en-US" sz="3500" dirty="0"/>
              <a:t>minus liabilities and preferred stock as listed on the balance sheet.</a:t>
            </a:r>
          </a:p>
        </p:txBody>
      </p:sp>
    </p:spTree>
    <p:extLst>
      <p:ext uri="{BB962C8B-B14F-4D97-AF65-F5344CB8AC3E}">
        <p14:creationId xmlns="" xmlns:p14="http://schemas.microsoft.com/office/powerpoint/2010/main" val="409729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What is Value?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4"/>
              <a:defRPr/>
            </a:pPr>
            <a:r>
              <a:rPr lang="en-US" u="sng" dirty="0"/>
              <a:t>Market value</a:t>
            </a:r>
            <a:r>
              <a:rPr lang="en-US" dirty="0"/>
              <a:t> represents the market price at which an </a:t>
            </a:r>
            <a:r>
              <a:rPr lang="en-US" dirty="0" smtClean="0"/>
              <a:t>asset is traded.</a:t>
            </a:r>
            <a:endParaRPr lang="en-US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3200" u="sng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 startAt="5"/>
              <a:defRPr/>
            </a:pPr>
            <a:r>
              <a:rPr lang="en-US" sz="3200" u="sng" dirty="0" smtClean="0"/>
              <a:t>Intrinsic value</a:t>
            </a:r>
            <a:r>
              <a:rPr lang="en-US" sz="3200" dirty="0" smtClean="0"/>
              <a:t> represents the price a security </a:t>
            </a:r>
            <a:r>
              <a:rPr lang="en-US" dirty="0" smtClean="0"/>
              <a:t>should have</a:t>
            </a:r>
            <a:r>
              <a:rPr lang="en-US" sz="3200" dirty="0" smtClean="0"/>
              <a:t> based on all factors bearing on valuation, e.g. assets, earnings, future prospects, management. Intrinsic Value of security is its economic value.</a:t>
            </a:r>
          </a:p>
        </p:txBody>
      </p:sp>
    </p:spTree>
    <p:extLst>
      <p:ext uri="{BB962C8B-B14F-4D97-AF65-F5344CB8AC3E}">
        <p14:creationId xmlns="" xmlns:p14="http://schemas.microsoft.com/office/powerpoint/2010/main" val="2861275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Important Bond Terms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None/>
              <a:defRPr/>
            </a:pPr>
            <a:r>
              <a:rPr lang="en-US" dirty="0"/>
              <a:t>A </a:t>
            </a:r>
            <a:r>
              <a:rPr lang="en-US" u="sng" dirty="0"/>
              <a:t>bond</a:t>
            </a:r>
            <a:r>
              <a:rPr lang="en-US" dirty="0"/>
              <a:t> is a long-term debt instrument issued by a corporation or government.</a:t>
            </a:r>
          </a:p>
          <a:p>
            <a:pPr marL="0" indent="0"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r>
              <a:rPr lang="en-US" dirty="0" smtClean="0"/>
              <a:t>The </a:t>
            </a:r>
            <a:r>
              <a:rPr lang="en-US" u="sng" dirty="0" smtClean="0"/>
              <a:t>maturity value</a:t>
            </a:r>
            <a:r>
              <a:rPr lang="en-US" dirty="0" smtClean="0"/>
              <a:t> (MV) or face value of a bond is the stated value.  In the case of a U.S. bond, the face value is usually $1,000. </a:t>
            </a:r>
          </a:p>
        </p:txBody>
      </p:sp>
    </p:spTree>
    <p:extLst>
      <p:ext uri="{BB962C8B-B14F-4D97-AF65-F5344CB8AC3E}">
        <p14:creationId xmlns="" xmlns:p14="http://schemas.microsoft.com/office/powerpoint/2010/main" val="1434783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Important Bond Terms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25963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500" dirty="0"/>
              <a:t>The bond’s </a:t>
            </a:r>
            <a:r>
              <a:rPr lang="en-US" sz="3500" u="sng" dirty="0"/>
              <a:t>coupon rate</a:t>
            </a:r>
            <a:r>
              <a:rPr lang="en-US" sz="3500" dirty="0"/>
              <a:t> is the stated rate of interest; the annual interest payment divided by the bond’s face value.</a:t>
            </a:r>
          </a:p>
          <a:p>
            <a:pPr marL="0" indent="0">
              <a:buNone/>
              <a:defRPr/>
            </a:pPr>
            <a:endParaRPr lang="en-US" sz="3500" dirty="0"/>
          </a:p>
          <a:p>
            <a:pPr marL="0" indent="0">
              <a:buNone/>
              <a:defRPr/>
            </a:pPr>
            <a:r>
              <a:rPr lang="en-US" sz="3500" dirty="0" smtClean="0"/>
              <a:t>The </a:t>
            </a:r>
            <a:r>
              <a:rPr lang="en-US" sz="3500" u="sng" dirty="0" smtClean="0"/>
              <a:t>discount rate</a:t>
            </a:r>
            <a:r>
              <a:rPr lang="en-US" sz="3500" dirty="0" smtClean="0"/>
              <a:t> also known as capitalization rate depends on the risk of the bond and is composed of the risk-free rate plus a premium for risk.</a:t>
            </a:r>
          </a:p>
        </p:txBody>
      </p:sp>
    </p:spTree>
    <p:extLst>
      <p:ext uri="{BB962C8B-B14F-4D97-AF65-F5344CB8AC3E}">
        <p14:creationId xmlns="" xmlns:p14="http://schemas.microsoft.com/office/powerpoint/2010/main" val="11802874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Different Types of Bonds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A </a:t>
            </a:r>
            <a:r>
              <a:rPr lang="en-US" sz="3600" u="sng" dirty="0" smtClean="0"/>
              <a:t>perpetual bond</a:t>
            </a:r>
            <a:r>
              <a:rPr lang="en-US" sz="3600" dirty="0" smtClean="0"/>
              <a:t> is a bond that </a:t>
            </a:r>
            <a:r>
              <a:rPr lang="en-US" sz="3600" i="1" dirty="0" smtClean="0"/>
              <a:t>never</a:t>
            </a:r>
            <a:r>
              <a:rPr lang="en-US" sz="3600" dirty="0" smtClean="0"/>
              <a:t> matures.  It has an infinite life.</a:t>
            </a:r>
          </a:p>
        </p:txBody>
      </p:sp>
      <p:sp>
        <p:nvSpPr>
          <p:cNvPr id="11281" name="Rectangle 15"/>
          <p:cNvSpPr>
            <a:spLocks noChangeArrowheads="1"/>
          </p:cNvSpPr>
          <p:nvPr/>
        </p:nvSpPr>
        <p:spPr bwMode="auto">
          <a:xfrm>
            <a:off x="1714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2" name="Rectangle 16"/>
          <p:cNvSpPr>
            <a:spLocks noChangeArrowheads="1"/>
          </p:cNvSpPr>
          <p:nvPr/>
        </p:nvSpPr>
        <p:spPr bwMode="auto">
          <a:xfrm>
            <a:off x="6667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3" name="Rectangle 17"/>
          <p:cNvSpPr>
            <a:spLocks noChangeArrowheads="1"/>
          </p:cNvSpPr>
          <p:nvPr/>
        </p:nvSpPr>
        <p:spPr bwMode="auto">
          <a:xfrm>
            <a:off x="37723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1820" y="3354745"/>
            <a:ext cx="7078637" cy="2842280"/>
            <a:chOff x="441820" y="3354745"/>
            <a:chExt cx="7078637" cy="2842280"/>
          </a:xfrm>
        </p:grpSpPr>
        <p:sp>
          <p:nvSpPr>
            <p:cNvPr id="11272" name="Rectangle 6"/>
            <p:cNvSpPr>
              <a:spLocks noChangeArrowheads="1"/>
            </p:cNvSpPr>
            <p:nvPr/>
          </p:nvSpPr>
          <p:spPr bwMode="auto">
            <a:xfrm>
              <a:off x="11815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>
              <a:off x="32389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6134570" y="3599220"/>
              <a:ext cx="137518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>
                  <a:latin typeface="Symbol" pitchFamily="18" charset="2"/>
                </a:rPr>
                <a:t>¥</a:t>
              </a:r>
            </a:p>
          </p:txBody>
        </p:sp>
        <p:sp>
          <p:nvSpPr>
            <p:cNvPr id="11275" name="Rectangle 9"/>
            <p:cNvSpPr>
              <a:spLocks noChangeArrowheads="1"/>
            </p:cNvSpPr>
            <p:nvPr/>
          </p:nvSpPr>
          <p:spPr bwMode="auto">
            <a:xfrm>
              <a:off x="441820" y="338378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>
              <a:off x="2781770" y="3354745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4762970" y="3354745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1195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79" name="Line 13"/>
            <p:cNvSpPr>
              <a:spLocks noChangeShapeType="1"/>
            </p:cNvSpPr>
            <p:nvPr/>
          </p:nvSpPr>
          <p:spPr bwMode="auto">
            <a:xfrm>
              <a:off x="32532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0" name="Line 14"/>
            <p:cNvSpPr>
              <a:spLocks noChangeShapeType="1"/>
            </p:cNvSpPr>
            <p:nvPr/>
          </p:nvSpPr>
          <p:spPr bwMode="auto">
            <a:xfrm>
              <a:off x="6148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4" name="Rectangle 18"/>
            <p:cNvSpPr>
              <a:spLocks noChangeArrowheads="1"/>
            </p:cNvSpPr>
            <p:nvPr/>
          </p:nvSpPr>
          <p:spPr bwMode="auto">
            <a:xfrm>
              <a:off x="723576" y="4636114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13331" name="Rectangle 19"/>
            <p:cNvSpPr>
              <a:spLocks noChangeArrowheads="1"/>
            </p:cNvSpPr>
            <p:nvPr/>
          </p:nvSpPr>
          <p:spPr bwMode="auto">
            <a:xfrm>
              <a:off x="1105370" y="4331058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Symbol" pitchFamily="18" charset="2"/>
                </a:rPr>
                <a:t>¥</a:t>
              </a:r>
            </a:p>
          </p:txBody>
        </p:sp>
        <p:sp>
          <p:nvSpPr>
            <p:cNvPr id="11286" name="Rectangle 20"/>
            <p:cNvSpPr>
              <a:spLocks noChangeArrowheads="1"/>
            </p:cNvSpPr>
            <p:nvPr/>
          </p:nvSpPr>
          <p:spPr bwMode="auto">
            <a:xfrm>
              <a:off x="1029528" y="4879539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11287" name="Rectangle 21"/>
            <p:cNvSpPr>
              <a:spLocks noChangeArrowheads="1"/>
            </p:cNvSpPr>
            <p:nvPr/>
          </p:nvSpPr>
          <p:spPr bwMode="auto">
            <a:xfrm>
              <a:off x="1638770" y="4818420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1288" name="Line 22"/>
            <p:cNvSpPr>
              <a:spLocks noChangeShapeType="1"/>
            </p:cNvSpPr>
            <p:nvPr/>
          </p:nvSpPr>
          <p:spPr bwMode="auto">
            <a:xfrm>
              <a:off x="1653057" y="48025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9" name="Rectangle 23"/>
            <p:cNvSpPr>
              <a:spLocks noChangeArrowheads="1"/>
            </p:cNvSpPr>
            <p:nvPr/>
          </p:nvSpPr>
          <p:spPr bwMode="auto">
            <a:xfrm>
              <a:off x="2172170" y="4269145"/>
              <a:ext cx="27251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I</a:t>
              </a:r>
            </a:p>
          </p:txBody>
        </p:sp>
        <p:sp>
          <p:nvSpPr>
            <p:cNvPr id="13336" name="Rectangle 24"/>
            <p:cNvSpPr>
              <a:spLocks noChangeArrowheads="1"/>
            </p:cNvSpPr>
            <p:nvPr/>
          </p:nvSpPr>
          <p:spPr bwMode="auto">
            <a:xfrm>
              <a:off x="3924770" y="4573945"/>
              <a:ext cx="277364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or     I (PVIFA 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25000"/>
                <a:t>, </a:t>
              </a:r>
              <a:r>
                <a:rPr lang="en-US" sz="2800" baseline="-25000">
                  <a:latin typeface="Symbol" pitchFamily="18" charset="2"/>
                </a:rPr>
                <a:t>¥</a:t>
              </a:r>
              <a:r>
                <a:rPr lang="en-US" sz="2800" baseline="-25000"/>
                <a:t> </a:t>
              </a:r>
              <a:r>
                <a:rPr lang="en-US" sz="2800"/>
                <a:t>)</a:t>
              </a:r>
            </a:p>
          </p:txBody>
        </p:sp>
        <p:sp>
          <p:nvSpPr>
            <p:cNvPr id="13337" name="Rectangle 25"/>
            <p:cNvSpPr>
              <a:spLocks noChangeArrowheads="1"/>
            </p:cNvSpPr>
            <p:nvPr/>
          </p:nvSpPr>
          <p:spPr bwMode="auto">
            <a:xfrm>
              <a:off x="723576" y="5676370"/>
              <a:ext cx="5200067" cy="5206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2800" b="1" dirty="0"/>
                <a:t>V = I / </a:t>
              </a:r>
              <a:r>
                <a:rPr lang="en-US" sz="2800" b="1" dirty="0" err="1"/>
                <a:t>k</a:t>
              </a:r>
              <a:r>
                <a:rPr lang="en-US" sz="2800" b="1" baseline="-25000" dirty="0" err="1"/>
                <a:t>d</a:t>
              </a:r>
              <a:r>
                <a:rPr lang="en-US" sz="2800" b="1" dirty="0"/>
                <a:t> </a:t>
              </a:r>
              <a:r>
                <a:rPr lang="en-US" sz="2800" b="1" dirty="0" smtClean="0"/>
                <a:t>  </a:t>
              </a:r>
              <a:r>
                <a:rPr lang="en-US" sz="2800" b="1" dirty="0"/>
                <a:t>	</a:t>
              </a:r>
              <a:r>
                <a:rPr lang="en-US" sz="2800" dirty="0"/>
                <a:t>[</a:t>
              </a:r>
              <a:r>
                <a:rPr lang="en-US" sz="2800" i="1" dirty="0"/>
                <a:t>Reduced Form</a:t>
              </a:r>
              <a:r>
                <a:rPr lang="en-US" sz="2800" dirty="0"/>
                <a:t>]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453843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Different Types of Bonds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/>
              <a:t>non-zero coupon-paying bond</a:t>
            </a:r>
            <a:r>
              <a:rPr lang="en-US" sz="3500" dirty="0" smtClean="0"/>
              <a:t> is a coupon paying bond with a finite life.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3429000"/>
            <a:ext cx="7620000" cy="3117850"/>
            <a:chOff x="609600" y="3429000"/>
            <a:chExt cx="7620000" cy="3117850"/>
          </a:xfrm>
        </p:grpSpPr>
        <p:sp>
          <p:nvSpPr>
            <p:cNvPr id="13314" name="Rectangle 29"/>
            <p:cNvSpPr>
              <a:spLocks noChangeArrowheads="1"/>
            </p:cNvSpPr>
            <p:nvPr/>
          </p:nvSpPr>
          <p:spPr bwMode="auto">
            <a:xfrm>
              <a:off x="609600" y="3529067"/>
              <a:ext cx="7620000" cy="9906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19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13320" name="Rectangle 7"/>
            <p:cNvSpPr>
              <a:spLocks noChangeArrowheads="1"/>
            </p:cNvSpPr>
            <p:nvPr/>
          </p:nvSpPr>
          <p:spPr bwMode="auto">
            <a:xfrm>
              <a:off x="36433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538913" y="39782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22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482505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V =</a:t>
              </a:r>
            </a:p>
          </p:txBody>
        </p:sp>
        <p:sp>
          <p:nvSpPr>
            <p:cNvPr id="13323" name="Rectangle 10"/>
            <p:cNvSpPr>
              <a:spLocks noChangeArrowheads="1"/>
            </p:cNvSpPr>
            <p:nvPr/>
          </p:nvSpPr>
          <p:spPr bwMode="auto">
            <a:xfrm>
              <a:off x="3186113" y="3733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24" name="Rectangle 11"/>
            <p:cNvSpPr>
              <a:spLocks noChangeArrowheads="1"/>
            </p:cNvSpPr>
            <p:nvPr/>
          </p:nvSpPr>
          <p:spPr bwMode="auto">
            <a:xfrm>
              <a:off x="5167313" y="3733800"/>
              <a:ext cx="692498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 ... +</a:t>
              </a:r>
            </a:p>
          </p:txBody>
        </p:sp>
        <p:sp>
          <p:nvSpPr>
            <p:cNvPr id="13325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13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Rectangle 15"/>
            <p:cNvSpPr>
              <a:spLocks noChangeArrowheads="1"/>
            </p:cNvSpPr>
            <p:nvPr/>
          </p:nvSpPr>
          <p:spPr bwMode="auto">
            <a:xfrm>
              <a:off x="2119313" y="34290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3329" name="Rectangle 16"/>
            <p:cNvSpPr>
              <a:spLocks noChangeArrowheads="1"/>
            </p:cNvSpPr>
            <p:nvPr/>
          </p:nvSpPr>
          <p:spPr bwMode="auto">
            <a:xfrm>
              <a:off x="6812614" y="3573510"/>
              <a:ext cx="790282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dirty="0"/>
                <a:t>I + MV</a:t>
              </a:r>
            </a:p>
          </p:txBody>
        </p:sp>
        <p:sp>
          <p:nvSpPr>
            <p:cNvPr id="13330" name="Rectangle 17"/>
            <p:cNvSpPr>
              <a:spLocks noChangeArrowheads="1"/>
            </p:cNvSpPr>
            <p:nvPr/>
          </p:nvSpPr>
          <p:spPr bwMode="auto">
            <a:xfrm>
              <a:off x="4176713" y="34290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3331" name="Rectangle 18"/>
            <p:cNvSpPr>
              <a:spLocks noChangeArrowheads="1"/>
            </p:cNvSpPr>
            <p:nvPr/>
          </p:nvSpPr>
          <p:spPr bwMode="auto">
            <a:xfrm>
              <a:off x="1052513" y="4953000"/>
              <a:ext cx="487314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= </a:t>
              </a:r>
              <a:r>
                <a:rPr lang="en-US">
                  <a:latin typeface="Symbol" pitchFamily="18" charset="2"/>
                </a:rPr>
                <a:t>S</a:t>
              </a:r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1509713" y="4710113"/>
              <a:ext cx="344647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3" name="Rectangle 20"/>
            <p:cNvSpPr>
              <a:spLocks noChangeArrowheads="1"/>
            </p:cNvSpPr>
            <p:nvPr/>
          </p:nvSpPr>
          <p:spPr bwMode="auto">
            <a:xfrm>
              <a:off x="1433513" y="5243567"/>
              <a:ext cx="527389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000" dirty="0"/>
                <a:t>t=1</a:t>
              </a:r>
            </a:p>
          </p:txBody>
        </p:sp>
        <p:sp>
          <p:nvSpPr>
            <p:cNvPr id="13334" name="Rectangle 21"/>
            <p:cNvSpPr>
              <a:spLocks noChangeArrowheads="1"/>
            </p:cNvSpPr>
            <p:nvPr/>
          </p:nvSpPr>
          <p:spPr bwMode="auto">
            <a:xfrm>
              <a:off x="2043113" y="5197475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3335" name="Line 22"/>
            <p:cNvSpPr>
              <a:spLocks noChangeShapeType="1"/>
            </p:cNvSpPr>
            <p:nvPr/>
          </p:nvSpPr>
          <p:spPr bwMode="auto">
            <a:xfrm>
              <a:off x="20574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Rectangle 23"/>
            <p:cNvSpPr>
              <a:spLocks noChangeArrowheads="1"/>
            </p:cNvSpPr>
            <p:nvPr/>
          </p:nvSpPr>
          <p:spPr bwMode="auto">
            <a:xfrm>
              <a:off x="2576513" y="4648200"/>
              <a:ext cx="24045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I</a:t>
              </a:r>
            </a:p>
          </p:txBody>
        </p:sp>
        <p:sp>
          <p:nvSpPr>
            <p:cNvPr id="15384" name="Rectangle 24"/>
            <p:cNvSpPr>
              <a:spLocks noChangeArrowheads="1"/>
            </p:cNvSpPr>
            <p:nvPr/>
          </p:nvSpPr>
          <p:spPr bwMode="auto">
            <a:xfrm>
              <a:off x="685800" y="5791200"/>
              <a:ext cx="6956425" cy="7556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/>
            <a:lstStyle/>
            <a:p>
              <a:pPr>
                <a:defRPr/>
              </a:pPr>
              <a:r>
                <a:rPr lang="en-US" sz="4400" dirty="0"/>
                <a:t>V =  I 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+ </a:t>
              </a:r>
              <a:r>
                <a:rPr lang="en-US" sz="4400" dirty="0"/>
                <a:t>MV (PVIF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</a:t>
              </a:r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4176713" y="51974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9" name="Rectangle 26"/>
            <p:cNvSpPr>
              <a:spLocks noChangeArrowheads="1"/>
            </p:cNvSpPr>
            <p:nvPr/>
          </p:nvSpPr>
          <p:spPr bwMode="auto">
            <a:xfrm>
              <a:off x="3643313" y="4876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40" name="Line 27"/>
            <p:cNvSpPr>
              <a:spLocks noChangeShapeType="1"/>
            </p:cNvSpPr>
            <p:nvPr/>
          </p:nvSpPr>
          <p:spPr bwMode="auto">
            <a:xfrm>
              <a:off x="41910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Rectangle 28"/>
            <p:cNvSpPr>
              <a:spLocks noChangeArrowheads="1"/>
            </p:cNvSpPr>
            <p:nvPr/>
          </p:nvSpPr>
          <p:spPr bwMode="auto">
            <a:xfrm>
              <a:off x="4481513" y="4648200"/>
              <a:ext cx="511359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MV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740458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Different Types of Bonds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2286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/>
              <a:t>zero coupon bond</a:t>
            </a:r>
            <a:r>
              <a:rPr lang="en-US" sz="3500" dirty="0" smtClean="0"/>
              <a:t> is a bond that pays no interest but sells at a discount from its face value; it provides compensation to investors in the form of price appreciation.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7045" y="4457700"/>
            <a:ext cx="5899982" cy="1447800"/>
            <a:chOff x="1295400" y="4800600"/>
            <a:chExt cx="5899982" cy="1447800"/>
          </a:xfrm>
        </p:grpSpPr>
        <p:sp>
          <p:nvSpPr>
            <p:cNvPr id="15362" name="Rectangle 11"/>
            <p:cNvSpPr>
              <a:spLocks noChangeArrowheads="1"/>
            </p:cNvSpPr>
            <p:nvPr/>
          </p:nvSpPr>
          <p:spPr bwMode="auto">
            <a:xfrm>
              <a:off x="1295400" y="4800600"/>
              <a:ext cx="3124200" cy="1447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2290062" y="5578475"/>
              <a:ext cx="1495603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(1 + </a:t>
              </a:r>
              <a:r>
                <a:rPr lang="en-US" sz="3200" dirty="0" err="1"/>
                <a:t>k</a:t>
              </a:r>
              <a:r>
                <a:rPr lang="en-US" sz="3200" baseline="-25000" dirty="0" err="1"/>
                <a:t>d</a:t>
              </a:r>
              <a:r>
                <a:rPr lang="en-US" sz="3200" dirty="0"/>
                <a:t>)</a:t>
              </a:r>
              <a:r>
                <a:rPr lang="en-US" sz="32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5368" name="Rectangle 7"/>
            <p:cNvSpPr>
              <a:spLocks noChangeArrowheads="1"/>
            </p:cNvSpPr>
            <p:nvPr/>
          </p:nvSpPr>
          <p:spPr bwMode="auto">
            <a:xfrm>
              <a:off x="1662113" y="5181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2432415" y="5486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2590800" y="4876800"/>
              <a:ext cx="76623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MV</a:t>
              </a:r>
            </a:p>
          </p:txBody>
        </p:sp>
        <p:sp>
          <p:nvSpPr>
            <p:cNvPr id="4" name="Rectangle 10"/>
            <p:cNvSpPr>
              <a:spLocks noChangeArrowheads="1"/>
            </p:cNvSpPr>
            <p:nvPr/>
          </p:nvSpPr>
          <p:spPr bwMode="auto">
            <a:xfrm>
              <a:off x="4422058" y="5181600"/>
              <a:ext cx="2773324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= MV (</a:t>
              </a:r>
              <a:r>
                <a:rPr lang="en-US" sz="3200" dirty="0" err="1"/>
                <a:t>PVIF</a:t>
              </a:r>
              <a:r>
                <a:rPr lang="en-US" sz="3200" baseline="-25000" dirty="0" err="1"/>
                <a:t>k</a:t>
              </a:r>
              <a:r>
                <a:rPr lang="en-US" sz="3200" baseline="-50000" dirty="0" err="1"/>
                <a:t>d</a:t>
              </a:r>
              <a:r>
                <a:rPr lang="en-US" sz="3200" baseline="-25000" dirty="0"/>
                <a:t>, 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3200" dirty="0"/>
                <a:t>) 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406729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Semiannual Compounding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spcAft>
                <a:spcPct val="20000"/>
              </a:spcAft>
              <a:buNone/>
              <a:defRPr/>
            </a:pPr>
            <a:r>
              <a:rPr lang="en-US" dirty="0"/>
              <a:t>Most bonds </a:t>
            </a:r>
            <a:r>
              <a:rPr lang="en-US" i="1" dirty="0"/>
              <a:t>in the U.S. </a:t>
            </a:r>
            <a:r>
              <a:rPr lang="en-US" dirty="0"/>
              <a:t>pay interest twice a year (1/2 of the annual coupon).</a:t>
            </a:r>
          </a:p>
          <a:p>
            <a:pPr marL="0" indent="0">
              <a:spcAft>
                <a:spcPct val="20000"/>
              </a:spcAft>
              <a:buNone/>
              <a:defRPr/>
            </a:pPr>
            <a:r>
              <a:rPr lang="en-US" dirty="0"/>
              <a:t>Calculations will be adjusted accordingly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(1)  Divide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d</a:t>
            </a:r>
            <a:r>
              <a:rPr lang="en-US" dirty="0" smtClean="0"/>
              <a:t> by 2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(2)  Multiply n by 2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(3)  Divide I by 2</a:t>
            </a:r>
          </a:p>
        </p:txBody>
      </p:sp>
    </p:spTree>
    <p:extLst>
      <p:ext uri="{BB962C8B-B14F-4D97-AF65-F5344CB8AC3E}">
        <p14:creationId xmlns="" xmlns:p14="http://schemas.microsoft.com/office/powerpoint/2010/main" val="3439846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Grp="1" noChangeArrowheads="1"/>
          </p:cNvSpPr>
          <p:nvPr>
            <p:ph type="title"/>
          </p:nvPr>
        </p:nvSpPr>
        <p:spPr>
          <a:xfrm>
            <a:off x="314473" y="228600"/>
            <a:ext cx="84582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Semiannual Compounding</a:t>
            </a:r>
          </a:p>
        </p:txBody>
      </p:sp>
      <p:sp>
        <p:nvSpPr>
          <p:cNvPr id="20489" name="Rectangle 9"/>
          <p:cNvSpPr>
            <a:spLocks noGrp="1" noChangeArrowheads="1"/>
          </p:cNvSpPr>
          <p:nvPr>
            <p:ph idx="1"/>
          </p:nvPr>
        </p:nvSpPr>
        <p:spPr>
          <a:xfrm>
            <a:off x="266700" y="16002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non-zero coupon bond adjusted for semiannual compounding.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5729" y="3099329"/>
            <a:ext cx="7679976" cy="3211392"/>
            <a:chOff x="671513" y="3429000"/>
            <a:chExt cx="7679976" cy="2978364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6234113" y="3978275"/>
              <a:ext cx="2117376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/2 ) </a:t>
              </a:r>
              <a:r>
                <a:rPr lang="en-US" sz="2800" baseline="30000"/>
                <a:t>2</a:t>
              </a:r>
              <a:r>
                <a:rPr lang="en-US" sz="2800"/>
                <a:t>*</a:t>
              </a:r>
              <a:r>
                <a:rPr lang="en-US" sz="2800" baseline="30000"/>
                <a:t>n</a:t>
              </a:r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1359720" y="4037806"/>
              <a:ext cx="173105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dirty="0"/>
                <a:t>/2 )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671513" y="3732850"/>
              <a:ext cx="647614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3109913" y="3657600"/>
              <a:ext cx="362280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5167313" y="3657600"/>
              <a:ext cx="979436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0497" name="Rectangle 17"/>
            <p:cNvSpPr>
              <a:spLocks noChangeArrowheads="1"/>
            </p:cNvSpPr>
            <p:nvPr/>
          </p:nvSpPr>
          <p:spPr bwMode="auto">
            <a:xfrm>
              <a:off x="1814513" y="3429000"/>
              <a:ext cx="75822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I / 2</a:t>
              </a:r>
            </a:p>
          </p:txBody>
        </p:sp>
        <p:sp>
          <p:nvSpPr>
            <p:cNvPr id="20498" name="Rectangle 18"/>
            <p:cNvSpPr>
              <a:spLocks noChangeArrowheads="1"/>
            </p:cNvSpPr>
            <p:nvPr/>
          </p:nvSpPr>
          <p:spPr bwMode="auto">
            <a:xfrm>
              <a:off x="6462713" y="3429000"/>
              <a:ext cx="161262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I / 2 + MV</a:t>
              </a:r>
            </a:p>
          </p:txBody>
        </p:sp>
        <p:sp>
          <p:nvSpPr>
            <p:cNvPr id="18451" name="Rectangle 19"/>
            <p:cNvSpPr>
              <a:spLocks noChangeArrowheads="1"/>
            </p:cNvSpPr>
            <p:nvPr/>
          </p:nvSpPr>
          <p:spPr bwMode="auto">
            <a:xfrm>
              <a:off x="1052513" y="4953000"/>
              <a:ext cx="657232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0500" name="Rectangle 20"/>
            <p:cNvSpPr>
              <a:spLocks noChangeArrowheads="1"/>
            </p:cNvSpPr>
            <p:nvPr/>
          </p:nvSpPr>
          <p:spPr bwMode="auto">
            <a:xfrm>
              <a:off x="1357313" y="4710113"/>
              <a:ext cx="734176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2*n</a:t>
              </a:r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1433513" y="5212400"/>
              <a:ext cx="665248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0502" name="Rectangle 22"/>
            <p:cNvSpPr>
              <a:spLocks noChangeArrowheads="1"/>
            </p:cNvSpPr>
            <p:nvPr/>
          </p:nvSpPr>
          <p:spPr bwMode="auto">
            <a:xfrm>
              <a:off x="2269255" y="5197475"/>
              <a:ext cx="1743876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2195513" y="5169213"/>
              <a:ext cx="1676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0504" name="Rectangle 24"/>
            <p:cNvSpPr>
              <a:spLocks noChangeArrowheads="1"/>
            </p:cNvSpPr>
            <p:nvPr/>
          </p:nvSpPr>
          <p:spPr bwMode="auto">
            <a:xfrm>
              <a:off x="2424113" y="4648200"/>
              <a:ext cx="75822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I / 2</a:t>
              </a:r>
            </a:p>
          </p:txBody>
        </p:sp>
        <p:sp>
          <p:nvSpPr>
            <p:cNvPr id="20505" name="Rectangle 25"/>
            <p:cNvSpPr>
              <a:spLocks noChangeArrowheads="1"/>
            </p:cNvSpPr>
            <p:nvPr/>
          </p:nvSpPr>
          <p:spPr bwMode="auto">
            <a:xfrm>
              <a:off x="1052513" y="5867400"/>
              <a:ext cx="7022822" cy="53996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>
                  <a:solidFill>
                    <a:schemeClr val="tx1"/>
                  </a:solidFill>
                </a:rPr>
                <a:t>=  I/2 (</a:t>
              </a:r>
              <a:r>
                <a:rPr lang="en-US" sz="3200" dirty="0" err="1" smtClean="0">
                  <a:solidFill>
                    <a:schemeClr val="tx1"/>
                  </a:solidFill>
                </a:rPr>
                <a:t>PVIFA</a:t>
              </a:r>
              <a:r>
                <a:rPr lang="en-US" sz="3200" baseline="-25000" dirty="0" err="1" smtClean="0">
                  <a:solidFill>
                    <a:schemeClr val="tx1"/>
                  </a:solidFill>
                </a:rPr>
                <a:t>k</a:t>
              </a:r>
              <a:r>
                <a:rPr lang="en-US" sz="3200" baseline="-50000" dirty="0" err="1" smtClean="0">
                  <a:solidFill>
                    <a:schemeClr val="tx1"/>
                  </a:solidFill>
                </a:rPr>
                <a:t>d</a:t>
              </a:r>
              <a:r>
                <a:rPr lang="en-US" sz="3200" baseline="-25000" dirty="0" smtClean="0">
                  <a:solidFill>
                    <a:schemeClr val="tx1"/>
                  </a:solidFill>
                </a:rPr>
                <a:t>/2 </a:t>
              </a:r>
              <a:r>
                <a:rPr lang="en-US" sz="3200" baseline="-25000" dirty="0">
                  <a:solidFill>
                    <a:schemeClr val="tx1"/>
                  </a:solidFill>
                </a:rPr>
                <a:t>,2*n</a:t>
              </a:r>
              <a:r>
                <a:rPr lang="en-US" sz="3200" dirty="0">
                  <a:solidFill>
                    <a:schemeClr val="tx1"/>
                  </a:solidFill>
                </a:rPr>
                <a:t>) + MV (</a:t>
              </a:r>
              <a:r>
                <a:rPr lang="en-US" sz="3200" dirty="0" err="1">
                  <a:solidFill>
                    <a:schemeClr val="tx1"/>
                  </a:solidFill>
                </a:rPr>
                <a:t>PVIF</a:t>
              </a:r>
              <a:r>
                <a:rPr lang="en-US" sz="3200" baseline="-25000" dirty="0" err="1">
                  <a:solidFill>
                    <a:schemeClr val="tx1"/>
                  </a:solidFill>
                </a:rPr>
                <a:t>k</a:t>
              </a:r>
              <a:r>
                <a:rPr lang="en-US" sz="3200" baseline="-50000" dirty="0" err="1">
                  <a:solidFill>
                    <a:schemeClr val="tx1"/>
                  </a:solidFill>
                </a:rPr>
                <a:t>d</a:t>
              </a:r>
              <a:r>
                <a:rPr lang="en-US" sz="3200" baseline="-25000" dirty="0">
                  <a:solidFill>
                    <a:schemeClr val="tx1"/>
                  </a:solidFill>
                </a:rPr>
                <a:t> /2 ,2*n</a:t>
              </a:r>
              <a:r>
                <a:rPr lang="en-US" sz="32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20506" name="Rectangle 26"/>
            <p:cNvSpPr>
              <a:spLocks noChangeArrowheads="1"/>
            </p:cNvSpPr>
            <p:nvPr/>
          </p:nvSpPr>
          <p:spPr bwMode="auto">
            <a:xfrm>
              <a:off x="4674864" y="5197475"/>
              <a:ext cx="2171878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 </a:t>
              </a:r>
              <a:r>
                <a:rPr lang="en-US" sz="2800" baseline="30000" dirty="0"/>
                <a:t>2</a:t>
              </a:r>
              <a:r>
                <a:rPr lang="en-US" sz="2800" dirty="0"/>
                <a:t>*</a:t>
              </a:r>
              <a:r>
                <a:rPr lang="en-US" sz="2800" baseline="30000" dirty="0"/>
                <a:t>n</a:t>
              </a:r>
            </a:p>
          </p:txBody>
        </p:sp>
        <p:sp>
          <p:nvSpPr>
            <p:cNvPr id="18459" name="Rectangle 27"/>
            <p:cNvSpPr>
              <a:spLocks noChangeArrowheads="1"/>
            </p:cNvSpPr>
            <p:nvPr/>
          </p:nvSpPr>
          <p:spPr bwMode="auto">
            <a:xfrm>
              <a:off x="4024313" y="4876800"/>
              <a:ext cx="362280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>
              <a:off x="4572000" y="5181600"/>
              <a:ext cx="1981200" cy="793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5167313" y="4572000"/>
              <a:ext cx="694102" cy="48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MV</a:t>
              </a:r>
            </a:p>
          </p:txBody>
        </p:sp>
        <p:sp>
          <p:nvSpPr>
            <p:cNvPr id="20510" name="Rectangle 30"/>
            <p:cNvSpPr>
              <a:spLocks noChangeArrowheads="1"/>
            </p:cNvSpPr>
            <p:nvPr/>
          </p:nvSpPr>
          <p:spPr bwMode="auto">
            <a:xfrm>
              <a:off x="3871913" y="3429000"/>
              <a:ext cx="75822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I / 2</a:t>
              </a:r>
            </a:p>
          </p:txBody>
        </p:sp>
        <p:sp>
          <p:nvSpPr>
            <p:cNvPr id="20511" name="Rectangle 31"/>
            <p:cNvSpPr>
              <a:spLocks noChangeArrowheads="1"/>
            </p:cNvSpPr>
            <p:nvPr/>
          </p:nvSpPr>
          <p:spPr bwMode="auto">
            <a:xfrm>
              <a:off x="3338513" y="3978275"/>
              <a:ext cx="1731052" cy="482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/2 )</a:t>
              </a:r>
              <a:r>
                <a:rPr lang="en-US" sz="2800" baseline="30000"/>
                <a:t>2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279602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Preferred Stock Valuation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Preferred Stock is a type of stock that promises a fixed dividend, but depends at the decision of the board of directors.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dirty="0" smtClean="0"/>
          </a:p>
          <a:p>
            <a:pPr marL="0" indent="0">
              <a:buNone/>
              <a:defRPr/>
            </a:pPr>
            <a:r>
              <a:rPr lang="en-US" dirty="0"/>
              <a:t>Preferred Stock has preference over common stock in the payment of dividends and claims on assets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5863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Preferred Stock Valuation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xfrm>
            <a:off x="96934" y="4699819"/>
            <a:ext cx="5496164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3500" dirty="0" smtClean="0"/>
              <a:t>This becomes perpetuity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95313" y="2438400"/>
            <a:ext cx="64761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/>
              <a:t>V =</a:t>
            </a:r>
          </a:p>
        </p:txBody>
      </p:sp>
      <p:sp>
        <p:nvSpPr>
          <p:cNvPr id="21520" name="Rectangle 15"/>
          <p:cNvSpPr>
            <a:spLocks noChangeArrowheads="1"/>
          </p:cNvSpPr>
          <p:nvPr/>
        </p:nvSpPr>
        <p:spPr bwMode="auto">
          <a:xfrm>
            <a:off x="17383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1" name="Rectangle 16"/>
          <p:cNvSpPr>
            <a:spLocks noChangeArrowheads="1"/>
          </p:cNvSpPr>
          <p:nvPr/>
        </p:nvSpPr>
        <p:spPr bwMode="auto">
          <a:xfrm>
            <a:off x="67675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2" name="Rectangle 17"/>
          <p:cNvSpPr>
            <a:spLocks noChangeArrowheads="1"/>
          </p:cNvSpPr>
          <p:nvPr/>
        </p:nvSpPr>
        <p:spPr bwMode="auto">
          <a:xfrm>
            <a:off x="37957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7742" y="2362200"/>
            <a:ext cx="7379458" cy="3554011"/>
            <a:chOff x="697742" y="2362200"/>
            <a:chExt cx="7379458" cy="3554011"/>
          </a:xfrm>
        </p:grpSpPr>
        <p:sp>
          <p:nvSpPr>
            <p:cNvPr id="21511" name="Rectangle 6"/>
            <p:cNvSpPr>
              <a:spLocks noChangeArrowheads="1"/>
            </p:cNvSpPr>
            <p:nvPr/>
          </p:nvSpPr>
          <p:spPr bwMode="auto">
            <a:xfrm>
              <a:off x="15097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21512" name="Rectangle 7"/>
            <p:cNvSpPr>
              <a:spLocks noChangeArrowheads="1"/>
            </p:cNvSpPr>
            <p:nvPr/>
          </p:nvSpPr>
          <p:spPr bwMode="auto">
            <a:xfrm>
              <a:off x="34909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6615113" y="2682875"/>
              <a:ext cx="1383393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>
                  <a:latin typeface="Symbol" pitchFamily="18" charset="2"/>
                </a:rPr>
                <a:t>¥</a:t>
              </a:r>
            </a:p>
          </p:txBody>
        </p:sp>
        <p:sp>
          <p:nvSpPr>
            <p:cNvPr id="21515" name="Rectangle 10"/>
            <p:cNvSpPr>
              <a:spLocks noChangeArrowheads="1"/>
            </p:cNvSpPr>
            <p:nvPr/>
          </p:nvSpPr>
          <p:spPr bwMode="auto">
            <a:xfrm>
              <a:off x="3109913" y="23622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1516" name="Rectangle 11"/>
            <p:cNvSpPr>
              <a:spLocks noChangeArrowheads="1"/>
            </p:cNvSpPr>
            <p:nvPr/>
          </p:nvSpPr>
          <p:spPr bwMode="auto">
            <a:xfrm>
              <a:off x="5243513" y="23622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1517" name="Line 12"/>
            <p:cNvSpPr>
              <a:spLocks noChangeShapeType="1"/>
            </p:cNvSpPr>
            <p:nvPr/>
          </p:nvSpPr>
          <p:spPr bwMode="auto">
            <a:xfrm>
              <a:off x="16002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8" name="Line 13"/>
            <p:cNvSpPr>
              <a:spLocks noChangeShapeType="1"/>
            </p:cNvSpPr>
            <p:nvPr/>
          </p:nvSpPr>
          <p:spPr bwMode="auto">
            <a:xfrm>
              <a:off x="3657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9" name="Line 14"/>
            <p:cNvSpPr>
              <a:spLocks noChangeShapeType="1"/>
            </p:cNvSpPr>
            <p:nvPr/>
          </p:nvSpPr>
          <p:spPr bwMode="auto">
            <a:xfrm>
              <a:off x="6705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3" name="Rectangle 18"/>
            <p:cNvSpPr>
              <a:spLocks noChangeArrowheads="1"/>
            </p:cNvSpPr>
            <p:nvPr/>
          </p:nvSpPr>
          <p:spPr bwMode="auto">
            <a:xfrm>
              <a:off x="1052513" y="3810000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3571" name="Rectangle 19"/>
            <p:cNvSpPr>
              <a:spLocks noChangeArrowheads="1"/>
            </p:cNvSpPr>
            <p:nvPr/>
          </p:nvSpPr>
          <p:spPr bwMode="auto">
            <a:xfrm>
              <a:off x="1626012" y="3505200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Symbol" pitchFamily="18" charset="2"/>
                </a:rPr>
                <a:t>¥</a:t>
              </a:r>
            </a:p>
          </p:txBody>
        </p:sp>
        <p:sp>
          <p:nvSpPr>
            <p:cNvPr id="21525" name="Rectangle 20"/>
            <p:cNvSpPr>
              <a:spLocks noChangeArrowheads="1"/>
            </p:cNvSpPr>
            <p:nvPr/>
          </p:nvSpPr>
          <p:spPr bwMode="auto">
            <a:xfrm>
              <a:off x="1433513" y="4106993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1526" name="Rectangle 21"/>
            <p:cNvSpPr>
              <a:spLocks noChangeArrowheads="1"/>
            </p:cNvSpPr>
            <p:nvPr/>
          </p:nvSpPr>
          <p:spPr bwMode="auto">
            <a:xfrm>
              <a:off x="2043113" y="4130675"/>
              <a:ext cx="1293625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21527" name="Line 22"/>
            <p:cNvSpPr>
              <a:spLocks noChangeShapeType="1"/>
            </p:cNvSpPr>
            <p:nvPr/>
          </p:nvSpPr>
          <p:spPr bwMode="auto">
            <a:xfrm>
              <a:off x="2057400" y="41148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8" name="Rectangle 23"/>
            <p:cNvSpPr>
              <a:spLocks noChangeArrowheads="1"/>
            </p:cNvSpPr>
            <p:nvPr/>
          </p:nvSpPr>
          <p:spPr bwMode="auto">
            <a:xfrm>
              <a:off x="2195513" y="3505200"/>
              <a:ext cx="77104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endParaRPr lang="en-US" sz="2800" baseline="-25000" dirty="0"/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3900019" y="3810000"/>
              <a:ext cx="292041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or  </a:t>
              </a:r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P</a:t>
              </a:r>
              <a:r>
                <a:rPr lang="en-US" sz="2800" baseline="-25000" dirty="0"/>
                <a:t>, </a:t>
              </a:r>
              <a:r>
                <a:rPr lang="en-US" sz="2800" baseline="-25000" dirty="0">
                  <a:latin typeface="Symbol" pitchFamily="18" charset="2"/>
                </a:rPr>
                <a:t>¥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697742" y="5334000"/>
              <a:ext cx="2295764" cy="58221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 smtClean="0"/>
                <a:t>V = </a:t>
              </a:r>
              <a:r>
                <a:rPr lang="en-US" sz="3200" dirty="0" err="1" smtClean="0"/>
                <a:t>Div</a:t>
              </a:r>
              <a:r>
                <a:rPr lang="en-US" sz="3200" baseline="-25000" dirty="0" err="1" smtClean="0"/>
                <a:t>P</a:t>
              </a:r>
              <a:r>
                <a:rPr lang="en-US" sz="3200" dirty="0" smtClean="0"/>
                <a:t> / </a:t>
              </a:r>
              <a:r>
                <a:rPr lang="en-US" sz="3200" dirty="0" err="1" smtClean="0"/>
                <a:t>k</a:t>
              </a:r>
              <a:r>
                <a:rPr lang="en-US" sz="3200" baseline="-25000" dirty="0" err="1" smtClean="0"/>
                <a:t>P</a:t>
              </a:r>
              <a:endParaRPr lang="en-US" sz="3200" baseline="-25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986623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Common Stock Valuation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400" u="sng" dirty="0"/>
              <a:t>Common stock</a:t>
            </a:r>
            <a:r>
              <a:rPr lang="en-US" sz="3400" dirty="0"/>
              <a:t> represents a residual ownership position in the </a:t>
            </a:r>
            <a:r>
              <a:rPr lang="en-US" sz="3400" dirty="0" smtClean="0"/>
              <a:t>corporation after paying all the liabilities and preferred stock.</a:t>
            </a:r>
            <a:endParaRPr lang="en-US" sz="3400" dirty="0"/>
          </a:p>
          <a:p>
            <a:pPr marL="0" indent="0">
              <a:buNone/>
              <a:defRPr/>
            </a:pPr>
            <a:endParaRPr lang="en-US" sz="3400" dirty="0" smtClean="0"/>
          </a:p>
          <a:p>
            <a:pPr marL="514350" indent="-514350">
              <a:defRPr/>
            </a:pPr>
            <a:r>
              <a:rPr lang="en-US" sz="3400" dirty="0" smtClean="0"/>
              <a:t>share of future earnings after all other obligations of the firm (if any remain).</a:t>
            </a:r>
          </a:p>
          <a:p>
            <a:pPr marL="514350" indent="-514350">
              <a:defRPr/>
            </a:pPr>
            <a:r>
              <a:rPr lang="en-US" sz="3400" dirty="0" smtClean="0"/>
              <a:t>Dividends may be paid out of the pro rata share of earnings.</a:t>
            </a:r>
          </a:p>
        </p:txBody>
      </p:sp>
    </p:spTree>
    <p:extLst>
      <p:ext uri="{BB962C8B-B14F-4D97-AF65-F5344CB8AC3E}">
        <p14:creationId xmlns="" xmlns:p14="http://schemas.microsoft.com/office/powerpoint/2010/main" val="3101875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Common Stock Valuation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800" dirty="0" smtClean="0"/>
              <a:t>What cash flows will a common stockholder will receive, are ;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1)   Future dividends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2)   Future sale of the common 		stock shares</a:t>
            </a:r>
          </a:p>
          <a:p>
            <a:pPr>
              <a:buFont typeface="Monotype Sorts" pitchFamily="2" charset="2"/>
              <a:buNone/>
              <a:defRPr/>
            </a:pPr>
            <a:endParaRPr lang="en-US" sz="3800" dirty="0" smtClean="0"/>
          </a:p>
        </p:txBody>
      </p:sp>
    </p:spTree>
    <p:extLst>
      <p:ext uri="{BB962C8B-B14F-4D97-AF65-F5344CB8AC3E}">
        <p14:creationId xmlns="" xmlns:p14="http://schemas.microsoft.com/office/powerpoint/2010/main" val="410480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Dividend Valuation Model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1"/>
          </p:nvPr>
        </p:nvSpPr>
        <p:spPr>
          <a:xfrm>
            <a:off x="259855" y="14478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Basic dividend valuation model accounts for the PV of all future dividends.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53790" y="2873375"/>
            <a:ext cx="7253287" cy="2584427"/>
            <a:chOff x="671513" y="3276600"/>
            <a:chExt cx="7253287" cy="2584427"/>
          </a:xfrm>
        </p:grpSpPr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6433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e</a:t>
              </a:r>
              <a:r>
                <a:rPr lang="en-US" sz="2800" dirty="0"/>
                <a:t>)</a:t>
              </a:r>
              <a:r>
                <a:rPr lang="en-US" sz="2800" baseline="30000" dirty="0"/>
                <a:t>2</a:t>
              </a:r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>
              <a:off x="6538913" y="3978275"/>
              <a:ext cx="1367042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50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V =</a:t>
              </a: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3186113" y="37338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5167313" y="37338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5612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5613" name="Line 13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5614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5615" name="Rectangle 15"/>
            <p:cNvSpPr>
              <a:spLocks noChangeArrowheads="1"/>
            </p:cNvSpPr>
            <p:nvPr/>
          </p:nvSpPr>
          <p:spPr bwMode="auto">
            <a:xfrm>
              <a:off x="1738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6691313" y="3276600"/>
              <a:ext cx="90409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Div</a:t>
              </a:r>
              <a:r>
                <a:rPr lang="en-US" sz="28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5617" name="Rectangle 17"/>
            <p:cNvSpPr>
              <a:spLocks noChangeArrowheads="1"/>
            </p:cNvSpPr>
            <p:nvPr/>
          </p:nvSpPr>
          <p:spPr bwMode="auto">
            <a:xfrm>
              <a:off x="37957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2</a:t>
              </a:r>
            </a:p>
          </p:txBody>
        </p:sp>
        <p:sp>
          <p:nvSpPr>
            <p:cNvPr id="27667" name="Rectangle 19"/>
            <p:cNvSpPr>
              <a:spLocks noChangeArrowheads="1"/>
            </p:cNvSpPr>
            <p:nvPr/>
          </p:nvSpPr>
          <p:spPr bwMode="auto">
            <a:xfrm>
              <a:off x="1485594" y="4571999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88719" y="4572000"/>
              <a:ext cx="2740281" cy="1289027"/>
              <a:chOff x="688719" y="4572000"/>
              <a:chExt cx="2740281" cy="1289027"/>
            </a:xfrm>
          </p:grpSpPr>
          <p:sp>
            <p:nvSpPr>
              <p:cNvPr id="25618" name="Rectangle 18"/>
              <p:cNvSpPr>
                <a:spLocks noChangeArrowheads="1"/>
              </p:cNvSpPr>
              <p:nvPr/>
            </p:nvSpPr>
            <p:spPr bwMode="auto">
              <a:xfrm>
                <a:off x="688719" y="4953000"/>
                <a:ext cx="1176345" cy="582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488" tIns="44450" rIns="90488" bIns="44450">
                <a:spAutoFit/>
              </a:bodyPr>
              <a:lstStyle/>
              <a:p>
                <a:r>
                  <a:rPr lang="en-US" sz="3200" dirty="0" smtClean="0"/>
                  <a:t>V = </a:t>
                </a:r>
                <a:r>
                  <a:rPr lang="en-US" sz="3200" dirty="0">
                    <a:latin typeface="Symbol" pitchFamily="18" charset="2"/>
                  </a:rPr>
                  <a:t>S</a:t>
                </a:r>
              </a:p>
            </p:txBody>
          </p:sp>
          <p:sp>
            <p:nvSpPr>
              <p:cNvPr id="25620" name="Rectangle 20"/>
              <p:cNvSpPr>
                <a:spLocks noChangeArrowheads="1"/>
              </p:cNvSpPr>
              <p:nvPr/>
            </p:nvSpPr>
            <p:spPr bwMode="auto">
              <a:xfrm>
                <a:off x="1377121" y="5340372"/>
                <a:ext cx="665248" cy="520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 dirty="0"/>
                  <a:t>t=1</a:t>
                </a:r>
              </a:p>
            </p:txBody>
          </p:sp>
          <p:sp>
            <p:nvSpPr>
              <p:cNvPr id="25621" name="Rectangle 21"/>
              <p:cNvSpPr>
                <a:spLocks noChangeArrowheads="1"/>
              </p:cNvSpPr>
              <p:nvPr/>
            </p:nvSpPr>
            <p:spPr bwMode="auto">
              <a:xfrm>
                <a:off x="2043113" y="5197475"/>
                <a:ext cx="1277274" cy="520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/>
                  <a:t>(1 + k</a:t>
                </a:r>
                <a:r>
                  <a:rPr lang="en-US" sz="2800" baseline="-25000"/>
                  <a:t>e</a:t>
                </a:r>
                <a:r>
                  <a:rPr lang="en-US" sz="2800"/>
                  <a:t>)</a:t>
                </a:r>
                <a:r>
                  <a:rPr lang="en-US" sz="2800" baseline="30000"/>
                  <a:t>t</a:t>
                </a:r>
              </a:p>
            </p:txBody>
          </p:sp>
          <p:sp>
            <p:nvSpPr>
              <p:cNvPr id="25622" name="Line 22"/>
              <p:cNvSpPr>
                <a:spLocks noChangeShapeType="1"/>
              </p:cNvSpPr>
              <p:nvPr/>
            </p:nvSpPr>
            <p:spPr bwMode="auto">
              <a:xfrm>
                <a:off x="2057400" y="5181600"/>
                <a:ext cx="13716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800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/>
            </p:nvSpPr>
            <p:spPr bwMode="auto">
              <a:xfrm>
                <a:off x="2195513" y="4572000"/>
                <a:ext cx="729496" cy="520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800"/>
                  <a:t>Div</a:t>
                </a:r>
                <a:r>
                  <a:rPr lang="en-US" sz="2800" baseline="-25000"/>
                  <a:t>t</a:t>
                </a:r>
              </a:p>
            </p:txBody>
          </p:sp>
        </p:grpSp>
      </p:grp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8207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2954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Adjusted Dividend Valuation Model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idx="1"/>
          </p:nvPr>
        </p:nvSpPr>
        <p:spPr>
          <a:xfrm>
            <a:off x="293968" y="1676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basic dividend valuation model adjusted for the future stock sale.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1513" y="3328169"/>
            <a:ext cx="7862887" cy="1170761"/>
            <a:chOff x="671513" y="3328169"/>
            <a:chExt cx="7862887" cy="1170761"/>
          </a:xfrm>
        </p:grpSpPr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e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3490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6843713" y="3978275"/>
              <a:ext cx="132215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3033713" y="37338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4938713" y="37338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6636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>
              <a:off x="3505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1738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6442480" y="3328169"/>
              <a:ext cx="196368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err="1"/>
                <a:t>Div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 dirty="0"/>
                <a:t> + </a:t>
              </a:r>
              <a:r>
                <a:rPr lang="en-US" sz="2800" dirty="0" err="1"/>
                <a:t>Price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3643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2</a:t>
              </a:r>
            </a:p>
          </p:txBody>
        </p:sp>
      </p:grp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64138" y="5161746"/>
            <a:ext cx="787026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/>
              <a:t>n: The </a:t>
            </a:r>
            <a:r>
              <a:rPr lang="en-US" sz="2800" dirty="0"/>
              <a:t>year in which the firm’s </a:t>
            </a:r>
            <a:r>
              <a:rPr lang="en-US" sz="2800" dirty="0" smtClean="0"/>
              <a:t>shares </a:t>
            </a:r>
            <a:r>
              <a:rPr lang="en-US" sz="2800" dirty="0"/>
              <a:t>are expected to be sold.</a:t>
            </a:r>
          </a:p>
          <a:p>
            <a:pPr>
              <a:defRPr/>
            </a:pPr>
            <a:r>
              <a:rPr lang="en-US" sz="2800" dirty="0" err="1" smtClean="0"/>
              <a:t>Price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: The </a:t>
            </a:r>
            <a:r>
              <a:rPr lang="en-US" sz="2800" dirty="0"/>
              <a:t>expected share price in year n.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046170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effectLst/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 smtClean="0"/>
              <a:t>Dividend Growth Pattern Assumptions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dividend valuation model requires the forecast of all future dividends.  The following dividend growth rate assumptions simplify the valuation process.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Constant Growth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No Growth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Growth Phases</a:t>
            </a:r>
          </a:p>
        </p:txBody>
      </p:sp>
    </p:spTree>
    <p:extLst>
      <p:ext uri="{BB962C8B-B14F-4D97-AF65-F5344CB8AC3E}">
        <p14:creationId xmlns="" xmlns:p14="http://schemas.microsoft.com/office/powerpoint/2010/main" val="1513180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344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Constant Growth Model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constant growth model </a:t>
            </a:r>
            <a:r>
              <a:rPr lang="en-US" sz="3200" dirty="0" smtClean="0"/>
              <a:t>assumes that dividends will grow forever at the rate g.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4490" y="5012117"/>
            <a:ext cx="2547310" cy="1365943"/>
            <a:chOff x="424490" y="5012117"/>
            <a:chExt cx="2547310" cy="1365943"/>
          </a:xfrm>
        </p:grpSpPr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424490" y="5316917"/>
              <a:ext cx="10822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485348" y="5734294"/>
              <a:ext cx="1486452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(</a:t>
              </a:r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r>
                <a:rPr lang="en-US" sz="3600" baseline="-25000" dirty="0"/>
                <a:t> </a:t>
              </a:r>
              <a:r>
                <a:rPr lang="en-US" sz="3600" dirty="0"/>
                <a:t>- g)</a:t>
              </a:r>
            </a:p>
          </p:txBody>
        </p:sp>
        <p:sp>
          <p:nvSpPr>
            <p:cNvPr id="28692" name="Line 20"/>
            <p:cNvSpPr>
              <a:spLocks noChangeShapeType="1"/>
            </p:cNvSpPr>
            <p:nvPr/>
          </p:nvSpPr>
          <p:spPr bwMode="auto">
            <a:xfrm>
              <a:off x="1485347" y="5690296"/>
              <a:ext cx="148645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1853097" y="5012117"/>
              <a:ext cx="86580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D</a:t>
              </a:r>
              <a:r>
                <a:rPr lang="en-US" sz="3600" baseline="-25000" dirty="0"/>
                <a:t>1</a:t>
              </a:r>
            </a:p>
          </p:txBody>
        </p:sp>
      </p:grp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3663950" y="4883150"/>
            <a:ext cx="5016500" cy="1511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smtClean="0"/>
              <a:t>g</a:t>
            </a:r>
            <a:r>
              <a:rPr lang="en-US" sz="2800" baseline="-25000" dirty="0" smtClean="0"/>
              <a:t> </a:t>
            </a:r>
            <a:r>
              <a:rPr lang="en-US" sz="2800" dirty="0"/>
              <a:t>:  	The constant growth rate.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24951" y="3017376"/>
            <a:ext cx="7633242" cy="1207687"/>
            <a:chOff x="519113" y="3352799"/>
            <a:chExt cx="7633242" cy="1207687"/>
          </a:xfrm>
        </p:grpSpPr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6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1600200" y="3352800"/>
              <a:ext cx="143308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6523703" y="3352800"/>
              <a:ext cx="162865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50000" dirty="0">
                  <a:latin typeface="Symbol" pitchFamily="18" charset="2"/>
                </a:rPr>
                <a:t>¥</a:t>
              </a:r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643313" y="3352799"/>
              <a:ext cx="15725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30000" dirty="0"/>
                <a:t>2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760237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Zero Growth Model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>
          <a:xfrm>
            <a:off x="125823" y="1828800"/>
            <a:ext cx="8991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zero growth model assumes that dividends will grow forever at the rate g = 0.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68192" y="5029200"/>
            <a:ext cx="1922608" cy="1253366"/>
            <a:chOff x="668192" y="5029200"/>
            <a:chExt cx="1922608" cy="1253366"/>
          </a:xfrm>
        </p:grpSpPr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668192" y="5334000"/>
              <a:ext cx="7774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1890713" y="5638800"/>
              <a:ext cx="531750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endParaRPr lang="en-US" sz="3600" baseline="-25000" dirty="0"/>
            </a:p>
          </p:txBody>
        </p:sp>
        <p:sp>
          <p:nvSpPr>
            <p:cNvPr id="30740" name="Line 20"/>
            <p:cNvSpPr>
              <a:spLocks noChangeShapeType="1"/>
            </p:cNvSpPr>
            <p:nvPr/>
          </p:nvSpPr>
          <p:spPr bwMode="auto">
            <a:xfrm flipV="1">
              <a:off x="1600200" y="5676900"/>
              <a:ext cx="990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1890713" y="5029200"/>
              <a:ext cx="62196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/>
                <a:t>D</a:t>
              </a:r>
              <a:r>
                <a:rPr lang="en-US" sz="3600" baseline="-25000"/>
                <a:t>1</a:t>
              </a:r>
            </a:p>
          </p:txBody>
        </p:sp>
      </p:grp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3663950" y="5187950"/>
            <a:ext cx="5016500" cy="977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9113" y="3352800"/>
            <a:ext cx="7556697" cy="1207686"/>
            <a:chOff x="519113" y="3352800"/>
            <a:chExt cx="7556697" cy="1207686"/>
          </a:xfrm>
        </p:grpSpPr>
        <p:sp>
          <p:nvSpPr>
            <p:cNvPr id="30727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101149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</a:t>
              </a:r>
              <a:r>
                <a:rPr lang="en-US" sz="3200" baseline="-25000" dirty="0"/>
                <a:t>ZG</a:t>
              </a:r>
              <a:r>
                <a:rPr lang="en-US" sz="3200" dirty="0"/>
                <a:t> =</a:t>
              </a: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18907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1</a:t>
              </a:r>
            </a:p>
          </p:txBody>
        </p:sp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6919913" y="3352800"/>
              <a:ext cx="63158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>
                  <a:latin typeface="Symbol" pitchFamily="18" charset="2"/>
                </a:rPr>
                <a:t>¥</a:t>
              </a:r>
            </a:p>
          </p:txBody>
        </p:sp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41005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2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038515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3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153400" cy="2057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The growth phases model assumes that dividends for each share will grow at two or more different growth rates.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4273202"/>
            <a:ext cx="7228038" cy="1440083"/>
            <a:chOff x="501919" y="4615828"/>
            <a:chExt cx="7228038" cy="1440083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2029104" y="4762308"/>
              <a:ext cx="166391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</a:t>
              </a:r>
              <a:r>
                <a:rPr lang="en-US" sz="3200" baseline="-25000" dirty="0"/>
                <a:t>1</a:t>
              </a:r>
              <a:r>
                <a:rPr lang="en-US" sz="3200" dirty="0"/>
                <a:t>)</a:t>
              </a:r>
              <a:r>
                <a:rPr lang="en-US" sz="3200" baseline="30000" dirty="0"/>
                <a:t>t</a:t>
              </a:r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>
              <a:off x="6061229" y="4661894"/>
              <a:ext cx="16687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 err="1"/>
                <a:t>D</a:t>
              </a:r>
              <a:r>
                <a:rPr lang="en-US" sz="3200" baseline="-25000" dirty="0" err="1"/>
                <a:t>n</a:t>
              </a:r>
              <a:r>
                <a:rPr lang="en-US" sz="3200" dirty="0"/>
                <a:t>(1+g</a:t>
              </a:r>
              <a:r>
                <a:rPr lang="en-US" sz="3200" baseline="-25000" dirty="0"/>
                <a:t>2</a:t>
              </a:r>
              <a:r>
                <a:rPr lang="en-US" sz="3200" dirty="0"/>
                <a:t>)</a:t>
              </a:r>
              <a:r>
                <a:rPr lang="en-US" sz="3200" baseline="30000" dirty="0"/>
                <a:t>t</a:t>
              </a:r>
            </a:p>
          </p:txBody>
        </p:sp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>
              <a:off x="2257863" y="5375296"/>
              <a:ext cx="143270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(1 + </a:t>
              </a:r>
              <a:r>
                <a:rPr lang="en-US" sz="3200" dirty="0" err="1"/>
                <a:t>k</a:t>
              </a:r>
              <a:r>
                <a:rPr lang="en-US" sz="3200" baseline="-25000" dirty="0" err="1"/>
                <a:t>e</a:t>
              </a:r>
              <a:r>
                <a:rPr lang="en-US" sz="3200" dirty="0"/>
                <a:t>)</a:t>
              </a:r>
              <a:r>
                <a:rPr lang="en-US" sz="3200" baseline="30000" dirty="0"/>
                <a:t>t</a:t>
              </a:r>
            </a:p>
          </p:txBody>
        </p: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>
              <a:off x="6297256" y="5473700"/>
              <a:ext cx="143270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(1 + </a:t>
              </a:r>
              <a:r>
                <a:rPr lang="en-US" sz="3200" dirty="0" err="1"/>
                <a:t>k</a:t>
              </a:r>
              <a:r>
                <a:rPr lang="en-US" sz="3200" baseline="-25000" dirty="0" err="1"/>
                <a:t>e</a:t>
              </a:r>
              <a:r>
                <a:rPr lang="en-US" sz="3200" dirty="0"/>
                <a:t>)</a:t>
              </a:r>
              <a:r>
                <a:rPr lang="en-US" sz="3200" baseline="30000" dirty="0"/>
                <a:t>t</a:t>
              </a:r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>
              <a:off x="501919" y="5053414"/>
              <a:ext cx="95699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32781" name="Line 13"/>
            <p:cNvSpPr>
              <a:spLocks noChangeShapeType="1"/>
            </p:cNvSpPr>
            <p:nvPr/>
          </p:nvSpPr>
          <p:spPr bwMode="auto">
            <a:xfrm>
              <a:off x="2144713" y="5394916"/>
              <a:ext cx="143270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1231594" y="5518149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1259338" y="4645025"/>
              <a:ext cx="37189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n</a:t>
              </a:r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4953559" y="4953000"/>
              <a:ext cx="42640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32786" name="Rectangle 18"/>
            <p:cNvSpPr>
              <a:spLocks noChangeArrowheads="1"/>
            </p:cNvSpPr>
            <p:nvPr/>
          </p:nvSpPr>
          <p:spPr bwMode="auto">
            <a:xfrm>
              <a:off x="5038837" y="5406075"/>
              <a:ext cx="103393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t=n+1</a:t>
              </a:r>
            </a:p>
          </p:txBody>
        </p:sp>
        <p:sp>
          <p:nvSpPr>
            <p:cNvPr id="32787" name="Rectangle 19"/>
            <p:cNvSpPr>
              <a:spLocks noChangeArrowheads="1"/>
            </p:cNvSpPr>
            <p:nvPr/>
          </p:nvSpPr>
          <p:spPr bwMode="auto">
            <a:xfrm>
              <a:off x="5166759" y="4615828"/>
              <a:ext cx="476093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>
                  <a:latin typeface="Symbol" pitchFamily="18" charset="2"/>
                </a:rPr>
                <a:t>¥</a:t>
              </a:r>
            </a:p>
          </p:txBody>
        </p:sp>
        <p:sp>
          <p:nvSpPr>
            <p:cNvPr id="32788" name="Line 20"/>
            <p:cNvSpPr>
              <a:spLocks noChangeShapeType="1"/>
            </p:cNvSpPr>
            <p:nvPr/>
          </p:nvSpPr>
          <p:spPr bwMode="auto">
            <a:xfrm flipV="1">
              <a:off x="6297256" y="5394917"/>
              <a:ext cx="143270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2789" name="Rectangle 21"/>
            <p:cNvSpPr>
              <a:spLocks noChangeArrowheads="1"/>
            </p:cNvSpPr>
            <p:nvPr/>
          </p:nvSpPr>
          <p:spPr bwMode="auto">
            <a:xfrm>
              <a:off x="4354513" y="5103813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60822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043113" y="4692650"/>
            <a:ext cx="166391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D</a:t>
            </a:r>
            <a:r>
              <a:rPr lang="en-US" sz="3200" baseline="-25000"/>
              <a:t>0</a:t>
            </a:r>
            <a:r>
              <a:rPr lang="en-US" sz="3200"/>
              <a:t>(1+g</a:t>
            </a:r>
            <a:r>
              <a:rPr lang="en-US" sz="3200" baseline="-25000"/>
              <a:t>1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104063" y="4730750"/>
            <a:ext cx="85600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D</a:t>
            </a:r>
            <a:r>
              <a:rPr lang="en-US" sz="3200" baseline="-25000" dirty="0"/>
              <a:t>n+1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>
          <a:xfrm>
            <a:off x="303213" y="304800"/>
            <a:ext cx="8610600" cy="990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idx="1"/>
          </p:nvPr>
        </p:nvSpPr>
        <p:spPr>
          <a:xfrm>
            <a:off x="233516" y="1676400"/>
            <a:ext cx="8610600" cy="20574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Note that the second phase of the growth phases model assumes that dividends will grow at a constant rate g</a:t>
            </a:r>
            <a:r>
              <a:rPr lang="en-US" sz="3400" baseline="-25000" dirty="0" smtClean="0"/>
              <a:t>2</a:t>
            </a:r>
            <a:r>
              <a:rPr lang="en-US" sz="3400" dirty="0" smtClean="0"/>
              <a:t>.  We can rewrite the formula as: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144713" y="5518150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(1 + k</a:t>
            </a:r>
            <a:r>
              <a:rPr lang="en-US" sz="3200" baseline="-25000"/>
              <a:t>e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834188" y="5457825"/>
            <a:ext cx="1355757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(k</a:t>
            </a:r>
            <a:r>
              <a:rPr lang="en-US" sz="3200" baseline="-25000"/>
              <a:t>e </a:t>
            </a:r>
            <a:r>
              <a:rPr lang="en-US" sz="3200"/>
              <a:t>- g</a:t>
            </a:r>
            <a:r>
              <a:rPr lang="en-US" sz="3200" baseline="-25000"/>
              <a:t>2</a:t>
            </a:r>
            <a:r>
              <a:rPr lang="en-US" sz="3200"/>
              <a:t>)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01919" y="5078390"/>
            <a:ext cx="95699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V =</a:t>
            </a:r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46300" y="5448300"/>
            <a:ext cx="156073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1138999" y="5499100"/>
            <a:ext cx="734176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t=1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1306513" y="4645025"/>
            <a:ext cx="39914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n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6934200" y="5448300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3966585" y="5103813"/>
            <a:ext cx="3879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5624513" y="4781550"/>
            <a:ext cx="39113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1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764088" y="5499100"/>
            <a:ext cx="1764523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 smtClean="0"/>
              <a:t>   (</a:t>
            </a:r>
            <a:r>
              <a:rPr lang="en-US" sz="3200" dirty="0"/>
              <a:t>1 +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)</a:t>
            </a:r>
            <a:r>
              <a:rPr lang="en-US" sz="3200" baseline="30000" dirty="0"/>
              <a:t>n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5133635" y="5448299"/>
            <a:ext cx="1372889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grpSp>
        <p:nvGrpSpPr>
          <p:cNvPr id="2" name="Group 1"/>
          <p:cNvGrpSpPr/>
          <p:nvPr/>
        </p:nvGrpSpPr>
        <p:grpSpPr>
          <a:xfrm>
            <a:off x="4914900" y="4800600"/>
            <a:ext cx="218735" cy="1371600"/>
            <a:chOff x="4800600" y="4800600"/>
            <a:chExt cx="228600" cy="1371600"/>
          </a:xfrm>
        </p:grpSpPr>
        <p:sp>
          <p:nvSpPr>
            <p:cNvPr id="33813" name="Line 21"/>
            <p:cNvSpPr>
              <a:spLocks noChangeShapeType="1"/>
            </p:cNvSpPr>
            <p:nvPr/>
          </p:nvSpPr>
          <p:spPr bwMode="auto">
            <a:xfrm>
              <a:off x="4804287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>
              <a:off x="48006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>
              <a:off x="48006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85344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67818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68580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65532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68580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68580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>
            <a:off x="65532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>
            <a:off x="83058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83058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</p:spTree>
    <p:extLst>
      <p:ext uri="{BB962C8B-B14F-4D97-AF65-F5344CB8AC3E}">
        <p14:creationId xmlns="" xmlns:p14="http://schemas.microsoft.com/office/powerpoint/2010/main" val="4268281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Stock GP has an expected growth rate of 16% for the first 3 years and 8% thereafter.  Each share of stock just received an annual $3.24 dividend per share.  The appropriate discount rate is 15%.  What is the value of the common stock under this scenario?</a:t>
            </a:r>
          </a:p>
        </p:txBody>
      </p:sp>
    </p:spTree>
    <p:extLst>
      <p:ext uri="{BB962C8B-B14F-4D97-AF65-F5344CB8AC3E}">
        <p14:creationId xmlns="" xmlns:p14="http://schemas.microsoft.com/office/powerpoint/2010/main" val="696450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4478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35846" name="Line 1030"/>
          <p:cNvSpPr>
            <a:spLocks noChangeShapeType="1"/>
          </p:cNvSpPr>
          <p:nvPr/>
        </p:nvSpPr>
        <p:spPr bwMode="auto">
          <a:xfrm>
            <a:off x="1066800" y="2819400"/>
            <a:ext cx="6248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Line 1031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1032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1033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1034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1" name="Line 1035"/>
          <p:cNvSpPr>
            <a:spLocks noChangeShapeType="1"/>
          </p:cNvSpPr>
          <p:nvPr/>
        </p:nvSpPr>
        <p:spPr bwMode="auto">
          <a:xfrm>
            <a:off x="47244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036"/>
          <p:cNvSpPr>
            <a:spLocks noChangeShapeType="1"/>
          </p:cNvSpPr>
          <p:nvPr/>
        </p:nvSpPr>
        <p:spPr bwMode="auto">
          <a:xfrm>
            <a:off x="5638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037"/>
          <p:cNvSpPr>
            <a:spLocks noChangeShapeType="1"/>
          </p:cNvSpPr>
          <p:nvPr/>
        </p:nvSpPr>
        <p:spPr bwMode="auto">
          <a:xfrm>
            <a:off x="6553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Text Box 1038"/>
          <p:cNvSpPr txBox="1">
            <a:spLocks noChangeArrowheads="1"/>
          </p:cNvSpPr>
          <p:nvPr/>
        </p:nvSpPr>
        <p:spPr bwMode="auto">
          <a:xfrm>
            <a:off x="7375525" y="2398713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855" name="Text Box 1039"/>
          <p:cNvSpPr txBox="1">
            <a:spLocks noChangeArrowheads="1"/>
          </p:cNvSpPr>
          <p:nvPr/>
        </p:nvSpPr>
        <p:spPr bwMode="auto">
          <a:xfrm>
            <a:off x="838200" y="21336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5856" name="Text Box 1040"/>
          <p:cNvSpPr txBox="1">
            <a:spLocks noChangeArrowheads="1"/>
          </p:cNvSpPr>
          <p:nvPr/>
        </p:nvSpPr>
        <p:spPr bwMode="auto">
          <a:xfrm>
            <a:off x="838200" y="3048000"/>
            <a:ext cx="608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4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5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5857" name="Line 1041"/>
          <p:cNvSpPr>
            <a:spLocks noChangeShapeType="1"/>
          </p:cNvSpPr>
          <p:nvPr/>
        </p:nvSpPr>
        <p:spPr bwMode="auto">
          <a:xfrm>
            <a:off x="3810000" y="36576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8" name="Line 1042"/>
          <p:cNvSpPr>
            <a:spLocks noChangeShapeType="1"/>
          </p:cNvSpPr>
          <p:nvPr/>
        </p:nvSpPr>
        <p:spPr bwMode="auto">
          <a:xfrm>
            <a:off x="1066800" y="35814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Line 1043"/>
          <p:cNvSpPr>
            <a:spLocks noChangeShapeType="1"/>
          </p:cNvSpPr>
          <p:nvPr/>
        </p:nvSpPr>
        <p:spPr bwMode="auto">
          <a:xfrm>
            <a:off x="1066800" y="3810000"/>
            <a:ext cx="2743200" cy="0"/>
          </a:xfrm>
          <a:prstGeom prst="line">
            <a:avLst/>
          </a:prstGeom>
          <a:ln>
            <a:headEnd type="triangle" w="med" len="med"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60" name="Text Box 1044"/>
          <p:cNvSpPr txBox="1">
            <a:spLocks noChangeArrowheads="1"/>
          </p:cNvSpPr>
          <p:nvPr/>
        </p:nvSpPr>
        <p:spPr bwMode="auto">
          <a:xfrm>
            <a:off x="1127125" y="3946525"/>
            <a:ext cx="2695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16% for 3 years</a:t>
            </a:r>
          </a:p>
        </p:txBody>
      </p:sp>
      <p:sp>
        <p:nvSpPr>
          <p:cNvPr id="35861" name="Text Box 1045"/>
          <p:cNvSpPr txBox="1">
            <a:spLocks noChangeArrowheads="1"/>
          </p:cNvSpPr>
          <p:nvPr/>
        </p:nvSpPr>
        <p:spPr bwMode="auto">
          <a:xfrm>
            <a:off x="3962400" y="3962400"/>
            <a:ext cx="254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8% to infinity!</a:t>
            </a:r>
          </a:p>
        </p:txBody>
      </p:sp>
      <p:sp>
        <p:nvSpPr>
          <p:cNvPr id="35862" name="Line 1046"/>
          <p:cNvSpPr>
            <a:spLocks noChangeShapeType="1"/>
          </p:cNvSpPr>
          <p:nvPr/>
        </p:nvSpPr>
        <p:spPr bwMode="auto">
          <a:xfrm>
            <a:off x="3886200" y="3810000"/>
            <a:ext cx="3352800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90600" y="4876800"/>
            <a:ext cx="68961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Stock GP has two phases of growth.  The first, 16%, starts at time t=0 for 3 years and is followed by 8% thereafter starting at time t=3.  We should view the time line as two separate time lines in the valuation.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3741056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idx="1"/>
          </p:nvPr>
        </p:nvSpPr>
        <p:spPr>
          <a:xfrm>
            <a:off x="762000" y="56388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We can value Phase 2 using the Constant Growth Model</a:t>
            </a:r>
          </a:p>
        </p:txBody>
      </p:sp>
      <p:sp>
        <p:nvSpPr>
          <p:cNvPr id="36877" name="Text Box 14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ym typeface="Symbol" pitchFamily="18" charset="2"/>
              </a:rPr>
              <a:t></a:t>
            </a:r>
            <a:endParaRPr lang="en-US"/>
          </a:p>
        </p:txBody>
      </p:sp>
      <p:sp>
        <p:nvSpPr>
          <p:cNvPr id="36880" name="Text Box 23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6881" name="Text Box 24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6882" name="Line 25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6883" name="Line 26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7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8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9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38200" y="2133600"/>
            <a:ext cx="7467600" cy="1433513"/>
            <a:chOff x="838200" y="2133600"/>
            <a:chExt cx="7467600" cy="1433513"/>
          </a:xfrm>
        </p:grpSpPr>
        <p:grpSp>
          <p:nvGrpSpPr>
            <p:cNvPr id="2" name="Group 1"/>
            <p:cNvGrpSpPr/>
            <p:nvPr/>
          </p:nvGrpSpPr>
          <p:grpSpPr>
            <a:xfrm>
              <a:off x="838200" y="2133600"/>
              <a:ext cx="3328988" cy="1433513"/>
              <a:chOff x="838200" y="2133600"/>
              <a:chExt cx="3328988" cy="1433513"/>
            </a:xfrm>
          </p:grpSpPr>
          <p:sp>
            <p:nvSpPr>
              <p:cNvPr id="36872" name="Line 6"/>
              <p:cNvSpPr>
                <a:spLocks noChangeShapeType="1"/>
              </p:cNvSpPr>
              <p:nvPr/>
            </p:nvSpPr>
            <p:spPr bwMode="auto">
              <a:xfrm>
                <a:off x="1066800" y="2819400"/>
                <a:ext cx="27432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3" name="Line 7"/>
              <p:cNvSpPr>
                <a:spLocks noChangeShapeType="1"/>
              </p:cNvSpPr>
              <p:nvPr/>
            </p:nvSpPr>
            <p:spPr bwMode="auto">
              <a:xfrm>
                <a:off x="10668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4" name="Line 8"/>
              <p:cNvSpPr>
                <a:spLocks noChangeShapeType="1"/>
              </p:cNvSpPr>
              <p:nvPr/>
            </p:nvSpPr>
            <p:spPr bwMode="auto">
              <a:xfrm>
                <a:off x="19812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5" name="Line 9"/>
              <p:cNvSpPr>
                <a:spLocks noChangeShapeType="1"/>
              </p:cNvSpPr>
              <p:nvPr/>
            </p:nvSpPr>
            <p:spPr bwMode="auto">
              <a:xfrm>
                <a:off x="28956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6" name="Line 10"/>
              <p:cNvSpPr>
                <a:spLocks noChangeShapeType="1"/>
              </p:cNvSpPr>
              <p:nvPr/>
            </p:nvSpPr>
            <p:spPr bwMode="auto">
              <a:xfrm>
                <a:off x="3810000" y="2590800"/>
                <a:ext cx="0" cy="4572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6878" name="Text Box 15"/>
              <p:cNvSpPr txBox="1">
                <a:spLocks noChangeArrowheads="1"/>
              </p:cNvSpPr>
              <p:nvPr/>
            </p:nvSpPr>
            <p:spPr bwMode="auto">
              <a:xfrm>
                <a:off x="838200" y="2133600"/>
                <a:ext cx="314325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0       1        2       3</a:t>
                </a:r>
              </a:p>
            </p:txBody>
          </p:sp>
          <p:sp>
            <p:nvSpPr>
              <p:cNvPr id="36879" name="Text Box 16"/>
              <p:cNvSpPr txBox="1">
                <a:spLocks noChangeArrowheads="1"/>
              </p:cNvSpPr>
              <p:nvPr/>
            </p:nvSpPr>
            <p:spPr bwMode="auto">
              <a:xfrm>
                <a:off x="838200" y="3048000"/>
                <a:ext cx="3328988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   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1</a:t>
                </a:r>
                <a:r>
                  <a:rPr lang="en-US" sz="2800">
                    <a:solidFill>
                      <a:schemeClr val="tx1"/>
                    </a:solidFill>
                  </a:rPr>
                  <a:t>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2</a:t>
                </a:r>
                <a:r>
                  <a:rPr lang="en-US" sz="2800">
                    <a:solidFill>
                      <a:schemeClr val="tx1"/>
                    </a:solidFill>
                  </a:rPr>
                  <a:t>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3</a:t>
                </a:r>
              </a:p>
            </p:txBody>
          </p:sp>
        </p:grpSp>
        <p:sp>
          <p:nvSpPr>
            <p:cNvPr id="36887" name="Text Box 32"/>
            <p:cNvSpPr txBox="1">
              <a:spLocks noChangeArrowheads="1"/>
            </p:cNvSpPr>
            <p:nvPr/>
          </p:nvSpPr>
          <p:spPr bwMode="auto">
            <a:xfrm>
              <a:off x="4953000" y="2209800"/>
              <a:ext cx="3352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defRPr sz="36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r>
                <a:rPr lang="en-US" sz="2400" dirty="0"/>
                <a:t>Growth Phase </a:t>
              </a:r>
              <a:r>
                <a:rPr lang="en-US" sz="2400" dirty="0" smtClean="0"/>
                <a:t>1 </a:t>
              </a:r>
              <a:r>
                <a:rPr lang="en-US" sz="2400" dirty="0"/>
                <a:t>plus the infinitely long Phase </a:t>
              </a:r>
              <a:r>
                <a:rPr lang="en-US" sz="2400" dirty="0" smtClean="0"/>
                <a:t>2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579501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162800" cy="1752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848600" cy="99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600" dirty="0" smtClean="0"/>
              <a:t>Note that we can now replace all dividends from year 4 to infinity with the </a:t>
            </a:r>
            <a:r>
              <a:rPr lang="en-US" sz="2600" i="1" dirty="0" smtClean="0"/>
              <a:t>value</a:t>
            </a:r>
            <a:r>
              <a:rPr lang="en-US" sz="2600" dirty="0" smtClean="0"/>
              <a:t> at time t=3, V</a:t>
            </a:r>
            <a:r>
              <a:rPr lang="en-US" sz="2600" baseline="-25000" dirty="0" smtClean="0"/>
              <a:t>3</a:t>
            </a:r>
            <a:r>
              <a:rPr lang="en-US" sz="2600" dirty="0" smtClean="0"/>
              <a:t>!  Simpler!!</a:t>
            </a:r>
          </a:p>
        </p:txBody>
      </p:sp>
      <p:sp>
        <p:nvSpPr>
          <p:cNvPr id="37896" name="Text Box 13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914400" y="2416175"/>
            <a:ext cx="1235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baseline="-25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7900" name="Line 18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7901" name="Line 19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20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21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2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Text Box 25"/>
          <p:cNvSpPr txBox="1">
            <a:spLocks noChangeArrowheads="1"/>
          </p:cNvSpPr>
          <p:nvPr/>
        </p:nvSpPr>
        <p:spPr bwMode="auto">
          <a:xfrm>
            <a:off x="2133600" y="2209800"/>
            <a:ext cx="10486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k</a:t>
            </a:r>
            <a:r>
              <a:rPr lang="en-US" baseline="-25000" dirty="0" err="1" smtClean="0">
                <a:solidFill>
                  <a:schemeClr val="tx1"/>
                </a:solidFill>
              </a:rPr>
              <a:t>e</a:t>
            </a:r>
            <a:r>
              <a:rPr lang="en-US" dirty="0" smtClean="0">
                <a:solidFill>
                  <a:schemeClr val="tx1"/>
                </a:solidFill>
              </a:rPr>
              <a:t>-g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906" name="Line 26"/>
          <p:cNvSpPr>
            <a:spLocks noChangeShapeType="1"/>
          </p:cNvSpPr>
          <p:nvPr/>
        </p:nvSpPr>
        <p:spPr bwMode="auto">
          <a:xfrm>
            <a:off x="2209800" y="28194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Text Box 27"/>
          <p:cNvSpPr txBox="1">
            <a:spLocks noChangeArrowheads="1"/>
          </p:cNvSpPr>
          <p:nvPr/>
        </p:nvSpPr>
        <p:spPr bwMode="auto">
          <a:xfrm>
            <a:off x="3276600" y="2286000"/>
            <a:ext cx="52593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dirty="0"/>
              <a:t>We can use this model because </a:t>
            </a:r>
          </a:p>
          <a:p>
            <a:r>
              <a:rPr lang="en-US" sz="2400" dirty="0"/>
              <a:t>dividends grow at a constant 8% </a:t>
            </a:r>
          </a:p>
          <a:p>
            <a:r>
              <a:rPr lang="en-US" sz="2400" dirty="0"/>
              <a:t>rate beginning at the end of Year 3.</a:t>
            </a:r>
          </a:p>
        </p:txBody>
      </p:sp>
    </p:spTree>
    <p:extLst>
      <p:ext uri="{BB962C8B-B14F-4D97-AF65-F5344CB8AC3E}">
        <p14:creationId xmlns="" xmlns:p14="http://schemas.microsoft.com/office/powerpoint/2010/main" val="705605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14478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1484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400" smtClean="0"/>
              <a:t>Now we only need to find the first four dividends to calculate the necessary cash flows.</a:t>
            </a:r>
            <a:endParaRPr lang="en-US" sz="2400" i="1" smtClean="0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25" name="Text Box 14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6" name="Text Box 15"/>
          <p:cNvSpPr txBox="1">
            <a:spLocks noChangeArrowheads="1"/>
          </p:cNvSpPr>
          <p:nvPr/>
        </p:nvSpPr>
        <p:spPr bwMode="auto">
          <a:xfrm>
            <a:off x="838200" y="3048000"/>
            <a:ext cx="3328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7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3311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                   V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8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9" name="Line 18"/>
          <p:cNvSpPr>
            <a:spLocks noChangeShapeType="1"/>
          </p:cNvSpPr>
          <p:nvPr/>
        </p:nvSpPr>
        <p:spPr bwMode="auto">
          <a:xfrm>
            <a:off x="3829665" y="420687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31" name="Text Box 23"/>
          <p:cNvSpPr txBox="1">
            <a:spLocks noChangeArrowheads="1"/>
          </p:cNvSpPr>
          <p:nvPr/>
        </p:nvSpPr>
        <p:spPr bwMode="auto">
          <a:xfrm>
            <a:off x="3810000" y="2586335"/>
            <a:ext cx="350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i="1" dirty="0" smtClean="0">
                <a:solidFill>
                  <a:schemeClr val="tx1"/>
                </a:solidFill>
              </a:rPr>
              <a:t>- - - - -  New </a:t>
            </a:r>
            <a:r>
              <a:rPr lang="en-US" sz="2400" i="1" dirty="0">
                <a:solidFill>
                  <a:schemeClr val="tx1"/>
                </a:solidFill>
              </a:rPr>
              <a:t>Time </a:t>
            </a:r>
            <a:r>
              <a:rPr lang="en-US" sz="2400" i="1" dirty="0" smtClean="0">
                <a:solidFill>
                  <a:schemeClr val="tx1"/>
                </a:solidFill>
              </a:rPr>
              <a:t>Line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38932" name="Text Box 25"/>
          <p:cNvSpPr txBox="1">
            <a:spLocks noChangeArrowheads="1"/>
          </p:cNvSpPr>
          <p:nvPr/>
        </p:nvSpPr>
        <p:spPr bwMode="auto">
          <a:xfrm>
            <a:off x="7086600" y="3810000"/>
            <a:ext cx="86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D</a:t>
            </a:r>
            <a:r>
              <a:rPr lang="en-US" baseline="-2500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k-g</a:t>
            </a:r>
          </a:p>
        </p:txBody>
      </p:sp>
      <p:sp>
        <p:nvSpPr>
          <p:cNvPr id="38933" name="Text Box 26"/>
          <p:cNvSpPr txBox="1">
            <a:spLocks noChangeArrowheads="1"/>
          </p:cNvSpPr>
          <p:nvPr/>
        </p:nvSpPr>
        <p:spPr bwMode="auto">
          <a:xfrm>
            <a:off x="4648200" y="4114800"/>
            <a:ext cx="2519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Where  </a:t>
            </a:r>
            <a:r>
              <a:rPr lang="en-US">
                <a:solidFill>
                  <a:schemeClr val="tx1"/>
                </a:solidFill>
              </a:rPr>
              <a:t>V</a:t>
            </a:r>
            <a:r>
              <a:rPr lang="en-US" baseline="-25000">
                <a:solidFill>
                  <a:schemeClr val="tx1"/>
                </a:solidFill>
              </a:rPr>
              <a:t>3 </a:t>
            </a:r>
            <a:r>
              <a:rPr lang="en-US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8934" name="Line 27"/>
          <p:cNvSpPr>
            <a:spLocks noChangeShapeType="1"/>
          </p:cNvSpPr>
          <p:nvPr/>
        </p:nvSpPr>
        <p:spPr bwMode="auto">
          <a:xfrm>
            <a:off x="7162800" y="4419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733800"/>
            <a:ext cx="73152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3486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752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Four annual dividends will be,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 = $3.24 </a:t>
            </a:r>
            <a:r>
              <a:rPr lang="en-US" sz="3600" dirty="0" smtClean="0"/>
              <a:t>(this has been paid already)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</a:t>
            </a:r>
            <a:r>
              <a:rPr lang="en-US" sz="4000" i="1" dirty="0" smtClean="0"/>
              <a:t>D</a:t>
            </a:r>
            <a:r>
              <a:rPr lang="en-US" sz="4000" i="1" baseline="-25000" dirty="0" smtClean="0"/>
              <a:t>1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/>
              <a:t>$3.76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/>
              <a:t>    D</a:t>
            </a:r>
            <a:r>
              <a:rPr lang="en-US" sz="4000" i="1" baseline="-25000" dirty="0" smtClean="0"/>
              <a:t>2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</a:t>
            </a:r>
            <a:r>
              <a:rPr lang="en-US" sz="4000" i="1" dirty="0" smtClean="0"/>
              <a:t>$4.36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/>
              <a:t>    D</a:t>
            </a:r>
            <a:r>
              <a:rPr lang="en-US" sz="4000" i="1" baseline="-25000" dirty="0" smtClean="0"/>
              <a:t>3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</a:t>
            </a:r>
            <a:r>
              <a:rPr lang="en-US" sz="4000" i="1" dirty="0" smtClean="0"/>
              <a:t>$5.06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/>
              <a:t>    D</a:t>
            </a:r>
            <a:r>
              <a:rPr lang="en-US" sz="4000" i="1" baseline="-25000" dirty="0" smtClean="0"/>
              <a:t>4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3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$5.06(1.08)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/>
              <a:t>$5.46</a:t>
            </a:r>
          </a:p>
        </p:txBody>
      </p:sp>
    </p:spTree>
    <p:extLst>
      <p:ext uri="{BB962C8B-B14F-4D97-AF65-F5344CB8AC3E}">
        <p14:creationId xmlns="" xmlns:p14="http://schemas.microsoft.com/office/powerpoint/2010/main" val="15976980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33400" y="3733800"/>
            <a:ext cx="8001000" cy="1447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idx="1"/>
          </p:nvPr>
        </p:nvSpPr>
        <p:spPr>
          <a:xfrm>
            <a:off x="538316" y="5410200"/>
            <a:ext cx="7996084" cy="8382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Now we need to find the present value of the cash flows.</a:t>
            </a:r>
            <a:endParaRPr lang="en-US" sz="2800" i="1" dirty="0" smtClean="0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838200" y="3048000"/>
            <a:ext cx="3446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3.76   4.36  5.06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838200" y="4648200"/>
            <a:ext cx="3238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78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3814916" y="421322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4007874" y="2586335"/>
            <a:ext cx="3175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2400" b="0" dirty="0" smtClean="0">
                <a:solidFill>
                  <a:schemeClr val="tx1"/>
                </a:solidFill>
              </a:rPr>
              <a:t>- - - -  Actual Values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7086600" y="3859213"/>
            <a:ext cx="1446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</a:t>
            </a:r>
            <a:r>
              <a:rPr lang="en-US" sz="3200" dirty="0">
                <a:solidFill>
                  <a:schemeClr val="tx1"/>
                </a:solidFill>
              </a:rPr>
              <a:t>5.46</a:t>
            </a:r>
          </a:p>
          <a:p>
            <a:r>
              <a:rPr lang="en-US" sz="3200" dirty="0">
                <a:solidFill>
                  <a:schemeClr val="tx1"/>
                </a:solidFill>
              </a:rPr>
              <a:t>.15-.08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4106197" y="4180215"/>
            <a:ext cx="33057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Where V3= </a:t>
            </a:r>
            <a:r>
              <a:rPr lang="en-US" sz="2800" dirty="0">
                <a:solidFill>
                  <a:schemeClr val="tx1"/>
                </a:solidFill>
              </a:rPr>
              <a:t>$78</a:t>
            </a:r>
            <a:r>
              <a:rPr lang="en-US" sz="2800" baseline="-250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7162800" y="44196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9673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We determine the PV of cash flows.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1</a:t>
            </a:r>
            <a:r>
              <a:rPr lang="en-US" sz="3200" dirty="0" smtClean="0"/>
              <a:t>) = $3.76 (.870) = $</a:t>
            </a:r>
            <a:r>
              <a:rPr lang="en-US" sz="3200" u="sng" dirty="0" smtClean="0"/>
              <a:t>3.27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2</a:t>
            </a:r>
            <a:r>
              <a:rPr lang="en-US" sz="3200" dirty="0" smtClean="0"/>
              <a:t>) = $4.36 (.756) = $</a:t>
            </a:r>
            <a:r>
              <a:rPr lang="en-US" sz="3200" u="sng" dirty="0" smtClean="0"/>
              <a:t>3.30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$5.06 (.658) = $</a:t>
            </a:r>
            <a:r>
              <a:rPr lang="en-US" sz="3200" u="sng" dirty="0" smtClean="0"/>
              <a:t>3.33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      P</a:t>
            </a:r>
            <a:r>
              <a:rPr lang="en-US" sz="3200" baseline="-25000" dirty="0" smtClean="0"/>
              <a:t>3	  </a:t>
            </a:r>
            <a:r>
              <a:rPr lang="en-US" sz="3200" dirty="0" smtClean="0"/>
              <a:t> = $5.46  / (.15 - .08) = $78  [CG Model]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$78 (.658)  = $</a:t>
            </a:r>
            <a:r>
              <a:rPr lang="en-US" sz="3200" u="sng" dirty="0" smtClean="0"/>
              <a:t>51.32</a:t>
            </a:r>
          </a:p>
        </p:txBody>
      </p:sp>
    </p:spTree>
    <p:extLst>
      <p:ext uri="{BB962C8B-B14F-4D97-AF65-F5344CB8AC3E}">
        <p14:creationId xmlns="" xmlns:p14="http://schemas.microsoft.com/office/powerpoint/2010/main" val="3437014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5" name="Rectangle 9"/>
          <p:cNvSpPr>
            <a:spLocks noGrp="1" noChangeArrowheads="1"/>
          </p:cNvSpPr>
          <p:nvPr>
            <p:ph type="title"/>
          </p:nvPr>
        </p:nvSpPr>
        <p:spPr>
          <a:xfrm>
            <a:off x="328613" y="76200"/>
            <a:ext cx="8586787" cy="12192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Growth Phases Model Example</a:t>
            </a:r>
          </a:p>
        </p:txBody>
      </p:sp>
      <p:sp>
        <p:nvSpPr>
          <p:cNvPr id="39946" name="Rectangle 10"/>
          <p:cNvSpPr>
            <a:spLocks noGrp="1" noChangeArrowheads="1"/>
          </p:cNvSpPr>
          <p:nvPr>
            <p:ph idx="1"/>
          </p:nvPr>
        </p:nvSpPr>
        <p:spPr>
          <a:xfrm>
            <a:off x="147312" y="1295400"/>
            <a:ext cx="8610600" cy="1371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Finally, we calculate the </a:t>
            </a:r>
            <a:r>
              <a:rPr lang="en-US" sz="32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intrinsic value </a:t>
            </a:r>
            <a:r>
              <a:rPr lang="en-US" sz="3200" dirty="0" smtClean="0"/>
              <a:t>by summing all of cash flow present values.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6651" y="3808412"/>
            <a:ext cx="8164512" cy="1527175"/>
            <a:chOff x="369888" y="4645025"/>
            <a:chExt cx="8164512" cy="1527175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1890713" y="4692650"/>
              <a:ext cx="185147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0</a:t>
              </a:r>
              <a:r>
                <a:rPr lang="en-US" sz="3200"/>
                <a:t>(1+.16)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7332663" y="473075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4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2144713" y="5518150"/>
              <a:ext cx="164468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.15)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6834188" y="5526088"/>
              <a:ext cx="159979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(.15-.08)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369888" y="5028951"/>
              <a:ext cx="104996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 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43023" name="Line 15"/>
            <p:cNvSpPr>
              <a:spLocks noChangeShapeType="1"/>
            </p:cNvSpPr>
            <p:nvPr/>
          </p:nvSpPr>
          <p:spPr bwMode="auto">
            <a:xfrm>
              <a:off x="2146300" y="5448300"/>
              <a:ext cx="2095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1197037" y="5486400"/>
              <a:ext cx="73417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t=1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1368558" y="4645025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3</a:t>
              </a:r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6934200" y="5448300"/>
              <a:ext cx="1524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4278313" y="5103813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5624513" y="4781550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1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4916488" y="5567363"/>
              <a:ext cx="1511633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(1+.15)</a:t>
              </a:r>
              <a:r>
                <a:rPr lang="en-US" sz="3200" baseline="30000"/>
                <a:t>n</a:t>
              </a:r>
            </a:p>
          </p:txBody>
        </p:sp>
        <p:sp>
          <p:nvSpPr>
            <p:cNvPr id="43030" name="Line 22"/>
            <p:cNvSpPr>
              <a:spLocks noChangeShapeType="1"/>
            </p:cNvSpPr>
            <p:nvPr/>
          </p:nvSpPr>
          <p:spPr bwMode="auto">
            <a:xfrm>
              <a:off x="4876800" y="5448300"/>
              <a:ext cx="1752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48006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>
              <a:off x="48006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3" name="Line 25"/>
            <p:cNvSpPr>
              <a:spLocks noChangeShapeType="1"/>
            </p:cNvSpPr>
            <p:nvPr/>
          </p:nvSpPr>
          <p:spPr bwMode="auto">
            <a:xfrm>
              <a:off x="48006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4" name="Line 26"/>
            <p:cNvSpPr>
              <a:spLocks noChangeShapeType="1"/>
            </p:cNvSpPr>
            <p:nvPr/>
          </p:nvSpPr>
          <p:spPr bwMode="auto">
            <a:xfrm>
              <a:off x="85344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5" name="Line 27"/>
            <p:cNvSpPr>
              <a:spLocks noChangeShapeType="1"/>
            </p:cNvSpPr>
            <p:nvPr/>
          </p:nvSpPr>
          <p:spPr bwMode="auto">
            <a:xfrm>
              <a:off x="67818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>
              <a:off x="68580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7" name="Line 29"/>
            <p:cNvSpPr>
              <a:spLocks noChangeShapeType="1"/>
            </p:cNvSpPr>
            <p:nvPr/>
          </p:nvSpPr>
          <p:spPr bwMode="auto">
            <a:xfrm>
              <a:off x="65532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8" name="Line 30"/>
            <p:cNvSpPr>
              <a:spLocks noChangeShapeType="1"/>
            </p:cNvSpPr>
            <p:nvPr/>
          </p:nvSpPr>
          <p:spPr bwMode="auto">
            <a:xfrm>
              <a:off x="68580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9" name="Line 31"/>
            <p:cNvSpPr>
              <a:spLocks noChangeShapeType="1"/>
            </p:cNvSpPr>
            <p:nvPr/>
          </p:nvSpPr>
          <p:spPr bwMode="auto">
            <a:xfrm>
              <a:off x="68580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0" name="Line 32"/>
            <p:cNvSpPr>
              <a:spLocks noChangeShapeType="1"/>
            </p:cNvSpPr>
            <p:nvPr/>
          </p:nvSpPr>
          <p:spPr bwMode="auto">
            <a:xfrm>
              <a:off x="65532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1" name="Line 33"/>
            <p:cNvSpPr>
              <a:spLocks noChangeShapeType="1"/>
            </p:cNvSpPr>
            <p:nvPr/>
          </p:nvSpPr>
          <p:spPr bwMode="auto">
            <a:xfrm>
              <a:off x="83058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2" name="Line 34"/>
            <p:cNvSpPr>
              <a:spLocks noChangeShapeType="1"/>
            </p:cNvSpPr>
            <p:nvPr/>
          </p:nvSpPr>
          <p:spPr bwMode="auto">
            <a:xfrm>
              <a:off x="83058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50223" y="2743200"/>
            <a:ext cx="8586637" cy="70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4000" dirty="0"/>
              <a:t>V = </a:t>
            </a:r>
            <a:r>
              <a:rPr lang="en-US" sz="4000" dirty="0" smtClean="0"/>
              <a:t>($</a:t>
            </a:r>
            <a:r>
              <a:rPr lang="en-US" sz="4000" dirty="0"/>
              <a:t>3.27 + $3.30 + $</a:t>
            </a:r>
            <a:r>
              <a:rPr lang="en-US" sz="4000" dirty="0" smtClean="0"/>
              <a:t>3.33)   +   ($51.32)</a:t>
            </a:r>
            <a:endParaRPr lang="en-US" sz="4000" dirty="0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2643428" y="3333646"/>
            <a:ext cx="0" cy="52239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7825028" y="3344862"/>
            <a:ext cx="0" cy="549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07430" y="5850409"/>
            <a:ext cx="2597166" cy="754698"/>
            <a:chOff x="245877" y="5913273"/>
            <a:chExt cx="2597166" cy="754698"/>
          </a:xfrm>
        </p:grpSpPr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350223" y="5962650"/>
              <a:ext cx="2388475" cy="705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 = </a:t>
              </a:r>
              <a:r>
                <a:rPr lang="en-US" sz="4000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$61.22</a:t>
              </a:r>
              <a:endParaRPr lang="en-US" sz="4000" i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45877" y="5913273"/>
              <a:ext cx="2597166" cy="7429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496624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371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Calculating Rates of Return (or Yields)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3276600"/>
            <a:ext cx="8077200" cy="31242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1.  Determine the expected cash flows.</a:t>
            </a:r>
          </a:p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2.  Replace the intrinsic value (V) with the market price (P</a:t>
            </a:r>
            <a:r>
              <a:rPr lang="en-US" sz="3200" baseline="-25000" dirty="0" smtClean="0"/>
              <a:t>0</a:t>
            </a:r>
            <a:r>
              <a:rPr lang="en-US" sz="3200" dirty="0" smtClean="0"/>
              <a:t>).</a:t>
            </a:r>
          </a:p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3.  Solve for the </a:t>
            </a:r>
            <a:r>
              <a:rPr lang="en-US" sz="3200" i="1" dirty="0" smtClean="0"/>
              <a:t>market required rate of return </a:t>
            </a:r>
            <a:r>
              <a:rPr lang="en-US" sz="3200" dirty="0" smtClean="0"/>
              <a:t>that equates the discounted cash flows to the market price. 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200" y="1828800"/>
            <a:ext cx="8001000" cy="1447800"/>
          </a:xfrm>
          <a:noFill/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/>
              <a:t>Steps to calculate the rate of return (or Yield)</a:t>
            </a:r>
          </a:p>
        </p:txBody>
      </p:sp>
    </p:spTree>
    <p:extLst>
      <p:ext uri="{BB962C8B-B14F-4D97-AF65-F5344CB8AC3E}">
        <p14:creationId xmlns="" xmlns:p14="http://schemas.microsoft.com/office/powerpoint/2010/main" val="4262002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Determining Bond YTM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Determine the Yield-to-Maturity (YTM) for the annual coupon paying bond with a finite life.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3028732" y="3157914"/>
            <a:ext cx="344647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2114218" y="4660945"/>
            <a:ext cx="5502789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3200" dirty="0"/>
              <a:t>=  I (PVIFA </a:t>
            </a:r>
            <a:r>
              <a:rPr lang="en-US" sz="3200" baseline="-25000" dirty="0" err="1"/>
              <a:t>k</a:t>
            </a:r>
            <a:r>
              <a:rPr lang="en-US" sz="3200" baseline="-50000" dirty="0" err="1"/>
              <a:t>d</a:t>
            </a:r>
            <a:r>
              <a:rPr lang="en-US" sz="3200" baseline="-50000" dirty="0"/>
              <a:t> </a:t>
            </a:r>
            <a:r>
              <a:rPr lang="en-US" sz="3200" baseline="-25000" dirty="0"/>
              <a:t>, 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/>
              <a:t>) + MV (PVIF </a:t>
            </a:r>
            <a:r>
              <a:rPr lang="en-US" sz="3200" baseline="-25000" dirty="0" err="1"/>
              <a:t>k</a:t>
            </a:r>
            <a:r>
              <a:rPr lang="en-US" sz="3200" baseline="-50000" dirty="0" err="1"/>
              <a:t>d</a:t>
            </a:r>
            <a:r>
              <a:rPr lang="en-US" sz="3200" baseline="-50000" dirty="0"/>
              <a:t> </a:t>
            </a:r>
            <a:r>
              <a:rPr lang="en-US" sz="3200" baseline="-25000" dirty="0"/>
              <a:t>, 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/>
              <a:t>)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40771" y="3127136"/>
            <a:ext cx="5385158" cy="1192144"/>
            <a:chOff x="673971" y="3840185"/>
            <a:chExt cx="5385158" cy="1192144"/>
          </a:xfrm>
        </p:grpSpPr>
        <p:sp>
          <p:nvSpPr>
            <p:cNvPr id="45066" name="Rectangle 10"/>
            <p:cNvSpPr>
              <a:spLocks noChangeArrowheads="1"/>
            </p:cNvSpPr>
            <p:nvPr/>
          </p:nvSpPr>
          <p:spPr bwMode="auto">
            <a:xfrm>
              <a:off x="673971" y="4251346"/>
              <a:ext cx="75181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P</a:t>
              </a:r>
              <a:r>
                <a:rPr lang="en-US" sz="2800" baseline="-25000" dirty="0"/>
                <a:t>0</a:t>
              </a:r>
              <a:r>
                <a:rPr lang="en-US" sz="2800" dirty="0"/>
                <a:t> =</a:t>
              </a:r>
            </a:p>
          </p:txBody>
        </p:sp>
        <p:sp>
          <p:nvSpPr>
            <p:cNvPr id="45067" name="Rectangle 11"/>
            <p:cNvSpPr>
              <a:spLocks noChangeArrowheads="1"/>
            </p:cNvSpPr>
            <p:nvPr/>
          </p:nvSpPr>
          <p:spPr bwMode="auto">
            <a:xfrm>
              <a:off x="1738313" y="4100513"/>
              <a:ext cx="39594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>
                  <a:latin typeface="Symbol" pitchFamily="18" charset="2"/>
                </a:rPr>
                <a:t>S</a:t>
              </a:r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1801631" y="4511674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45070" name="Rectangle 14"/>
            <p:cNvSpPr>
              <a:spLocks noChangeArrowheads="1"/>
            </p:cNvSpPr>
            <p:nvPr/>
          </p:nvSpPr>
          <p:spPr bwMode="auto">
            <a:xfrm>
              <a:off x="2552399" y="4360840"/>
              <a:ext cx="133992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45071" name="Line 15"/>
            <p:cNvSpPr>
              <a:spLocks noChangeShapeType="1"/>
            </p:cNvSpPr>
            <p:nvPr/>
          </p:nvSpPr>
          <p:spPr bwMode="auto">
            <a:xfrm>
              <a:off x="2514600" y="4398782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2957513" y="3870963"/>
              <a:ext cx="27251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I</a:t>
              </a:r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4520842" y="4391618"/>
              <a:ext cx="1538287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  <a:r>
                <a:rPr lang="en-US" sz="28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4024313" y="41910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45076" name="Line 20"/>
            <p:cNvSpPr>
              <a:spLocks noChangeShapeType="1"/>
            </p:cNvSpPr>
            <p:nvPr/>
          </p:nvSpPr>
          <p:spPr bwMode="auto">
            <a:xfrm flipV="1">
              <a:off x="4572000" y="4378873"/>
              <a:ext cx="990600" cy="1274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45077" name="Rectangle 21"/>
            <p:cNvSpPr>
              <a:spLocks noChangeArrowheads="1"/>
            </p:cNvSpPr>
            <p:nvPr/>
          </p:nvSpPr>
          <p:spPr bwMode="auto">
            <a:xfrm>
              <a:off x="4710113" y="3840185"/>
              <a:ext cx="69410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MV</a:t>
              </a:r>
            </a:p>
          </p:txBody>
        </p:sp>
      </p:grpSp>
      <p:sp>
        <p:nvSpPr>
          <p:cNvPr id="45078" name="Rectangle 22"/>
          <p:cNvSpPr>
            <a:spLocks noChangeArrowheads="1"/>
          </p:cNvSpPr>
          <p:nvPr/>
        </p:nvSpPr>
        <p:spPr bwMode="auto">
          <a:xfrm>
            <a:off x="2207907" y="5715000"/>
            <a:ext cx="2098616" cy="7668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r>
              <a:rPr lang="en-US" sz="4000" dirty="0" err="1"/>
              <a:t>k</a:t>
            </a:r>
            <a:r>
              <a:rPr lang="en-US" sz="4000" baseline="-25000" dirty="0" err="1"/>
              <a:t>d</a:t>
            </a:r>
            <a:r>
              <a:rPr lang="en-US" sz="4000" baseline="-25000" dirty="0"/>
              <a:t> </a:t>
            </a:r>
            <a:r>
              <a:rPr lang="en-US" sz="4400" dirty="0"/>
              <a:t>= YTM</a:t>
            </a:r>
          </a:p>
        </p:txBody>
      </p:sp>
    </p:spTree>
    <p:extLst>
      <p:ext uri="{BB962C8B-B14F-4D97-AF65-F5344CB8AC3E}">
        <p14:creationId xmlns="" xmlns:p14="http://schemas.microsoft.com/office/powerpoint/2010/main" val="1563092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Determining the YTM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J. Miller wants to determine the YTM for an issue of outstanding bonds at XY Corp. XY has an issue of 10% annual coupon bonds with 15 years left to maturity.  The bonds have a current market value of $1,250.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What is the YTM?</a:t>
            </a:r>
          </a:p>
        </p:txBody>
      </p:sp>
    </p:spTree>
    <p:extLst>
      <p:ext uri="{BB962C8B-B14F-4D97-AF65-F5344CB8AC3E}">
        <p14:creationId xmlns="" xmlns:p14="http://schemas.microsoft.com/office/powerpoint/2010/main" val="1731562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YTM Solution (Try 9%)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$100(PVIFA</a:t>
            </a:r>
            <a:r>
              <a:rPr lang="en-US" sz="3600" baseline="-25000" dirty="0" smtClean="0"/>
              <a:t>9%,15</a:t>
            </a:r>
            <a:r>
              <a:rPr lang="en-US" sz="3600" dirty="0" smtClean="0"/>
              <a:t>) + 					$1,000(PVIF</a:t>
            </a:r>
            <a:r>
              <a:rPr lang="en-US" sz="3600" baseline="-25000" dirty="0" smtClean="0"/>
              <a:t>9%, 15</a:t>
            </a:r>
            <a:r>
              <a:rPr lang="en-US" sz="3600" dirty="0" smtClean="0"/>
              <a:t>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$100(8.061) + 						$1,000(.275)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$806.10 + $275.00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			=	$1,081.10						[</a:t>
            </a:r>
            <a:r>
              <a:rPr lang="en-US" sz="3600" i="1" dirty="0" smtClean="0"/>
              <a:t>Rate is too high!</a:t>
            </a:r>
            <a:r>
              <a:rPr lang="en-US" sz="3600" dirty="0" smtClean="0"/>
              <a:t>]</a:t>
            </a:r>
          </a:p>
        </p:txBody>
      </p:sp>
    </p:spTree>
    <p:extLst>
      <p:ext uri="{BB962C8B-B14F-4D97-AF65-F5344CB8AC3E}">
        <p14:creationId xmlns="" xmlns:p14="http://schemas.microsoft.com/office/powerpoint/2010/main" val="3676362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YTM Solution (Try 7%)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$100(PVIFA</a:t>
            </a:r>
            <a:r>
              <a:rPr lang="en-US" sz="3600" baseline="-25000" dirty="0" smtClean="0"/>
              <a:t>7%,15</a:t>
            </a:r>
            <a:r>
              <a:rPr lang="en-US" sz="3600" dirty="0" smtClean="0"/>
              <a:t>) + 					$1,000(PVIF</a:t>
            </a:r>
            <a:r>
              <a:rPr lang="en-US" sz="3600" baseline="-25000" dirty="0" smtClean="0"/>
              <a:t>7%, 15</a:t>
            </a:r>
            <a:r>
              <a:rPr lang="en-US" sz="3600" dirty="0" smtClean="0"/>
              <a:t>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$100(9.108) + 						$1,000(.362)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$910.80 + $362.00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			=	$1,272.80						[</a:t>
            </a:r>
            <a:r>
              <a:rPr lang="en-US" sz="3600" i="1" dirty="0" smtClean="0"/>
              <a:t>Rate is too low!</a:t>
            </a:r>
            <a:r>
              <a:rPr lang="en-US" sz="3600" dirty="0" smtClean="0"/>
              <a:t>]</a:t>
            </a:r>
          </a:p>
        </p:txBody>
      </p:sp>
    </p:spTree>
    <p:extLst>
      <p:ext uri="{BB962C8B-B14F-4D97-AF65-F5344CB8AC3E}">
        <p14:creationId xmlns="" xmlns:p14="http://schemas.microsoft.com/office/powerpoint/2010/main" val="1144030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YTM Solution (Interpolate)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24002"/>
            <a:ext cx="8229600" cy="4525963"/>
          </a:xfrm>
          <a:noFill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 smtClean="0"/>
              <a:t>				.07	$1,273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.02		YTM	$1,250	</a:t>
            </a:r>
            <a:r>
              <a:rPr lang="en-US" dirty="0"/>
              <a:t> </a:t>
            </a:r>
            <a:r>
              <a:rPr lang="en-US" dirty="0" smtClean="0"/>
              <a:t>     $192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		.09	$1,081</a:t>
            </a:r>
          </a:p>
          <a:p>
            <a:pPr>
              <a:buFont typeface="Monotype Sorts" pitchFamily="2" charset="2"/>
              <a:buNone/>
            </a:pPr>
            <a:endParaRPr lang="en-US" dirty="0" smtClean="0"/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            X		 $23						.02		$192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308725" y="3827440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103069" y="1846245"/>
            <a:ext cx="304800" cy="1524000"/>
            <a:chOff x="6858000" y="2181202"/>
            <a:chExt cx="304800" cy="1524000"/>
          </a:xfrm>
        </p:grpSpPr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7162800" y="2181202"/>
              <a:ext cx="0" cy="15240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0" name="Line 8"/>
            <p:cNvSpPr>
              <a:spLocks noChangeShapeType="1"/>
            </p:cNvSpPr>
            <p:nvPr/>
          </p:nvSpPr>
          <p:spPr bwMode="auto">
            <a:xfrm>
              <a:off x="6858000" y="2181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Line 9"/>
            <p:cNvSpPr>
              <a:spLocks noChangeShapeType="1"/>
            </p:cNvSpPr>
            <p:nvPr/>
          </p:nvSpPr>
          <p:spPr bwMode="auto">
            <a:xfrm>
              <a:off x="6858000" y="3705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07342" y="1846245"/>
            <a:ext cx="304800" cy="1524000"/>
            <a:chOff x="2057400" y="2181202"/>
            <a:chExt cx="304800" cy="1524000"/>
          </a:xfrm>
        </p:grpSpPr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2057400" y="2181202"/>
              <a:ext cx="0" cy="15240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3" name="Line 11"/>
            <p:cNvSpPr>
              <a:spLocks noChangeShapeType="1"/>
            </p:cNvSpPr>
            <p:nvPr/>
          </p:nvSpPr>
          <p:spPr bwMode="auto">
            <a:xfrm>
              <a:off x="2057400" y="2181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4" name="Line 12"/>
            <p:cNvSpPr>
              <a:spLocks noChangeShapeType="1"/>
            </p:cNvSpPr>
            <p:nvPr/>
          </p:nvSpPr>
          <p:spPr bwMode="auto">
            <a:xfrm>
              <a:off x="2057400" y="3705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5776913" y="2027036"/>
            <a:ext cx="73097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$23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0" y="1982564"/>
            <a:ext cx="304800" cy="609600"/>
            <a:chOff x="5486400" y="2333602"/>
            <a:chExt cx="304800" cy="609600"/>
          </a:xfrm>
        </p:grpSpPr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5486400" y="23336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7" name="Line 15"/>
            <p:cNvSpPr>
              <a:spLocks noChangeShapeType="1"/>
            </p:cNvSpPr>
            <p:nvPr/>
          </p:nvSpPr>
          <p:spPr bwMode="auto">
            <a:xfrm>
              <a:off x="5486400" y="2943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8" name="Line 16"/>
            <p:cNvSpPr>
              <a:spLocks noChangeShapeType="1"/>
            </p:cNvSpPr>
            <p:nvPr/>
          </p:nvSpPr>
          <p:spPr bwMode="auto">
            <a:xfrm>
              <a:off x="5791200" y="2333602"/>
              <a:ext cx="0" cy="6096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979174" y="1998645"/>
            <a:ext cx="304800" cy="609600"/>
            <a:chOff x="2819400" y="2333602"/>
            <a:chExt cx="304800" cy="609600"/>
          </a:xfrm>
        </p:grpSpPr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2819400" y="2333602"/>
              <a:ext cx="0" cy="6096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0" name="Line 18"/>
            <p:cNvSpPr>
              <a:spLocks noChangeShapeType="1"/>
            </p:cNvSpPr>
            <p:nvPr/>
          </p:nvSpPr>
          <p:spPr bwMode="auto">
            <a:xfrm>
              <a:off x="2819400" y="23336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1" name="Line 19"/>
            <p:cNvSpPr>
              <a:spLocks noChangeShapeType="1"/>
            </p:cNvSpPr>
            <p:nvPr/>
          </p:nvSpPr>
          <p:spPr bwMode="auto">
            <a:xfrm>
              <a:off x="2819400" y="2943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2471251" y="2043117"/>
            <a:ext cx="36869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>
            <a:off x="2338498" y="4648198"/>
            <a:ext cx="685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>
            <a:off x="4114800" y="4648199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3283974" y="4387871"/>
            <a:ext cx="36228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=</a:t>
            </a:r>
          </a:p>
        </p:txBody>
      </p:sp>
    </p:spTree>
    <p:extLst>
      <p:ext uri="{BB962C8B-B14F-4D97-AF65-F5344CB8AC3E}">
        <p14:creationId xmlns="" xmlns:p14="http://schemas.microsoft.com/office/powerpoint/2010/main" val="3725690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710613" cy="14478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YTM Solution (Interpolate)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81000" y="1981200"/>
            <a:ext cx="8382000" cy="44196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	.07	$1273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.02		YTM	$1250		   	     $192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	.09	$1081</a:t>
            </a:r>
          </a:p>
          <a:p>
            <a:pPr>
              <a:buFont typeface="Monotype Sorts" pitchFamily="2" charset="2"/>
              <a:buNone/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($23)(0.02)							     $192		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71628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68580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>
            <a:off x="68580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20574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20574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20574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5776913" y="2225675"/>
            <a:ext cx="776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prstClr val="black"/>
                </a:solidFill>
              </a:rPr>
              <a:t>$23</a:t>
            </a:r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5486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>
            <a:off x="57912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7" name="Line 17"/>
          <p:cNvSpPr>
            <a:spLocks noChangeShapeType="1"/>
          </p:cNvSpPr>
          <p:nvPr/>
        </p:nvSpPr>
        <p:spPr bwMode="auto">
          <a:xfrm>
            <a:off x="28194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>
            <a:off x="2819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2819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2271713" y="2301875"/>
            <a:ext cx="36869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1433513" y="4251347"/>
            <a:ext cx="62998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 =</a:t>
            </a:r>
          </a:p>
        </p:txBody>
      </p:sp>
      <p:sp>
        <p:nvSpPr>
          <p:cNvPr id="51222" name="Line 22"/>
          <p:cNvSpPr>
            <a:spLocks noChangeShapeType="1"/>
          </p:cNvSpPr>
          <p:nvPr/>
        </p:nvSpPr>
        <p:spPr bwMode="auto">
          <a:xfrm>
            <a:off x="2286000" y="4511675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4473031" y="4251345"/>
            <a:ext cx="1348127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dirty="0"/>
              <a:t>= .0024</a:t>
            </a: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>
            <a:off x="1002512" y="5457824"/>
            <a:ext cx="6791925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3600" dirty="0"/>
              <a:t>YTM = .07 + .0024 = .0724 or 7.24%</a:t>
            </a:r>
          </a:p>
        </p:txBody>
      </p:sp>
    </p:spTree>
    <p:extLst>
      <p:ext uri="{BB962C8B-B14F-4D97-AF65-F5344CB8AC3E}">
        <p14:creationId xmlns="" xmlns:p14="http://schemas.microsoft.com/office/powerpoint/2010/main" val="181605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2954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Determining Semiannual Coupon Bond YTM</a:t>
            </a:r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419100" y="1676400"/>
            <a:ext cx="8305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 smtClean="0">
                <a:solidFill>
                  <a:prstClr val="black"/>
                </a:solidFill>
              </a:rPr>
              <a:t>Yield-to-Maturity </a:t>
            </a:r>
            <a:r>
              <a:rPr lang="en-US" sz="3500" dirty="0">
                <a:solidFill>
                  <a:prstClr val="black"/>
                </a:solidFill>
              </a:rPr>
              <a:t>(YTM) for the semiannual coupon paying bond with a finite life.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25287" y="3596504"/>
            <a:ext cx="6380604" cy="1830342"/>
            <a:chOff x="671513" y="3871913"/>
            <a:chExt cx="6380604" cy="1830342"/>
          </a:xfrm>
        </p:grpSpPr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671513" y="4191000"/>
              <a:ext cx="75181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P</a:t>
              </a:r>
              <a:r>
                <a:rPr lang="en-US" sz="2800" baseline="-25000"/>
                <a:t>0</a:t>
              </a:r>
              <a:r>
                <a:rPr lang="en-US" sz="2800"/>
                <a:t> =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515138" y="4193124"/>
              <a:ext cx="39594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681163" y="3871913"/>
              <a:ext cx="55464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2</a:t>
              </a: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625859" y="4511675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291107" y="4476247"/>
              <a:ext cx="174387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52238" name="Line 14"/>
            <p:cNvSpPr>
              <a:spLocks noChangeShapeType="1"/>
            </p:cNvSpPr>
            <p:nvPr/>
          </p:nvSpPr>
          <p:spPr bwMode="auto">
            <a:xfrm>
              <a:off x="2514600" y="44958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728913" y="3962400"/>
              <a:ext cx="75822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I / 2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1281113" y="5181600"/>
              <a:ext cx="577100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=  (I/2)(PVIFA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30000"/>
                <a:t> /2</a:t>
              </a:r>
              <a:r>
                <a:rPr lang="en-US" sz="2800" baseline="-25000"/>
                <a:t>, 2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/>
                <a:t>) + MV(PVIF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30000"/>
                <a:t> /2</a:t>
              </a:r>
              <a:r>
                <a:rPr lang="en-US" sz="2800" baseline="-50000"/>
                <a:t> </a:t>
              </a:r>
              <a:r>
                <a:rPr lang="en-US" sz="2800" baseline="-25000"/>
                <a:t>, 2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/>
                <a:t>)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4024313" y="41910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52242" name="Line 18"/>
            <p:cNvSpPr>
              <a:spLocks noChangeShapeType="1"/>
            </p:cNvSpPr>
            <p:nvPr/>
          </p:nvSpPr>
          <p:spPr bwMode="auto">
            <a:xfrm>
              <a:off x="4572000" y="4495800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5091113" y="3962400"/>
              <a:ext cx="69410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MV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4549877" y="4495800"/>
              <a:ext cx="192982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</a:t>
              </a:r>
              <a:r>
                <a:rPr lang="en-US" sz="2800" baseline="30000" dirty="0"/>
                <a:t>2</a:t>
              </a:r>
              <a:r>
                <a:rPr lang="en-US" sz="28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505346" y="5945747"/>
            <a:ext cx="476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[ 1 + (</a:t>
            </a:r>
            <a:r>
              <a:rPr lang="en-US" sz="3600" dirty="0" err="1"/>
              <a:t>k</a:t>
            </a:r>
            <a:r>
              <a:rPr lang="en-US" sz="3600" baseline="-25000" dirty="0" err="1"/>
              <a:t>d</a:t>
            </a:r>
            <a:r>
              <a:rPr lang="en-US" sz="3600" baseline="-25000" dirty="0"/>
              <a:t> </a:t>
            </a:r>
            <a:r>
              <a:rPr lang="en-US" sz="3600" dirty="0"/>
              <a:t>/ 2)</a:t>
            </a:r>
            <a:r>
              <a:rPr lang="en-US" sz="3600" baseline="30000" dirty="0"/>
              <a:t>2</a:t>
            </a:r>
            <a:r>
              <a:rPr lang="en-US" sz="3600" dirty="0"/>
              <a:t> ] -1 = YTM</a:t>
            </a:r>
          </a:p>
        </p:txBody>
      </p:sp>
      <p:sp>
        <p:nvSpPr>
          <p:cNvPr id="6" name="Rectangle 5"/>
          <p:cNvSpPr/>
          <p:nvPr/>
        </p:nvSpPr>
        <p:spPr>
          <a:xfrm>
            <a:off x="1434887" y="5867400"/>
            <a:ext cx="4504102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501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Bond Price - Yield Relationship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/>
              <a:t>Discount Bond</a:t>
            </a:r>
            <a:r>
              <a:rPr lang="en-US" sz="3400" dirty="0" smtClean="0"/>
              <a:t> -- The market required rate of return exceeds the coupon rate (Par &gt; 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).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3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/>
              <a:t>Premium Bond</a:t>
            </a:r>
            <a:r>
              <a:rPr lang="en-US" sz="3400" dirty="0" smtClean="0"/>
              <a:t> -- The coupon rate exceeds the market required rate of return (P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&gt; Par).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3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/>
              <a:t>Par Bond</a:t>
            </a:r>
            <a:r>
              <a:rPr lang="en-US" sz="3400" dirty="0" smtClean="0"/>
              <a:t> -- The coupon rate equals the market required rate of return (P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= Par).</a:t>
            </a:r>
          </a:p>
        </p:txBody>
      </p:sp>
    </p:spTree>
    <p:extLst>
      <p:ext uri="{BB962C8B-B14F-4D97-AF65-F5344CB8AC3E}">
        <p14:creationId xmlns="" xmlns:p14="http://schemas.microsoft.com/office/powerpoint/2010/main" val="247619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Determining the Yield on Preferred Stock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229600" cy="4525963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Determine the yield for preferred stock with an infinite life.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P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Div</a:t>
            </a:r>
            <a:r>
              <a:rPr lang="en-US" baseline="-25000" dirty="0" err="1" smtClean="0"/>
              <a:t>P</a:t>
            </a:r>
            <a:r>
              <a:rPr lang="en-US" dirty="0" smtClean="0"/>
              <a:t> /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800" dirty="0" smtClean="0"/>
          </a:p>
          <a:p>
            <a:pPr marL="0" indent="0">
              <a:buNone/>
              <a:defRPr/>
            </a:pPr>
            <a:r>
              <a:rPr lang="en-US" dirty="0" smtClean="0"/>
              <a:t>	</a:t>
            </a: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dirty="0" smtClean="0"/>
              <a:t>= </a:t>
            </a:r>
            <a:r>
              <a:rPr lang="en-US" dirty="0" err="1"/>
              <a:t>Div</a:t>
            </a:r>
            <a:r>
              <a:rPr lang="en-US" baseline="-25000" dirty="0" err="1"/>
              <a:t>P</a:t>
            </a:r>
            <a:r>
              <a:rPr lang="en-US" dirty="0"/>
              <a:t> / </a:t>
            </a:r>
            <a:r>
              <a:rPr lang="en-US" dirty="0" smtClean="0"/>
              <a:t>P</a:t>
            </a:r>
            <a:r>
              <a:rPr lang="en-US" baseline="-25000" dirty="0" smtClean="0"/>
              <a:t>0</a:t>
            </a:r>
            <a:endParaRPr lang="en-US" dirty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baseline="-25000" dirty="0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585490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058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Yield Example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5105400"/>
            <a:ext cx="8077200" cy="1371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dirty="0" smtClean="0"/>
              <a:t> = $10 / $100.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i="1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dirty="0" smtClean="0"/>
              <a:t> = </a:t>
            </a:r>
            <a:r>
              <a:rPr lang="en-US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dirty="0" smtClean="0"/>
              <a:t>.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533400" y="2057400"/>
            <a:ext cx="8077200" cy="274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/>
              <a:t>Assume that the annual dividend on each share of preferred stock is </a:t>
            </a:r>
            <a:r>
              <a:rPr lang="en-US" sz="3500" i="1" dirty="0"/>
              <a:t>$10</a:t>
            </a:r>
            <a:r>
              <a:rPr lang="en-US" sz="3500" dirty="0"/>
              <a:t>. Each share of preferred stock is currently trading at </a:t>
            </a:r>
            <a:r>
              <a:rPr lang="en-US" sz="3500" i="1" dirty="0"/>
              <a:t>$100</a:t>
            </a:r>
            <a:r>
              <a:rPr lang="en-US" sz="3500" dirty="0"/>
              <a:t>.  What is the </a:t>
            </a:r>
            <a:r>
              <a:rPr lang="en-US" sz="3500" i="1" dirty="0"/>
              <a:t>yield </a:t>
            </a:r>
            <a:r>
              <a:rPr lang="en-US" sz="3500" dirty="0"/>
              <a:t>on preferred stock?</a:t>
            </a:r>
          </a:p>
        </p:txBody>
      </p:sp>
    </p:spTree>
    <p:extLst>
      <p:ext uri="{BB962C8B-B14F-4D97-AF65-F5344CB8AC3E}">
        <p14:creationId xmlns="" xmlns:p14="http://schemas.microsoft.com/office/powerpoint/2010/main" val="2351853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752600"/>
          </a:xfrm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Determining the Yield on Common Stock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077200" cy="4343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Assume the constant growth model is appropriate. Determine the yield on the common stock.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P</a:t>
            </a:r>
            <a:r>
              <a:rPr lang="en-US" baseline="-25000" dirty="0" smtClean="0"/>
              <a:t>0</a:t>
            </a:r>
            <a:r>
              <a:rPr lang="en-US" dirty="0" smtClean="0"/>
              <a:t> = D</a:t>
            </a:r>
            <a:r>
              <a:rPr lang="en-US" baseline="-25000" dirty="0" smtClean="0"/>
              <a:t>1</a:t>
            </a:r>
            <a:r>
              <a:rPr lang="en-US" dirty="0" smtClean="0"/>
              <a:t> / (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dirty="0" smtClean="0"/>
              <a:t> - g )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8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Solving for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baseline="-25000" dirty="0" smtClean="0"/>
              <a:t> …….</a:t>
            </a:r>
            <a:endParaRPr lang="en-US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 smtClean="0"/>
              <a:t> = </a:t>
            </a:r>
            <a:r>
              <a:rPr lang="en-US" dirty="0"/>
              <a:t>D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/</a:t>
            </a:r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 smtClean="0"/>
              <a:t> + </a:t>
            </a:r>
            <a:r>
              <a:rPr lang="en-US" dirty="0"/>
              <a:t>g 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11075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revised the chapter 4 about valuation of long term securities and solved the problems at the end of chapter.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2159</Words>
  <Application>Microsoft Office PowerPoint</Application>
  <PresentationFormat>On-screen Show (4:3)</PresentationFormat>
  <Paragraphs>392</Paragraphs>
  <Slides>51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Summary of Last Lecture</vt:lpstr>
      <vt:lpstr>Revision of  Chapter 4</vt:lpstr>
      <vt:lpstr>What is Value?</vt:lpstr>
      <vt:lpstr>What is Value?</vt:lpstr>
      <vt:lpstr>What is Value?</vt:lpstr>
      <vt:lpstr>Important Bond Terms</vt:lpstr>
      <vt:lpstr>Important Bond Terms</vt:lpstr>
      <vt:lpstr>Different Types of Bonds</vt:lpstr>
      <vt:lpstr>Different Types of Bonds</vt:lpstr>
      <vt:lpstr>Different Types of Bonds</vt:lpstr>
      <vt:lpstr>Semiannual Compounding</vt:lpstr>
      <vt:lpstr>Semiannual Compounding</vt:lpstr>
      <vt:lpstr>Preferred Stock Valuation</vt:lpstr>
      <vt:lpstr>Preferred Stock Valuation</vt:lpstr>
      <vt:lpstr>Common Stock Valuation</vt:lpstr>
      <vt:lpstr>Common Stock Valuation</vt:lpstr>
      <vt:lpstr>Dividend Valuation Model</vt:lpstr>
      <vt:lpstr>Adjusted Dividend Valuation Model</vt:lpstr>
      <vt:lpstr>Dividend Growth Pattern Assumptions</vt:lpstr>
      <vt:lpstr>Constant Growth Model</vt:lpstr>
      <vt:lpstr>Zero Growth Model</vt:lpstr>
      <vt:lpstr>Growth Phases Model</vt:lpstr>
      <vt:lpstr>Growth Phases Model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Calculating Rates of Return (or Yields)</vt:lpstr>
      <vt:lpstr>Determining Bond YTM</vt:lpstr>
      <vt:lpstr>Determining the YTM</vt:lpstr>
      <vt:lpstr>YTM Solution (Try 9%)</vt:lpstr>
      <vt:lpstr>YTM Solution (Try 7%)</vt:lpstr>
      <vt:lpstr>YTM Solution (Interpolate)</vt:lpstr>
      <vt:lpstr>YTM Solution (Interpolate)</vt:lpstr>
      <vt:lpstr>Determining Semiannual Coupon Bond YTM</vt:lpstr>
      <vt:lpstr>Bond Price - Yield Relationship</vt:lpstr>
      <vt:lpstr>Determining the Yield on Preferred Stock</vt:lpstr>
      <vt:lpstr>Preferred Stock Yield Example</vt:lpstr>
      <vt:lpstr>Determining the Yield on Common Stock</vt:lpstr>
      <vt:lpstr>Slide 45</vt:lpstr>
      <vt:lpstr>Slide 46</vt:lpstr>
      <vt:lpstr>Slide 47</vt:lpstr>
      <vt:lpstr>Slide 48</vt:lpstr>
      <vt:lpstr>Slide 49</vt:lpstr>
      <vt:lpstr>Slide 50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Last Lecture</dc:title>
  <dc:creator>Dr. Muhammad Azhar Khan</dc:creator>
  <cp:lastModifiedBy>NTS</cp:lastModifiedBy>
  <cp:revision>20</cp:revision>
  <dcterms:created xsi:type="dcterms:W3CDTF">2012-12-09T14:46:54Z</dcterms:created>
  <dcterms:modified xsi:type="dcterms:W3CDTF">2012-12-21T13:31:34Z</dcterms:modified>
</cp:coreProperties>
</file>