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5" r:id="rId2"/>
    <p:sldId id="256" r:id="rId3"/>
    <p:sldId id="322" r:id="rId4"/>
    <p:sldId id="258" r:id="rId5"/>
    <p:sldId id="326" r:id="rId6"/>
    <p:sldId id="259" r:id="rId7"/>
    <p:sldId id="260" r:id="rId8"/>
    <p:sldId id="261" r:id="rId9"/>
    <p:sldId id="262" r:id="rId10"/>
    <p:sldId id="263" r:id="rId11"/>
    <p:sldId id="264" r:id="rId12"/>
    <p:sldId id="32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317" r:id="rId22"/>
    <p:sldId id="273" r:id="rId23"/>
    <p:sldId id="274" r:id="rId24"/>
    <p:sldId id="275" r:id="rId25"/>
    <p:sldId id="318" r:id="rId26"/>
    <p:sldId id="319" r:id="rId27"/>
    <p:sldId id="276" r:id="rId28"/>
    <p:sldId id="277" r:id="rId29"/>
    <p:sldId id="278" r:id="rId30"/>
    <p:sldId id="320" r:id="rId31"/>
    <p:sldId id="280" r:id="rId32"/>
    <p:sldId id="282" r:id="rId33"/>
    <p:sldId id="283" r:id="rId34"/>
    <p:sldId id="327" r:id="rId35"/>
    <p:sldId id="329" r:id="rId36"/>
    <p:sldId id="330" r:id="rId37"/>
    <p:sldId id="328" r:id="rId38"/>
    <p:sldId id="32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6" autoAdjust="0"/>
    <p:restoredTop sz="94715" autoAdjust="0"/>
  </p:normalViewPr>
  <p:slideViewPr>
    <p:cSldViewPr>
      <p:cViewPr varScale="1">
        <p:scale>
          <a:sx n="42" d="100"/>
          <a:sy n="42" d="100"/>
        </p:scale>
        <p:origin x="-950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278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45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4617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353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846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7367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8007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983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601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345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2438419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1203324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419D8-3230-42BD-8366-98E7040BBAD3}" type="datetimeFigureOut">
              <a:rPr lang="en-US" smtClean="0"/>
              <a:pPr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66E84-0D1E-402A-8B46-913EF10F8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349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hyperlink" Target="http://wps.aw.com/wps/media/objects/1924/1970895/AppendixA.pdf" TargetMode="Externa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Corporation's </a:t>
            </a:r>
            <a:r>
              <a:rPr lang="en-US" dirty="0"/>
              <a:t>taxable income and corporate tax rate - both average and marginal. </a:t>
            </a:r>
          </a:p>
          <a:p>
            <a:r>
              <a:rPr lang="en-US" dirty="0"/>
              <a:t>Different methods of depreciation. </a:t>
            </a:r>
            <a:r>
              <a:rPr lang="en-US" dirty="0" smtClean="0"/>
              <a:t>(Straight line method, DDB and MACRS methods)</a:t>
            </a:r>
            <a:endParaRPr lang="en-US" dirty="0"/>
          </a:p>
          <a:p>
            <a:r>
              <a:rPr lang="en-US" dirty="0"/>
              <a:t>Acquisition of assets through the use of </a:t>
            </a:r>
            <a:r>
              <a:rPr lang="en-US" dirty="0" smtClean="0"/>
              <a:t>debt or equity </a:t>
            </a:r>
            <a:r>
              <a:rPr lang="en-US" dirty="0"/>
              <a:t>financing and tax advantages </a:t>
            </a:r>
            <a:r>
              <a:rPr lang="en-US" dirty="0" smtClean="0"/>
              <a:t>attached with debt financing over </a:t>
            </a:r>
            <a:r>
              <a:rPr lang="en-US" dirty="0"/>
              <a:t>both common and preferred stock financing. </a:t>
            </a:r>
          </a:p>
          <a:p>
            <a:r>
              <a:rPr lang="en-US" dirty="0"/>
              <a:t>Financial markets. </a:t>
            </a:r>
          </a:p>
          <a:p>
            <a:r>
              <a:rPr lang="en-US" dirty="0"/>
              <a:t>Ratings of the different rating agencies help </a:t>
            </a:r>
            <a:r>
              <a:rPr lang="en-US" dirty="0" smtClean="0"/>
              <a:t>investors to decide for reliable investments.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121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Chapter 3</a:t>
            </a:r>
            <a:br>
              <a:rPr lang="en-US" dirty="0" smtClean="0"/>
            </a:br>
            <a:r>
              <a:rPr lang="en-US" dirty="0" smtClean="0"/>
              <a:t>Time Value of Money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478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After this lecture you will be able to </a:t>
            </a:r>
          </a:p>
          <a:p>
            <a:r>
              <a:rPr lang="en-US" dirty="0" smtClean="0"/>
              <a:t>Understand the concept and importance of Time value of money</a:t>
            </a:r>
          </a:p>
          <a:p>
            <a:r>
              <a:rPr lang="en-US" dirty="0" smtClean="0"/>
              <a:t>Simple and Compound interest</a:t>
            </a:r>
          </a:p>
          <a:p>
            <a:r>
              <a:rPr lang="en-US" dirty="0" smtClean="0"/>
              <a:t>Future value of single deposit</a:t>
            </a:r>
          </a:p>
          <a:p>
            <a:r>
              <a:rPr lang="en-US" dirty="0" smtClean="0"/>
              <a:t>Present value of single deposit</a:t>
            </a:r>
          </a:p>
          <a:p>
            <a:r>
              <a:rPr lang="en-US" dirty="0" smtClean="0"/>
              <a:t>How to quickly solve the problems using the Tables given in the appendix of the 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898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The Interest Rate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ct val="75000"/>
              </a:spcAft>
              <a:buNone/>
              <a:defRPr/>
            </a:pPr>
            <a:r>
              <a:rPr lang="en-US" dirty="0" smtClean="0"/>
              <a:t>What will be your choice: </a:t>
            </a:r>
          </a:p>
          <a:p>
            <a:pPr>
              <a:spcAft>
                <a:spcPct val="75000"/>
              </a:spcAft>
              <a:buNone/>
              <a:defRPr/>
            </a:pPr>
            <a:r>
              <a:rPr lang="en-US" u="sng" dirty="0" err="1" smtClean="0"/>
              <a:t>Rs</a:t>
            </a:r>
            <a:r>
              <a:rPr lang="en-US" u="sng" dirty="0" smtClean="0"/>
              <a:t>. 10,000</a:t>
            </a:r>
            <a:r>
              <a:rPr lang="en-US" dirty="0" smtClean="0"/>
              <a:t> today or </a:t>
            </a:r>
            <a:r>
              <a:rPr lang="en-US" u="sng" dirty="0" err="1" smtClean="0"/>
              <a:t>Rs</a:t>
            </a:r>
            <a:r>
              <a:rPr lang="en-US" u="sng" dirty="0" smtClean="0"/>
              <a:t>. 10,000 </a:t>
            </a:r>
            <a:r>
              <a:rPr lang="en-US" dirty="0"/>
              <a:t>in 5 years? </a:t>
            </a:r>
            <a:endParaRPr lang="en-US" sz="3200" dirty="0" smtClean="0"/>
          </a:p>
          <a:p>
            <a:pPr>
              <a:spcAft>
                <a:spcPct val="75000"/>
              </a:spcAft>
              <a:buFont typeface="Monotype Sorts" pitchFamily="2" charset="2"/>
              <a:buNone/>
              <a:defRPr/>
            </a:pPr>
            <a:r>
              <a:rPr lang="en-US" sz="3200" dirty="0" smtClean="0"/>
              <a:t>Obviously, </a:t>
            </a:r>
            <a:r>
              <a:rPr lang="en-US" u="sng" dirty="0" err="1" smtClean="0"/>
              <a:t>Rs</a:t>
            </a:r>
            <a:r>
              <a:rPr lang="en-US" u="sng" dirty="0" smtClean="0"/>
              <a:t>. </a:t>
            </a:r>
            <a:r>
              <a:rPr lang="en-US" sz="3200" u="sng" dirty="0" smtClean="0"/>
              <a:t>10,000</a:t>
            </a:r>
            <a:r>
              <a:rPr lang="en-US" sz="3200" dirty="0" smtClean="0"/>
              <a:t> today.</a:t>
            </a:r>
            <a:endParaRPr lang="en-US" sz="1600" dirty="0" smtClean="0"/>
          </a:p>
          <a:p>
            <a:pPr>
              <a:spcAft>
                <a:spcPct val="75000"/>
              </a:spcAft>
              <a:buFont typeface="Monotype Sorts" pitchFamily="2" charset="2"/>
              <a:buNone/>
              <a:defRPr/>
            </a:pPr>
            <a:r>
              <a:rPr lang="en-US" sz="3200" dirty="0" smtClean="0"/>
              <a:t>This concept is known as </a:t>
            </a:r>
            <a:r>
              <a:rPr lang="en-US" sz="3200" u="sng" dirty="0" smtClean="0"/>
              <a:t>Time Value of Money</a:t>
            </a:r>
            <a:endParaRPr lang="en-US" sz="3200" i="1" u="sng" dirty="0" smtClean="0"/>
          </a:p>
        </p:txBody>
      </p:sp>
    </p:spTree>
    <p:extLst>
      <p:ext uri="{BB962C8B-B14F-4D97-AF65-F5344CB8AC3E}">
        <p14:creationId xmlns:p14="http://schemas.microsoft.com/office/powerpoint/2010/main" xmlns="" val="3009527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can purchase a bicycle today for </a:t>
            </a:r>
            <a:r>
              <a:rPr lang="en-US" dirty="0" err="1" smtClean="0"/>
              <a:t>Rs</a:t>
            </a:r>
            <a:r>
              <a:rPr lang="en-US" dirty="0" smtClean="0"/>
              <a:t>. 10,000, would you be able to purchase the same bicycle 5 years from now.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026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TIME VALUE OF MONEY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ct val="75000"/>
              </a:spcAft>
              <a:buFont typeface="Monotype Sorts" pitchFamily="2" charset="2"/>
              <a:buNone/>
              <a:defRPr/>
            </a:pPr>
            <a:r>
              <a:rPr lang="en-US" sz="3200" dirty="0" smtClean="0"/>
              <a:t>An efficient funds management requires a better funds allocation and arrangement.</a:t>
            </a:r>
          </a:p>
          <a:p>
            <a:pPr marL="0" indent="0">
              <a:spcAft>
                <a:spcPct val="75000"/>
              </a:spcAft>
              <a:buFont typeface="Monotype Sorts" pitchFamily="2" charset="2"/>
              <a:buNone/>
              <a:defRPr/>
            </a:pPr>
            <a:r>
              <a:rPr lang="en-US" dirty="0" smtClean="0"/>
              <a:t>e.g. there is always an opportunity to earn an interest rate on deposits instead of exposing them to other investment opportunities.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1966042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Types of Interest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u="sng" dirty="0"/>
              <a:t>Simple Interest</a:t>
            </a:r>
          </a:p>
          <a:p>
            <a:pPr marL="338138" lvl="1" indent="0">
              <a:spcAft>
                <a:spcPct val="20000"/>
              </a:spcAft>
              <a:buNone/>
              <a:defRPr/>
            </a:pPr>
            <a:r>
              <a:rPr lang="en-US" sz="3200" dirty="0"/>
              <a:t>Interest </a:t>
            </a:r>
            <a:r>
              <a:rPr lang="en-US" sz="3200" dirty="0" smtClean="0"/>
              <a:t>paid or earned </a:t>
            </a:r>
            <a:r>
              <a:rPr lang="en-US" sz="3200" dirty="0"/>
              <a:t>on only the original </a:t>
            </a:r>
            <a:r>
              <a:rPr lang="en-US" sz="3200" dirty="0" smtClean="0"/>
              <a:t>principal amount  </a:t>
            </a:r>
            <a:r>
              <a:rPr lang="en-US" sz="3200" dirty="0"/>
              <a:t>borrowed </a:t>
            </a:r>
            <a:r>
              <a:rPr lang="en-US" sz="3200" dirty="0" smtClean="0"/>
              <a:t>or lent.</a:t>
            </a:r>
            <a:endParaRPr lang="en-US" sz="3200" dirty="0"/>
          </a:p>
          <a:p>
            <a:pPr marL="0" indent="0">
              <a:buNone/>
              <a:defRPr/>
            </a:pPr>
            <a:endParaRPr lang="en-US" sz="3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3200" u="sng" dirty="0" smtClean="0"/>
              <a:t>Compound Interest</a:t>
            </a:r>
          </a:p>
          <a:p>
            <a:pPr marL="338138" lvl="1" indent="0">
              <a:buFont typeface="Monotype Sorts" pitchFamily="2" charset="2"/>
              <a:buNone/>
              <a:defRPr/>
            </a:pPr>
            <a:r>
              <a:rPr lang="en-US" sz="3200" dirty="0" smtClean="0"/>
              <a:t>Interest paid or earned on the principal and any previous interest earned.</a:t>
            </a:r>
          </a:p>
        </p:txBody>
      </p:sp>
    </p:spTree>
    <p:extLst>
      <p:ext uri="{BB962C8B-B14F-4D97-AF65-F5344CB8AC3E}">
        <p14:creationId xmlns:p14="http://schemas.microsoft.com/office/powerpoint/2010/main" xmlns="" val="3179432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Simple Interest Formula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620000" cy="40386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u="sng" dirty="0" smtClean="0"/>
              <a:t>Formula</a:t>
            </a:r>
            <a:r>
              <a:rPr lang="en-US" dirty="0" smtClean="0"/>
              <a:t>	SI = P</a:t>
            </a:r>
            <a:r>
              <a:rPr lang="en-US" baseline="-25000" dirty="0" smtClean="0"/>
              <a:t>0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)(n)</a:t>
            </a:r>
            <a:r>
              <a:rPr lang="en-US" sz="3200" dirty="0" smtClean="0"/>
              <a:t>	</a:t>
            </a:r>
          </a:p>
          <a:p>
            <a:pPr lvl="1">
              <a:buFont typeface="Monotype Sorts" pitchFamily="2" charset="2"/>
              <a:buNone/>
              <a:defRPr/>
            </a:pPr>
            <a:r>
              <a:rPr lang="en-US" dirty="0" smtClean="0"/>
              <a:t>	</a:t>
            </a:r>
            <a:r>
              <a:rPr lang="en-US" sz="3200" dirty="0" smtClean="0"/>
              <a:t>SI:	Simple Interest</a:t>
            </a:r>
          </a:p>
          <a:p>
            <a:pPr lvl="1">
              <a:buFont typeface="Monotype Sorts" pitchFamily="2" charset="2"/>
              <a:buNone/>
              <a:defRPr/>
            </a:pPr>
            <a:r>
              <a:rPr lang="en-US" sz="3200" dirty="0" smtClean="0"/>
              <a:t>	P</a:t>
            </a:r>
            <a:r>
              <a:rPr lang="en-US" sz="3200" baseline="-25000" dirty="0" smtClean="0"/>
              <a:t>0</a:t>
            </a:r>
            <a:r>
              <a:rPr lang="en-US" sz="3200" dirty="0" smtClean="0"/>
              <a:t>:	Amount Deposited today (t=0)</a:t>
            </a:r>
          </a:p>
          <a:p>
            <a:pPr lvl="1">
              <a:buFont typeface="Monotype Sorts" pitchFamily="2" charset="2"/>
              <a:buNone/>
              <a:defRPr/>
            </a:pPr>
            <a:r>
              <a:rPr lang="en-US" sz="3200" dirty="0" smtClean="0"/>
              <a:t>	i:	Interest Rate per Period</a:t>
            </a:r>
          </a:p>
          <a:p>
            <a:pPr lvl="1">
              <a:buFont typeface="Monotype Sorts" pitchFamily="2" charset="2"/>
              <a:buNone/>
              <a:defRPr/>
            </a:pPr>
            <a:r>
              <a:rPr lang="en-US" sz="3200" dirty="0" smtClean="0"/>
              <a:t>	n:	Number of Time Periods</a:t>
            </a:r>
          </a:p>
        </p:txBody>
      </p:sp>
    </p:spTree>
    <p:extLst>
      <p:ext uri="{BB962C8B-B14F-4D97-AF65-F5344CB8AC3E}">
        <p14:creationId xmlns:p14="http://schemas.microsoft.com/office/powerpoint/2010/main" xmlns="" val="4121345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Simple Interest Example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ct val="75000"/>
              </a:spcAft>
              <a:buNone/>
              <a:defRPr/>
            </a:pPr>
            <a:r>
              <a:rPr lang="en-US" sz="3600" dirty="0"/>
              <a:t>Assume that you deposit </a:t>
            </a:r>
            <a:r>
              <a:rPr lang="en-US" sz="3600" dirty="0" smtClean="0"/>
              <a:t>$100 </a:t>
            </a:r>
            <a:r>
              <a:rPr lang="en-US" sz="3600" dirty="0"/>
              <a:t>in an account earning </a:t>
            </a:r>
            <a:r>
              <a:rPr lang="en-US" sz="3600" dirty="0" smtClean="0"/>
              <a:t>8% </a:t>
            </a:r>
            <a:r>
              <a:rPr lang="en-US" sz="3600" dirty="0"/>
              <a:t>simple interest for 2 years.  </a:t>
            </a:r>
            <a:r>
              <a:rPr lang="en-US" sz="3600" i="1" dirty="0"/>
              <a:t>What is the accumulated interest at the end of the 2nd year</a:t>
            </a:r>
            <a:r>
              <a:rPr lang="en-US" sz="3600" i="1" dirty="0" smtClean="0"/>
              <a:t>?</a:t>
            </a:r>
          </a:p>
          <a:p>
            <a:pPr marL="0" indent="0">
              <a:spcAft>
                <a:spcPct val="75000"/>
              </a:spcAft>
              <a:buNone/>
              <a:defRPr/>
            </a:pPr>
            <a:r>
              <a:rPr lang="en-US" sz="3600" i="1" dirty="0" smtClean="0"/>
              <a:t>Simple interest </a:t>
            </a:r>
            <a:r>
              <a:rPr lang="en-US" sz="3600" dirty="0" smtClean="0"/>
              <a:t>	= P</a:t>
            </a:r>
            <a:r>
              <a:rPr lang="en-US" sz="3600" baseline="-25000" dirty="0" smtClean="0"/>
              <a:t>0</a:t>
            </a:r>
            <a:r>
              <a:rPr lang="en-US" sz="3600" dirty="0" smtClean="0"/>
              <a:t>(</a:t>
            </a:r>
            <a:r>
              <a:rPr lang="en-US" sz="3600" dirty="0" err="1" smtClean="0"/>
              <a:t>i</a:t>
            </a:r>
            <a:r>
              <a:rPr lang="en-US" sz="3600" dirty="0" smtClean="0"/>
              <a:t>)(n)							= $100(.08)(2)  					= $16</a:t>
            </a:r>
          </a:p>
        </p:txBody>
      </p:sp>
    </p:spTree>
    <p:extLst>
      <p:ext uri="{BB962C8B-B14F-4D97-AF65-F5344CB8AC3E}">
        <p14:creationId xmlns:p14="http://schemas.microsoft.com/office/powerpoint/2010/main" xmlns="" val="1781200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Future Value using Simple Interest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/>
              <a:t>What is the Future Value (FV) of the deposit?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    </a:t>
            </a:r>
            <a:r>
              <a:rPr lang="en-US" dirty="0"/>
              <a:t>		FV 	= P</a:t>
            </a:r>
            <a:r>
              <a:rPr lang="en-US" baseline="-25000" dirty="0"/>
              <a:t>0</a:t>
            </a:r>
            <a:r>
              <a:rPr lang="en-US" dirty="0"/>
              <a:t> + SI 							= $</a:t>
            </a:r>
            <a:r>
              <a:rPr lang="en-US" dirty="0" smtClean="0"/>
              <a:t>100 </a:t>
            </a:r>
            <a:r>
              <a:rPr lang="en-US" dirty="0"/>
              <a:t>+ $</a:t>
            </a:r>
            <a:r>
              <a:rPr lang="en-US" dirty="0" smtClean="0"/>
              <a:t>16</a:t>
            </a:r>
            <a:r>
              <a:rPr lang="en-US" dirty="0"/>
              <a:t>					</a:t>
            </a:r>
            <a:r>
              <a:rPr lang="en-US" dirty="0" smtClean="0"/>
              <a:t>	= </a:t>
            </a:r>
            <a:r>
              <a:rPr lang="en-US" dirty="0"/>
              <a:t>$</a:t>
            </a:r>
            <a:r>
              <a:rPr lang="en-US" dirty="0" smtClean="0"/>
              <a:t>116</a:t>
            </a:r>
            <a:endParaRPr lang="en-US" dirty="0"/>
          </a:p>
          <a:p>
            <a:pPr>
              <a:defRPr/>
            </a:pPr>
            <a:r>
              <a:rPr lang="en-US" u="sng" dirty="0"/>
              <a:t>Future Value</a:t>
            </a:r>
            <a:r>
              <a:rPr lang="en-US" dirty="0"/>
              <a:t> is the value at some future time of a present amount of money, or a series of payments, </a:t>
            </a:r>
            <a:r>
              <a:rPr lang="en-US" dirty="0" smtClean="0"/>
              <a:t>calculated </a:t>
            </a:r>
            <a:r>
              <a:rPr lang="en-US" dirty="0"/>
              <a:t>at a given interest rate.</a:t>
            </a:r>
          </a:p>
          <a:p>
            <a:pPr>
              <a:defRPr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31766690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Present Value in Simple Interest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200" dirty="0" smtClean="0"/>
              <a:t>What is the Present Value (PV) of the previous problem?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200" dirty="0"/>
              <a:t>	</a:t>
            </a:r>
            <a:r>
              <a:rPr lang="en-US" sz="3200" dirty="0" smtClean="0"/>
              <a:t>The </a:t>
            </a:r>
            <a:r>
              <a:rPr lang="en-US" sz="3200" dirty="0"/>
              <a:t>Present Value is simply the </a:t>
            </a:r>
            <a:r>
              <a:rPr lang="en-US" sz="3200" dirty="0" smtClean="0"/>
              <a:t>$100 </a:t>
            </a:r>
            <a:r>
              <a:rPr lang="en-US" sz="3200" dirty="0"/>
              <a:t>you originally </a:t>
            </a:r>
            <a:r>
              <a:rPr lang="en-US" sz="3200" dirty="0" smtClean="0"/>
              <a:t>deposited. That </a:t>
            </a:r>
            <a:r>
              <a:rPr lang="en-US" sz="3200" dirty="0"/>
              <a:t>is the value </a:t>
            </a:r>
            <a:r>
              <a:rPr lang="en-US" sz="3200" dirty="0" smtClean="0"/>
              <a:t>today</a:t>
            </a:r>
          </a:p>
          <a:p>
            <a:pPr>
              <a:defRPr/>
            </a:pPr>
            <a:endParaRPr lang="en-US" sz="3200" u="sng" dirty="0" smtClean="0"/>
          </a:p>
          <a:p>
            <a:pPr>
              <a:defRPr/>
            </a:pPr>
            <a:r>
              <a:rPr lang="en-US" sz="3200" u="sng" dirty="0" smtClean="0"/>
              <a:t>Present </a:t>
            </a:r>
            <a:r>
              <a:rPr lang="en-US" sz="3200" u="sng" dirty="0"/>
              <a:t>Value</a:t>
            </a:r>
            <a:r>
              <a:rPr lang="en-US" sz="3200" dirty="0"/>
              <a:t> is the current value of a future amount of money, or a series of payments, </a:t>
            </a:r>
            <a:r>
              <a:rPr lang="en-US" sz="3200" dirty="0" smtClean="0"/>
              <a:t>calculated </a:t>
            </a:r>
            <a:r>
              <a:rPr lang="en-US" sz="3200" dirty="0"/>
              <a:t>at a given interest rate.</a:t>
            </a:r>
          </a:p>
          <a:p>
            <a:pPr>
              <a:defRPr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1678893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Compound Interest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interest rate that applies both on the principal amount and the interest earned on it during the previous year or years.</a:t>
            </a:r>
          </a:p>
          <a:p>
            <a:r>
              <a:rPr lang="en-US" dirty="0" smtClean="0"/>
              <a:t>Most of the deposits in financial institutions earn compound interest.</a:t>
            </a:r>
          </a:p>
          <a:p>
            <a:r>
              <a:rPr lang="en-US" dirty="0" smtClean="0"/>
              <a:t>Deposits grow exponentially in compound interest where as with simple interest they grow linearly.</a:t>
            </a:r>
          </a:p>
        </p:txBody>
      </p:sp>
    </p:spTree>
    <p:extLst>
      <p:ext uri="{BB962C8B-B14F-4D97-AF65-F5344CB8AC3E}">
        <p14:creationId xmlns:p14="http://schemas.microsoft.com/office/powerpoint/2010/main" xmlns="" val="214309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458200" cy="9144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Why Compound Interest?</a:t>
            </a:r>
          </a:p>
        </p:txBody>
      </p:sp>
      <p:pic>
        <p:nvPicPr>
          <p:cNvPr id="1028" name="Picture 4" descr="http://apnaplan.com/wp-content/uploads/2012/04/Compound-Interest-VS-Simple-Interest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4733" y="1920663"/>
            <a:ext cx="8796867" cy="490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83820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Growth pattern of </a:t>
            </a:r>
            <a:r>
              <a:rPr lang="en-US" sz="2800" dirty="0" err="1" smtClean="0"/>
              <a:t>Rs</a:t>
            </a:r>
            <a:r>
              <a:rPr lang="en-US" sz="2800" dirty="0" smtClean="0"/>
              <a:t>. 1 Lakh in 25 years with interest rate of 10% per year simple and compound.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168547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Future Value of a Single Deposit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</a:t>
            </a:r>
            <a:r>
              <a:rPr lang="en-US" sz="3300" dirty="0" smtClean="0"/>
              <a:t>Assume that you deposit </a:t>
            </a:r>
            <a:r>
              <a:rPr lang="en-US" sz="33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$1,000</a:t>
            </a:r>
            <a:r>
              <a:rPr lang="en-US" sz="3300" dirty="0" smtClean="0"/>
              <a:t> at a compound interest rate of 7% for </a:t>
            </a:r>
            <a:r>
              <a:rPr lang="en-US" sz="33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 years</a:t>
            </a:r>
            <a:r>
              <a:rPr lang="en-US" sz="3300" dirty="0" smtClean="0"/>
              <a:t>.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1204913" y="3657600"/>
            <a:ext cx="6697347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3200" b="0" dirty="0"/>
              <a:t>  </a:t>
            </a:r>
            <a:r>
              <a:rPr lang="en-US" b="0" dirty="0"/>
              <a:t>0                   </a:t>
            </a:r>
            <a:r>
              <a:rPr lang="en-US" b="0" dirty="0" smtClean="0"/>
              <a:t>                            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dirty="0"/>
              <a:t>1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b="0" dirty="0"/>
              <a:t>                  </a:t>
            </a:r>
            <a:r>
              <a:rPr lang="en-US" b="0" dirty="0" smtClean="0"/>
              <a:t>                            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936556" y="4802188"/>
            <a:ext cx="1327287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$1,000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7313238" y="5455415"/>
            <a:ext cx="498535" cy="3667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00200" y="3962400"/>
            <a:ext cx="6019800" cy="1905000"/>
            <a:chOff x="1600200" y="3962400"/>
            <a:chExt cx="6019800" cy="1905000"/>
          </a:xfrm>
        </p:grpSpPr>
        <p:sp>
          <p:nvSpPr>
            <p:cNvPr id="25606" name="Line 6"/>
            <p:cNvSpPr>
              <a:spLocks noChangeShapeType="1"/>
            </p:cNvSpPr>
            <p:nvPr/>
          </p:nvSpPr>
          <p:spPr bwMode="auto">
            <a:xfrm>
              <a:off x="1600200" y="4648200"/>
              <a:ext cx="60198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07" name="Line 7"/>
            <p:cNvSpPr>
              <a:spLocks noChangeShapeType="1"/>
            </p:cNvSpPr>
            <p:nvPr/>
          </p:nvSpPr>
          <p:spPr bwMode="auto">
            <a:xfrm>
              <a:off x="160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08" name="Line 8"/>
            <p:cNvSpPr>
              <a:spLocks noChangeShapeType="1"/>
            </p:cNvSpPr>
            <p:nvPr/>
          </p:nvSpPr>
          <p:spPr bwMode="auto">
            <a:xfrm>
              <a:off x="76200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11"/>
            <p:cNvSpPr>
              <a:spLocks noChangeShapeType="1"/>
            </p:cNvSpPr>
            <p:nvPr/>
          </p:nvSpPr>
          <p:spPr bwMode="auto">
            <a:xfrm>
              <a:off x="1600200" y="5410200"/>
              <a:ext cx="0" cy="457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Line 12"/>
            <p:cNvSpPr>
              <a:spLocks noChangeShapeType="1"/>
            </p:cNvSpPr>
            <p:nvPr/>
          </p:nvSpPr>
          <p:spPr bwMode="auto">
            <a:xfrm>
              <a:off x="1600200" y="5867400"/>
              <a:ext cx="2971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Rectangle 14"/>
            <p:cNvSpPr>
              <a:spLocks noChangeArrowheads="1"/>
            </p:cNvSpPr>
            <p:nvPr/>
          </p:nvSpPr>
          <p:spPr bwMode="auto">
            <a:xfrm>
              <a:off x="2424113" y="3962400"/>
              <a:ext cx="557846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7%</a:t>
              </a:r>
            </a:p>
          </p:txBody>
        </p:sp>
        <p:sp>
          <p:nvSpPr>
            <p:cNvPr id="25615" name="Line 15"/>
            <p:cNvSpPr>
              <a:spLocks noChangeShapeType="1"/>
            </p:cNvSpPr>
            <p:nvPr/>
          </p:nvSpPr>
          <p:spPr bwMode="auto">
            <a:xfrm>
              <a:off x="45720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16"/>
            <p:cNvSpPr>
              <a:spLocks noChangeShapeType="1"/>
            </p:cNvSpPr>
            <p:nvPr/>
          </p:nvSpPr>
          <p:spPr bwMode="auto">
            <a:xfrm>
              <a:off x="4572000" y="5867400"/>
              <a:ext cx="3048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281403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Future Value of Single Deposit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3200" dirty="0" smtClean="0"/>
              <a:t> 	=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sz="3200" dirty="0" smtClean="0"/>
              <a:t> (1+i)</a:t>
            </a:r>
            <a:r>
              <a:rPr lang="en-US" sz="3200" baseline="30000" dirty="0" smtClean="0"/>
              <a:t>1</a:t>
            </a:r>
            <a:r>
              <a:rPr lang="en-US" sz="3200" dirty="0" smtClean="0"/>
              <a:t> 	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sz="3200" dirty="0" smtClean="0"/>
              <a:t>=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$1,000 </a:t>
            </a:r>
            <a:r>
              <a:rPr lang="en-US" sz="3200" dirty="0" smtClean="0"/>
              <a:t>(1.07)						=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$1,070</a:t>
            </a:r>
            <a:endParaRPr lang="en-US" sz="32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sz="3200" u="sng" dirty="0" smtClean="0"/>
              <a:t>Compound Interest</a:t>
            </a:r>
            <a:endParaRPr lang="en-US" sz="32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sz="3200" dirty="0" smtClean="0"/>
              <a:t>	During the first year of deposit simple and compound interest will remain the same i.e. $70, but from second year the principal amount will become $1070 for compound interest calculations.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3115843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/>
              <a:t>Future </a:t>
            </a:r>
            <a:r>
              <a:rPr lang="en-US" b="1" u="sng" dirty="0" smtClean="0"/>
              <a:t>Value of Single Deposit</a:t>
            </a:r>
            <a:endParaRPr lang="en-US" b="1" u="sng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defTabSz="396875">
              <a:buFont typeface="Monotype Sorts" pitchFamily="2" charset="2"/>
              <a:buNone/>
              <a:defRPr/>
            </a:pP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sz="35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3500" dirty="0" smtClean="0"/>
              <a:t> 	= 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sz="35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500" dirty="0" smtClean="0"/>
              <a:t>(1+i)</a:t>
            </a:r>
            <a:r>
              <a:rPr lang="en-US" sz="3500" baseline="30000" dirty="0" smtClean="0"/>
              <a:t>1</a:t>
            </a:r>
            <a:r>
              <a:rPr lang="en-US" sz="3500" dirty="0" smtClean="0"/>
              <a:t> 		 	= 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$1,000</a:t>
            </a:r>
            <a:r>
              <a:rPr lang="en-US" sz="3500" dirty="0" smtClean="0"/>
              <a:t> (1.07)			  											= 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$1,070</a:t>
            </a:r>
            <a:endParaRPr lang="en-US" sz="3500" dirty="0" smtClean="0"/>
          </a:p>
          <a:p>
            <a:pPr defTabSz="396875">
              <a:buFont typeface="Monotype Sorts" pitchFamily="2" charset="2"/>
              <a:buNone/>
              <a:defRPr/>
            </a:pP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sz="35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sz="3500" dirty="0" smtClean="0"/>
              <a:t> 	= FV</a:t>
            </a:r>
            <a:r>
              <a:rPr lang="en-US" sz="3500" baseline="-25000" dirty="0" smtClean="0"/>
              <a:t>1</a:t>
            </a:r>
            <a:r>
              <a:rPr lang="en-US" sz="3500" dirty="0" smtClean="0"/>
              <a:t> (1+i)</a:t>
            </a:r>
            <a:r>
              <a:rPr lang="en-US" sz="3500" baseline="30000" dirty="0" smtClean="0"/>
              <a:t>1</a:t>
            </a:r>
            <a:r>
              <a:rPr lang="en-US" sz="3500" dirty="0" smtClean="0"/>
              <a:t> 															= 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sz="35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 </a:t>
            </a:r>
            <a:r>
              <a:rPr lang="en-US" sz="3500" dirty="0" smtClean="0"/>
              <a:t>(1+i)(1+i) 	= 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$1,000</a:t>
            </a:r>
            <a:r>
              <a:rPr lang="en-US" sz="3500" dirty="0" smtClean="0"/>
              <a:t>(1.07)(1.07)				= 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sz="35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sz="3500" baseline="-25000" dirty="0" smtClean="0"/>
              <a:t> </a:t>
            </a:r>
            <a:r>
              <a:rPr lang="en-US" sz="3500" dirty="0" smtClean="0"/>
              <a:t>(1+i)</a:t>
            </a:r>
            <a:r>
              <a:rPr lang="en-US" sz="3500" baseline="30000" dirty="0" smtClean="0"/>
              <a:t>2</a:t>
            </a:r>
            <a:r>
              <a:rPr lang="en-US" sz="3500" dirty="0" smtClean="0"/>
              <a:t>			= 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$1,000</a:t>
            </a:r>
            <a:r>
              <a:rPr lang="en-US" sz="3500" dirty="0" smtClean="0"/>
              <a:t>(1.07)</a:t>
            </a:r>
            <a:r>
              <a:rPr lang="en-US" sz="3500" baseline="30000" dirty="0" smtClean="0"/>
              <a:t>2</a:t>
            </a:r>
            <a:r>
              <a:rPr lang="en-US" sz="3500" dirty="0" smtClean="0"/>
              <a:t>														= 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$1,144.90</a:t>
            </a:r>
          </a:p>
          <a:p>
            <a:pPr marL="0" indent="0" defTabSz="396875">
              <a:buFont typeface="Monotype Sorts" pitchFamily="2" charset="2"/>
              <a:buNone/>
              <a:defRPr/>
            </a:pPr>
            <a:r>
              <a:rPr lang="en-US" sz="3200" dirty="0" smtClean="0"/>
              <a:t>You earned an </a:t>
            </a:r>
            <a:r>
              <a:rPr lang="en-US" sz="3200" i="1" dirty="0" smtClean="0"/>
              <a:t>EXTRA</a:t>
            </a:r>
            <a:r>
              <a:rPr lang="en-US" sz="3200" dirty="0" smtClean="0"/>
              <a:t> </a:t>
            </a:r>
            <a:r>
              <a:rPr lang="en-US" sz="32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$4.90</a:t>
            </a:r>
            <a:r>
              <a:rPr lang="en-US" sz="3200" dirty="0" smtClean="0"/>
              <a:t> in Year 2 with compound over simple interest. </a:t>
            </a:r>
          </a:p>
        </p:txBody>
      </p:sp>
    </p:spTree>
    <p:extLst>
      <p:ext uri="{BB962C8B-B14F-4D97-AF65-F5344CB8AC3E}">
        <p14:creationId xmlns:p14="http://schemas.microsoft.com/office/powerpoint/2010/main" xmlns="" val="3680899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General Formula of Future </a:t>
            </a:r>
            <a:r>
              <a:rPr lang="en-US" b="1" u="sng" dirty="0"/>
              <a:t>Value</a:t>
            </a:r>
            <a:endParaRPr lang="en-US" b="1" u="sng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		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 smtClean="0"/>
              <a:t> 	= P</a:t>
            </a:r>
            <a:r>
              <a:rPr lang="en-US" baseline="-25000" dirty="0" smtClean="0"/>
              <a:t>0</a:t>
            </a:r>
            <a:r>
              <a:rPr lang="en-US" dirty="0" smtClean="0"/>
              <a:t>(1+i)</a:t>
            </a:r>
            <a:r>
              <a:rPr lang="en-US" baseline="30000" dirty="0" smtClean="0"/>
              <a:t>1</a:t>
            </a:r>
            <a:endParaRPr lang="en-US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dirty="0" smtClean="0"/>
              <a:t> 	= P</a:t>
            </a:r>
            <a:r>
              <a:rPr lang="en-US" baseline="-25000" dirty="0" smtClean="0"/>
              <a:t>0</a:t>
            </a:r>
            <a:r>
              <a:rPr lang="en-US" dirty="0" smtClean="0"/>
              <a:t>(1+i)</a:t>
            </a:r>
            <a:r>
              <a:rPr lang="en-US" baseline="30000" dirty="0" smtClean="0"/>
              <a:t>2</a:t>
            </a:r>
            <a:endParaRPr lang="en-US" sz="800" baseline="30000" dirty="0" smtClean="0"/>
          </a:p>
          <a:p>
            <a:pPr>
              <a:buFont typeface="Monotype Sorts" pitchFamily="2" charset="2"/>
              <a:buNone/>
              <a:defRPr/>
            </a:pPr>
            <a:endParaRPr lang="en-US" sz="8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General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Future Value </a:t>
            </a:r>
            <a:r>
              <a:rPr lang="en-US" dirty="0" smtClean="0"/>
              <a:t>Formula: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	= P</a:t>
            </a:r>
            <a:r>
              <a:rPr lang="en-US" baseline="-25000" dirty="0" smtClean="0"/>
              <a:t>0</a:t>
            </a:r>
            <a:r>
              <a:rPr lang="en-US" dirty="0" smtClean="0"/>
              <a:t> (1+i)</a:t>
            </a:r>
            <a:r>
              <a:rPr lang="en-US" baseline="30000" dirty="0" smtClean="0"/>
              <a:t>n</a:t>
            </a:r>
            <a:r>
              <a:rPr lang="en-US" dirty="0" smtClean="0"/>
              <a:t> 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or  	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	= P</a:t>
            </a:r>
            <a:r>
              <a:rPr lang="en-US" baseline="-25000" dirty="0" smtClean="0"/>
              <a:t>0</a:t>
            </a:r>
            <a:r>
              <a:rPr lang="en-US" dirty="0" smtClean="0"/>
              <a:t> (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FVIF</a:t>
            </a:r>
            <a:r>
              <a:rPr lang="en-US" baseline="-25000" dirty="0" err="1" smtClean="0"/>
              <a:t>i,n</a:t>
            </a:r>
            <a:r>
              <a:rPr lang="en-US" dirty="0" smtClean="0"/>
              <a:t>)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Table 1 in the appendix of the book will help simplify the calculations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498008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"/>
            <a:ext cx="9144000" cy="6744455"/>
            <a:chOff x="0" y="1"/>
            <a:chExt cx="9144000" cy="6744455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14400"/>
              <a:ext cx="9144000" cy="5469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"/>
              <a:ext cx="8686800" cy="914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269067" y="6375124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hlinkClick r:id="rId5"/>
                </a:rPr>
                <a:t>http://wps.aw.com/wps/media/objects/1924/1970895/AppendixA.pdf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3429000"/>
              <a:ext cx="88392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35619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85800" y="1295401"/>
            <a:ext cx="7620000" cy="11430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sz="3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sz="3400" dirty="0" smtClean="0"/>
              <a:t>= </a:t>
            </a:r>
            <a:r>
              <a:rPr lang="en-US" sz="3400" dirty="0"/>
              <a:t>$1,000 (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FVIF</a:t>
            </a:r>
            <a:r>
              <a:rPr lang="en-US" sz="3400" baseline="-25000" dirty="0"/>
              <a:t>7%,2</a:t>
            </a:r>
            <a:r>
              <a:rPr lang="en-US" sz="3400" dirty="0"/>
              <a:t>)				= $1,000 (1.145</a:t>
            </a:r>
            <a:r>
              <a:rPr lang="en-US" sz="3400" dirty="0" smtClean="0"/>
              <a:t>) 	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$1,145</a:t>
            </a:r>
            <a:r>
              <a:rPr lang="en-US" sz="3400" dirty="0"/>
              <a:t> </a:t>
            </a:r>
            <a:endParaRPr lang="en-US" sz="2800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Using Future Value Tables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58079222"/>
              </p:ext>
            </p:extLst>
          </p:nvPr>
        </p:nvGraphicFramePr>
        <p:xfrm>
          <a:off x="635726" y="2428874"/>
          <a:ext cx="7893052" cy="4124326"/>
        </p:xfrm>
        <a:graphic>
          <a:graphicData uri="http://schemas.openxmlformats.org/presentationml/2006/ole">
            <p:oleObj spid="_x0000_s3084" name="Worksheet" r:id="rId3" imgW="4305287" imgH="2000208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541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8991600" cy="19050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4000" dirty="0" smtClean="0"/>
              <a:t>	</a:t>
            </a:r>
            <a:r>
              <a:rPr lang="en-US" dirty="0" smtClean="0"/>
              <a:t>Ms. </a:t>
            </a:r>
            <a:r>
              <a:rPr lang="en-US" dirty="0" err="1" smtClean="0"/>
              <a:t>Hamna</a:t>
            </a:r>
            <a:r>
              <a:rPr lang="en-US" dirty="0" smtClean="0"/>
              <a:t> wants to know how large her deposit of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$10,000</a:t>
            </a:r>
            <a:r>
              <a:rPr lang="en-US" dirty="0" smtClean="0"/>
              <a:t> today will become at a compound annual interest rate of 10% for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 years</a:t>
            </a:r>
            <a:r>
              <a:rPr lang="en-US" dirty="0" smtClean="0"/>
              <a:t>.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382000" cy="127635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Problem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128713" y="3657600"/>
            <a:ext cx="6716583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3200" b="0" dirty="0" smtClean="0"/>
              <a:t>    </a:t>
            </a:r>
            <a:r>
              <a:rPr lang="en-US" b="0" dirty="0"/>
              <a:t>0      </a:t>
            </a:r>
            <a:r>
              <a:rPr lang="en-US" b="0" dirty="0" smtClean="0"/>
              <a:t>	            </a:t>
            </a:r>
            <a:r>
              <a:rPr lang="en-US" b="0" dirty="0"/>
              <a:t>1  </a:t>
            </a:r>
            <a:r>
              <a:rPr lang="en-US" b="0" dirty="0" smtClean="0"/>
              <a:t>                    </a:t>
            </a:r>
            <a:r>
              <a:rPr lang="en-US" b="0" dirty="0"/>
              <a:t>2   </a:t>
            </a:r>
            <a:r>
              <a:rPr lang="en-US" b="0" dirty="0" smtClean="0"/>
              <a:t>                    </a:t>
            </a:r>
            <a:r>
              <a:rPr lang="en-US" b="0" dirty="0"/>
              <a:t>3   </a:t>
            </a:r>
            <a:r>
              <a:rPr lang="en-US" b="0" dirty="0" smtClean="0"/>
              <a:t>                  </a:t>
            </a:r>
            <a:r>
              <a:rPr lang="en-US" b="0" dirty="0"/>
              <a:t>4  </a:t>
            </a:r>
            <a:r>
              <a:rPr lang="en-US" b="0" dirty="0" smtClean="0"/>
              <a:t>               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992115" y="4848225"/>
            <a:ext cx="119263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$10,000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00200" y="4162425"/>
            <a:ext cx="6353076" cy="1704975"/>
            <a:chOff x="1600200" y="4162425"/>
            <a:chExt cx="6353076" cy="1704975"/>
          </a:xfrm>
        </p:grpSpPr>
        <p:sp>
          <p:nvSpPr>
            <p:cNvPr id="31750" name="Line 6"/>
            <p:cNvSpPr>
              <a:spLocks noChangeShapeType="1"/>
            </p:cNvSpPr>
            <p:nvPr/>
          </p:nvSpPr>
          <p:spPr bwMode="auto">
            <a:xfrm>
              <a:off x="1600200" y="4648200"/>
              <a:ext cx="6172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1" name="Line 7"/>
            <p:cNvSpPr>
              <a:spLocks noChangeShapeType="1"/>
            </p:cNvSpPr>
            <p:nvPr/>
          </p:nvSpPr>
          <p:spPr bwMode="auto">
            <a:xfrm>
              <a:off x="160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2" name="Line 8"/>
            <p:cNvSpPr>
              <a:spLocks noChangeShapeType="1"/>
            </p:cNvSpPr>
            <p:nvPr/>
          </p:nvSpPr>
          <p:spPr bwMode="auto">
            <a:xfrm>
              <a:off x="7772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5" name="Line 11"/>
            <p:cNvSpPr>
              <a:spLocks noChangeShapeType="1"/>
            </p:cNvSpPr>
            <p:nvPr/>
          </p:nvSpPr>
          <p:spPr bwMode="auto">
            <a:xfrm>
              <a:off x="1600200" y="5410200"/>
              <a:ext cx="0" cy="457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6" name="Line 12"/>
            <p:cNvSpPr>
              <a:spLocks noChangeShapeType="1"/>
            </p:cNvSpPr>
            <p:nvPr/>
          </p:nvSpPr>
          <p:spPr bwMode="auto">
            <a:xfrm>
              <a:off x="1600200" y="5867400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Rectangle 13"/>
            <p:cNvSpPr>
              <a:spLocks noChangeArrowheads="1"/>
            </p:cNvSpPr>
            <p:nvPr/>
          </p:nvSpPr>
          <p:spPr bwMode="auto">
            <a:xfrm>
              <a:off x="7454741" y="5410200"/>
              <a:ext cx="498535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FV</a:t>
              </a:r>
              <a:r>
                <a:rPr lang="en-US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5</a:t>
              </a:r>
            </a:p>
          </p:txBody>
        </p:sp>
        <p:sp>
          <p:nvSpPr>
            <p:cNvPr id="31758" name="Rectangle 14"/>
            <p:cNvSpPr>
              <a:spLocks noChangeArrowheads="1"/>
            </p:cNvSpPr>
            <p:nvPr/>
          </p:nvSpPr>
          <p:spPr bwMode="auto">
            <a:xfrm>
              <a:off x="1738313" y="4162425"/>
              <a:ext cx="89287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/>
                <a:t>10%</a:t>
              </a:r>
            </a:p>
          </p:txBody>
        </p:sp>
        <p:sp>
          <p:nvSpPr>
            <p:cNvPr id="31759" name="Line 15"/>
            <p:cNvSpPr>
              <a:spLocks noChangeShapeType="1"/>
            </p:cNvSpPr>
            <p:nvPr/>
          </p:nvSpPr>
          <p:spPr bwMode="auto">
            <a:xfrm>
              <a:off x="2819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0" name="Line 16"/>
            <p:cNvSpPr>
              <a:spLocks noChangeShapeType="1"/>
            </p:cNvSpPr>
            <p:nvPr/>
          </p:nvSpPr>
          <p:spPr bwMode="auto">
            <a:xfrm>
              <a:off x="41148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1" name="Line 17"/>
            <p:cNvSpPr>
              <a:spLocks noChangeShapeType="1"/>
            </p:cNvSpPr>
            <p:nvPr/>
          </p:nvSpPr>
          <p:spPr bwMode="auto">
            <a:xfrm>
              <a:off x="541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2" name="Line 18"/>
            <p:cNvSpPr>
              <a:spLocks noChangeShapeType="1"/>
            </p:cNvSpPr>
            <p:nvPr/>
          </p:nvSpPr>
          <p:spPr bwMode="auto">
            <a:xfrm>
              <a:off x="6629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3" name="Line 19"/>
            <p:cNvSpPr>
              <a:spLocks noChangeShapeType="1"/>
            </p:cNvSpPr>
            <p:nvPr/>
          </p:nvSpPr>
          <p:spPr bwMode="auto">
            <a:xfrm>
              <a:off x="2819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4" name="Line 20"/>
            <p:cNvSpPr>
              <a:spLocks noChangeShapeType="1"/>
            </p:cNvSpPr>
            <p:nvPr/>
          </p:nvSpPr>
          <p:spPr bwMode="auto">
            <a:xfrm>
              <a:off x="41148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5" name="Line 21"/>
            <p:cNvSpPr>
              <a:spLocks noChangeShapeType="1"/>
            </p:cNvSpPr>
            <p:nvPr/>
          </p:nvSpPr>
          <p:spPr bwMode="auto">
            <a:xfrm>
              <a:off x="54102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6" name="Line 22"/>
            <p:cNvSpPr>
              <a:spLocks noChangeShapeType="1"/>
            </p:cNvSpPr>
            <p:nvPr/>
          </p:nvSpPr>
          <p:spPr bwMode="auto">
            <a:xfrm>
              <a:off x="6629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7" name="Line 23"/>
            <p:cNvSpPr>
              <a:spLocks noChangeShapeType="1"/>
            </p:cNvSpPr>
            <p:nvPr/>
          </p:nvSpPr>
          <p:spPr bwMode="auto">
            <a:xfrm>
              <a:off x="2819400" y="5867400"/>
              <a:ext cx="1295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8" name="Line 24"/>
            <p:cNvSpPr>
              <a:spLocks noChangeShapeType="1"/>
            </p:cNvSpPr>
            <p:nvPr/>
          </p:nvSpPr>
          <p:spPr bwMode="auto">
            <a:xfrm>
              <a:off x="4114800" y="5867400"/>
              <a:ext cx="1295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9" name="Line 25"/>
            <p:cNvSpPr>
              <a:spLocks noChangeShapeType="1"/>
            </p:cNvSpPr>
            <p:nvPr/>
          </p:nvSpPr>
          <p:spPr bwMode="auto">
            <a:xfrm>
              <a:off x="5410200" y="5867400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0" name="Line 26"/>
            <p:cNvSpPr>
              <a:spLocks noChangeShapeType="1"/>
            </p:cNvSpPr>
            <p:nvPr/>
          </p:nvSpPr>
          <p:spPr bwMode="auto">
            <a:xfrm>
              <a:off x="6629400" y="5867400"/>
              <a:ext cx="1143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649154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85800" y="1295401"/>
            <a:ext cx="7620000" cy="11430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sz="3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sz="3400" dirty="0" smtClean="0"/>
              <a:t>= </a:t>
            </a:r>
            <a:r>
              <a:rPr lang="en-US" sz="3400" dirty="0"/>
              <a:t>$</a:t>
            </a:r>
            <a:r>
              <a:rPr lang="en-US" sz="3400" dirty="0" smtClean="0"/>
              <a:t>10,000 </a:t>
            </a:r>
            <a:r>
              <a:rPr lang="en-US" sz="3400" dirty="0"/>
              <a:t>(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FVIF10</a:t>
            </a:r>
            <a:r>
              <a:rPr lang="en-US" sz="3400" baseline="-25000" dirty="0" smtClean="0"/>
              <a:t>%,5</a:t>
            </a:r>
            <a:r>
              <a:rPr lang="en-US" sz="3400" dirty="0" smtClean="0"/>
              <a:t>)</a:t>
            </a:r>
            <a:r>
              <a:rPr lang="en-US" sz="3400" dirty="0"/>
              <a:t>				= $</a:t>
            </a:r>
            <a:r>
              <a:rPr lang="en-US" sz="3400" dirty="0" smtClean="0"/>
              <a:t>10,000 </a:t>
            </a:r>
            <a:r>
              <a:rPr lang="en-US" sz="3400" dirty="0"/>
              <a:t>(</a:t>
            </a:r>
            <a:r>
              <a:rPr lang="en-US" sz="3400" dirty="0" smtClean="0"/>
              <a:t>1.611) 	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11,611</a:t>
            </a:r>
            <a:r>
              <a:rPr lang="en-US" sz="3400" dirty="0" smtClean="0"/>
              <a:t> </a:t>
            </a:r>
            <a:endParaRPr lang="en-US" sz="2800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Using Future Value Tables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03439145"/>
              </p:ext>
            </p:extLst>
          </p:nvPr>
        </p:nvGraphicFramePr>
        <p:xfrm>
          <a:off x="635726" y="2428874"/>
          <a:ext cx="7893052" cy="4124326"/>
        </p:xfrm>
        <a:graphic>
          <a:graphicData uri="http://schemas.openxmlformats.org/presentationml/2006/ole">
            <p:oleObj spid="_x0000_s11273" name="Worksheet" r:id="rId3" imgW="4305287" imgH="2000208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24445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7333" y="4343400"/>
            <a:ext cx="8458200" cy="2286000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Calculation using the Table 1 				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FV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US" sz="2800" dirty="0" smtClean="0"/>
              <a:t> 	</a:t>
            </a:r>
            <a:r>
              <a:rPr lang="en-US" sz="3200" dirty="0" smtClean="0"/>
              <a:t>= $10,000 (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FVIF</a:t>
            </a:r>
            <a:r>
              <a:rPr lang="en-US" sz="3200" baseline="-25000" dirty="0" smtClean="0"/>
              <a:t>10%, 5</a:t>
            </a:r>
            <a:r>
              <a:rPr lang="en-US" sz="3200" dirty="0" smtClean="0"/>
              <a:t>)</a:t>
            </a:r>
            <a:r>
              <a:rPr lang="en-US" sz="2800" dirty="0" smtClean="0"/>
              <a:t>						</a:t>
            </a:r>
            <a:r>
              <a:rPr lang="en-US" sz="3200" dirty="0" smtClean="0"/>
              <a:t>= $10,000 (1.611)						</a:t>
            </a:r>
            <a:r>
              <a:rPr lang="en-US" sz="3200" dirty="0" smtClean="0">
                <a:solidFill>
                  <a:srgbClr val="FF0000"/>
                </a:solidFill>
              </a:rPr>
              <a:t>=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$16,110</a:t>
            </a:r>
            <a:r>
              <a:rPr lang="en-US" sz="2400" dirty="0" smtClean="0"/>
              <a:t>	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476250"/>
            <a:ext cx="8458200" cy="127635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Solution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52400" y="1905000"/>
            <a:ext cx="8839200" cy="213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457200" algn="l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sz="3200" dirty="0"/>
              <a:t>Calculation based on general formula</a:t>
            </a:r>
            <a:r>
              <a:rPr lang="en-US" sz="3200" dirty="0" smtClean="0"/>
              <a:t>:</a:t>
            </a:r>
          </a:p>
          <a:p>
            <a:pPr marL="457200" algn="l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3200" dirty="0" smtClean="0"/>
              <a:t>= </a:t>
            </a:r>
            <a:r>
              <a:rPr lang="en-US" sz="3200" dirty="0"/>
              <a:t>P</a:t>
            </a:r>
            <a:r>
              <a:rPr lang="en-US" sz="3200" baseline="-25000" dirty="0"/>
              <a:t>0</a:t>
            </a:r>
            <a:r>
              <a:rPr lang="en-US" sz="3200" dirty="0"/>
              <a:t> (1+i)</a:t>
            </a:r>
            <a:r>
              <a:rPr lang="en-US" sz="3200" baseline="30000" dirty="0"/>
              <a:t>n</a:t>
            </a:r>
            <a:r>
              <a:rPr lang="en-US" sz="3200" dirty="0"/>
              <a:t> 		</a:t>
            </a:r>
            <a:r>
              <a:rPr lang="en-US" sz="3200" dirty="0" smtClean="0"/>
              <a:t>	</a:t>
            </a:r>
            <a:r>
              <a:rPr lang="en-US" sz="3200" dirty="0"/>
              <a:t>		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FV</a:t>
            </a:r>
            <a:r>
              <a:rPr lang="en-US" sz="32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US" sz="2800" dirty="0"/>
              <a:t> 	</a:t>
            </a:r>
            <a:r>
              <a:rPr lang="en-US" sz="3200" dirty="0"/>
              <a:t>= $10,000 (1+ 0.10</a:t>
            </a:r>
            <a:r>
              <a:rPr lang="en-US" sz="3200" dirty="0" smtClean="0"/>
              <a:t>)</a:t>
            </a:r>
            <a:r>
              <a:rPr lang="en-US" baseline="30000" dirty="0" smtClean="0"/>
              <a:t> </a:t>
            </a:r>
            <a:r>
              <a:rPr lang="en-US" sz="3200" dirty="0"/>
              <a:t>		</a:t>
            </a:r>
            <a:r>
              <a:rPr lang="en-US" sz="3200" dirty="0" smtClean="0"/>
              <a:t>				=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16,105.10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05400" y="2971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700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Double Your Money</a:t>
            </a:r>
          </a:p>
        </p:txBody>
      </p:sp>
      <p:sp>
        <p:nvSpPr>
          <p:cNvPr id="33800" name="Rectangle 8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How long does it take to double $1,000 at a compound rate of 10% per year (approx.)?</a:t>
            </a:r>
          </a:p>
          <a:p>
            <a:pPr marL="0" indent="0">
              <a:buFont typeface="Monotype Sorts" pitchFamily="2" charset="2"/>
              <a:buNone/>
            </a:pPr>
            <a:endParaRPr lang="en-US" sz="3200" dirty="0" smtClean="0"/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A quick answer lies in using the </a:t>
            </a:r>
            <a:r>
              <a:rPr lang="en-US" u="sng" dirty="0" smtClean="0"/>
              <a:t>Rule of 72</a:t>
            </a:r>
            <a:r>
              <a:rPr lang="en-US" dirty="0" smtClean="0"/>
              <a:t> </a:t>
            </a:r>
            <a:endParaRPr lang="en-US" sz="3200" u="sng" dirty="0" smtClean="0"/>
          </a:p>
        </p:txBody>
      </p:sp>
    </p:spTree>
    <p:extLst>
      <p:ext uri="{BB962C8B-B14F-4D97-AF65-F5344CB8AC3E}">
        <p14:creationId xmlns:p14="http://schemas.microsoft.com/office/powerpoint/2010/main" xmlns="" val="31618300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6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Rule-of-72</a:t>
            </a:r>
          </a:p>
        </p:txBody>
      </p:sp>
      <p:sp>
        <p:nvSpPr>
          <p:cNvPr id="34824" name="Rectangle 8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How long does it take to double $1,000 at a compound rate of 10% per year (approx.)?</a:t>
            </a:r>
          </a:p>
          <a:p>
            <a:pPr marL="0" indent="0">
              <a:buFont typeface="Monotype Sorts" pitchFamily="2" charset="2"/>
              <a:buNone/>
            </a:pPr>
            <a:endParaRPr lang="en-US" sz="3200" dirty="0" smtClean="0"/>
          </a:p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Approx. </a:t>
            </a:r>
            <a:r>
              <a:rPr lang="en-US" u="sng" dirty="0" smtClean="0"/>
              <a:t>Period</a:t>
            </a:r>
            <a:r>
              <a:rPr lang="en-US" sz="3200" u="sng" dirty="0" smtClean="0"/>
              <a:t>s to double X </a:t>
            </a:r>
            <a:r>
              <a:rPr lang="en-US" sz="3200" u="sng" dirty="0" err="1" smtClean="0"/>
              <a:t>i</a:t>
            </a:r>
            <a:r>
              <a:rPr lang="en-US" sz="3200" u="sng" dirty="0" smtClean="0"/>
              <a:t>% = 72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Approx. Periods to double = 72/</a:t>
            </a:r>
            <a:r>
              <a:rPr lang="en-US" sz="3200" dirty="0" err="1" smtClean="0"/>
              <a:t>i</a:t>
            </a:r>
            <a:r>
              <a:rPr lang="en-US" sz="3200" dirty="0" smtClean="0"/>
              <a:t>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</a:t>
            </a:r>
            <a:r>
              <a:rPr lang="en-US" sz="3200" dirty="0" smtClean="0"/>
              <a:t>			    = 72/10%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</a:t>
            </a:r>
            <a:r>
              <a:rPr lang="en-US" sz="3200" dirty="0" smtClean="0"/>
              <a:t>			    = 7.2 Years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600796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u="sng" dirty="0"/>
              <a:t>Rule-of-72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Actual time to double the amount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= $1,000(FVIF</a:t>
            </a:r>
            <a:r>
              <a:rPr lang="en-US" sz="2800" dirty="0" smtClean="0"/>
              <a:t>10%,n</a:t>
            </a:r>
            <a:r>
              <a:rPr lang="en-US" dirty="0" smtClean="0"/>
              <a:t>)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(FVIF</a:t>
            </a:r>
            <a:r>
              <a:rPr lang="en-US" sz="2800" dirty="0" smtClean="0"/>
              <a:t>10</a:t>
            </a:r>
            <a:r>
              <a:rPr lang="en-US" sz="2800" dirty="0"/>
              <a:t>%,n</a:t>
            </a:r>
            <a:r>
              <a:rPr lang="en-US" dirty="0" smtClean="0"/>
              <a:t>) = (1+10%)</a:t>
            </a:r>
            <a:r>
              <a:rPr lang="en-US" baseline="30000" dirty="0" smtClean="0"/>
              <a:t>7.2726</a:t>
            </a:r>
            <a:r>
              <a:rPr lang="en-US" dirty="0" smtClean="0"/>
              <a:t> =2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= $1,000(2)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= $2,000</a:t>
            </a:r>
          </a:p>
          <a:p>
            <a:pPr marL="0" indent="0">
              <a:buNone/>
            </a:pPr>
            <a:r>
              <a:rPr lang="en-US" dirty="0" smtClean="0"/>
              <a:t>	      n  = 7.2726 or 7.3 years; which is greater than the time calculated using rule of 72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417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u="sng" dirty="0"/>
              <a:t>Present Value Formula for Single Deposit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Recall the Future value formula we discussed before and rearrange it to get the present value formula for single deposit.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 smtClean="0"/>
              <a:t> </a:t>
            </a:r>
            <a:r>
              <a:rPr lang="en-US" dirty="0"/>
              <a:t>	= P</a:t>
            </a:r>
            <a:r>
              <a:rPr lang="en-US" baseline="-25000" dirty="0"/>
              <a:t>0</a:t>
            </a:r>
            <a:r>
              <a:rPr lang="en-US" dirty="0"/>
              <a:t>(1+i)</a:t>
            </a:r>
            <a:r>
              <a:rPr lang="en-US" baseline="30000" dirty="0"/>
              <a:t>1</a:t>
            </a:r>
            <a:endParaRPr lang="en-US" dirty="0"/>
          </a:p>
          <a:p>
            <a:pPr>
              <a:buFont typeface="Monotype Sorts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	FV</a:t>
            </a:r>
            <a:r>
              <a:rPr lang="en-US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dirty="0"/>
              <a:t> 	= P</a:t>
            </a:r>
            <a:r>
              <a:rPr lang="en-US" baseline="-25000" dirty="0"/>
              <a:t>0</a:t>
            </a:r>
            <a:r>
              <a:rPr lang="en-US" dirty="0"/>
              <a:t>(1+i)</a:t>
            </a:r>
            <a:r>
              <a:rPr lang="en-US" baseline="30000" dirty="0"/>
              <a:t>2</a:t>
            </a:r>
            <a:endParaRPr lang="en-US" sz="800" baseline="30000" dirty="0"/>
          </a:p>
          <a:p>
            <a:pPr>
              <a:buFont typeface="Monotype Sorts" pitchFamily="2" charset="2"/>
              <a:buNone/>
              <a:defRPr/>
            </a:pPr>
            <a:endParaRPr lang="en-US" sz="800" dirty="0"/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General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Future Value </a:t>
            </a:r>
            <a:r>
              <a:rPr lang="en-US" dirty="0"/>
              <a:t>Formula: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/>
              <a:t> 	= P</a:t>
            </a:r>
            <a:r>
              <a:rPr lang="en-US" baseline="-25000" dirty="0"/>
              <a:t>0</a:t>
            </a:r>
            <a:r>
              <a:rPr lang="en-US" dirty="0"/>
              <a:t> (1+i)</a:t>
            </a:r>
            <a:r>
              <a:rPr lang="en-US" baseline="30000" dirty="0"/>
              <a:t>n</a:t>
            </a:r>
            <a:r>
              <a:rPr lang="en-US" dirty="0"/>
              <a:t>  </a:t>
            </a:r>
            <a:r>
              <a:rPr lang="en-US" dirty="0" smtClean="0"/>
              <a:t>	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Rearranging the equation we get	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P</a:t>
            </a:r>
            <a:r>
              <a:rPr lang="en-US" baseline="-25000" dirty="0" smtClean="0"/>
              <a:t>0</a:t>
            </a:r>
            <a:r>
              <a:rPr lang="en-US" dirty="0"/>
              <a:t>	= </a:t>
            </a:r>
            <a:r>
              <a:rPr lang="en-US" dirty="0" err="1" smtClean="0"/>
              <a:t>FV</a:t>
            </a:r>
            <a:r>
              <a:rPr lang="en-US" baseline="-25000" dirty="0" err="1" smtClean="0"/>
              <a:t>n</a:t>
            </a:r>
            <a:r>
              <a:rPr lang="en-US" baseline="-25000" dirty="0"/>
              <a:t> </a:t>
            </a:r>
            <a:r>
              <a:rPr lang="en-US" dirty="0" smtClean="0"/>
              <a:t>/ </a:t>
            </a:r>
            <a:r>
              <a:rPr lang="en-US" dirty="0"/>
              <a:t>(</a:t>
            </a:r>
            <a:r>
              <a:rPr lang="en-US" dirty="0" smtClean="0"/>
              <a:t>1+i)</a:t>
            </a:r>
            <a:r>
              <a:rPr lang="en-US" baseline="30000" dirty="0" smtClean="0"/>
              <a:t>n		</a:t>
            </a:r>
            <a:endParaRPr lang="en-US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 P</a:t>
            </a:r>
            <a:r>
              <a:rPr lang="en-US" baseline="-25000" dirty="0"/>
              <a:t>0</a:t>
            </a:r>
            <a:r>
              <a:rPr lang="en-US" dirty="0"/>
              <a:t>	= </a:t>
            </a:r>
            <a:r>
              <a:rPr lang="en-US" dirty="0" err="1"/>
              <a:t>FV</a:t>
            </a:r>
            <a:r>
              <a:rPr lang="en-US" baseline="-25000" dirty="0" err="1"/>
              <a:t>n</a:t>
            </a:r>
            <a:r>
              <a:rPr lang="en-US" baseline="-25000" dirty="0"/>
              <a:t> </a:t>
            </a:r>
            <a:r>
              <a:rPr lang="en-US" dirty="0" smtClean="0"/>
              <a:t>(1+i)</a:t>
            </a:r>
            <a:r>
              <a:rPr lang="en-US" baseline="30000" dirty="0" smtClean="0"/>
              <a:t>-n		</a:t>
            </a:r>
            <a:r>
              <a:rPr lang="en-US" dirty="0" smtClean="0"/>
              <a:t> </a:t>
            </a:r>
            <a:endParaRPr lang="en-US" baseline="30000" dirty="0"/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	</a:t>
            </a:r>
            <a:r>
              <a:rPr lang="en-US" dirty="0" smtClean="0"/>
              <a:t> </a:t>
            </a:r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	=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 smtClean="0"/>
              <a:t>(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FVIF</a:t>
            </a:r>
            <a:r>
              <a:rPr lang="en-US" baseline="-25000" dirty="0" err="1"/>
              <a:t>i,n</a:t>
            </a:r>
            <a:r>
              <a:rPr lang="en-US" dirty="0"/>
              <a:t>) </a:t>
            </a:r>
            <a:endParaRPr lang="en-US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3100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458200" cy="198120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3200" dirty="0" smtClean="0"/>
              <a:t>Suppose you need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$10,000 </a:t>
            </a:r>
            <a:r>
              <a:rPr lang="en-US" sz="3200" dirty="0" smtClean="0"/>
              <a:t>in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 years given the discount rate of 8%.</a:t>
            </a:r>
            <a:r>
              <a:rPr lang="en-US" sz="3200" dirty="0" smtClean="0"/>
              <a:t> How much you need to deposit today at a discount rate of </a:t>
            </a:r>
            <a:r>
              <a:rPr lang="en-US" dirty="0"/>
              <a:t>8</a:t>
            </a:r>
            <a:r>
              <a:rPr lang="en-US" sz="3200" dirty="0" smtClean="0"/>
              <a:t>% compounded annually.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1204913" y="3657600"/>
            <a:ext cx="6525826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3200" b="0" dirty="0"/>
              <a:t> </a:t>
            </a:r>
            <a:r>
              <a:rPr lang="en-US" sz="3200" b="0" dirty="0" smtClean="0"/>
              <a:t>  </a:t>
            </a:r>
            <a:r>
              <a:rPr lang="en-US" b="0" dirty="0"/>
              <a:t>0                  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</a:t>
            </a:r>
            <a:r>
              <a:rPr lang="en-US" dirty="0"/>
              <a:t>1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b="0" dirty="0"/>
              <a:t>      </a:t>
            </a:r>
            <a:r>
              <a:rPr lang="en-US" b="0" dirty="0" smtClean="0"/>
              <a:t>                                              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6767513" y="4756150"/>
            <a:ext cx="1609416" cy="7053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$1,000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128713" y="4038600"/>
            <a:ext cx="6491287" cy="1828800"/>
            <a:chOff x="1128713" y="4038600"/>
            <a:chExt cx="6491287" cy="1828800"/>
          </a:xfrm>
        </p:grpSpPr>
        <p:sp>
          <p:nvSpPr>
            <p:cNvPr id="35845" name="Line 5"/>
            <p:cNvSpPr>
              <a:spLocks noChangeShapeType="1"/>
            </p:cNvSpPr>
            <p:nvPr/>
          </p:nvSpPr>
          <p:spPr bwMode="auto">
            <a:xfrm>
              <a:off x="1600200" y="4648200"/>
              <a:ext cx="60198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>
              <a:off x="160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7" name="Line 7"/>
            <p:cNvSpPr>
              <a:spLocks noChangeShapeType="1"/>
            </p:cNvSpPr>
            <p:nvPr/>
          </p:nvSpPr>
          <p:spPr bwMode="auto">
            <a:xfrm>
              <a:off x="76200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Line 10"/>
            <p:cNvSpPr>
              <a:spLocks noChangeShapeType="1"/>
            </p:cNvSpPr>
            <p:nvPr/>
          </p:nvSpPr>
          <p:spPr bwMode="auto">
            <a:xfrm>
              <a:off x="7620000" y="5410200"/>
              <a:ext cx="0" cy="457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1" name="Line 11"/>
            <p:cNvSpPr>
              <a:spLocks noChangeShapeType="1"/>
            </p:cNvSpPr>
            <p:nvPr/>
          </p:nvSpPr>
          <p:spPr bwMode="auto">
            <a:xfrm>
              <a:off x="4610100" y="5867400"/>
              <a:ext cx="30099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2" name="Rectangle 12"/>
            <p:cNvSpPr>
              <a:spLocks noChangeArrowheads="1"/>
            </p:cNvSpPr>
            <p:nvPr/>
          </p:nvSpPr>
          <p:spPr bwMode="auto">
            <a:xfrm>
              <a:off x="2347913" y="4038600"/>
              <a:ext cx="464872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dirty="0"/>
                <a:t>8</a:t>
              </a:r>
              <a:r>
                <a:rPr lang="en-US" dirty="0" smtClean="0"/>
                <a:t>%</a:t>
              </a:r>
              <a:endParaRPr lang="en-US" dirty="0"/>
            </a:p>
          </p:txBody>
        </p:sp>
        <p:sp>
          <p:nvSpPr>
            <p:cNvPr id="35853" name="Line 13"/>
            <p:cNvSpPr>
              <a:spLocks noChangeShapeType="1"/>
            </p:cNvSpPr>
            <p:nvPr/>
          </p:nvSpPr>
          <p:spPr bwMode="auto">
            <a:xfrm>
              <a:off x="45720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4" name="Rectangle 14"/>
            <p:cNvSpPr>
              <a:spLocks noChangeArrowheads="1"/>
            </p:cNvSpPr>
            <p:nvPr/>
          </p:nvSpPr>
          <p:spPr bwMode="auto">
            <a:xfrm>
              <a:off x="4176713" y="5486400"/>
              <a:ext cx="510205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>
                <a:spcBef>
                  <a:spcPct val="20000"/>
                </a:spcBef>
                <a:spcAft>
                  <a:spcPct val="20000"/>
                </a:spcAft>
              </a:pPr>
              <a:r>
                <a:rPr lang="en-US"/>
                <a:t>PV</a:t>
              </a:r>
              <a:r>
                <a:rPr lang="en-US" baseline="-25000"/>
                <a:t>1</a:t>
              </a:r>
            </a:p>
          </p:txBody>
        </p:sp>
        <p:sp>
          <p:nvSpPr>
            <p:cNvPr id="35855" name="Line 15"/>
            <p:cNvSpPr>
              <a:spLocks noChangeShapeType="1"/>
            </p:cNvSpPr>
            <p:nvPr/>
          </p:nvSpPr>
          <p:spPr bwMode="auto">
            <a:xfrm>
              <a:off x="1600199" y="5853167"/>
              <a:ext cx="2831615" cy="142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Rectangle 16"/>
            <p:cNvSpPr>
              <a:spLocks noChangeArrowheads="1"/>
            </p:cNvSpPr>
            <p:nvPr/>
          </p:nvSpPr>
          <p:spPr bwMode="auto">
            <a:xfrm>
              <a:off x="1128713" y="5486400"/>
              <a:ext cx="623887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8" tIns="44450" rIns="90488" bIns="44450">
              <a:spAutoFit/>
            </a:bodyPr>
            <a:lstStyle/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</a:t>
              </a:r>
              <a:r>
                <a:rPr lang="en-US" baseline="-25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</a:p>
          </p:txBody>
        </p:sp>
      </p:grpSp>
      <p:sp>
        <p:nvSpPr>
          <p:cNvPr id="25617" name="Rectangle 17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15240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Present Value of Single Deposit</a:t>
            </a:r>
          </a:p>
        </p:txBody>
      </p:sp>
    </p:spTree>
    <p:extLst>
      <p:ext uri="{BB962C8B-B14F-4D97-AF65-F5344CB8AC3E}">
        <p14:creationId xmlns:p14="http://schemas.microsoft.com/office/powerpoint/2010/main" xmlns="" val="387399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686800" cy="1981200"/>
          </a:xfrm>
        </p:spPr>
        <p:txBody>
          <a:bodyPr>
            <a:normAutofit fontScale="92500" lnSpcReduction="2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  		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 smtClean="0"/>
              <a:t> 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dirty="0" smtClean="0"/>
              <a:t> / (1+i)</a:t>
            </a:r>
            <a:r>
              <a:rPr lang="en-US" baseline="30000" dirty="0" smtClean="0"/>
              <a:t>2</a:t>
            </a:r>
            <a:r>
              <a:rPr lang="en-US" dirty="0" smtClean="0"/>
              <a:t> 	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	  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$1,000 </a:t>
            </a:r>
            <a:r>
              <a:rPr lang="en-US" dirty="0" smtClean="0"/>
              <a:t>/ (1.08)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  		  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dirty="0" smtClean="0"/>
              <a:t> / (1+i)</a:t>
            </a:r>
            <a:r>
              <a:rPr lang="en-US" baseline="30000" dirty="0" smtClean="0"/>
              <a:t>2 </a:t>
            </a:r>
            <a:r>
              <a:rPr lang="en-US" dirty="0" smtClean="0"/>
              <a:t>	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 </a:t>
            </a:r>
            <a:r>
              <a:rPr lang="en-US" dirty="0" smtClean="0"/>
              <a:t>  		  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$857.34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991600" cy="12954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u="sng" dirty="0" smtClean="0"/>
              <a:t>Present Value Formula for Single Deposit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1204913" y="3657600"/>
            <a:ext cx="6591549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3200" b="0" dirty="0"/>
              <a:t>  </a:t>
            </a:r>
            <a:r>
              <a:rPr lang="en-US" b="0" dirty="0"/>
              <a:t>0               </a:t>
            </a:r>
            <a:r>
              <a:rPr lang="en-US" b="0" dirty="0" smtClean="0"/>
              <a:t>                               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dirty="0"/>
              <a:t>1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b="0" dirty="0"/>
              <a:t> </a:t>
            </a:r>
            <a:r>
              <a:rPr lang="en-US" b="0" dirty="0" smtClean="0"/>
              <a:t>                                                    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1128713" y="5486400"/>
            <a:ext cx="510205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00200" y="4038600"/>
            <a:ext cx="6494600" cy="1828800"/>
            <a:chOff x="1600200" y="4038600"/>
            <a:chExt cx="6494600" cy="1828800"/>
          </a:xfrm>
        </p:grpSpPr>
        <p:sp>
          <p:nvSpPr>
            <p:cNvPr id="36870" name="Line 6"/>
            <p:cNvSpPr>
              <a:spLocks noChangeShapeType="1"/>
            </p:cNvSpPr>
            <p:nvPr/>
          </p:nvSpPr>
          <p:spPr bwMode="auto">
            <a:xfrm>
              <a:off x="1600200" y="4648200"/>
              <a:ext cx="60198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1" name="Line 7"/>
            <p:cNvSpPr>
              <a:spLocks noChangeShapeType="1"/>
            </p:cNvSpPr>
            <p:nvPr/>
          </p:nvSpPr>
          <p:spPr bwMode="auto">
            <a:xfrm>
              <a:off x="160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2" name="Line 8"/>
            <p:cNvSpPr>
              <a:spLocks noChangeShapeType="1"/>
            </p:cNvSpPr>
            <p:nvPr/>
          </p:nvSpPr>
          <p:spPr bwMode="auto">
            <a:xfrm>
              <a:off x="76200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4" name="Rectangle 10"/>
            <p:cNvSpPr>
              <a:spLocks noChangeArrowheads="1"/>
            </p:cNvSpPr>
            <p:nvPr/>
          </p:nvSpPr>
          <p:spPr bwMode="auto">
            <a:xfrm>
              <a:off x="6767513" y="4756150"/>
              <a:ext cx="1327287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$1,000</a:t>
              </a:r>
            </a:p>
          </p:txBody>
        </p:sp>
        <p:sp>
          <p:nvSpPr>
            <p:cNvPr id="36875" name="Line 11"/>
            <p:cNvSpPr>
              <a:spLocks noChangeShapeType="1"/>
            </p:cNvSpPr>
            <p:nvPr/>
          </p:nvSpPr>
          <p:spPr bwMode="auto">
            <a:xfrm>
              <a:off x="7620000" y="54102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6" name="Line 12"/>
            <p:cNvSpPr>
              <a:spLocks noChangeShapeType="1"/>
            </p:cNvSpPr>
            <p:nvPr/>
          </p:nvSpPr>
          <p:spPr bwMode="auto">
            <a:xfrm>
              <a:off x="1608931" y="5867400"/>
              <a:ext cx="6011069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7" name="Rectangle 13"/>
            <p:cNvSpPr>
              <a:spLocks noChangeArrowheads="1"/>
            </p:cNvSpPr>
            <p:nvPr/>
          </p:nvSpPr>
          <p:spPr bwMode="auto">
            <a:xfrm>
              <a:off x="2347913" y="4038600"/>
              <a:ext cx="464872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dirty="0"/>
                <a:t>8</a:t>
              </a:r>
              <a:r>
                <a:rPr lang="en-US" dirty="0" smtClean="0"/>
                <a:t>%</a:t>
              </a:r>
              <a:endParaRPr lang="en-US" dirty="0"/>
            </a:p>
          </p:txBody>
        </p:sp>
        <p:sp>
          <p:nvSpPr>
            <p:cNvPr id="36878" name="Line 14"/>
            <p:cNvSpPr>
              <a:spLocks noChangeShapeType="1"/>
            </p:cNvSpPr>
            <p:nvPr/>
          </p:nvSpPr>
          <p:spPr bwMode="auto">
            <a:xfrm>
              <a:off x="45720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0" name="Line 16"/>
            <p:cNvSpPr>
              <a:spLocks noChangeShapeType="1"/>
            </p:cNvSpPr>
            <p:nvPr/>
          </p:nvSpPr>
          <p:spPr bwMode="auto">
            <a:xfrm flipV="1">
              <a:off x="4572000" y="5715000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121340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305800" cy="47244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	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 smtClean="0"/>
              <a:t>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 smtClean="0"/>
              <a:t> / (1+i)</a:t>
            </a:r>
            <a:r>
              <a:rPr lang="en-US" sz="4000" baseline="30000" dirty="0" smtClean="0"/>
              <a:t>1</a:t>
            </a:r>
            <a:endParaRPr lang="en-US" sz="40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 smtClean="0"/>
              <a:t>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dirty="0" smtClean="0"/>
              <a:t> / (1+i)</a:t>
            </a:r>
            <a:r>
              <a:rPr lang="en-US" sz="4000" baseline="30000" dirty="0" smtClean="0"/>
              <a:t>2</a:t>
            </a:r>
          </a:p>
          <a:p>
            <a:pPr>
              <a:buFont typeface="Monotype Sorts" pitchFamily="2" charset="2"/>
              <a:buNone/>
              <a:defRPr/>
            </a:pPr>
            <a:endParaRPr lang="en-US" sz="1000" dirty="0" smtClean="0"/>
          </a:p>
          <a:p>
            <a:pPr>
              <a:buFont typeface="Monotype Sorts" pitchFamily="2" charset="2"/>
              <a:buNone/>
              <a:defRPr/>
            </a:pPr>
            <a:endParaRPr lang="en-US" sz="18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PV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  </a:t>
            </a:r>
            <a:r>
              <a:rPr lang="en-US" dirty="0" smtClean="0"/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/ (1+i)</a:t>
            </a:r>
            <a:r>
              <a:rPr lang="en-US" baseline="30000" dirty="0" smtClean="0"/>
              <a:t>n</a:t>
            </a:r>
            <a:r>
              <a:rPr lang="en-US" dirty="0" smtClean="0"/>
              <a:t> 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or  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 smtClean="0"/>
              <a:t> =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(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PVIF</a:t>
            </a:r>
            <a:r>
              <a:rPr lang="en-US" baseline="-25000" dirty="0" err="1" smtClean="0"/>
              <a:t>i,n</a:t>
            </a:r>
            <a:r>
              <a:rPr lang="en-US" dirty="0" smtClean="0"/>
              <a:t>)</a:t>
            </a:r>
            <a:endParaRPr lang="en-US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15400" cy="16764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u="sng" dirty="0" smtClean="0"/>
              <a:t>Table II for the General Present Value 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514600" y="32004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008466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44000" cy="472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ct val="10000"/>
              </a:spcBef>
              <a:defRPr/>
            </a:pPr>
            <a:r>
              <a:rPr lang="en-US" dirty="0" smtClean="0"/>
              <a:t>Table </a:t>
            </a:r>
            <a:r>
              <a:rPr lang="en-US" dirty="0"/>
              <a:t>II </a:t>
            </a:r>
            <a:r>
              <a:rPr lang="en-US" dirty="0" smtClean="0"/>
              <a:t>is given at the end </a:t>
            </a:r>
            <a:r>
              <a:rPr lang="en-US" dirty="0"/>
              <a:t>of the </a:t>
            </a:r>
            <a:r>
              <a:rPr lang="en-US" dirty="0" smtClean="0"/>
              <a:t>book </a:t>
            </a:r>
            <a:r>
              <a:rPr lang="en-US" u="sng" dirty="0" err="1" smtClean="0"/>
              <a:t>PVIFi,n</a:t>
            </a:r>
            <a:r>
              <a:rPr lang="en-US" u="sng" dirty="0" smtClean="0"/>
              <a:t> </a:t>
            </a:r>
            <a:r>
              <a:rPr lang="en-US" u="sng" dirty="0"/>
              <a:t>= 1 / (</a:t>
            </a:r>
            <a:r>
              <a:rPr lang="en-US" u="sng" dirty="0" smtClean="0"/>
              <a:t>1+i)</a:t>
            </a:r>
            <a:r>
              <a:rPr lang="en-US" u="sng" baseline="30000" dirty="0" smtClean="0"/>
              <a:t>n                                                                     </a:t>
            </a:r>
            <a:r>
              <a:rPr lang="en-US" u="sng" dirty="0" smtClean="0"/>
              <a:t>     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xmlns="" val="177300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685800" y="1752600"/>
            <a:ext cx="76200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dirty="0"/>
              <a:t>	</a:t>
            </a:r>
            <a:r>
              <a:rPr lang="en-US" sz="3200" dirty="0" smtClean="0"/>
              <a:t>     PV</a:t>
            </a:r>
            <a:r>
              <a:rPr lang="en-US" sz="3200" baseline="-25000" dirty="0" smtClean="0"/>
              <a:t>4</a:t>
            </a:r>
            <a:r>
              <a:rPr lang="en-US" sz="3200" dirty="0" smtClean="0"/>
              <a:t> </a:t>
            </a:r>
            <a:r>
              <a:rPr lang="en-US" sz="3200" dirty="0"/>
              <a:t>	= $1,000 (PVIF</a:t>
            </a:r>
            <a:r>
              <a:rPr lang="en-US" sz="3200" baseline="-25000" dirty="0"/>
              <a:t>8%,4</a:t>
            </a:r>
            <a:r>
              <a:rPr lang="en-US" sz="3200" dirty="0"/>
              <a:t>)					= $1,000 (.</a:t>
            </a:r>
            <a:r>
              <a:rPr lang="en-US" sz="3200" dirty="0" smtClean="0"/>
              <a:t>735)</a:t>
            </a:r>
            <a:r>
              <a:rPr lang="en-US" sz="3200" dirty="0"/>
              <a:t>						= $</a:t>
            </a:r>
            <a:r>
              <a:rPr lang="en-US" sz="3200" dirty="0" smtClean="0"/>
              <a:t>735 </a:t>
            </a:r>
            <a:endParaRPr lang="en-US" sz="3200" dirty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sz="4000" b="1" u="sng" dirty="0" smtClean="0"/>
              <a:t>Using Present Value Tables</a:t>
            </a: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6987" y="3396342"/>
            <a:ext cx="5510213" cy="3265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89086"/>
            <a:ext cx="1100478" cy="323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87902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839200" cy="19812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Ms</a:t>
            </a:r>
            <a:r>
              <a:rPr lang="en-US" dirty="0"/>
              <a:t>. </a:t>
            </a:r>
            <a:r>
              <a:rPr lang="en-US" dirty="0" err="1"/>
              <a:t>Hamna</a:t>
            </a:r>
            <a:r>
              <a:rPr lang="en-US" dirty="0"/>
              <a:t> wants to know </a:t>
            </a:r>
            <a:r>
              <a:rPr lang="en-US" dirty="0" smtClean="0"/>
              <a:t>what amount of </a:t>
            </a:r>
            <a:r>
              <a:rPr lang="en-US" dirty="0"/>
              <a:t>a deposit to make so that the money will grow to $10,000 in </a:t>
            </a:r>
            <a:r>
              <a:rPr lang="en-US" dirty="0" smtClean="0"/>
              <a:t>7 </a:t>
            </a:r>
            <a:r>
              <a:rPr lang="en-US" dirty="0"/>
              <a:t>years at a discount rate of </a:t>
            </a:r>
            <a:r>
              <a:rPr lang="en-US" dirty="0" smtClean="0"/>
              <a:t>9%.</a:t>
            </a:r>
            <a:endParaRPr lang="en-US" dirty="0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476250"/>
            <a:ext cx="8686800" cy="127635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Problem</a:t>
            </a: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6843713" y="4924425"/>
            <a:ext cx="1535678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$10,000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52513" y="3657600"/>
            <a:ext cx="7012116" cy="2382436"/>
            <a:chOff x="1052513" y="3657600"/>
            <a:chExt cx="7012116" cy="2382436"/>
          </a:xfrm>
        </p:grpSpPr>
        <p:sp>
          <p:nvSpPr>
            <p:cNvPr id="41990" name="Line 6"/>
            <p:cNvSpPr>
              <a:spLocks noChangeShapeType="1"/>
            </p:cNvSpPr>
            <p:nvPr/>
          </p:nvSpPr>
          <p:spPr bwMode="auto">
            <a:xfrm>
              <a:off x="1600200" y="4648200"/>
              <a:ext cx="6172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1" name="Line 7"/>
            <p:cNvSpPr>
              <a:spLocks noChangeShapeType="1"/>
            </p:cNvSpPr>
            <p:nvPr/>
          </p:nvSpPr>
          <p:spPr bwMode="auto">
            <a:xfrm>
              <a:off x="160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2" name="Line 8"/>
            <p:cNvSpPr>
              <a:spLocks noChangeShapeType="1"/>
            </p:cNvSpPr>
            <p:nvPr/>
          </p:nvSpPr>
          <p:spPr bwMode="auto">
            <a:xfrm>
              <a:off x="7772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1307970" y="3657600"/>
              <a:ext cx="6756659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dirty="0"/>
                <a:t>  0     </a:t>
              </a:r>
              <a:r>
                <a:rPr lang="en-US" dirty="0" smtClean="0"/>
                <a:t>                </a:t>
              </a:r>
              <a:r>
                <a:rPr lang="en-US" dirty="0"/>
                <a:t>1                       2                      3                      4                   5</a:t>
              </a:r>
            </a:p>
          </p:txBody>
        </p:sp>
        <p:sp>
          <p:nvSpPr>
            <p:cNvPr id="41995" name="Line 11"/>
            <p:cNvSpPr>
              <a:spLocks noChangeShapeType="1"/>
            </p:cNvSpPr>
            <p:nvPr/>
          </p:nvSpPr>
          <p:spPr bwMode="auto">
            <a:xfrm>
              <a:off x="7772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6" name="Line 12"/>
            <p:cNvSpPr>
              <a:spLocks noChangeShapeType="1"/>
            </p:cNvSpPr>
            <p:nvPr/>
          </p:nvSpPr>
          <p:spPr bwMode="auto">
            <a:xfrm>
              <a:off x="1738313" y="5867400"/>
              <a:ext cx="108108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3" name="Rectangle 13"/>
            <p:cNvSpPr>
              <a:spLocks noChangeArrowheads="1"/>
            </p:cNvSpPr>
            <p:nvPr/>
          </p:nvSpPr>
          <p:spPr bwMode="auto">
            <a:xfrm>
              <a:off x="1052513" y="5457825"/>
              <a:ext cx="764249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</a:p>
          </p:txBody>
        </p:sp>
        <p:sp>
          <p:nvSpPr>
            <p:cNvPr id="41998" name="Rectangle 14"/>
            <p:cNvSpPr>
              <a:spLocks noChangeArrowheads="1"/>
            </p:cNvSpPr>
            <p:nvPr/>
          </p:nvSpPr>
          <p:spPr bwMode="auto">
            <a:xfrm>
              <a:off x="1738313" y="4162425"/>
              <a:ext cx="68448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 smtClean="0"/>
                <a:t>9%</a:t>
              </a:r>
              <a:endParaRPr lang="en-US" sz="3200" dirty="0"/>
            </a:p>
          </p:txBody>
        </p:sp>
        <p:sp>
          <p:nvSpPr>
            <p:cNvPr id="41999" name="Line 15"/>
            <p:cNvSpPr>
              <a:spLocks noChangeShapeType="1"/>
            </p:cNvSpPr>
            <p:nvPr/>
          </p:nvSpPr>
          <p:spPr bwMode="auto">
            <a:xfrm>
              <a:off x="2819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0" name="Line 16"/>
            <p:cNvSpPr>
              <a:spLocks noChangeShapeType="1"/>
            </p:cNvSpPr>
            <p:nvPr/>
          </p:nvSpPr>
          <p:spPr bwMode="auto">
            <a:xfrm>
              <a:off x="41148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1" name="Line 17"/>
            <p:cNvSpPr>
              <a:spLocks noChangeShapeType="1"/>
            </p:cNvSpPr>
            <p:nvPr/>
          </p:nvSpPr>
          <p:spPr bwMode="auto">
            <a:xfrm>
              <a:off x="541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2" name="Line 18"/>
            <p:cNvSpPr>
              <a:spLocks noChangeShapeType="1"/>
            </p:cNvSpPr>
            <p:nvPr/>
          </p:nvSpPr>
          <p:spPr bwMode="auto">
            <a:xfrm>
              <a:off x="6629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3" name="Line 19"/>
            <p:cNvSpPr>
              <a:spLocks noChangeShapeType="1"/>
            </p:cNvSpPr>
            <p:nvPr/>
          </p:nvSpPr>
          <p:spPr bwMode="auto">
            <a:xfrm>
              <a:off x="2819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Line 20"/>
            <p:cNvSpPr>
              <a:spLocks noChangeShapeType="1"/>
            </p:cNvSpPr>
            <p:nvPr/>
          </p:nvSpPr>
          <p:spPr bwMode="auto">
            <a:xfrm>
              <a:off x="41148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Line 21"/>
            <p:cNvSpPr>
              <a:spLocks noChangeShapeType="1"/>
            </p:cNvSpPr>
            <p:nvPr/>
          </p:nvSpPr>
          <p:spPr bwMode="auto">
            <a:xfrm>
              <a:off x="54102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Line 22"/>
            <p:cNvSpPr>
              <a:spLocks noChangeShapeType="1"/>
            </p:cNvSpPr>
            <p:nvPr/>
          </p:nvSpPr>
          <p:spPr bwMode="auto">
            <a:xfrm>
              <a:off x="6629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Line 23"/>
            <p:cNvSpPr>
              <a:spLocks noChangeShapeType="1"/>
            </p:cNvSpPr>
            <p:nvPr/>
          </p:nvSpPr>
          <p:spPr bwMode="auto">
            <a:xfrm>
              <a:off x="2819400" y="5867400"/>
              <a:ext cx="1295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Line 24"/>
            <p:cNvSpPr>
              <a:spLocks noChangeShapeType="1"/>
            </p:cNvSpPr>
            <p:nvPr/>
          </p:nvSpPr>
          <p:spPr bwMode="auto">
            <a:xfrm>
              <a:off x="4114800" y="5867400"/>
              <a:ext cx="1295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Line 25"/>
            <p:cNvSpPr>
              <a:spLocks noChangeShapeType="1"/>
            </p:cNvSpPr>
            <p:nvPr/>
          </p:nvSpPr>
          <p:spPr bwMode="auto">
            <a:xfrm>
              <a:off x="5410200" y="5867400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Line 26"/>
            <p:cNvSpPr>
              <a:spLocks noChangeShapeType="1"/>
            </p:cNvSpPr>
            <p:nvPr/>
          </p:nvSpPr>
          <p:spPr bwMode="auto">
            <a:xfrm>
              <a:off x="6629400" y="5867400"/>
              <a:ext cx="1143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9218075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8839200" cy="4419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	Calculation based on general formula:	 	PV</a:t>
            </a:r>
            <a:r>
              <a:rPr lang="en-US" baseline="-25000" dirty="0"/>
              <a:t>0</a:t>
            </a:r>
            <a:r>
              <a:rPr lang="en-US" dirty="0"/>
              <a:t> 	= </a:t>
            </a:r>
            <a:r>
              <a:rPr lang="en-US" dirty="0" err="1"/>
              <a:t>FV</a:t>
            </a:r>
            <a:r>
              <a:rPr lang="en-US" baseline="-25000" dirty="0" err="1"/>
              <a:t>n</a:t>
            </a:r>
            <a:r>
              <a:rPr lang="en-US" dirty="0"/>
              <a:t> / (1+i)</a:t>
            </a:r>
            <a:r>
              <a:rPr lang="en-US" baseline="30000" dirty="0"/>
              <a:t>n</a:t>
            </a:r>
            <a:r>
              <a:rPr lang="en-US" dirty="0"/>
              <a:t> 						PV</a:t>
            </a:r>
            <a:r>
              <a:rPr lang="en-US" baseline="-25000" dirty="0"/>
              <a:t>0</a:t>
            </a:r>
            <a:r>
              <a:rPr lang="en-US" dirty="0"/>
              <a:t> 	= $10,000 / (1+ 0.09)7						= </a:t>
            </a:r>
            <a:r>
              <a:rPr lang="en-US" u="sng" dirty="0"/>
              <a:t>$5470.34</a:t>
            </a:r>
          </a:p>
          <a:p>
            <a:pPr marL="0" indent="0">
              <a:buNone/>
              <a:defRPr/>
            </a:pPr>
            <a:r>
              <a:rPr lang="en-US" dirty="0"/>
              <a:t>Calculation based on Table I:				PV</a:t>
            </a:r>
            <a:r>
              <a:rPr lang="en-US" baseline="-25000" dirty="0"/>
              <a:t>0</a:t>
            </a:r>
            <a:r>
              <a:rPr lang="en-US" dirty="0"/>
              <a:t> 	= $10,000 (PVIF</a:t>
            </a:r>
            <a:r>
              <a:rPr lang="en-US" baseline="-25000" dirty="0"/>
              <a:t>9%, 7</a:t>
            </a:r>
            <a:r>
              <a:rPr lang="en-US" dirty="0"/>
              <a:t>)						= $10,000 (.547)							= </a:t>
            </a:r>
            <a:r>
              <a:rPr lang="en-US" u="sng" dirty="0"/>
              <a:t>$</a:t>
            </a:r>
            <a:r>
              <a:rPr lang="en-US" u="sng" dirty="0" smtClean="0"/>
              <a:t>5470.00</a:t>
            </a:r>
            <a:r>
              <a:rPr lang="en-US" dirty="0" smtClean="0"/>
              <a:t> [Due </a:t>
            </a:r>
            <a:r>
              <a:rPr lang="en-US" dirty="0"/>
              <a:t>to Rounding]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476250"/>
            <a:ext cx="8610600" cy="127635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 </a:t>
            </a:r>
            <a:r>
              <a:rPr lang="en-US" b="1" u="sng" dirty="0" smtClean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xmlns="" val="513031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we need to double an investment of $2000 in 5 years, How much interest rate should be there?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we want to double our deposit of $2000 at t=0 at an interest rate of 10%, how long it should take?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going to be the future value of a deposit of $4000 after 5 years at an interest rate of 9%?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requires $500 to pay his/her semester fee at a university after 3 years, how much deposit he/she should have today 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Summary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 of Time </a:t>
            </a:r>
            <a:r>
              <a:rPr lang="en-US" dirty="0"/>
              <a:t>value of money</a:t>
            </a:r>
          </a:p>
          <a:p>
            <a:r>
              <a:rPr lang="en-US" dirty="0"/>
              <a:t>Simple and Compound interest</a:t>
            </a:r>
          </a:p>
          <a:p>
            <a:r>
              <a:rPr lang="en-US" dirty="0"/>
              <a:t>Future value of single deposit</a:t>
            </a:r>
          </a:p>
          <a:p>
            <a:r>
              <a:rPr lang="en-US" dirty="0"/>
              <a:t>Present value of single deposit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00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849</Words>
  <Application>Microsoft Office PowerPoint</Application>
  <PresentationFormat>On-screen Show (4:3)</PresentationFormat>
  <Paragraphs>171</Paragraphs>
  <Slides>38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Worksheet</vt:lpstr>
      <vt:lpstr>Summary of Previous Lecture</vt:lpstr>
      <vt:lpstr>Chapter 3 Time Value of Money</vt:lpstr>
      <vt:lpstr>Learning outcomes</vt:lpstr>
      <vt:lpstr>The Interest Rate</vt:lpstr>
      <vt:lpstr>Example</vt:lpstr>
      <vt:lpstr>TIME VALUE OF MONEY</vt:lpstr>
      <vt:lpstr>Types of Interest</vt:lpstr>
      <vt:lpstr>Simple Interest Formula</vt:lpstr>
      <vt:lpstr>Simple Interest Example</vt:lpstr>
      <vt:lpstr>Future Value using Simple Interest</vt:lpstr>
      <vt:lpstr>Present Value in Simple Interest</vt:lpstr>
      <vt:lpstr>Compound Interest</vt:lpstr>
      <vt:lpstr>Why Compound Interest?</vt:lpstr>
      <vt:lpstr>Future Value of a Single Deposit</vt:lpstr>
      <vt:lpstr>Future Value of Single Deposit</vt:lpstr>
      <vt:lpstr>Future Value of Single Deposit</vt:lpstr>
      <vt:lpstr>General Formula of Future Value</vt:lpstr>
      <vt:lpstr>Slide 18</vt:lpstr>
      <vt:lpstr>Using Future Value Tables</vt:lpstr>
      <vt:lpstr>Problem</vt:lpstr>
      <vt:lpstr>Using Future Value Tables</vt:lpstr>
      <vt:lpstr>Solution</vt:lpstr>
      <vt:lpstr>Double Your Money</vt:lpstr>
      <vt:lpstr>Rule-of-72</vt:lpstr>
      <vt:lpstr>Rule-of-72</vt:lpstr>
      <vt:lpstr>Present Value Formula for Single Deposit</vt:lpstr>
      <vt:lpstr>Present Value of Single Deposit</vt:lpstr>
      <vt:lpstr>Present Value Formula for Single Deposit</vt:lpstr>
      <vt:lpstr>Table II for the General Present Value </vt:lpstr>
      <vt:lpstr>Table II is given at the end of the book PVIFi,n = 1 / (1+i)n                                                                           </vt:lpstr>
      <vt:lpstr>Using Present Value Tables</vt:lpstr>
      <vt:lpstr>Problem</vt:lpstr>
      <vt:lpstr> Solution</vt:lpstr>
      <vt:lpstr>Problem</vt:lpstr>
      <vt:lpstr>Problem</vt:lpstr>
      <vt:lpstr>Problem</vt:lpstr>
      <vt:lpstr>Problem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 Time Value of Money</dc:title>
  <dc:creator>MyUserName</dc:creator>
  <cp:lastModifiedBy>NTS</cp:lastModifiedBy>
  <cp:revision>43</cp:revision>
  <dcterms:created xsi:type="dcterms:W3CDTF">2012-10-15T04:14:21Z</dcterms:created>
  <dcterms:modified xsi:type="dcterms:W3CDTF">2012-10-16T07:21:47Z</dcterms:modified>
</cp:coreProperties>
</file>