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00" r:id="rId2"/>
    <p:sldId id="301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2" r:id="rId45"/>
    <p:sldId id="303" r:id="rId46"/>
    <p:sldId id="304" r:id="rId47"/>
    <p:sldId id="305" r:id="rId48"/>
    <p:sldId id="306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99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3D2A6-DEEF-429E-8A46-1ECE45ACF58A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C7631-1DDA-460B-AF3C-963633CDF8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9211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80C2B-83CB-4B8D-B62E-62C9AB8C8AC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9504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20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382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601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2081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917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3426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641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738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0719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995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382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C4E61-F44F-41C1-9697-0D8F99CBCEE0}" type="datetimeFigureOut">
              <a:rPr lang="en-US" smtClean="0"/>
              <a:pPr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17889-3EF1-4490-94EA-FD6D4047B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6641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hyperlink" Target="http://wps.aw.com/wps/media/objects/1924/1970895/AppendixA.pdf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5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7.v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We covered the following topics in today’s lecture;</a:t>
            </a:r>
          </a:p>
          <a:p>
            <a:pPr marL="457200" indent="-457200"/>
            <a:r>
              <a:rPr lang="en-US" dirty="0" smtClean="0"/>
              <a:t>Firm’s </a:t>
            </a:r>
            <a:r>
              <a:rPr lang="en-US" dirty="0"/>
              <a:t>weighted average cost of capital (WACC) and understand its rationale, use, and limitations. </a:t>
            </a:r>
          </a:p>
          <a:p>
            <a:pPr marL="457200" indent="-457200"/>
            <a:r>
              <a:rPr lang="en-US" dirty="0"/>
              <a:t>C</a:t>
            </a:r>
            <a:r>
              <a:rPr lang="en-US" dirty="0" smtClean="0"/>
              <a:t>oncept </a:t>
            </a:r>
            <a:r>
              <a:rPr lang="en-US" dirty="0"/>
              <a:t>of Economic Value Added (EVA) is related to value creation and the firm’s cost of capital.</a:t>
            </a:r>
          </a:p>
          <a:p>
            <a:pPr marL="457200" indent="-457200"/>
            <a:r>
              <a:rPr lang="en-US" dirty="0"/>
              <a:t>Understand the capital-asset pricing model's role in computing project-specific and group-specific required rates of return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871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136775"/>
          </a:xfrm>
        </p:spPr>
        <p:txBody>
          <a:bodyPr>
            <a:noAutofit/>
          </a:bodyPr>
          <a:lstStyle/>
          <a:p>
            <a:r>
              <a:rPr lang="en-US" b="1" dirty="0" smtClean="0"/>
              <a:t>Revision of</a:t>
            </a:r>
            <a:br>
              <a:rPr lang="en-US" b="1" dirty="0" smtClean="0"/>
            </a:br>
            <a:r>
              <a:rPr lang="en-US" b="1" dirty="0" smtClean="0"/>
              <a:t>Chapter 3</a:t>
            </a:r>
            <a:br>
              <a:rPr lang="en-US" b="1" dirty="0" smtClean="0"/>
            </a:br>
            <a:r>
              <a:rPr lang="en-US" b="1" dirty="0" smtClean="0"/>
              <a:t>Time Value of Money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79341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The Interest Rate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ct val="75000"/>
              </a:spcAft>
              <a:buNone/>
              <a:defRPr/>
            </a:pPr>
            <a:r>
              <a:rPr lang="en-US" dirty="0" smtClean="0"/>
              <a:t>What will be your choice: </a:t>
            </a:r>
          </a:p>
          <a:p>
            <a:pPr>
              <a:spcAft>
                <a:spcPct val="75000"/>
              </a:spcAft>
              <a:buNone/>
              <a:defRPr/>
            </a:pPr>
            <a:r>
              <a:rPr lang="en-US" u="sng" dirty="0" err="1" smtClean="0"/>
              <a:t>Rs</a:t>
            </a:r>
            <a:r>
              <a:rPr lang="en-US" u="sng" dirty="0" smtClean="0"/>
              <a:t>. 10,000</a:t>
            </a:r>
            <a:r>
              <a:rPr lang="en-US" dirty="0" smtClean="0"/>
              <a:t> today or </a:t>
            </a:r>
            <a:r>
              <a:rPr lang="en-US" u="sng" dirty="0" err="1" smtClean="0"/>
              <a:t>Rs</a:t>
            </a:r>
            <a:r>
              <a:rPr lang="en-US" u="sng" dirty="0" smtClean="0"/>
              <a:t>. 10,000 </a:t>
            </a:r>
            <a:r>
              <a:rPr lang="en-US" dirty="0"/>
              <a:t>in 5 years? </a:t>
            </a:r>
            <a:endParaRPr lang="en-US" sz="3200" dirty="0" smtClean="0"/>
          </a:p>
          <a:p>
            <a:pPr>
              <a:spcAft>
                <a:spcPct val="75000"/>
              </a:spcAft>
              <a:buFont typeface="Monotype Sorts" pitchFamily="2" charset="2"/>
              <a:buNone/>
              <a:defRPr/>
            </a:pPr>
            <a:r>
              <a:rPr lang="en-US" sz="3200" dirty="0" smtClean="0"/>
              <a:t>Obviously, </a:t>
            </a:r>
            <a:r>
              <a:rPr lang="en-US" u="sng" dirty="0" err="1" smtClean="0"/>
              <a:t>Rs</a:t>
            </a:r>
            <a:r>
              <a:rPr lang="en-US" u="sng" dirty="0" smtClean="0"/>
              <a:t>. </a:t>
            </a:r>
            <a:r>
              <a:rPr lang="en-US" sz="3200" u="sng" dirty="0" smtClean="0"/>
              <a:t>10,000</a:t>
            </a:r>
            <a:r>
              <a:rPr lang="en-US" sz="3200" dirty="0" smtClean="0"/>
              <a:t> today.</a:t>
            </a:r>
            <a:endParaRPr lang="en-US" sz="1600" dirty="0" smtClean="0"/>
          </a:p>
          <a:p>
            <a:pPr>
              <a:spcAft>
                <a:spcPct val="75000"/>
              </a:spcAft>
              <a:buFont typeface="Monotype Sorts" pitchFamily="2" charset="2"/>
              <a:buNone/>
              <a:defRPr/>
            </a:pPr>
            <a:r>
              <a:rPr lang="en-US" sz="3200" dirty="0" smtClean="0"/>
              <a:t>This concept is known as </a:t>
            </a:r>
            <a:r>
              <a:rPr lang="en-US" sz="3200" u="sng" dirty="0" smtClean="0"/>
              <a:t>Time Value of Money</a:t>
            </a:r>
            <a:endParaRPr lang="en-US" sz="3200" i="1" u="sng" dirty="0" smtClean="0"/>
          </a:p>
        </p:txBody>
      </p:sp>
    </p:spTree>
    <p:extLst>
      <p:ext uri="{BB962C8B-B14F-4D97-AF65-F5344CB8AC3E}">
        <p14:creationId xmlns:p14="http://schemas.microsoft.com/office/powerpoint/2010/main" xmlns="" val="3392231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Types of Interest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u="sng" dirty="0"/>
              <a:t>Simple Interest</a:t>
            </a:r>
          </a:p>
          <a:p>
            <a:pPr marL="338138" lvl="1" indent="0">
              <a:spcAft>
                <a:spcPct val="20000"/>
              </a:spcAft>
              <a:buNone/>
              <a:defRPr/>
            </a:pPr>
            <a:r>
              <a:rPr lang="en-US" sz="3200" dirty="0"/>
              <a:t>Interest </a:t>
            </a:r>
            <a:r>
              <a:rPr lang="en-US" sz="3200" dirty="0" smtClean="0"/>
              <a:t>paid or earned </a:t>
            </a:r>
            <a:r>
              <a:rPr lang="en-US" sz="3200" dirty="0"/>
              <a:t>on only the original </a:t>
            </a:r>
            <a:r>
              <a:rPr lang="en-US" sz="3200" dirty="0" smtClean="0"/>
              <a:t>principal amount  </a:t>
            </a:r>
            <a:r>
              <a:rPr lang="en-US" sz="3200" dirty="0"/>
              <a:t>borrowed </a:t>
            </a:r>
            <a:r>
              <a:rPr lang="en-US" sz="3200" dirty="0" smtClean="0"/>
              <a:t>or lent.</a:t>
            </a:r>
            <a:endParaRPr lang="en-US" sz="3200" dirty="0"/>
          </a:p>
          <a:p>
            <a:pPr marL="0" indent="0">
              <a:buNone/>
              <a:defRPr/>
            </a:pPr>
            <a:endParaRPr lang="en-US" sz="3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3200" u="sng" dirty="0" smtClean="0"/>
              <a:t>Compound Interest</a:t>
            </a:r>
          </a:p>
          <a:p>
            <a:pPr marL="338138" lvl="1" indent="0">
              <a:buFont typeface="Monotype Sorts" pitchFamily="2" charset="2"/>
              <a:buNone/>
              <a:defRPr/>
            </a:pPr>
            <a:r>
              <a:rPr lang="en-US" sz="3200" dirty="0" smtClean="0"/>
              <a:t>Interest paid or earned on the principal and any previous interest earned.</a:t>
            </a:r>
          </a:p>
        </p:txBody>
      </p:sp>
    </p:spTree>
    <p:extLst>
      <p:ext uri="{BB962C8B-B14F-4D97-AF65-F5344CB8AC3E}">
        <p14:creationId xmlns:p14="http://schemas.microsoft.com/office/powerpoint/2010/main" xmlns="" val="1712418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Future Value using Simple Interest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/>
              <a:t>What is the Future Value (FV) of the deposit?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    </a:t>
            </a:r>
            <a:r>
              <a:rPr lang="en-US" dirty="0"/>
              <a:t>		FV 	= P</a:t>
            </a:r>
            <a:r>
              <a:rPr lang="en-US" baseline="-25000" dirty="0"/>
              <a:t>0</a:t>
            </a:r>
            <a:r>
              <a:rPr lang="en-US" dirty="0"/>
              <a:t> + SI 							= $</a:t>
            </a:r>
            <a:r>
              <a:rPr lang="en-US" dirty="0" smtClean="0"/>
              <a:t>100 </a:t>
            </a:r>
            <a:r>
              <a:rPr lang="en-US" dirty="0"/>
              <a:t>+ $</a:t>
            </a:r>
            <a:r>
              <a:rPr lang="en-US" dirty="0" smtClean="0"/>
              <a:t>16</a:t>
            </a:r>
            <a:r>
              <a:rPr lang="en-US" dirty="0"/>
              <a:t>					</a:t>
            </a:r>
            <a:r>
              <a:rPr lang="en-US" dirty="0" smtClean="0"/>
              <a:t>	= </a:t>
            </a:r>
            <a:r>
              <a:rPr lang="en-US" dirty="0"/>
              <a:t>$</a:t>
            </a:r>
            <a:r>
              <a:rPr lang="en-US" dirty="0" smtClean="0"/>
              <a:t>116</a:t>
            </a:r>
            <a:endParaRPr lang="en-US" dirty="0"/>
          </a:p>
          <a:p>
            <a:pPr>
              <a:defRPr/>
            </a:pPr>
            <a:r>
              <a:rPr lang="en-US" u="sng" dirty="0"/>
              <a:t>Future Value</a:t>
            </a:r>
            <a:r>
              <a:rPr lang="en-US" dirty="0"/>
              <a:t> is the value at some future time of a present amount of money, or a series of payments, </a:t>
            </a:r>
            <a:r>
              <a:rPr lang="en-US" dirty="0" smtClean="0"/>
              <a:t>calculated </a:t>
            </a:r>
            <a:r>
              <a:rPr lang="en-US" dirty="0"/>
              <a:t>at a given interest rate.</a:t>
            </a:r>
          </a:p>
          <a:p>
            <a:pPr>
              <a:defRPr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79663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458200" cy="9144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Why Compound Interest?</a:t>
            </a:r>
          </a:p>
        </p:txBody>
      </p:sp>
      <p:pic>
        <p:nvPicPr>
          <p:cNvPr id="1028" name="Picture 4" descr="http://apnaplan.com/wp-content/uploads/2012/04/Compound-Interest-VS-Simple-Interest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94733" y="1920663"/>
            <a:ext cx="8796867" cy="490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838200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Growth pattern of </a:t>
            </a:r>
            <a:r>
              <a:rPr lang="en-US" sz="2800" dirty="0" err="1" smtClean="0"/>
              <a:t>Rs</a:t>
            </a:r>
            <a:r>
              <a:rPr lang="en-US" sz="2800" dirty="0" smtClean="0"/>
              <a:t>. 1 Lakh in 25 years with interest rate of 10% per year simple and compound.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4405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General Formula of Future </a:t>
            </a:r>
            <a:r>
              <a:rPr lang="en-US" b="1" u="sng" dirty="0"/>
              <a:t>Value</a:t>
            </a:r>
            <a:endParaRPr lang="en-US" b="1" u="sng" dirty="0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		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dirty="0" smtClean="0"/>
              <a:t> 	= P</a:t>
            </a:r>
            <a:r>
              <a:rPr lang="en-US" baseline="-25000" dirty="0" smtClean="0"/>
              <a:t>0</a:t>
            </a:r>
            <a:r>
              <a:rPr lang="en-US" dirty="0" smtClean="0"/>
              <a:t>(1+i)</a:t>
            </a:r>
            <a:r>
              <a:rPr lang="en-US" baseline="30000" dirty="0" smtClean="0"/>
              <a:t>1</a:t>
            </a:r>
            <a:endParaRPr lang="en-US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dirty="0" smtClean="0"/>
              <a:t> 	= P</a:t>
            </a:r>
            <a:r>
              <a:rPr lang="en-US" baseline="-25000" dirty="0" smtClean="0"/>
              <a:t>0</a:t>
            </a:r>
            <a:r>
              <a:rPr lang="en-US" dirty="0" smtClean="0"/>
              <a:t>(1+i)</a:t>
            </a:r>
            <a:r>
              <a:rPr lang="en-US" baseline="30000" dirty="0" smtClean="0"/>
              <a:t>2</a:t>
            </a:r>
            <a:endParaRPr lang="en-US" sz="800" baseline="30000" dirty="0" smtClean="0"/>
          </a:p>
          <a:p>
            <a:pPr>
              <a:buFont typeface="Monotype Sorts" pitchFamily="2" charset="2"/>
              <a:buNone/>
              <a:defRPr/>
            </a:pPr>
            <a:endParaRPr lang="en-US" sz="800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General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Future Value </a:t>
            </a:r>
            <a:r>
              <a:rPr lang="en-US" dirty="0" smtClean="0"/>
              <a:t>Formula: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 smtClean="0"/>
              <a:t> 	= P</a:t>
            </a:r>
            <a:r>
              <a:rPr lang="en-US" baseline="-25000" dirty="0" smtClean="0"/>
              <a:t>0</a:t>
            </a:r>
            <a:r>
              <a:rPr lang="en-US" dirty="0" smtClean="0"/>
              <a:t> (1+i)</a:t>
            </a:r>
            <a:r>
              <a:rPr lang="en-US" baseline="30000" dirty="0" smtClean="0"/>
              <a:t>n</a:t>
            </a:r>
            <a:r>
              <a:rPr lang="en-US" dirty="0" smtClean="0"/>
              <a:t> 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or  	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 smtClean="0"/>
              <a:t> 	= P</a:t>
            </a:r>
            <a:r>
              <a:rPr lang="en-US" baseline="-25000" dirty="0" smtClean="0"/>
              <a:t>0</a:t>
            </a:r>
            <a:r>
              <a:rPr lang="en-US" dirty="0" smtClean="0"/>
              <a:t> (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FVIF</a:t>
            </a:r>
            <a:r>
              <a:rPr lang="en-US" baseline="-25000" dirty="0" err="1" smtClean="0"/>
              <a:t>i,n</a:t>
            </a:r>
            <a:r>
              <a:rPr lang="en-US" dirty="0" smtClean="0"/>
              <a:t>)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Table 1 in the appendix of the book will help simplify the calculations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0948216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"/>
            <a:ext cx="9144000" cy="6744455"/>
            <a:chOff x="0" y="1"/>
            <a:chExt cx="9144000" cy="6744455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14400"/>
              <a:ext cx="9144000" cy="5469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"/>
              <a:ext cx="8686800" cy="914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269067" y="6375124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>
                  <a:hlinkClick r:id="rId5"/>
                </a:rPr>
                <a:t>http://wps.aw.com/wps/media/objects/1924/1970895/AppendixA.pdf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3429000"/>
              <a:ext cx="88392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453020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6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Double Your Money</a:t>
            </a:r>
          </a:p>
        </p:txBody>
      </p:sp>
      <p:sp>
        <p:nvSpPr>
          <p:cNvPr id="33800" name="Rectangle 8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How long does it take to double $1,000 at a compound rate of 10% per year (approx.)?</a:t>
            </a:r>
          </a:p>
          <a:p>
            <a:pPr marL="0" indent="0">
              <a:buFont typeface="Monotype Sorts" pitchFamily="2" charset="2"/>
              <a:buNone/>
            </a:pPr>
            <a:endParaRPr lang="en-US" sz="3200" dirty="0" smtClean="0"/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A quick answer lies in using the </a:t>
            </a:r>
            <a:r>
              <a:rPr lang="en-US" u="sng" dirty="0" smtClean="0"/>
              <a:t>Rule of 72</a:t>
            </a:r>
            <a:r>
              <a:rPr lang="en-US" dirty="0" smtClean="0"/>
              <a:t> </a:t>
            </a:r>
            <a:endParaRPr lang="en-US" sz="3200" u="sng" dirty="0" smtClean="0"/>
          </a:p>
        </p:txBody>
      </p:sp>
    </p:spTree>
    <p:extLst>
      <p:ext uri="{BB962C8B-B14F-4D97-AF65-F5344CB8AC3E}">
        <p14:creationId xmlns:p14="http://schemas.microsoft.com/office/powerpoint/2010/main" xmlns="" val="34412368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6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Rule-of-72</a:t>
            </a:r>
          </a:p>
        </p:txBody>
      </p:sp>
      <p:sp>
        <p:nvSpPr>
          <p:cNvPr id="34824" name="Rectangle 8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How long does it take to double $1,000 at a compound rate of 10% per year (approx.)?</a:t>
            </a:r>
          </a:p>
          <a:p>
            <a:pPr marL="0" indent="0">
              <a:buFont typeface="Monotype Sorts" pitchFamily="2" charset="2"/>
              <a:buNone/>
            </a:pPr>
            <a:endParaRPr lang="en-US" sz="3200" dirty="0" smtClean="0"/>
          </a:p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Approx. </a:t>
            </a:r>
            <a:r>
              <a:rPr lang="en-US" u="sng" dirty="0" smtClean="0"/>
              <a:t>Period</a:t>
            </a:r>
            <a:r>
              <a:rPr lang="en-US" sz="3200" u="sng" dirty="0" smtClean="0"/>
              <a:t>s to double X </a:t>
            </a:r>
            <a:r>
              <a:rPr lang="en-US" sz="3200" u="sng" dirty="0" err="1" smtClean="0"/>
              <a:t>i</a:t>
            </a:r>
            <a:r>
              <a:rPr lang="en-US" sz="3200" u="sng" dirty="0" smtClean="0"/>
              <a:t>% = 72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Approx. Periods to double = 72/</a:t>
            </a:r>
            <a:r>
              <a:rPr lang="en-US" sz="3200" dirty="0" err="1" smtClean="0"/>
              <a:t>i</a:t>
            </a:r>
            <a:r>
              <a:rPr lang="en-US" sz="3200" dirty="0" smtClean="0"/>
              <a:t>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</a:t>
            </a:r>
            <a:r>
              <a:rPr lang="en-US" sz="3200" dirty="0" smtClean="0"/>
              <a:t>			    = 72/10%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</a:t>
            </a:r>
            <a:r>
              <a:rPr lang="en-US" sz="3200" dirty="0" smtClean="0"/>
              <a:t>			    = 7.2 Years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4259073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15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u="sng" dirty="0"/>
              <a:t>Present Value Formula for Single Deposit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Recall the Future value formula we discussed before and rearrange it to get the present value formula for single deposit.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dirty="0" smtClean="0"/>
              <a:t> </a:t>
            </a:r>
            <a:r>
              <a:rPr lang="en-US" dirty="0"/>
              <a:t>	= P</a:t>
            </a:r>
            <a:r>
              <a:rPr lang="en-US" baseline="-25000" dirty="0"/>
              <a:t>0</a:t>
            </a:r>
            <a:r>
              <a:rPr lang="en-US" dirty="0"/>
              <a:t>(1+i</a:t>
            </a:r>
            <a:r>
              <a:rPr lang="en-US" dirty="0" smtClean="0"/>
              <a:t>)</a:t>
            </a:r>
            <a:endParaRPr lang="en-US" dirty="0"/>
          </a:p>
          <a:p>
            <a:pPr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dirty="0" smtClean="0"/>
              <a:t> 	</a:t>
            </a:r>
            <a:r>
              <a:rPr lang="en-US" dirty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dirty="0" smtClean="0"/>
              <a:t>1+i) = P</a:t>
            </a:r>
            <a:r>
              <a:rPr lang="en-US" baseline="-25000" dirty="0" smtClean="0"/>
              <a:t>0</a:t>
            </a:r>
            <a:r>
              <a:rPr lang="en-US" dirty="0" smtClean="0"/>
              <a:t> (1+i)(1+i)</a:t>
            </a:r>
            <a:r>
              <a:rPr lang="en-US" baseline="30000" dirty="0" smtClean="0"/>
              <a:t> </a:t>
            </a:r>
            <a:r>
              <a:rPr lang="en-US" dirty="0" smtClean="0"/>
              <a:t> =  P</a:t>
            </a:r>
            <a:r>
              <a:rPr lang="en-US" baseline="-25000" dirty="0" smtClean="0"/>
              <a:t>0</a:t>
            </a:r>
            <a:r>
              <a:rPr lang="en-US" dirty="0" smtClean="0"/>
              <a:t>(1+i)</a:t>
            </a:r>
            <a:r>
              <a:rPr lang="en-US" baseline="30000" dirty="0" smtClean="0"/>
              <a:t>2</a:t>
            </a:r>
            <a:endParaRPr lang="en-US" sz="800" baseline="30000" dirty="0" smtClean="0"/>
          </a:p>
          <a:p>
            <a:pPr>
              <a:buFont typeface="Monotype Sorts" pitchFamily="2" charset="2"/>
              <a:buNone/>
              <a:defRPr/>
            </a:pPr>
            <a:endParaRPr lang="en-US" sz="800" dirty="0"/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General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Future Value </a:t>
            </a:r>
            <a:r>
              <a:rPr lang="en-US" dirty="0"/>
              <a:t>Formula: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/>
              <a:t> 	= P</a:t>
            </a:r>
            <a:r>
              <a:rPr lang="en-US" baseline="-25000" dirty="0"/>
              <a:t>0</a:t>
            </a:r>
            <a:r>
              <a:rPr lang="en-US" dirty="0"/>
              <a:t> (1+i)</a:t>
            </a:r>
            <a:r>
              <a:rPr lang="en-US" baseline="30000" dirty="0"/>
              <a:t>n</a:t>
            </a:r>
            <a:r>
              <a:rPr lang="en-US" dirty="0"/>
              <a:t>  </a:t>
            </a:r>
            <a:r>
              <a:rPr lang="en-US" dirty="0" smtClean="0"/>
              <a:t>	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Rearranging the equation we get	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en-US" baseline="-25000" dirty="0" smtClean="0"/>
              <a:t>0</a:t>
            </a:r>
            <a:r>
              <a:rPr lang="en-US" dirty="0"/>
              <a:t>	= </a:t>
            </a:r>
            <a:r>
              <a:rPr lang="en-US" dirty="0" err="1" smtClean="0"/>
              <a:t>FV</a:t>
            </a:r>
            <a:r>
              <a:rPr lang="en-US" baseline="-25000" dirty="0" err="1" smtClean="0"/>
              <a:t>n</a:t>
            </a:r>
            <a:r>
              <a:rPr lang="en-US" baseline="-25000" dirty="0"/>
              <a:t> </a:t>
            </a:r>
            <a:r>
              <a:rPr lang="en-US" dirty="0" smtClean="0"/>
              <a:t>/ </a:t>
            </a:r>
            <a:r>
              <a:rPr lang="en-US" dirty="0"/>
              <a:t>(</a:t>
            </a:r>
            <a:r>
              <a:rPr lang="en-US" dirty="0" smtClean="0"/>
              <a:t>1+i)</a:t>
            </a:r>
            <a:r>
              <a:rPr lang="en-US" baseline="30000" dirty="0" smtClean="0"/>
              <a:t>n		</a:t>
            </a:r>
            <a:endParaRPr lang="en-US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 P</a:t>
            </a:r>
            <a:r>
              <a:rPr lang="en-US" baseline="-25000" dirty="0"/>
              <a:t>0</a:t>
            </a:r>
            <a:r>
              <a:rPr lang="en-US" dirty="0"/>
              <a:t>	= </a:t>
            </a:r>
            <a:r>
              <a:rPr lang="en-US" dirty="0" err="1"/>
              <a:t>FV</a:t>
            </a:r>
            <a:r>
              <a:rPr lang="en-US" baseline="-25000" dirty="0" err="1"/>
              <a:t>n</a:t>
            </a:r>
            <a:r>
              <a:rPr lang="en-US" baseline="-25000" dirty="0"/>
              <a:t> </a:t>
            </a:r>
            <a:r>
              <a:rPr lang="en-US" dirty="0" smtClean="0"/>
              <a:t>(1+i)</a:t>
            </a:r>
            <a:r>
              <a:rPr lang="en-US" baseline="30000" dirty="0" smtClean="0"/>
              <a:t>-n		</a:t>
            </a:r>
            <a:r>
              <a:rPr lang="en-US" dirty="0" smtClean="0"/>
              <a:t> </a:t>
            </a:r>
            <a:endParaRPr lang="en-US" baseline="30000" dirty="0"/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/>
              <a:t>	=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 smtClean="0"/>
              <a:t>(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FVIF</a:t>
            </a:r>
            <a:r>
              <a:rPr lang="en-US" baseline="-25000" dirty="0" err="1"/>
              <a:t>i,n</a:t>
            </a:r>
            <a:r>
              <a:rPr lang="en-US" dirty="0"/>
              <a:t>) </a:t>
            </a:r>
            <a:endParaRPr lang="en-US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0290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305800" cy="47244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	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 smtClean="0"/>
              <a:t>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dirty="0" smtClean="0"/>
              <a:t> / (1+i)</a:t>
            </a:r>
            <a:r>
              <a:rPr lang="en-US" sz="4000" baseline="30000" dirty="0" smtClean="0"/>
              <a:t>1</a:t>
            </a:r>
            <a:endParaRPr lang="en-US" sz="4000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 smtClean="0"/>
              <a:t>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dirty="0" smtClean="0"/>
              <a:t> / (1+i)</a:t>
            </a:r>
            <a:r>
              <a:rPr lang="en-US" sz="4000" baseline="30000" dirty="0" smtClean="0"/>
              <a:t>2</a:t>
            </a:r>
          </a:p>
          <a:p>
            <a:pPr>
              <a:buFont typeface="Monotype Sorts" pitchFamily="2" charset="2"/>
              <a:buNone/>
              <a:defRPr/>
            </a:pPr>
            <a:endParaRPr lang="en-US" sz="1000" dirty="0" smtClean="0"/>
          </a:p>
          <a:p>
            <a:pPr>
              <a:buFont typeface="Monotype Sorts" pitchFamily="2" charset="2"/>
              <a:buNone/>
              <a:defRPr/>
            </a:pPr>
            <a:endParaRPr lang="en-US" sz="1800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P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  </a:t>
            </a:r>
            <a:r>
              <a:rPr lang="en-US" dirty="0" smtClean="0"/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 smtClean="0"/>
              <a:t> / (1+i)</a:t>
            </a:r>
            <a:r>
              <a:rPr lang="en-US" baseline="30000" dirty="0" smtClean="0"/>
              <a:t>n</a:t>
            </a:r>
            <a:r>
              <a:rPr lang="en-US" dirty="0" smtClean="0"/>
              <a:t> 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or  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 smtClean="0"/>
              <a:t> = 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 smtClean="0"/>
              <a:t> (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PVIF</a:t>
            </a:r>
            <a:r>
              <a:rPr lang="en-US" baseline="-25000" dirty="0" err="1" smtClean="0"/>
              <a:t>i,n</a:t>
            </a:r>
            <a:r>
              <a:rPr lang="en-US" dirty="0" smtClean="0"/>
              <a:t>)</a:t>
            </a:r>
            <a:endParaRPr lang="en-US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15400" cy="16764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u="sng" dirty="0" smtClean="0"/>
              <a:t>Table II for the General Present Value 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514600" y="32004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503556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144000" cy="472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l">
              <a:spcBef>
                <a:spcPct val="10000"/>
              </a:spcBef>
              <a:defRPr/>
            </a:pPr>
            <a:r>
              <a:rPr lang="en-US" dirty="0" smtClean="0"/>
              <a:t>Table </a:t>
            </a:r>
            <a:r>
              <a:rPr lang="en-US" dirty="0"/>
              <a:t>II </a:t>
            </a:r>
            <a:r>
              <a:rPr lang="en-US" dirty="0" smtClean="0"/>
              <a:t>is given at the end </a:t>
            </a:r>
            <a:r>
              <a:rPr lang="en-US" dirty="0"/>
              <a:t>of the </a:t>
            </a:r>
            <a:r>
              <a:rPr lang="en-US" dirty="0" smtClean="0"/>
              <a:t>book </a:t>
            </a:r>
            <a:r>
              <a:rPr lang="en-US" u="sng" dirty="0" err="1" smtClean="0"/>
              <a:t>PVIF</a:t>
            </a:r>
            <a:r>
              <a:rPr lang="en-US" u="sng" baseline="-25000" dirty="0" err="1" smtClean="0"/>
              <a:t>i,n</a:t>
            </a:r>
            <a:r>
              <a:rPr lang="en-US" u="sng" dirty="0" smtClean="0"/>
              <a:t> </a:t>
            </a:r>
            <a:r>
              <a:rPr lang="en-US" u="sng" dirty="0"/>
              <a:t>= 1 / (</a:t>
            </a:r>
            <a:r>
              <a:rPr lang="en-US" u="sng" dirty="0" smtClean="0"/>
              <a:t>1+i)</a:t>
            </a:r>
            <a:r>
              <a:rPr lang="en-US" u="sng" baseline="30000" dirty="0" smtClean="0"/>
              <a:t>n                                                                     </a:t>
            </a:r>
            <a:r>
              <a:rPr lang="en-US" u="sng" dirty="0" smtClean="0"/>
              <a:t>     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xmlns="" val="239055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u="sng" dirty="0" smtClean="0"/>
              <a:t>Annuity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 annuity is a series of equal payments or receipts occurring over a specified number of equal periods.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e.g. a deposit or receipt of </a:t>
            </a:r>
            <a:r>
              <a:rPr lang="en-US" dirty="0" err="1" smtClean="0"/>
              <a:t>Rs</a:t>
            </a:r>
            <a:r>
              <a:rPr lang="en-US" dirty="0" smtClean="0"/>
              <a:t>. 1000 annually for the next 10 years.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902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Types of Annuities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u="sng" dirty="0"/>
              <a:t>Ordinary Annuity</a:t>
            </a:r>
            <a:r>
              <a:rPr lang="en-US" dirty="0"/>
              <a:t>:  Payments or receipts occur at the end of each period. e.g. payment or receipt of </a:t>
            </a:r>
            <a:r>
              <a:rPr lang="en-US" dirty="0" err="1"/>
              <a:t>Rs</a:t>
            </a:r>
            <a:r>
              <a:rPr lang="en-US" dirty="0"/>
              <a:t>. 1000 on December 31, i.e. at the end of financial year</a:t>
            </a:r>
            <a:r>
              <a:rPr lang="en-US" dirty="0" smtClean="0"/>
              <a:t>.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u="sng" dirty="0"/>
              <a:t>Annuity Due</a:t>
            </a:r>
            <a:r>
              <a:rPr lang="en-US" dirty="0"/>
              <a:t>:  Payments or receipts occur at the </a:t>
            </a:r>
            <a:r>
              <a:rPr lang="en-US" dirty="0" smtClean="0"/>
              <a:t>beginning </a:t>
            </a:r>
            <a:r>
              <a:rPr lang="en-US" dirty="0"/>
              <a:t>of each period, i.e. payment or receipt of </a:t>
            </a:r>
            <a:r>
              <a:rPr lang="en-US" dirty="0" err="1"/>
              <a:t>Rs</a:t>
            </a:r>
            <a:r>
              <a:rPr lang="en-US" dirty="0"/>
              <a:t>. 1000 on January 31, i.e. at the </a:t>
            </a:r>
            <a:r>
              <a:rPr lang="en-US" dirty="0" err="1"/>
              <a:t>begining</a:t>
            </a:r>
            <a:r>
              <a:rPr lang="en-US" dirty="0"/>
              <a:t> of financial year.</a:t>
            </a:r>
          </a:p>
        </p:txBody>
      </p:sp>
    </p:spTree>
    <p:extLst>
      <p:ext uri="{BB962C8B-B14F-4D97-AF65-F5344CB8AC3E}">
        <p14:creationId xmlns:p14="http://schemas.microsoft.com/office/powerpoint/2010/main" xmlns="" val="2724912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b="1" dirty="0" smtClean="0"/>
              <a:t>Examples of Annuities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66800" y="2133600"/>
            <a:ext cx="6781800" cy="4114800"/>
          </a:xfrm>
          <a:noFill/>
        </p:spPr>
        <p:txBody>
          <a:bodyPr/>
          <a:lstStyle/>
          <a:p>
            <a:r>
              <a:rPr lang="en-US" smtClean="0"/>
              <a:t>  Student Loan Payments</a:t>
            </a:r>
          </a:p>
          <a:p>
            <a:r>
              <a:rPr lang="en-US" smtClean="0"/>
              <a:t>  Car Loan Payments</a:t>
            </a:r>
          </a:p>
          <a:p>
            <a:r>
              <a:rPr lang="en-US" smtClean="0"/>
              <a:t>  Insurance Premiums</a:t>
            </a:r>
          </a:p>
          <a:p>
            <a:r>
              <a:rPr lang="en-US" smtClean="0"/>
              <a:t>  Mortgage Payments</a:t>
            </a:r>
          </a:p>
          <a:p>
            <a:r>
              <a:rPr lang="en-US" smtClean="0"/>
              <a:t>  Retirement Savings</a:t>
            </a:r>
          </a:p>
        </p:txBody>
      </p:sp>
    </p:spTree>
    <p:extLst>
      <p:ext uri="{BB962C8B-B14F-4D97-AF65-F5344CB8AC3E}">
        <p14:creationId xmlns:p14="http://schemas.microsoft.com/office/powerpoint/2010/main" xmlns="" val="25751256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Parts of an Ordinary Annuity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Equal payment at the end of the period at equal distance from each other.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376238" y="2087563"/>
            <a:ext cx="8619295" cy="3247623"/>
            <a:chOff x="376238" y="2087563"/>
            <a:chExt cx="8619295" cy="3247623"/>
          </a:xfrm>
        </p:grpSpPr>
        <p:sp>
          <p:nvSpPr>
            <p:cNvPr id="46085" name="Line 5"/>
            <p:cNvSpPr>
              <a:spLocks noChangeShapeType="1"/>
            </p:cNvSpPr>
            <p:nvPr/>
          </p:nvSpPr>
          <p:spPr bwMode="auto">
            <a:xfrm flipH="1">
              <a:off x="1219200" y="4648200"/>
              <a:ext cx="67818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6" name="Line 6"/>
            <p:cNvSpPr>
              <a:spLocks noChangeShapeType="1"/>
            </p:cNvSpPr>
            <p:nvPr/>
          </p:nvSpPr>
          <p:spPr bwMode="auto">
            <a:xfrm>
              <a:off x="1219200" y="41910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7" name="Line 7"/>
            <p:cNvSpPr>
              <a:spLocks noChangeShapeType="1"/>
            </p:cNvSpPr>
            <p:nvPr/>
          </p:nvSpPr>
          <p:spPr bwMode="auto">
            <a:xfrm>
              <a:off x="8001000" y="41910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8" name="Line 8"/>
            <p:cNvSpPr>
              <a:spLocks noChangeShapeType="1"/>
            </p:cNvSpPr>
            <p:nvPr/>
          </p:nvSpPr>
          <p:spPr bwMode="auto">
            <a:xfrm>
              <a:off x="3309938" y="4167188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9" name="Rectangle 9"/>
            <p:cNvSpPr>
              <a:spLocks noChangeArrowheads="1"/>
            </p:cNvSpPr>
            <p:nvPr/>
          </p:nvSpPr>
          <p:spPr bwMode="auto">
            <a:xfrm>
              <a:off x="1004888" y="3695700"/>
              <a:ext cx="48410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 smtClean="0">
                  <a:solidFill>
                    <a:srgbClr val="000000"/>
                  </a:solidFill>
                </a:rPr>
                <a:t> 0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46090" name="Line 10"/>
            <p:cNvSpPr>
              <a:spLocks noChangeShapeType="1"/>
            </p:cNvSpPr>
            <p:nvPr/>
          </p:nvSpPr>
          <p:spPr bwMode="auto">
            <a:xfrm>
              <a:off x="5795963" y="41529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1" name="Rectangle 11"/>
            <p:cNvSpPr>
              <a:spLocks noChangeArrowheads="1"/>
            </p:cNvSpPr>
            <p:nvPr/>
          </p:nvSpPr>
          <p:spPr bwMode="auto">
            <a:xfrm>
              <a:off x="1038225" y="4752975"/>
              <a:ext cx="795730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/>
                <a:t>               </a:t>
              </a:r>
              <a:r>
                <a:rPr lang="en-US" sz="3200" dirty="0" smtClean="0"/>
                <a:t>   </a:t>
              </a:r>
              <a:r>
                <a:rPr lang="en-US" sz="3200" dirty="0" smtClean="0">
                  <a:solidFill>
                    <a:srgbClr val="000000"/>
                  </a:solidFill>
                </a:rPr>
                <a:t>$1000                 </a:t>
              </a:r>
              <a:r>
                <a:rPr lang="en-US" sz="3200" dirty="0">
                  <a:solidFill>
                    <a:srgbClr val="000000"/>
                  </a:solidFill>
                </a:rPr>
                <a:t>$</a:t>
              </a:r>
              <a:r>
                <a:rPr lang="en-US" sz="3200" dirty="0" smtClean="0">
                  <a:solidFill>
                    <a:srgbClr val="000000"/>
                  </a:solidFill>
                </a:rPr>
                <a:t>1000            $1000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34830" name="Rectangle 14"/>
            <p:cNvSpPr>
              <a:spLocks noChangeArrowheads="1"/>
            </p:cNvSpPr>
            <p:nvPr/>
          </p:nvSpPr>
          <p:spPr bwMode="auto">
            <a:xfrm>
              <a:off x="376238" y="2087563"/>
              <a:ext cx="182808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endParaRPr lang="en-US" sz="2800" dirty="0"/>
            </a:p>
          </p:txBody>
        </p:sp>
        <p:sp>
          <p:nvSpPr>
            <p:cNvPr id="34831" name="Rectangle 15"/>
            <p:cNvSpPr>
              <a:spLocks noChangeArrowheads="1"/>
            </p:cNvSpPr>
            <p:nvPr/>
          </p:nvSpPr>
          <p:spPr bwMode="auto">
            <a:xfrm>
              <a:off x="5033963" y="2828836"/>
              <a:ext cx="1524000" cy="9515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smtClean="0"/>
                <a:t>End </a:t>
              </a:r>
              <a:r>
                <a:rPr lang="en-US" sz="2800" dirty="0"/>
                <a:t>of</a:t>
              </a:r>
            </a:p>
            <a:p>
              <a:pPr>
                <a:defRPr/>
              </a:pPr>
              <a:r>
                <a:rPr lang="en-US" sz="2800" dirty="0"/>
                <a:t>Period 2</a:t>
              </a:r>
            </a:p>
          </p:txBody>
        </p:sp>
        <p:sp>
          <p:nvSpPr>
            <p:cNvPr id="34838" name="Rectangle 22"/>
            <p:cNvSpPr>
              <a:spLocks noChangeArrowheads="1"/>
            </p:cNvSpPr>
            <p:nvPr/>
          </p:nvSpPr>
          <p:spPr bwMode="auto">
            <a:xfrm>
              <a:off x="7354529" y="2828836"/>
              <a:ext cx="1389036" cy="9515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End</a:t>
              </a:r>
              <a:r>
                <a:rPr lang="en-US" sz="2800" dirty="0" smtClean="0"/>
                <a:t> </a:t>
              </a:r>
              <a:r>
                <a:rPr lang="en-US" sz="2800" dirty="0"/>
                <a:t>of</a:t>
              </a:r>
            </a:p>
            <a:p>
              <a:pPr>
                <a:defRPr/>
              </a:pPr>
              <a:r>
                <a:rPr lang="en-US" sz="2800" dirty="0"/>
                <a:t>Period 3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2596753" y="2826272"/>
            <a:ext cx="1378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End</a:t>
            </a:r>
            <a:r>
              <a:rPr lang="en-US" sz="2800" dirty="0">
                <a:solidFill>
                  <a:prstClr val="black"/>
                </a:solidFill>
              </a:rPr>
              <a:t> of</a:t>
            </a:r>
          </a:p>
          <a:p>
            <a:pPr lvl="0">
              <a:defRPr/>
            </a:pPr>
            <a:r>
              <a:rPr lang="en-US" sz="2800" dirty="0">
                <a:solidFill>
                  <a:prstClr val="black"/>
                </a:solidFill>
              </a:rPr>
              <a:t>Period 1</a:t>
            </a:r>
          </a:p>
        </p:txBody>
      </p:sp>
    </p:spTree>
    <p:extLst>
      <p:ext uri="{BB962C8B-B14F-4D97-AF65-F5344CB8AC3E}">
        <p14:creationId xmlns:p14="http://schemas.microsoft.com/office/powerpoint/2010/main" xmlns="" val="1247003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Parts of an Annuity Due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Equal payments at the beginning of the equally divided periods.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85430" y="3075389"/>
            <a:ext cx="8159667" cy="2562454"/>
            <a:chOff x="210808" y="2744157"/>
            <a:chExt cx="8159667" cy="2562454"/>
          </a:xfrm>
        </p:grpSpPr>
        <p:sp>
          <p:nvSpPr>
            <p:cNvPr id="47109" name="Line 5"/>
            <p:cNvSpPr>
              <a:spLocks noChangeShapeType="1"/>
            </p:cNvSpPr>
            <p:nvPr/>
          </p:nvSpPr>
          <p:spPr bwMode="auto">
            <a:xfrm flipH="1">
              <a:off x="1219200" y="4648200"/>
              <a:ext cx="67818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0" name="Line 6"/>
            <p:cNvSpPr>
              <a:spLocks noChangeShapeType="1"/>
            </p:cNvSpPr>
            <p:nvPr/>
          </p:nvSpPr>
          <p:spPr bwMode="auto">
            <a:xfrm>
              <a:off x="1219200" y="41910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1" name="Line 7"/>
            <p:cNvSpPr>
              <a:spLocks noChangeShapeType="1"/>
            </p:cNvSpPr>
            <p:nvPr/>
          </p:nvSpPr>
          <p:spPr bwMode="auto">
            <a:xfrm>
              <a:off x="8001000" y="41910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2" name="Line 8"/>
            <p:cNvSpPr>
              <a:spLocks noChangeShapeType="1"/>
            </p:cNvSpPr>
            <p:nvPr/>
          </p:nvSpPr>
          <p:spPr bwMode="auto">
            <a:xfrm>
              <a:off x="3309938" y="4167188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3" name="Rectangle 9"/>
            <p:cNvSpPr>
              <a:spLocks noChangeArrowheads="1"/>
            </p:cNvSpPr>
            <p:nvPr/>
          </p:nvSpPr>
          <p:spPr bwMode="auto">
            <a:xfrm>
              <a:off x="1031927" y="3695700"/>
              <a:ext cx="733854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>
                  <a:solidFill>
                    <a:srgbClr val="000000"/>
                  </a:solidFill>
                </a:rPr>
                <a:t>0                 </a:t>
              </a:r>
              <a:r>
                <a:rPr lang="en-US" sz="3200" dirty="0" smtClean="0">
                  <a:solidFill>
                    <a:srgbClr val="000000"/>
                  </a:solidFill>
                </a:rPr>
                <a:t>   1                         </a:t>
              </a:r>
              <a:r>
                <a:rPr lang="en-US" sz="3200" dirty="0">
                  <a:solidFill>
                    <a:srgbClr val="000000"/>
                  </a:solidFill>
                </a:rPr>
                <a:t>2              </a:t>
              </a:r>
              <a:r>
                <a:rPr lang="en-US" sz="3200" dirty="0" smtClean="0">
                  <a:solidFill>
                    <a:srgbClr val="000000"/>
                  </a:solidFill>
                </a:rPr>
                <a:t>        </a:t>
              </a:r>
              <a:r>
                <a:rPr lang="en-US" sz="320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47114" name="Line 10"/>
            <p:cNvSpPr>
              <a:spLocks noChangeShapeType="1"/>
            </p:cNvSpPr>
            <p:nvPr/>
          </p:nvSpPr>
          <p:spPr bwMode="auto">
            <a:xfrm>
              <a:off x="5795963" y="41529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5" name="Rectangle 11"/>
            <p:cNvSpPr>
              <a:spLocks noChangeArrowheads="1"/>
            </p:cNvSpPr>
            <p:nvPr/>
          </p:nvSpPr>
          <p:spPr bwMode="auto">
            <a:xfrm>
              <a:off x="609600" y="4724400"/>
              <a:ext cx="572592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 smtClean="0">
                  <a:solidFill>
                    <a:srgbClr val="000000"/>
                  </a:solidFill>
                </a:rPr>
                <a:t> $1000           </a:t>
              </a:r>
              <a:r>
                <a:rPr lang="en-US" sz="3200" dirty="0">
                  <a:solidFill>
                    <a:srgbClr val="000000"/>
                  </a:solidFill>
                </a:rPr>
                <a:t>$</a:t>
              </a:r>
              <a:r>
                <a:rPr lang="en-US" sz="3200" dirty="0" smtClean="0">
                  <a:solidFill>
                    <a:srgbClr val="000000"/>
                  </a:solidFill>
                </a:rPr>
                <a:t>1000              </a:t>
              </a:r>
              <a:r>
                <a:rPr lang="en-US" sz="3200" dirty="0">
                  <a:solidFill>
                    <a:srgbClr val="000000"/>
                  </a:solidFill>
                </a:rPr>
                <a:t>$</a:t>
              </a:r>
              <a:r>
                <a:rPr lang="en-US" sz="3200" dirty="0" smtClean="0">
                  <a:solidFill>
                    <a:srgbClr val="000000"/>
                  </a:solidFill>
                </a:rPr>
                <a:t>1000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93198" name="Rectangle 14"/>
            <p:cNvSpPr>
              <a:spLocks noChangeArrowheads="1"/>
            </p:cNvSpPr>
            <p:nvPr/>
          </p:nvSpPr>
          <p:spPr bwMode="auto">
            <a:xfrm>
              <a:off x="210808" y="2764144"/>
              <a:ext cx="2003755" cy="9515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Beginning</a:t>
              </a:r>
              <a:r>
                <a:rPr lang="en-US" sz="2800" dirty="0" smtClean="0"/>
                <a:t> </a:t>
              </a:r>
              <a:r>
                <a:rPr lang="en-US" sz="2800" dirty="0"/>
                <a:t>of</a:t>
              </a:r>
            </a:p>
            <a:p>
              <a:pPr>
                <a:defRPr/>
              </a:pPr>
              <a:r>
                <a:rPr lang="en-US" sz="2800" dirty="0"/>
                <a:t>Period 1</a:t>
              </a:r>
            </a:p>
          </p:txBody>
        </p:sp>
        <p:sp>
          <p:nvSpPr>
            <p:cNvPr id="93199" name="Rectangle 15"/>
            <p:cNvSpPr>
              <a:spLocks noChangeArrowheads="1"/>
            </p:cNvSpPr>
            <p:nvPr/>
          </p:nvSpPr>
          <p:spPr bwMode="auto">
            <a:xfrm>
              <a:off x="2424198" y="2744157"/>
              <a:ext cx="2003755" cy="9515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Beginning</a:t>
              </a:r>
              <a:r>
                <a:rPr lang="en-US" sz="2800" dirty="0" smtClean="0"/>
                <a:t> </a:t>
              </a:r>
              <a:r>
                <a:rPr lang="en-US" sz="2800" dirty="0"/>
                <a:t>of</a:t>
              </a:r>
            </a:p>
            <a:p>
              <a:pPr>
                <a:defRPr/>
              </a:pPr>
              <a:r>
                <a:rPr lang="en-US" sz="2800" dirty="0"/>
                <a:t>Period 2</a:t>
              </a:r>
            </a:p>
          </p:txBody>
        </p:sp>
        <p:sp>
          <p:nvSpPr>
            <p:cNvPr id="93206" name="Rectangle 22"/>
            <p:cNvSpPr>
              <a:spLocks noChangeArrowheads="1"/>
            </p:cNvSpPr>
            <p:nvPr/>
          </p:nvSpPr>
          <p:spPr bwMode="auto">
            <a:xfrm>
              <a:off x="4841710" y="2764145"/>
              <a:ext cx="2003755" cy="9515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Beginning</a:t>
              </a:r>
              <a:r>
                <a:rPr lang="en-US" sz="2800" dirty="0" smtClean="0"/>
                <a:t> </a:t>
              </a:r>
              <a:r>
                <a:rPr lang="en-US" sz="2800" dirty="0"/>
                <a:t>of</a:t>
              </a:r>
            </a:p>
            <a:p>
              <a:pPr>
                <a:defRPr/>
              </a:pPr>
              <a:r>
                <a:rPr lang="en-US" sz="2800" dirty="0"/>
                <a:t>Period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79266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ChangeArrowheads="1"/>
          </p:cNvSpPr>
          <p:nvPr>
            <p:ph type="title"/>
          </p:nvPr>
        </p:nvSpPr>
        <p:spPr>
          <a:xfrm>
            <a:off x="442913" y="274638"/>
            <a:ext cx="8243887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u="sng" dirty="0" smtClean="0"/>
              <a:t>Future value of an Ordinary Annuity -FVA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5332413"/>
            <a:ext cx="5791200" cy="1066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FVA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dirty="0" smtClean="0"/>
              <a:t> = R(1+i)</a:t>
            </a:r>
            <a:r>
              <a:rPr lang="en-US" sz="3200" baseline="30000" dirty="0" smtClean="0"/>
              <a:t>n-1 </a:t>
            </a:r>
            <a:r>
              <a:rPr lang="en-US" sz="3200" dirty="0" smtClean="0"/>
              <a:t>+ R(1+i)</a:t>
            </a:r>
            <a:r>
              <a:rPr lang="en-US" sz="3200" baseline="30000" dirty="0" smtClean="0"/>
              <a:t>n-2 </a:t>
            </a:r>
            <a:r>
              <a:rPr lang="en-US" sz="3200" dirty="0" smtClean="0"/>
              <a:t>+ 		        	  ... + R(1+i)</a:t>
            </a:r>
            <a:r>
              <a:rPr lang="en-US" sz="3200" baseline="30000" dirty="0" smtClean="0"/>
              <a:t>1 </a:t>
            </a:r>
            <a:r>
              <a:rPr lang="en-US" sz="3200" dirty="0" smtClean="0"/>
              <a:t>+ R(1+i)</a:t>
            </a:r>
            <a:r>
              <a:rPr lang="en-US" sz="3200" baseline="30000" dirty="0" smtClean="0"/>
              <a:t>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62000" y="1447800"/>
            <a:ext cx="7353433" cy="3849665"/>
            <a:chOff x="395155" y="1752600"/>
            <a:chExt cx="6972433" cy="3584530"/>
          </a:xfrm>
        </p:grpSpPr>
        <p:sp>
          <p:nvSpPr>
            <p:cNvPr id="48135" name="Rectangle 7"/>
            <p:cNvSpPr>
              <a:spLocks noChangeArrowheads="1"/>
            </p:cNvSpPr>
            <p:nvPr/>
          </p:nvSpPr>
          <p:spPr bwMode="auto">
            <a:xfrm>
              <a:off x="2363788" y="2878138"/>
              <a:ext cx="4473983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 </a:t>
              </a:r>
              <a:r>
                <a:rPr lang="en-US" sz="2400" dirty="0" smtClean="0"/>
                <a:t>   </a:t>
              </a:r>
              <a:r>
                <a:rPr lang="en-US" sz="2400" dirty="0"/>
                <a:t>R              </a:t>
              </a:r>
              <a:r>
                <a:rPr lang="en-US" sz="2400" dirty="0" smtClean="0"/>
                <a:t>            </a:t>
              </a:r>
              <a:r>
                <a:rPr lang="en-US" sz="2400" dirty="0" err="1"/>
                <a:t>R</a:t>
              </a:r>
              <a:r>
                <a:rPr lang="en-US" sz="2400" dirty="0"/>
                <a:t>       </a:t>
              </a:r>
              <a:r>
                <a:rPr lang="en-US" sz="2400" dirty="0" smtClean="0"/>
                <a:t>                  </a:t>
              </a:r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48136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419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7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8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9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3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6259144" cy="42748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           </a:t>
              </a:r>
              <a:r>
                <a:rPr lang="en-US" sz="2400" dirty="0" smtClean="0"/>
                <a:t>         </a:t>
              </a:r>
              <a:r>
                <a:rPr lang="en-US" sz="2400" dirty="0"/>
                <a:t>1  </a:t>
              </a:r>
              <a:r>
                <a:rPr lang="en-US" sz="2400" dirty="0" smtClean="0"/>
                <a:t>                         </a:t>
              </a:r>
              <a:r>
                <a:rPr lang="en-US" sz="2400" dirty="0"/>
                <a:t>2               </a:t>
              </a:r>
              <a:r>
                <a:rPr lang="en-US" sz="2400" dirty="0" smtClean="0"/>
                <a:t>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     </a:t>
              </a:r>
              <a:endParaRPr lang="en-US" sz="2400" dirty="0"/>
            </a:p>
          </p:txBody>
        </p:sp>
        <p:sp>
          <p:nvSpPr>
            <p:cNvPr id="48142" name="Line 14"/>
            <p:cNvSpPr>
              <a:spLocks noChangeShapeType="1"/>
            </p:cNvSpPr>
            <p:nvPr/>
          </p:nvSpPr>
          <p:spPr bwMode="auto">
            <a:xfrm>
              <a:off x="4724400" y="3429000"/>
              <a:ext cx="0" cy="3810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143" name="Line 15"/>
            <p:cNvSpPr>
              <a:spLocks noChangeShapeType="1"/>
            </p:cNvSpPr>
            <p:nvPr/>
          </p:nvSpPr>
          <p:spPr bwMode="auto">
            <a:xfrm>
              <a:off x="4724400" y="3810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144" name="Line 16"/>
            <p:cNvSpPr>
              <a:spLocks noChangeShapeType="1"/>
            </p:cNvSpPr>
            <p:nvPr/>
          </p:nvSpPr>
          <p:spPr bwMode="auto">
            <a:xfrm flipH="1">
              <a:off x="2819400" y="4343400"/>
              <a:ext cx="1905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145" name="Line 17"/>
            <p:cNvSpPr>
              <a:spLocks noChangeShapeType="1"/>
            </p:cNvSpPr>
            <p:nvPr/>
          </p:nvSpPr>
          <p:spPr bwMode="auto">
            <a:xfrm>
              <a:off x="2819400" y="3505200"/>
              <a:ext cx="0" cy="838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146" name="Line 18"/>
            <p:cNvSpPr>
              <a:spLocks noChangeShapeType="1"/>
            </p:cNvSpPr>
            <p:nvPr/>
          </p:nvSpPr>
          <p:spPr bwMode="auto">
            <a:xfrm flipH="1">
              <a:off x="6096000" y="4724400"/>
              <a:ext cx="990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9" name="Rectangle 19"/>
            <p:cNvSpPr>
              <a:spLocks noChangeArrowheads="1"/>
            </p:cNvSpPr>
            <p:nvPr/>
          </p:nvSpPr>
          <p:spPr bwMode="auto">
            <a:xfrm>
              <a:off x="6081713" y="4816475"/>
              <a:ext cx="867996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FVA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8148" name="Rectangle 20"/>
            <p:cNvSpPr>
              <a:spLocks noChangeArrowheads="1"/>
            </p:cNvSpPr>
            <p:nvPr/>
          </p:nvSpPr>
          <p:spPr bwMode="auto">
            <a:xfrm>
              <a:off x="395155" y="2819400"/>
              <a:ext cx="1787606" cy="828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R</a:t>
              </a:r>
              <a:r>
                <a:rPr lang="en-US" sz="2400" b="0" dirty="0"/>
                <a:t> </a:t>
              </a:r>
              <a:r>
                <a:rPr lang="en-US" sz="2400" dirty="0"/>
                <a:t>=  Periodic </a:t>
              </a:r>
            </a:p>
            <a:p>
              <a:pPr algn="l"/>
              <a:r>
                <a:rPr lang="en-US" sz="2400" dirty="0"/>
                <a:t> Cash Flow</a:t>
              </a:r>
            </a:p>
          </p:txBody>
        </p:sp>
        <p:sp>
          <p:nvSpPr>
            <p:cNvPr id="48149" name="Rectangle 21"/>
            <p:cNvSpPr>
              <a:spLocks noChangeArrowheads="1"/>
            </p:cNvSpPr>
            <p:nvPr/>
          </p:nvSpPr>
          <p:spPr bwMode="auto">
            <a:xfrm>
              <a:off x="2209800" y="1752600"/>
              <a:ext cx="5157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end of the period</a:t>
              </a:r>
            </a:p>
          </p:txBody>
        </p:sp>
        <p:sp>
          <p:nvSpPr>
            <p:cNvPr id="48150" name="Rectangle 22"/>
            <p:cNvSpPr>
              <a:spLocks noChangeArrowheads="1"/>
            </p:cNvSpPr>
            <p:nvPr/>
          </p:nvSpPr>
          <p:spPr bwMode="auto">
            <a:xfrm>
              <a:off x="1662113" y="2424113"/>
              <a:ext cx="472887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err="1"/>
                <a:t>i</a:t>
              </a:r>
              <a:r>
                <a:rPr lang="en-US" sz="2400" dirty="0"/>
                <a:t>%</a:t>
              </a:r>
            </a:p>
          </p:txBody>
        </p:sp>
        <p:sp>
          <p:nvSpPr>
            <p:cNvPr id="48151" name="Line 23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53" name="Line 25"/>
            <p:cNvSpPr>
              <a:spLocks noChangeShapeType="1"/>
            </p:cNvSpPr>
            <p:nvPr/>
          </p:nvSpPr>
          <p:spPr bwMode="auto">
            <a:xfrm>
              <a:off x="6324600" y="2819400"/>
              <a:ext cx="304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54" name="Rectangle 26"/>
            <p:cNvSpPr>
              <a:spLocks noChangeArrowheads="1"/>
            </p:cNvSpPr>
            <p:nvPr/>
          </p:nvSpPr>
          <p:spPr bwMode="auto">
            <a:xfrm>
              <a:off x="5173663" y="2400300"/>
              <a:ext cx="1069975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/>
                <a:t>.  .  .</a:t>
              </a:r>
            </a:p>
          </p:txBody>
        </p:sp>
        <p:sp>
          <p:nvSpPr>
            <p:cNvPr id="48155" name="Line 27"/>
            <p:cNvSpPr>
              <a:spLocks noChangeShapeType="1"/>
            </p:cNvSpPr>
            <p:nvPr/>
          </p:nvSpPr>
          <p:spPr bwMode="auto">
            <a:xfrm>
              <a:off x="4724400" y="43434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656113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u="sng" dirty="0" smtClean="0"/>
              <a:t>Future Value of an Ordinary Annuity - FVA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648200"/>
            <a:ext cx="5867400" cy="1600200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  FVA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2400" dirty="0" smtClean="0"/>
              <a:t> = $1,000(1.07)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 			     	      $1,000(1.07)</a:t>
            </a:r>
            <a:r>
              <a:rPr lang="en-US" sz="2400" baseline="30000" dirty="0" smtClean="0"/>
              <a:t>1 </a:t>
            </a:r>
            <a:r>
              <a:rPr lang="en-US" sz="2400" dirty="0" smtClean="0"/>
              <a:t>+ $1,000(1.07)</a:t>
            </a:r>
            <a:r>
              <a:rPr lang="en-US" sz="2400" baseline="30000" dirty="0" smtClean="0"/>
              <a:t>0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400" baseline="30000" dirty="0" smtClean="0"/>
              <a:t>	                 </a:t>
            </a:r>
            <a:r>
              <a:rPr lang="en-US" sz="2400" dirty="0" smtClean="0"/>
              <a:t>= $1,145 + $1,070 + $1,000 		    	   =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$3,215</a:t>
            </a: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6021388" y="4816475"/>
            <a:ext cx="2579687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$3,215 = FVA</a:t>
            </a:r>
            <a:r>
              <a: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47713" y="2052638"/>
            <a:ext cx="7784183" cy="2671762"/>
            <a:chOff x="747713" y="2052638"/>
            <a:chExt cx="7784183" cy="2671762"/>
          </a:xfrm>
        </p:grpSpPr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2195513" y="3033713"/>
              <a:ext cx="4951678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$1,000           </a:t>
              </a:r>
              <a:r>
                <a:rPr lang="en-US" sz="2400" dirty="0" smtClean="0"/>
                <a:t>      </a:t>
              </a:r>
              <a:r>
                <a:rPr lang="en-US" sz="2400" dirty="0"/>
                <a:t>$1,000       </a:t>
              </a:r>
              <a:r>
                <a:rPr lang="en-US" sz="2400" dirty="0" smtClean="0"/>
                <a:t>        </a:t>
              </a:r>
              <a:r>
                <a:rPr lang="en-US" sz="2400" dirty="0"/>
                <a:t>$1,000</a:t>
              </a:r>
            </a:p>
          </p:txBody>
        </p:sp>
        <p:sp>
          <p:nvSpPr>
            <p:cNvPr id="49160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7467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1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2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3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4" name="Line 12"/>
            <p:cNvSpPr>
              <a:spLocks noChangeShapeType="1"/>
            </p:cNvSpPr>
            <p:nvPr/>
          </p:nvSpPr>
          <p:spPr bwMode="auto">
            <a:xfrm>
              <a:off x="83820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7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7784183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              </a:t>
              </a:r>
              <a:r>
                <a:rPr lang="en-US" sz="2400" dirty="0" smtClean="0"/>
                <a:t>     </a:t>
              </a:r>
              <a:r>
                <a:rPr lang="en-US" sz="2400" dirty="0"/>
                <a:t>1         </a:t>
              </a:r>
              <a:r>
                <a:rPr lang="en-US" sz="2400" dirty="0" smtClean="0"/>
                <a:t>                 </a:t>
              </a:r>
              <a:r>
                <a:rPr lang="en-US" sz="2400" dirty="0"/>
                <a:t>2       </a:t>
              </a:r>
              <a:r>
                <a:rPr lang="en-US" sz="2400" dirty="0" smtClean="0"/>
                <a:t>        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     </a:t>
              </a:r>
              <a:r>
                <a:rPr lang="en-US" sz="2400" dirty="0"/>
                <a:t>4</a:t>
              </a:r>
            </a:p>
          </p:txBody>
        </p:sp>
        <p:sp>
          <p:nvSpPr>
            <p:cNvPr id="49166" name="Line 14"/>
            <p:cNvSpPr>
              <a:spLocks noChangeShapeType="1"/>
            </p:cNvSpPr>
            <p:nvPr/>
          </p:nvSpPr>
          <p:spPr bwMode="auto">
            <a:xfrm>
              <a:off x="4724400" y="3429000"/>
              <a:ext cx="0" cy="3810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167" name="Line 15"/>
            <p:cNvSpPr>
              <a:spLocks noChangeShapeType="1"/>
            </p:cNvSpPr>
            <p:nvPr/>
          </p:nvSpPr>
          <p:spPr bwMode="auto">
            <a:xfrm>
              <a:off x="4724400" y="3810000"/>
              <a:ext cx="1447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168" name="Line 16"/>
            <p:cNvSpPr>
              <a:spLocks noChangeShapeType="1"/>
            </p:cNvSpPr>
            <p:nvPr/>
          </p:nvSpPr>
          <p:spPr bwMode="auto">
            <a:xfrm flipH="1">
              <a:off x="2819400" y="4343400"/>
              <a:ext cx="1905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169" name="Line 17"/>
            <p:cNvSpPr>
              <a:spLocks noChangeShapeType="1"/>
            </p:cNvSpPr>
            <p:nvPr/>
          </p:nvSpPr>
          <p:spPr bwMode="auto">
            <a:xfrm>
              <a:off x="2819400" y="3505200"/>
              <a:ext cx="0" cy="838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170" name="Line 18"/>
            <p:cNvSpPr>
              <a:spLocks noChangeShapeType="1"/>
            </p:cNvSpPr>
            <p:nvPr/>
          </p:nvSpPr>
          <p:spPr bwMode="auto">
            <a:xfrm flipH="1">
              <a:off x="6096000" y="4724400"/>
              <a:ext cx="990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72" name="Rectangle 21"/>
            <p:cNvSpPr>
              <a:spLocks noChangeArrowheads="1"/>
            </p:cNvSpPr>
            <p:nvPr/>
          </p:nvSpPr>
          <p:spPr bwMode="auto">
            <a:xfrm>
              <a:off x="1662113" y="2424113"/>
              <a:ext cx="557846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7%</a:t>
              </a:r>
            </a:p>
          </p:txBody>
        </p:sp>
        <p:sp>
          <p:nvSpPr>
            <p:cNvPr id="49173" name="Line 22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74" name="Rectangle 23"/>
            <p:cNvSpPr>
              <a:spLocks noChangeArrowheads="1"/>
            </p:cNvSpPr>
            <p:nvPr/>
          </p:nvSpPr>
          <p:spPr bwMode="auto">
            <a:xfrm>
              <a:off x="6081713" y="3567113"/>
              <a:ext cx="103714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smtClean="0"/>
                <a:t>$</a:t>
              </a:r>
              <a:r>
                <a:rPr lang="en-US" sz="2400" dirty="0"/>
                <a:t>1,070</a:t>
              </a:r>
            </a:p>
          </p:txBody>
        </p:sp>
        <p:sp>
          <p:nvSpPr>
            <p:cNvPr id="49175" name="Rectangle 24"/>
            <p:cNvSpPr>
              <a:spLocks noChangeArrowheads="1"/>
            </p:cNvSpPr>
            <p:nvPr/>
          </p:nvSpPr>
          <p:spPr bwMode="auto">
            <a:xfrm>
              <a:off x="6081713" y="4100513"/>
              <a:ext cx="103714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$1,145</a:t>
              </a:r>
            </a:p>
          </p:txBody>
        </p:sp>
        <p:sp>
          <p:nvSpPr>
            <p:cNvPr id="49176" name="Line 25"/>
            <p:cNvSpPr>
              <a:spLocks noChangeShapeType="1"/>
            </p:cNvSpPr>
            <p:nvPr/>
          </p:nvSpPr>
          <p:spPr bwMode="auto">
            <a:xfrm>
              <a:off x="4724400" y="4343400"/>
              <a:ext cx="1447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49177" name="Rectangle 26"/>
          <p:cNvSpPr>
            <a:spLocks noChangeArrowheads="1"/>
          </p:cNvSpPr>
          <p:nvPr/>
        </p:nvSpPr>
        <p:spPr bwMode="auto">
          <a:xfrm>
            <a:off x="2209800" y="1752600"/>
            <a:ext cx="51577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en-US" sz="2000" u="sng">
                <a:solidFill>
                  <a:srgbClr val="000000"/>
                </a:solidFill>
              </a:rPr>
              <a:t>Cash flows occur at the end of the period</a:t>
            </a:r>
          </a:p>
        </p:txBody>
      </p:sp>
    </p:spTree>
    <p:extLst>
      <p:ext uri="{BB962C8B-B14F-4D97-AF65-F5344CB8AC3E}">
        <p14:creationId xmlns:p14="http://schemas.microsoft.com/office/powerpoint/2010/main" xmlns="" val="10416353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656303" y="1524000"/>
            <a:ext cx="7620000" cy="15240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3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FVA</a:t>
            </a:r>
            <a:r>
              <a:rPr lang="en-US" sz="34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400" dirty="0"/>
              <a:t> 	= R (</a:t>
            </a:r>
            <a:r>
              <a:rPr lang="en-US" sz="3400" dirty="0" err="1"/>
              <a:t>FVIFA</a:t>
            </a:r>
            <a:r>
              <a:rPr lang="en-US" sz="3400" baseline="-25000" dirty="0" err="1"/>
              <a:t>i</a:t>
            </a:r>
            <a:r>
              <a:rPr lang="en-US" sz="3400" baseline="-25000" dirty="0"/>
              <a:t>%,n</a:t>
            </a:r>
            <a:r>
              <a:rPr lang="en-US" sz="3400" dirty="0"/>
              <a:t>)		</a:t>
            </a:r>
            <a:r>
              <a:rPr lang="en-US" sz="3400" dirty="0" smtClean="0"/>
              <a:t>          </a:t>
            </a:r>
            <a:r>
              <a:rPr lang="en-US" sz="3400" dirty="0"/>
              <a:t>	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FVA</a:t>
            </a:r>
            <a:r>
              <a:rPr lang="en-US" sz="34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3400" dirty="0"/>
              <a:t> 	</a:t>
            </a:r>
            <a:r>
              <a:rPr lang="en-US" sz="3400" dirty="0" smtClean="0"/>
              <a:t>= </a:t>
            </a:r>
            <a:r>
              <a:rPr lang="en-US" sz="3400" dirty="0"/>
              <a:t>$1,000 (FVIFA</a:t>
            </a:r>
            <a:r>
              <a:rPr lang="en-US" sz="3400" baseline="-25000" dirty="0"/>
              <a:t>7%,3</a:t>
            </a:r>
            <a:r>
              <a:rPr lang="en-US" sz="3400" dirty="0"/>
              <a:t>)				</a:t>
            </a:r>
            <a:r>
              <a:rPr lang="en-US" sz="3400" dirty="0" smtClean="0"/>
              <a:t>	= </a:t>
            </a:r>
            <a:r>
              <a:rPr lang="en-US" sz="3400" dirty="0"/>
              <a:t>$1,000 (3.215) =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$3,215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Valuation Using Table III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14909384"/>
              </p:ext>
            </p:extLst>
          </p:nvPr>
        </p:nvGraphicFramePr>
        <p:xfrm>
          <a:off x="762000" y="3429000"/>
          <a:ext cx="7543800" cy="3429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4782"/>
                <a:gridCol w="1885950"/>
                <a:gridCol w="1992701"/>
                <a:gridCol w="1850367"/>
              </a:tblGrid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Period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6%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7%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8%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1.000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2.060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2.070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2.080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3.184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3.215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3.246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4.375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4.440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4.506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5.637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5.751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5.867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19704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u="sng" dirty="0" smtClean="0"/>
              <a:t>Future value of an Annuity Due - FVAD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36672" y="4823849"/>
            <a:ext cx="6019800" cy="15240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FVAD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dirty="0" smtClean="0"/>
              <a:t>  = R(1+i)</a:t>
            </a:r>
            <a:r>
              <a:rPr lang="en-US" sz="3200" baseline="30000" dirty="0" smtClean="0"/>
              <a:t>n </a:t>
            </a:r>
            <a:r>
              <a:rPr lang="en-US" sz="3200" dirty="0" smtClean="0"/>
              <a:t>+ R(1+i)</a:t>
            </a:r>
            <a:r>
              <a:rPr lang="en-US" sz="3200" baseline="30000" dirty="0" smtClean="0"/>
              <a:t>n-1 </a:t>
            </a:r>
            <a:r>
              <a:rPr lang="en-US" sz="3200" dirty="0" smtClean="0"/>
              <a:t>+ 		        ... + R(1+i)</a:t>
            </a:r>
            <a:r>
              <a:rPr lang="en-US" sz="3200" baseline="30000" dirty="0" smtClean="0"/>
              <a:t>2 </a:t>
            </a:r>
            <a:r>
              <a:rPr lang="en-US" sz="3200" dirty="0" smtClean="0"/>
              <a:t>+ R(1+i)</a:t>
            </a:r>
            <a:r>
              <a:rPr lang="en-US" sz="3200" baseline="30000" dirty="0" smtClean="0"/>
              <a:t>1 	          	</a:t>
            </a:r>
            <a:r>
              <a:rPr lang="en-US" sz="3200" dirty="0" smtClean="0"/>
              <a:t>   = 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FVA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/>
              <a:t>(1+i)</a:t>
            </a: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457200" y="2894650"/>
            <a:ext cx="7357784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en-US" sz="2400" dirty="0"/>
              <a:t> </a:t>
            </a:r>
            <a:r>
              <a:rPr lang="en-US" sz="2400" dirty="0" smtClean="0"/>
              <a:t>R                     </a:t>
            </a:r>
            <a:r>
              <a:rPr lang="en-US" sz="2400" dirty="0" err="1"/>
              <a:t>R</a:t>
            </a:r>
            <a:r>
              <a:rPr lang="en-US" sz="2400" dirty="0"/>
              <a:t>             </a:t>
            </a:r>
            <a:r>
              <a:rPr lang="en-US" sz="2400" dirty="0" smtClean="0"/>
              <a:t>        </a:t>
            </a:r>
            <a:r>
              <a:rPr lang="en-US" sz="2400" dirty="0" err="1"/>
              <a:t>R</a:t>
            </a:r>
            <a:r>
              <a:rPr lang="en-US" sz="2400" dirty="0"/>
              <a:t>       </a:t>
            </a:r>
            <a:r>
              <a:rPr lang="en-US" sz="2400" dirty="0" smtClean="0"/>
              <a:t>           </a:t>
            </a:r>
            <a:r>
              <a:rPr lang="en-US" sz="2400" dirty="0" err="1"/>
              <a:t>R</a:t>
            </a:r>
            <a:r>
              <a:rPr lang="en-US" sz="2400" dirty="0"/>
              <a:t>                </a:t>
            </a:r>
            <a:r>
              <a:rPr lang="en-US" sz="2400" dirty="0" smtClean="0"/>
              <a:t>           </a:t>
            </a:r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80915" name="Rectangle 19"/>
          <p:cNvSpPr>
            <a:spLocks noChangeArrowheads="1"/>
          </p:cNvSpPr>
          <p:nvPr/>
        </p:nvSpPr>
        <p:spPr bwMode="auto">
          <a:xfrm>
            <a:off x="7516609" y="4888885"/>
            <a:ext cx="1089210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FVAD</a:t>
            </a:r>
            <a:r>
              <a:rPr lang="en-US" sz="28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endParaRPr lang="en-US" sz="2800" baseline="-25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91922" y="1677350"/>
            <a:ext cx="8015287" cy="3048000"/>
            <a:chOff x="747713" y="1676400"/>
            <a:chExt cx="8015287" cy="3048000"/>
          </a:xfrm>
        </p:grpSpPr>
        <p:sp>
          <p:nvSpPr>
            <p:cNvPr id="52232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5105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3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4" name="Line 10"/>
            <p:cNvSpPr>
              <a:spLocks noChangeShapeType="1"/>
            </p:cNvSpPr>
            <p:nvPr/>
          </p:nvSpPr>
          <p:spPr bwMode="auto">
            <a:xfrm>
              <a:off x="41148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5" name="Line 11"/>
            <p:cNvSpPr>
              <a:spLocks noChangeShapeType="1"/>
            </p:cNvSpPr>
            <p:nvPr/>
          </p:nvSpPr>
          <p:spPr bwMode="auto">
            <a:xfrm>
              <a:off x="75438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6" name="Line 12"/>
            <p:cNvSpPr>
              <a:spLocks noChangeShapeType="1"/>
            </p:cNvSpPr>
            <p:nvPr/>
          </p:nvSpPr>
          <p:spPr bwMode="auto">
            <a:xfrm>
              <a:off x="83820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09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7788993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        </a:t>
              </a:r>
              <a:r>
                <a:rPr lang="en-US" sz="2400" dirty="0" smtClean="0"/>
                <a:t>       </a:t>
              </a:r>
              <a:r>
                <a:rPr lang="en-US" sz="2400" dirty="0"/>
                <a:t>1                </a:t>
              </a:r>
              <a:r>
                <a:rPr lang="en-US" sz="2400" dirty="0" smtClean="0"/>
                <a:t>     </a:t>
              </a:r>
              <a:r>
                <a:rPr lang="en-US" sz="2400" dirty="0"/>
                <a:t>2    </a:t>
              </a:r>
              <a:r>
                <a:rPr lang="en-US" sz="2400" dirty="0" smtClean="0"/>
                <a:t>               </a:t>
              </a:r>
              <a:r>
                <a:rPr lang="en-US" sz="2400" dirty="0"/>
                <a:t>3                 </a:t>
              </a:r>
              <a:r>
                <a:rPr lang="en-US" sz="2400" dirty="0" smtClean="0"/>
                <a:t>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n-1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</a:t>
              </a:r>
              <a:r>
                <a:rPr lang="en-US" sz="2400" dirty="0"/>
                <a:t>n</a:t>
              </a:r>
            </a:p>
          </p:txBody>
        </p:sp>
        <p:sp>
          <p:nvSpPr>
            <p:cNvPr id="52238" name="Line 14"/>
            <p:cNvSpPr>
              <a:spLocks noChangeShapeType="1"/>
            </p:cNvSpPr>
            <p:nvPr/>
          </p:nvSpPr>
          <p:spPr bwMode="auto">
            <a:xfrm>
              <a:off x="4114800" y="3429000"/>
              <a:ext cx="0" cy="457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39" name="Line 15"/>
            <p:cNvSpPr>
              <a:spLocks noChangeShapeType="1"/>
            </p:cNvSpPr>
            <p:nvPr/>
          </p:nvSpPr>
          <p:spPr bwMode="auto">
            <a:xfrm>
              <a:off x="4114800" y="3886200"/>
              <a:ext cx="1447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40" name="Line 16"/>
            <p:cNvSpPr>
              <a:spLocks noChangeShapeType="1"/>
            </p:cNvSpPr>
            <p:nvPr/>
          </p:nvSpPr>
          <p:spPr bwMode="auto">
            <a:xfrm flipH="1">
              <a:off x="2590800" y="4114800"/>
              <a:ext cx="1524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41" name="Line 17"/>
            <p:cNvSpPr>
              <a:spLocks noChangeShapeType="1"/>
            </p:cNvSpPr>
            <p:nvPr/>
          </p:nvSpPr>
          <p:spPr bwMode="auto">
            <a:xfrm>
              <a:off x="2590800" y="3505200"/>
              <a:ext cx="0" cy="6096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42" name="Line 18"/>
            <p:cNvSpPr>
              <a:spLocks noChangeShapeType="1"/>
            </p:cNvSpPr>
            <p:nvPr/>
          </p:nvSpPr>
          <p:spPr bwMode="auto">
            <a:xfrm flipH="1">
              <a:off x="7772400" y="4724400"/>
              <a:ext cx="990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4" name="Rectangle 22"/>
            <p:cNvSpPr>
              <a:spLocks noChangeArrowheads="1"/>
            </p:cNvSpPr>
            <p:nvPr/>
          </p:nvSpPr>
          <p:spPr bwMode="auto">
            <a:xfrm>
              <a:off x="1662113" y="2424113"/>
              <a:ext cx="472887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err="1"/>
                <a:t>i</a:t>
              </a:r>
              <a:r>
                <a:rPr lang="en-US" sz="2400" dirty="0"/>
                <a:t>%</a:t>
              </a:r>
            </a:p>
          </p:txBody>
        </p:sp>
        <p:sp>
          <p:nvSpPr>
            <p:cNvPr id="52245" name="Line 23"/>
            <p:cNvSpPr>
              <a:spLocks noChangeShapeType="1"/>
            </p:cNvSpPr>
            <p:nvPr/>
          </p:nvSpPr>
          <p:spPr bwMode="auto">
            <a:xfrm>
              <a:off x="25146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6" name="Line 25"/>
            <p:cNvSpPr>
              <a:spLocks noChangeShapeType="1"/>
            </p:cNvSpPr>
            <p:nvPr/>
          </p:nvSpPr>
          <p:spPr bwMode="auto">
            <a:xfrm>
              <a:off x="7772400" y="3200400"/>
              <a:ext cx="5334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47" name="Line 26"/>
            <p:cNvSpPr>
              <a:spLocks noChangeShapeType="1"/>
            </p:cNvSpPr>
            <p:nvPr/>
          </p:nvSpPr>
          <p:spPr bwMode="auto">
            <a:xfrm>
              <a:off x="7239000" y="2819400"/>
              <a:ext cx="1219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8" name="Rectangle 27"/>
            <p:cNvSpPr>
              <a:spLocks noChangeArrowheads="1"/>
            </p:cNvSpPr>
            <p:nvPr/>
          </p:nvSpPr>
          <p:spPr bwMode="auto">
            <a:xfrm>
              <a:off x="6172200" y="2362200"/>
              <a:ext cx="1069975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/>
                <a:t>.  .  .</a:t>
              </a:r>
            </a:p>
          </p:txBody>
        </p:sp>
        <p:sp>
          <p:nvSpPr>
            <p:cNvPr id="52249" name="Line 28"/>
            <p:cNvSpPr>
              <a:spLocks noChangeShapeType="1"/>
            </p:cNvSpPr>
            <p:nvPr/>
          </p:nvSpPr>
          <p:spPr bwMode="auto">
            <a:xfrm>
              <a:off x="5562600" y="38862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0" name="Line 29"/>
            <p:cNvSpPr>
              <a:spLocks noChangeShapeType="1"/>
            </p:cNvSpPr>
            <p:nvPr/>
          </p:nvSpPr>
          <p:spPr bwMode="auto">
            <a:xfrm>
              <a:off x="4114800" y="4114800"/>
              <a:ext cx="1447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1" name="Line 30"/>
            <p:cNvSpPr>
              <a:spLocks noChangeShapeType="1"/>
            </p:cNvSpPr>
            <p:nvPr/>
          </p:nvSpPr>
          <p:spPr bwMode="auto">
            <a:xfrm>
              <a:off x="5562600" y="41148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2" name="Line 31"/>
            <p:cNvSpPr>
              <a:spLocks noChangeShapeType="1"/>
            </p:cNvSpPr>
            <p:nvPr/>
          </p:nvSpPr>
          <p:spPr bwMode="auto">
            <a:xfrm>
              <a:off x="55626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53" name="Line 32"/>
            <p:cNvSpPr>
              <a:spLocks noChangeShapeType="1"/>
            </p:cNvSpPr>
            <p:nvPr/>
          </p:nvSpPr>
          <p:spPr bwMode="auto">
            <a:xfrm>
              <a:off x="5562600" y="3352800"/>
              <a:ext cx="0" cy="3048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4" name="Line 33"/>
            <p:cNvSpPr>
              <a:spLocks noChangeShapeType="1"/>
            </p:cNvSpPr>
            <p:nvPr/>
          </p:nvSpPr>
          <p:spPr bwMode="auto">
            <a:xfrm>
              <a:off x="5562600" y="3657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5" name="Line 34"/>
            <p:cNvSpPr>
              <a:spLocks noChangeShapeType="1"/>
            </p:cNvSpPr>
            <p:nvPr/>
          </p:nvSpPr>
          <p:spPr bwMode="auto">
            <a:xfrm>
              <a:off x="7620000" y="36576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6" name="Line 35"/>
            <p:cNvSpPr>
              <a:spLocks noChangeShapeType="1"/>
            </p:cNvSpPr>
            <p:nvPr/>
          </p:nvSpPr>
          <p:spPr bwMode="auto">
            <a:xfrm>
              <a:off x="7620000" y="38862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7" name="Line 36"/>
            <p:cNvSpPr>
              <a:spLocks noChangeShapeType="1"/>
            </p:cNvSpPr>
            <p:nvPr/>
          </p:nvSpPr>
          <p:spPr bwMode="auto">
            <a:xfrm>
              <a:off x="7620000" y="41148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8" name="Line 37"/>
            <p:cNvSpPr>
              <a:spLocks noChangeShapeType="1"/>
            </p:cNvSpPr>
            <p:nvPr/>
          </p:nvSpPr>
          <p:spPr bwMode="auto">
            <a:xfrm>
              <a:off x="914400" y="3505200"/>
              <a:ext cx="0" cy="838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9" name="Line 38"/>
            <p:cNvSpPr>
              <a:spLocks noChangeShapeType="1"/>
            </p:cNvSpPr>
            <p:nvPr/>
          </p:nvSpPr>
          <p:spPr bwMode="auto">
            <a:xfrm flipH="1">
              <a:off x="914400" y="4343400"/>
              <a:ext cx="16764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60" name="Line 39"/>
            <p:cNvSpPr>
              <a:spLocks noChangeShapeType="1"/>
            </p:cNvSpPr>
            <p:nvPr/>
          </p:nvSpPr>
          <p:spPr bwMode="auto">
            <a:xfrm flipH="1">
              <a:off x="2590800" y="4343400"/>
              <a:ext cx="1524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61" name="Line 40"/>
            <p:cNvSpPr>
              <a:spLocks noChangeShapeType="1"/>
            </p:cNvSpPr>
            <p:nvPr/>
          </p:nvSpPr>
          <p:spPr bwMode="auto">
            <a:xfrm>
              <a:off x="4114800" y="4343400"/>
              <a:ext cx="1447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62" name="Line 41"/>
            <p:cNvSpPr>
              <a:spLocks noChangeShapeType="1"/>
            </p:cNvSpPr>
            <p:nvPr/>
          </p:nvSpPr>
          <p:spPr bwMode="auto">
            <a:xfrm>
              <a:off x="5562600" y="43434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63" name="Line 42"/>
            <p:cNvSpPr>
              <a:spLocks noChangeShapeType="1"/>
            </p:cNvSpPr>
            <p:nvPr/>
          </p:nvSpPr>
          <p:spPr bwMode="auto">
            <a:xfrm>
              <a:off x="7620000" y="43434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64" name="Rectangle 43"/>
            <p:cNvSpPr>
              <a:spLocks noChangeArrowheads="1"/>
            </p:cNvSpPr>
            <p:nvPr/>
          </p:nvSpPr>
          <p:spPr bwMode="auto">
            <a:xfrm>
              <a:off x="1676400" y="1676400"/>
              <a:ext cx="5919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beginning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69379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u="sng" dirty="0" smtClean="0"/>
              <a:t>Example: Annuity Due -- FVAD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864100"/>
            <a:ext cx="5867400" cy="1905000"/>
          </a:xfrm>
        </p:spPr>
        <p:txBody>
          <a:bodyPr>
            <a:noAutofit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FVAD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2400" dirty="0" smtClean="0"/>
              <a:t>= $1,000(1.07)</a:t>
            </a:r>
            <a:r>
              <a:rPr lang="en-US" sz="2400" baseline="30000" dirty="0" smtClean="0"/>
              <a:t>3 </a:t>
            </a:r>
            <a:r>
              <a:rPr lang="en-US" sz="2400" dirty="0" smtClean="0"/>
              <a:t>+ 1,000(1.07)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 		       $1,000(1.07)</a:t>
            </a:r>
            <a:r>
              <a:rPr lang="en-US" sz="2400" baseline="30000" dirty="0" smtClean="0"/>
              <a:t>1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400" baseline="30000" dirty="0" smtClean="0"/>
              <a:t>	                 </a:t>
            </a:r>
            <a:r>
              <a:rPr lang="en-US" sz="2400" dirty="0" smtClean="0"/>
              <a:t>= $1,225 + $1,145 + $1,070 		   	   =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$3,440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04800" y="1676400"/>
            <a:ext cx="8523288" cy="3354700"/>
            <a:chOff x="304800" y="1676400"/>
            <a:chExt cx="8523288" cy="3354700"/>
          </a:xfrm>
        </p:grpSpPr>
        <p:sp>
          <p:nvSpPr>
            <p:cNvPr id="53255" name="Rectangle 7"/>
            <p:cNvSpPr>
              <a:spLocks noChangeArrowheads="1"/>
            </p:cNvSpPr>
            <p:nvPr/>
          </p:nvSpPr>
          <p:spPr bwMode="auto">
            <a:xfrm>
              <a:off x="304800" y="2971800"/>
              <a:ext cx="6729407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dirty="0" smtClean="0"/>
                <a:t>    $</a:t>
              </a:r>
              <a:r>
                <a:rPr lang="en-US" sz="2000" dirty="0"/>
                <a:t>1,000            </a:t>
              </a:r>
              <a:r>
                <a:rPr lang="en-US" sz="2000" dirty="0" smtClean="0"/>
                <a:t>       $</a:t>
              </a:r>
              <a:r>
                <a:rPr lang="en-US" sz="2000" dirty="0"/>
                <a:t>1,000        </a:t>
              </a:r>
              <a:r>
                <a:rPr lang="en-US" sz="2000" dirty="0" smtClean="0"/>
                <a:t>              </a:t>
              </a:r>
              <a:r>
                <a:rPr lang="en-US" sz="2000" dirty="0"/>
                <a:t>$</a:t>
              </a:r>
              <a:r>
                <a:rPr lang="en-US" sz="2000" dirty="0" smtClean="0"/>
                <a:t>1,000                    $</a:t>
              </a:r>
              <a:r>
                <a:rPr lang="en-US" sz="2000" dirty="0"/>
                <a:t>1,070</a:t>
              </a:r>
            </a:p>
          </p:txBody>
        </p:sp>
        <p:sp>
          <p:nvSpPr>
            <p:cNvPr id="53256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7467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257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258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259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260" name="Line 12"/>
            <p:cNvSpPr>
              <a:spLocks noChangeShapeType="1"/>
            </p:cNvSpPr>
            <p:nvPr/>
          </p:nvSpPr>
          <p:spPr bwMode="auto">
            <a:xfrm>
              <a:off x="83820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9949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7756933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000" dirty="0"/>
                <a:t>0                 </a:t>
              </a:r>
              <a:r>
                <a:rPr lang="en-US" sz="2000" dirty="0" smtClean="0"/>
                <a:t>              </a:t>
              </a:r>
              <a:r>
                <a:rPr lang="en-US" sz="2000" dirty="0"/>
                <a:t>1          </a:t>
              </a:r>
              <a:r>
                <a:rPr lang="en-US" sz="2000" dirty="0" smtClean="0"/>
                <a:t>                     </a:t>
              </a:r>
              <a:r>
                <a:rPr lang="en-US" sz="2000" dirty="0"/>
                <a:t>2       </a:t>
              </a:r>
              <a:r>
                <a:rPr lang="en-US" sz="2000" dirty="0" smtClean="0"/>
                <a:t>                        </a:t>
              </a:r>
              <a:r>
                <a:rPr lang="en-US" sz="2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       </a:t>
              </a:r>
              <a:r>
                <a:rPr lang="en-US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       </a:t>
              </a:r>
              <a:r>
                <a:rPr lang="en-US" sz="2000" dirty="0"/>
                <a:t>4</a:t>
              </a:r>
            </a:p>
          </p:txBody>
        </p:sp>
        <p:sp>
          <p:nvSpPr>
            <p:cNvPr id="53262" name="Line 14"/>
            <p:cNvSpPr>
              <a:spLocks noChangeShapeType="1"/>
            </p:cNvSpPr>
            <p:nvPr/>
          </p:nvSpPr>
          <p:spPr bwMode="auto">
            <a:xfrm>
              <a:off x="2819400" y="3429000"/>
              <a:ext cx="0" cy="3810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63" name="Line 15"/>
            <p:cNvSpPr>
              <a:spLocks noChangeShapeType="1"/>
            </p:cNvSpPr>
            <p:nvPr/>
          </p:nvSpPr>
          <p:spPr bwMode="auto">
            <a:xfrm>
              <a:off x="2819400" y="38100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64" name="Line 16"/>
            <p:cNvSpPr>
              <a:spLocks noChangeShapeType="1"/>
            </p:cNvSpPr>
            <p:nvPr/>
          </p:nvSpPr>
          <p:spPr bwMode="auto">
            <a:xfrm flipH="1">
              <a:off x="914400" y="4343400"/>
              <a:ext cx="1905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65" name="Line 17"/>
            <p:cNvSpPr>
              <a:spLocks noChangeShapeType="1"/>
            </p:cNvSpPr>
            <p:nvPr/>
          </p:nvSpPr>
          <p:spPr bwMode="auto">
            <a:xfrm>
              <a:off x="914400" y="3505200"/>
              <a:ext cx="0" cy="838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66" name="Line 18"/>
            <p:cNvSpPr>
              <a:spLocks noChangeShapeType="1"/>
            </p:cNvSpPr>
            <p:nvPr/>
          </p:nvSpPr>
          <p:spPr bwMode="auto">
            <a:xfrm flipH="1">
              <a:off x="6096000" y="4572000"/>
              <a:ext cx="990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9955" name="Rectangle 19"/>
            <p:cNvSpPr>
              <a:spLocks noChangeArrowheads="1"/>
            </p:cNvSpPr>
            <p:nvPr/>
          </p:nvSpPr>
          <p:spPr bwMode="auto">
            <a:xfrm>
              <a:off x="5943600" y="4572000"/>
              <a:ext cx="2884488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$3,440 = FVAD</a:t>
              </a:r>
              <a:r>
                <a:rPr lang="en-US" sz="24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</a:t>
              </a:r>
              <a:endPara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3268" name="Rectangle 21"/>
            <p:cNvSpPr>
              <a:spLocks noChangeArrowheads="1"/>
            </p:cNvSpPr>
            <p:nvPr/>
          </p:nvSpPr>
          <p:spPr bwMode="auto">
            <a:xfrm>
              <a:off x="1662113" y="2424113"/>
              <a:ext cx="495329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dirty="0"/>
                <a:t>7%</a:t>
              </a:r>
            </a:p>
          </p:txBody>
        </p:sp>
        <p:sp>
          <p:nvSpPr>
            <p:cNvPr id="53269" name="Line 22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270" name="Rectangle 23"/>
            <p:cNvSpPr>
              <a:spLocks noChangeArrowheads="1"/>
            </p:cNvSpPr>
            <p:nvPr/>
          </p:nvSpPr>
          <p:spPr bwMode="auto">
            <a:xfrm>
              <a:off x="6019800" y="4038600"/>
              <a:ext cx="1011496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dirty="0" smtClean="0"/>
                <a:t>  $</a:t>
              </a:r>
              <a:r>
                <a:rPr lang="en-US" sz="2000" dirty="0"/>
                <a:t>1,225</a:t>
              </a:r>
            </a:p>
          </p:txBody>
        </p:sp>
        <p:sp>
          <p:nvSpPr>
            <p:cNvPr id="53271" name="Rectangle 24"/>
            <p:cNvSpPr>
              <a:spLocks noChangeArrowheads="1"/>
            </p:cNvSpPr>
            <p:nvPr/>
          </p:nvSpPr>
          <p:spPr bwMode="auto">
            <a:xfrm>
              <a:off x="6019800" y="3581400"/>
              <a:ext cx="1011496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dirty="0" smtClean="0"/>
                <a:t>  $</a:t>
              </a:r>
              <a:r>
                <a:rPr lang="en-US" sz="2000" dirty="0"/>
                <a:t>1,145</a:t>
              </a:r>
            </a:p>
          </p:txBody>
        </p:sp>
        <p:sp>
          <p:nvSpPr>
            <p:cNvPr id="53272" name="Line 25"/>
            <p:cNvSpPr>
              <a:spLocks noChangeShapeType="1"/>
            </p:cNvSpPr>
            <p:nvPr/>
          </p:nvSpPr>
          <p:spPr bwMode="auto">
            <a:xfrm>
              <a:off x="5257800" y="32004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73" name="Line 26"/>
            <p:cNvSpPr>
              <a:spLocks noChangeShapeType="1"/>
            </p:cNvSpPr>
            <p:nvPr/>
          </p:nvSpPr>
          <p:spPr bwMode="auto">
            <a:xfrm>
              <a:off x="4800600" y="3810000"/>
              <a:ext cx="1219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74" name="Line 27"/>
            <p:cNvSpPr>
              <a:spLocks noChangeShapeType="1"/>
            </p:cNvSpPr>
            <p:nvPr/>
          </p:nvSpPr>
          <p:spPr bwMode="auto">
            <a:xfrm>
              <a:off x="2895600" y="43434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75" name="Line 28"/>
            <p:cNvSpPr>
              <a:spLocks noChangeShapeType="1"/>
            </p:cNvSpPr>
            <p:nvPr/>
          </p:nvSpPr>
          <p:spPr bwMode="auto">
            <a:xfrm>
              <a:off x="4876800" y="4343400"/>
              <a:ext cx="1219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76" name="Rectangle 29"/>
            <p:cNvSpPr>
              <a:spLocks noChangeArrowheads="1"/>
            </p:cNvSpPr>
            <p:nvPr/>
          </p:nvSpPr>
          <p:spPr bwMode="auto">
            <a:xfrm>
              <a:off x="1676400" y="1676400"/>
              <a:ext cx="461479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u="sng">
                  <a:solidFill>
                    <a:srgbClr val="000000"/>
                  </a:solidFill>
                </a:rPr>
                <a:t>Cash flows occur at the beginning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010523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685800" y="1752600"/>
            <a:ext cx="8229600" cy="152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defRPr/>
            </a:pPr>
            <a:r>
              <a:rPr lang="en-US" sz="3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FVAD</a:t>
            </a:r>
            <a:r>
              <a:rPr lang="en-US" sz="34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400" dirty="0"/>
              <a:t> 	= R (</a:t>
            </a:r>
            <a:r>
              <a:rPr lang="en-US" sz="3400" dirty="0" err="1"/>
              <a:t>FVIFA</a:t>
            </a:r>
            <a:r>
              <a:rPr lang="en-US" sz="3400" baseline="-25000" dirty="0" err="1"/>
              <a:t>i</a:t>
            </a:r>
            <a:r>
              <a:rPr lang="en-US" sz="3400" baseline="-25000" dirty="0"/>
              <a:t>%,n</a:t>
            </a:r>
            <a:r>
              <a:rPr lang="en-US" sz="3400" dirty="0"/>
              <a:t>)(1+i)	</a:t>
            </a:r>
          </a:p>
          <a:p>
            <a:pPr marL="342900" indent="-342900" algn="l">
              <a:defRPr/>
            </a:pP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FVAD</a:t>
            </a:r>
            <a:r>
              <a:rPr lang="en-US" sz="34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3400" dirty="0"/>
              <a:t> 	= $1,000 (FVIFA</a:t>
            </a:r>
            <a:r>
              <a:rPr lang="en-US" sz="3400" baseline="-25000" dirty="0"/>
              <a:t>7%,3</a:t>
            </a:r>
            <a:r>
              <a:rPr lang="en-US" sz="3400" dirty="0"/>
              <a:t>)(1.07)			</a:t>
            </a:r>
            <a:r>
              <a:rPr lang="en-US" sz="3400" dirty="0" smtClean="0"/>
              <a:t>	= </a:t>
            </a:r>
            <a:r>
              <a:rPr lang="en-US" sz="3400" dirty="0"/>
              <a:t>$1,000 (3.215)(1.07) =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3,440</a:t>
            </a:r>
          </a:p>
          <a:p>
            <a:pPr marL="342900" indent="-342900" algn="l">
              <a:defRPr/>
            </a:pPr>
            <a:endParaRPr lang="en-US" sz="3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dirty="0" smtClean="0"/>
              <a:t>Valuation Using Table III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5195171"/>
              </p:ext>
            </p:extLst>
          </p:nvPr>
        </p:nvGraphicFramePr>
        <p:xfrm>
          <a:off x="838200" y="3581400"/>
          <a:ext cx="7162800" cy="304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3126"/>
                <a:gridCol w="1790700"/>
                <a:gridCol w="1892060"/>
                <a:gridCol w="1756914"/>
              </a:tblGrid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Period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6%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7%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8%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1.000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2.060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2.070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2.080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3.184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3.215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3.246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4.375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4.440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4.506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5.637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5.751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5.867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81051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algn="l">
              <a:defRPr/>
            </a:pPr>
            <a:r>
              <a:rPr lang="en-US" sz="3200" b="1" u="sng" dirty="0" smtClean="0"/>
              <a:t>Present Value of an Ordinary Annuity -- PVA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76400" y="5108530"/>
            <a:ext cx="4953000" cy="12954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PVA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dirty="0" smtClean="0"/>
              <a:t> = R/(1+i)</a:t>
            </a:r>
            <a:r>
              <a:rPr lang="en-US" sz="3200" baseline="30000" dirty="0" smtClean="0"/>
              <a:t>1 </a:t>
            </a:r>
            <a:r>
              <a:rPr lang="en-US" sz="3200" dirty="0" smtClean="0"/>
              <a:t>+ R/(1+i)</a:t>
            </a:r>
            <a:r>
              <a:rPr lang="en-US" sz="3200" baseline="30000" dirty="0" smtClean="0"/>
              <a:t>2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200" dirty="0" smtClean="0"/>
              <a:t>		  + ... + R/(1+i)</a:t>
            </a:r>
            <a:r>
              <a:rPr lang="en-US" sz="3200" baseline="30000" dirty="0" smtClean="0"/>
              <a:t>n</a:t>
            </a: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747713" y="2052638"/>
            <a:ext cx="7899599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2400" dirty="0"/>
              <a:t>0                   </a:t>
            </a:r>
            <a:r>
              <a:rPr lang="en-US" sz="2400" dirty="0" smtClean="0"/>
              <a:t>      </a:t>
            </a:r>
            <a:r>
              <a:rPr lang="en-US" sz="2400" dirty="0"/>
              <a:t>1       </a:t>
            </a:r>
            <a:r>
              <a:rPr lang="en-US" sz="2400" dirty="0" smtClean="0"/>
              <a:t>                   </a:t>
            </a:r>
            <a:r>
              <a:rPr lang="en-US" sz="2400" dirty="0"/>
              <a:t>2               </a:t>
            </a:r>
            <a:r>
              <a:rPr lang="en-US" sz="2400" dirty="0" smtClean="0"/>
              <a:t>          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              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en-US" sz="2400" dirty="0"/>
              <a:t>n+1</a:t>
            </a:r>
          </a:p>
        </p:txBody>
      </p:sp>
      <p:sp>
        <p:nvSpPr>
          <p:cNvPr id="55316" name="Rectangle 20"/>
          <p:cNvSpPr>
            <a:spLocks noChangeArrowheads="1"/>
          </p:cNvSpPr>
          <p:nvPr/>
        </p:nvSpPr>
        <p:spPr bwMode="auto">
          <a:xfrm>
            <a:off x="6928635" y="3078694"/>
            <a:ext cx="171867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en-US" sz="2400" dirty="0"/>
              <a:t>R</a:t>
            </a:r>
            <a:r>
              <a:rPr lang="en-US" sz="2400" b="0" dirty="0"/>
              <a:t> </a:t>
            </a:r>
            <a:r>
              <a:rPr lang="en-US" sz="2400" dirty="0"/>
              <a:t>= Periodic </a:t>
            </a:r>
          </a:p>
          <a:p>
            <a:pPr algn="l"/>
            <a:r>
              <a:rPr lang="en-US" sz="2400" dirty="0"/>
              <a:t> Cash Flow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19113" y="1752600"/>
            <a:ext cx="7862887" cy="3355930"/>
            <a:chOff x="519113" y="1752600"/>
            <a:chExt cx="7862887" cy="3355930"/>
          </a:xfrm>
        </p:grpSpPr>
        <p:sp>
          <p:nvSpPr>
            <p:cNvPr id="55303" name="Rectangle 7"/>
            <p:cNvSpPr>
              <a:spLocks noChangeArrowheads="1"/>
            </p:cNvSpPr>
            <p:nvPr/>
          </p:nvSpPr>
          <p:spPr bwMode="auto">
            <a:xfrm>
              <a:off x="2431134" y="2787236"/>
              <a:ext cx="4473983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   R   </a:t>
              </a:r>
              <a:r>
                <a:rPr lang="en-US" sz="2400" dirty="0" smtClean="0"/>
                <a:t>                       </a:t>
              </a:r>
              <a:r>
                <a:rPr lang="en-US" sz="2400" dirty="0" err="1"/>
                <a:t>R</a:t>
              </a:r>
              <a:r>
                <a:rPr lang="en-US" sz="2400" dirty="0"/>
                <a:t>  </a:t>
              </a:r>
              <a:r>
                <a:rPr lang="en-US" sz="2400" dirty="0" smtClean="0"/>
                <a:t>                       </a:t>
              </a:r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55304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419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5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6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7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8" name="Line 12"/>
            <p:cNvSpPr>
              <a:spLocks noChangeShapeType="1"/>
            </p:cNvSpPr>
            <p:nvPr/>
          </p:nvSpPr>
          <p:spPr bwMode="auto">
            <a:xfrm>
              <a:off x="83820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4" name="Line 18"/>
            <p:cNvSpPr>
              <a:spLocks noChangeShapeType="1"/>
            </p:cNvSpPr>
            <p:nvPr/>
          </p:nvSpPr>
          <p:spPr bwMode="auto">
            <a:xfrm flipH="1">
              <a:off x="533400" y="4495800"/>
              <a:ext cx="990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3" name="Rectangle 19"/>
            <p:cNvSpPr>
              <a:spLocks noChangeArrowheads="1"/>
            </p:cNvSpPr>
            <p:nvPr/>
          </p:nvSpPr>
          <p:spPr bwMode="auto">
            <a:xfrm>
              <a:off x="519113" y="4587875"/>
              <a:ext cx="887103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PVA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5317" name="Rectangle 22"/>
            <p:cNvSpPr>
              <a:spLocks noChangeArrowheads="1"/>
            </p:cNvSpPr>
            <p:nvPr/>
          </p:nvSpPr>
          <p:spPr bwMode="auto">
            <a:xfrm>
              <a:off x="1662113" y="2424113"/>
              <a:ext cx="472887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err="1"/>
                <a:t>i</a:t>
              </a:r>
              <a:r>
                <a:rPr lang="en-US" sz="2400" dirty="0"/>
                <a:t>%</a:t>
              </a:r>
            </a:p>
          </p:txBody>
        </p:sp>
        <p:sp>
          <p:nvSpPr>
            <p:cNvPr id="55318" name="Line 23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0" name="Line 25"/>
            <p:cNvSpPr>
              <a:spLocks noChangeShapeType="1"/>
            </p:cNvSpPr>
            <p:nvPr/>
          </p:nvSpPr>
          <p:spPr bwMode="auto">
            <a:xfrm>
              <a:off x="6324600" y="2819400"/>
              <a:ext cx="2057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1" name="Rectangle 26"/>
            <p:cNvSpPr>
              <a:spLocks noChangeArrowheads="1"/>
            </p:cNvSpPr>
            <p:nvPr/>
          </p:nvSpPr>
          <p:spPr bwMode="auto">
            <a:xfrm>
              <a:off x="5184212" y="2559050"/>
              <a:ext cx="1120501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dirty="0"/>
                <a:t>.  .  </a:t>
              </a:r>
              <a:r>
                <a:rPr lang="en-US" dirty="0" smtClean="0"/>
                <a:t>. . . . . .</a:t>
              </a:r>
              <a:endParaRPr lang="en-US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838200" y="3188110"/>
              <a:ext cx="5791200" cy="762000"/>
              <a:chOff x="838200" y="3429000"/>
              <a:chExt cx="5791200" cy="762000"/>
            </a:xfrm>
          </p:grpSpPr>
          <p:sp>
            <p:nvSpPr>
              <p:cNvPr id="55310" name="Line 14"/>
              <p:cNvSpPr>
                <a:spLocks noChangeShapeType="1"/>
              </p:cNvSpPr>
              <p:nvPr/>
            </p:nvSpPr>
            <p:spPr bwMode="auto">
              <a:xfrm>
                <a:off x="2819400" y="3429000"/>
                <a:ext cx="0" cy="22860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11" name="Line 15"/>
              <p:cNvSpPr>
                <a:spLocks noChangeShapeType="1"/>
              </p:cNvSpPr>
              <p:nvPr/>
            </p:nvSpPr>
            <p:spPr bwMode="auto">
              <a:xfrm flipH="1">
                <a:off x="838200" y="3657600"/>
                <a:ext cx="1981200" cy="0"/>
              </a:xfrm>
              <a:prstGeom prst="line">
                <a:avLst/>
              </a:prstGeom>
              <a:ln>
                <a:headEnd/>
                <a:tailEnd type="triangle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12" name="Line 16"/>
              <p:cNvSpPr>
                <a:spLocks noChangeShapeType="1"/>
              </p:cNvSpPr>
              <p:nvPr/>
            </p:nvSpPr>
            <p:spPr bwMode="auto">
              <a:xfrm>
                <a:off x="2819400" y="3962400"/>
                <a:ext cx="1905000" cy="0"/>
              </a:xfrm>
              <a:prstGeom prst="line">
                <a:avLst/>
              </a:prstGeom>
              <a:ln>
                <a:headEnd type="triangle" w="med" len="med"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13" name="Line 17"/>
              <p:cNvSpPr>
                <a:spLocks noChangeShapeType="1"/>
              </p:cNvSpPr>
              <p:nvPr/>
            </p:nvSpPr>
            <p:spPr bwMode="auto">
              <a:xfrm>
                <a:off x="4724400" y="3505200"/>
                <a:ext cx="0" cy="45720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22" name="Line 27"/>
              <p:cNvSpPr>
                <a:spLocks noChangeShapeType="1"/>
              </p:cNvSpPr>
              <p:nvPr/>
            </p:nvSpPr>
            <p:spPr bwMode="auto">
              <a:xfrm>
                <a:off x="4724400" y="4191000"/>
                <a:ext cx="1905000" cy="0"/>
              </a:xfrm>
              <a:prstGeom prst="line">
                <a:avLst/>
              </a:prstGeom>
              <a:ln>
                <a:headEnd type="triangle" w="med" len="med"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23" name="Line 28"/>
              <p:cNvSpPr>
                <a:spLocks noChangeShapeType="1"/>
              </p:cNvSpPr>
              <p:nvPr/>
            </p:nvSpPr>
            <p:spPr bwMode="auto">
              <a:xfrm>
                <a:off x="6629400" y="3429000"/>
                <a:ext cx="0" cy="76200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24" name="Line 29"/>
              <p:cNvSpPr>
                <a:spLocks noChangeShapeType="1"/>
              </p:cNvSpPr>
              <p:nvPr/>
            </p:nvSpPr>
            <p:spPr bwMode="auto">
              <a:xfrm flipH="1">
                <a:off x="838200" y="3962400"/>
                <a:ext cx="1981200" cy="0"/>
              </a:xfrm>
              <a:prstGeom prst="line">
                <a:avLst/>
              </a:prstGeom>
              <a:ln>
                <a:headEnd/>
                <a:tailEnd type="triangle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25" name="Line 30"/>
              <p:cNvSpPr>
                <a:spLocks noChangeShapeType="1"/>
              </p:cNvSpPr>
              <p:nvPr/>
            </p:nvSpPr>
            <p:spPr bwMode="auto">
              <a:xfrm>
                <a:off x="2819400" y="4191000"/>
                <a:ext cx="1905000" cy="0"/>
              </a:xfrm>
              <a:prstGeom prst="line">
                <a:avLst/>
              </a:prstGeom>
              <a:ln>
                <a:headEnd type="triangle" w="med" len="med"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26" name="Line 31"/>
              <p:cNvSpPr>
                <a:spLocks noChangeShapeType="1"/>
              </p:cNvSpPr>
              <p:nvPr/>
            </p:nvSpPr>
            <p:spPr bwMode="auto">
              <a:xfrm flipH="1">
                <a:off x="838200" y="4191000"/>
                <a:ext cx="1981200" cy="0"/>
              </a:xfrm>
              <a:prstGeom prst="line">
                <a:avLst/>
              </a:prstGeom>
              <a:ln>
                <a:headEnd/>
                <a:tailEnd type="triangle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327" name="Rectangle 32"/>
            <p:cNvSpPr>
              <a:spLocks noChangeArrowheads="1"/>
            </p:cNvSpPr>
            <p:nvPr/>
          </p:nvSpPr>
          <p:spPr bwMode="auto">
            <a:xfrm>
              <a:off x="2209800" y="1752600"/>
              <a:ext cx="5157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end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030701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Example: Ordinary Annuity - PVA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14600" y="4595249"/>
            <a:ext cx="5867400" cy="20574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  PVA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2400" dirty="0" smtClean="0"/>
              <a:t> = 	$1,000/(1.07)</a:t>
            </a:r>
            <a:r>
              <a:rPr lang="en-US" sz="2400" baseline="30000" dirty="0" smtClean="0"/>
              <a:t>1 </a:t>
            </a:r>
            <a:r>
              <a:rPr lang="en-US" sz="2400" dirty="0" smtClean="0"/>
              <a:t>+ 			 	$1,000/(1.07)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 				$1,000/(1.07)</a:t>
            </a:r>
            <a:r>
              <a:rPr lang="en-US" sz="2400" baseline="30000" dirty="0" smtClean="0"/>
              <a:t>3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400" baseline="30000" dirty="0" smtClean="0"/>
              <a:t>	                </a:t>
            </a:r>
            <a:r>
              <a:rPr lang="en-US" sz="2400" dirty="0" smtClean="0"/>
              <a:t>= $934.58 + $873.44 + $816.30 	    	  =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$2,624.32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79388" y="1752600"/>
            <a:ext cx="8352508" cy="3294375"/>
            <a:chOff x="179388" y="1752600"/>
            <a:chExt cx="8352508" cy="3294375"/>
          </a:xfrm>
        </p:grpSpPr>
        <p:sp>
          <p:nvSpPr>
            <p:cNvPr id="56327" name="Rectangle 7"/>
            <p:cNvSpPr>
              <a:spLocks noChangeArrowheads="1"/>
            </p:cNvSpPr>
            <p:nvPr/>
          </p:nvSpPr>
          <p:spPr bwMode="auto">
            <a:xfrm>
              <a:off x="2195513" y="3033713"/>
              <a:ext cx="4813819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smtClean="0"/>
                <a:t> $</a:t>
              </a:r>
              <a:r>
                <a:rPr lang="en-US" sz="2400" dirty="0"/>
                <a:t>1,000     </a:t>
              </a:r>
              <a:r>
                <a:rPr lang="en-US" sz="2400" dirty="0" smtClean="0"/>
                <a:t>           </a:t>
              </a:r>
              <a:r>
                <a:rPr lang="en-US" sz="2400" dirty="0"/>
                <a:t>$1,000       </a:t>
              </a:r>
              <a:r>
                <a:rPr lang="en-US" sz="2400" dirty="0" smtClean="0"/>
                <a:t>      </a:t>
              </a:r>
              <a:r>
                <a:rPr lang="en-US" sz="2400" dirty="0"/>
                <a:t>$1,000</a:t>
              </a:r>
            </a:p>
          </p:txBody>
        </p:sp>
        <p:sp>
          <p:nvSpPr>
            <p:cNvPr id="56328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7467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29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2" name="Line 12"/>
            <p:cNvSpPr>
              <a:spLocks noChangeShapeType="1"/>
            </p:cNvSpPr>
            <p:nvPr/>
          </p:nvSpPr>
          <p:spPr bwMode="auto">
            <a:xfrm>
              <a:off x="83820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7784183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        </a:t>
              </a:r>
              <a:r>
                <a:rPr lang="en-US" sz="2400" dirty="0" smtClean="0"/>
                <a:t>           </a:t>
              </a:r>
              <a:r>
                <a:rPr lang="en-US" sz="2400" dirty="0"/>
                <a:t>1    </a:t>
              </a:r>
              <a:r>
                <a:rPr lang="en-US" sz="2400" dirty="0" smtClean="0"/>
                <a:t>                      </a:t>
              </a:r>
              <a:r>
                <a:rPr lang="en-US" sz="2400" dirty="0"/>
                <a:t>2      </a:t>
              </a:r>
              <a:r>
                <a:rPr lang="en-US" sz="2400" dirty="0" smtClean="0"/>
                <a:t>         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    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 </a:t>
              </a:r>
              <a:r>
                <a:rPr lang="en-US" sz="2400" dirty="0"/>
                <a:t>4</a:t>
              </a:r>
            </a:p>
          </p:txBody>
        </p:sp>
        <p:sp>
          <p:nvSpPr>
            <p:cNvPr id="56334" name="Line 14"/>
            <p:cNvSpPr>
              <a:spLocks noChangeShapeType="1"/>
            </p:cNvSpPr>
            <p:nvPr/>
          </p:nvSpPr>
          <p:spPr bwMode="auto">
            <a:xfrm>
              <a:off x="4724400" y="3429000"/>
              <a:ext cx="0" cy="5334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35" name="Line 15"/>
            <p:cNvSpPr>
              <a:spLocks noChangeShapeType="1"/>
            </p:cNvSpPr>
            <p:nvPr/>
          </p:nvSpPr>
          <p:spPr bwMode="auto">
            <a:xfrm flipH="1">
              <a:off x="2819400" y="39624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1676400" y="3657600"/>
              <a:ext cx="1143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37" name="Line 17"/>
            <p:cNvSpPr>
              <a:spLocks noChangeShapeType="1"/>
            </p:cNvSpPr>
            <p:nvPr/>
          </p:nvSpPr>
          <p:spPr bwMode="auto">
            <a:xfrm>
              <a:off x="2819400" y="3429000"/>
              <a:ext cx="0" cy="2286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38" name="Line 18"/>
            <p:cNvSpPr>
              <a:spLocks noChangeShapeType="1"/>
            </p:cNvSpPr>
            <p:nvPr/>
          </p:nvSpPr>
          <p:spPr bwMode="auto">
            <a:xfrm flipH="1">
              <a:off x="457200" y="4495800"/>
              <a:ext cx="1219200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179388" y="4587875"/>
              <a:ext cx="2816225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$2,624.32 = PVA</a:t>
              </a:r>
              <a:r>
                <a:rPr lang="en-US" sz="24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</a:t>
              </a:r>
            </a:p>
          </p:txBody>
        </p:sp>
        <p:sp>
          <p:nvSpPr>
            <p:cNvPr id="56340" name="Rectangle 21"/>
            <p:cNvSpPr>
              <a:spLocks noChangeArrowheads="1"/>
            </p:cNvSpPr>
            <p:nvPr/>
          </p:nvSpPr>
          <p:spPr bwMode="auto">
            <a:xfrm>
              <a:off x="1662113" y="2424113"/>
              <a:ext cx="557846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7%</a:t>
              </a:r>
            </a:p>
          </p:txBody>
        </p:sp>
        <p:sp>
          <p:nvSpPr>
            <p:cNvPr id="56341" name="Line 22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2" name="Rectangle 23"/>
            <p:cNvSpPr>
              <a:spLocks noChangeArrowheads="1"/>
            </p:cNvSpPr>
            <p:nvPr/>
          </p:nvSpPr>
          <p:spPr bwMode="auto">
            <a:xfrm>
              <a:off x="442913" y="3338513"/>
              <a:ext cx="1261565" cy="119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$934.58</a:t>
              </a:r>
            </a:p>
            <a:p>
              <a:pPr algn="l"/>
              <a:r>
                <a:rPr lang="en-US" sz="2400" dirty="0"/>
                <a:t>$873.44 </a:t>
              </a:r>
            </a:p>
            <a:p>
              <a:pPr algn="l"/>
              <a:r>
                <a:rPr lang="en-US" sz="2400" dirty="0"/>
                <a:t>$816.30</a:t>
              </a:r>
            </a:p>
          </p:txBody>
        </p:sp>
        <p:sp>
          <p:nvSpPr>
            <p:cNvPr id="56343" name="Line 24"/>
            <p:cNvSpPr>
              <a:spLocks noChangeShapeType="1"/>
            </p:cNvSpPr>
            <p:nvPr/>
          </p:nvSpPr>
          <p:spPr bwMode="auto">
            <a:xfrm>
              <a:off x="1676400" y="3962400"/>
              <a:ext cx="1143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44" name="Line 25"/>
            <p:cNvSpPr>
              <a:spLocks noChangeShapeType="1"/>
            </p:cNvSpPr>
            <p:nvPr/>
          </p:nvSpPr>
          <p:spPr bwMode="auto">
            <a:xfrm flipH="1">
              <a:off x="2819400" y="42672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45" name="Line 26"/>
            <p:cNvSpPr>
              <a:spLocks noChangeShapeType="1"/>
            </p:cNvSpPr>
            <p:nvPr/>
          </p:nvSpPr>
          <p:spPr bwMode="auto">
            <a:xfrm>
              <a:off x="1676400" y="4267200"/>
              <a:ext cx="1143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46" name="Line 27"/>
            <p:cNvSpPr>
              <a:spLocks noChangeShapeType="1"/>
            </p:cNvSpPr>
            <p:nvPr/>
          </p:nvSpPr>
          <p:spPr bwMode="auto">
            <a:xfrm>
              <a:off x="6629400" y="3505200"/>
              <a:ext cx="0" cy="7620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47" name="Line 28"/>
            <p:cNvSpPr>
              <a:spLocks noChangeShapeType="1"/>
            </p:cNvSpPr>
            <p:nvPr/>
          </p:nvSpPr>
          <p:spPr bwMode="auto">
            <a:xfrm flipH="1">
              <a:off x="4724400" y="42672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48" name="Rectangle 29"/>
            <p:cNvSpPr>
              <a:spLocks noChangeArrowheads="1"/>
            </p:cNvSpPr>
            <p:nvPr/>
          </p:nvSpPr>
          <p:spPr bwMode="auto">
            <a:xfrm>
              <a:off x="2209800" y="1752600"/>
              <a:ext cx="5157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end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5113718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85800" y="1752600"/>
            <a:ext cx="7620000" cy="152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3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PVA</a:t>
            </a:r>
            <a:r>
              <a:rPr lang="en-US" sz="34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400" dirty="0"/>
              <a:t> 	= R (</a:t>
            </a:r>
            <a:r>
              <a:rPr lang="en-US" sz="3400" dirty="0" err="1"/>
              <a:t>PVIFA</a:t>
            </a:r>
            <a:r>
              <a:rPr lang="en-US" sz="3400" baseline="-25000" dirty="0" err="1"/>
              <a:t>i</a:t>
            </a:r>
            <a:r>
              <a:rPr lang="en-US" sz="3400" baseline="-25000" dirty="0"/>
              <a:t>%,n</a:t>
            </a:r>
            <a:r>
              <a:rPr lang="en-US" sz="3400" dirty="0"/>
              <a:t>)				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PVA</a:t>
            </a:r>
            <a:r>
              <a:rPr lang="en-US" sz="34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3400" dirty="0"/>
              <a:t> 	= $1,000 (PVIFA</a:t>
            </a:r>
            <a:r>
              <a:rPr lang="en-US" sz="3400" baseline="-25000" dirty="0"/>
              <a:t>7%,3</a:t>
            </a:r>
            <a:r>
              <a:rPr lang="en-US" sz="3400" dirty="0"/>
              <a:t>)				</a:t>
            </a:r>
            <a:r>
              <a:rPr lang="en-US" sz="3400" dirty="0" smtClean="0"/>
              <a:t>	= </a:t>
            </a:r>
            <a:r>
              <a:rPr lang="en-US" sz="3400" dirty="0"/>
              <a:t>$1,000 (2.624) =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2,624</a:t>
            </a:r>
          </a:p>
          <a:p>
            <a:pPr marL="342900" indent="-342900" algn="l">
              <a:spcBef>
                <a:spcPct val="20000"/>
              </a:spcBef>
              <a:spcAft>
                <a:spcPct val="20000"/>
              </a:spcAft>
              <a:defRPr/>
            </a:pPr>
            <a:endParaRPr lang="en-US" sz="3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Valuation Using Table IV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0778380"/>
              </p:ext>
            </p:extLst>
          </p:nvPr>
        </p:nvGraphicFramePr>
        <p:xfrm>
          <a:off x="695632" y="3505200"/>
          <a:ext cx="6848168" cy="312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7437"/>
                <a:gridCol w="1712042"/>
                <a:gridCol w="1808950"/>
                <a:gridCol w="1679739"/>
              </a:tblGrid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Period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6%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7%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8%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0.943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0.935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0.926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1.833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1.808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1.783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2.673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2.624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2.577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3.465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3.387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3.312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4.212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4.100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3.993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43647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5"/>
          <p:cNvSpPr>
            <a:spLocks noGrp="1" noChangeArrowheads="1"/>
          </p:cNvSpPr>
          <p:nvPr>
            <p:ph type="title"/>
          </p:nvPr>
        </p:nvSpPr>
        <p:spPr>
          <a:xfrm>
            <a:off x="420329" y="152400"/>
            <a:ext cx="8229600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u="sng" dirty="0" smtClean="0"/>
              <a:t>Present Value of an Annuity Due - PVAD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66252" y="5181600"/>
            <a:ext cx="8077200" cy="1066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PVAD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/>
              <a:t> = R/(1+i)</a:t>
            </a:r>
            <a:r>
              <a:rPr lang="en-US" sz="3200" baseline="30000" dirty="0" smtClean="0"/>
              <a:t>0 </a:t>
            </a:r>
            <a:r>
              <a:rPr lang="en-US" sz="3200" dirty="0" smtClean="0"/>
              <a:t>+ R/(1+i)</a:t>
            </a:r>
            <a:r>
              <a:rPr lang="en-US" sz="3200" baseline="30000" dirty="0" smtClean="0"/>
              <a:t>1 </a:t>
            </a:r>
            <a:r>
              <a:rPr lang="en-US" sz="3200" dirty="0" smtClean="0"/>
              <a:t>+ ... + R/(1+i)</a:t>
            </a:r>
            <a:r>
              <a:rPr lang="en-US" sz="3200" baseline="30000" dirty="0" smtClean="0"/>
              <a:t>n-1 	       	</a:t>
            </a:r>
            <a:r>
              <a:rPr lang="en-US" sz="3200" dirty="0" smtClean="0"/>
              <a:t>   = 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PVA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/>
              <a:t>(1+i)</a:t>
            </a:r>
          </a:p>
        </p:txBody>
      </p:sp>
      <p:sp>
        <p:nvSpPr>
          <p:cNvPr id="59412" name="Rectangle 20"/>
          <p:cNvSpPr>
            <a:spLocks noChangeArrowheads="1"/>
          </p:cNvSpPr>
          <p:nvPr/>
        </p:nvSpPr>
        <p:spPr bwMode="auto">
          <a:xfrm>
            <a:off x="7353300" y="3243384"/>
            <a:ext cx="1646542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en-US" sz="2400" dirty="0"/>
              <a:t>R</a:t>
            </a:r>
            <a:r>
              <a:rPr lang="en-US" sz="2400" b="0" dirty="0"/>
              <a:t>:  Periodic </a:t>
            </a:r>
          </a:p>
          <a:p>
            <a:pPr algn="l"/>
            <a:r>
              <a:rPr lang="en-US" sz="2400" b="0" dirty="0"/>
              <a:t> Cash Flow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1000" y="1534059"/>
            <a:ext cx="8258610" cy="3263855"/>
            <a:chOff x="381000" y="1752600"/>
            <a:chExt cx="8258610" cy="3263855"/>
          </a:xfrm>
        </p:grpSpPr>
        <p:sp>
          <p:nvSpPr>
            <p:cNvPr id="59399" name="Rectangle 7"/>
            <p:cNvSpPr>
              <a:spLocks noChangeArrowheads="1"/>
            </p:cNvSpPr>
            <p:nvPr/>
          </p:nvSpPr>
          <p:spPr bwMode="auto">
            <a:xfrm>
              <a:off x="457200" y="2883213"/>
              <a:ext cx="6432852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   </a:t>
              </a:r>
              <a:r>
                <a:rPr lang="en-US" sz="2400" dirty="0" smtClean="0"/>
                <a:t>  R                        </a:t>
              </a:r>
              <a:r>
                <a:rPr lang="en-US" sz="2400" dirty="0" err="1"/>
                <a:t>R</a:t>
              </a:r>
              <a:r>
                <a:rPr lang="en-US" sz="2400" dirty="0"/>
                <a:t>      </a:t>
              </a:r>
              <a:r>
                <a:rPr lang="en-US" sz="2400" dirty="0" smtClean="0"/>
                <a:t>                    </a:t>
              </a:r>
              <a:r>
                <a:rPr lang="en-US" sz="2400" dirty="0" err="1"/>
                <a:t>R</a:t>
              </a:r>
              <a:r>
                <a:rPr lang="en-US" sz="2400" dirty="0"/>
                <a:t>    </a:t>
              </a:r>
              <a:r>
                <a:rPr lang="en-US" sz="2400" dirty="0" smtClean="0"/>
                <a:t>                      </a:t>
              </a:r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59400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4267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3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/>
            <p:cNvSpPr>
              <a:spLocks noChangeShapeType="1"/>
            </p:cNvSpPr>
            <p:nvPr/>
          </p:nvSpPr>
          <p:spPr bwMode="auto">
            <a:xfrm>
              <a:off x="84582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69" name="Rectangle 13"/>
            <p:cNvSpPr>
              <a:spLocks noChangeArrowheads="1"/>
            </p:cNvSpPr>
            <p:nvPr/>
          </p:nvSpPr>
          <p:spPr bwMode="auto">
            <a:xfrm>
              <a:off x="730393" y="1941200"/>
              <a:ext cx="7909217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</a:t>
              </a:r>
              <a:r>
                <a:rPr lang="en-US" sz="2400" dirty="0" smtClean="0"/>
                <a:t>                    </a:t>
              </a:r>
              <a:r>
                <a:rPr lang="en-US" sz="2400" dirty="0"/>
                <a:t>1               </a:t>
              </a:r>
              <a:r>
                <a:rPr lang="en-US" sz="2400" dirty="0" smtClean="0"/>
                <a:t>          </a:t>
              </a:r>
              <a:r>
                <a:rPr lang="en-US" sz="2400" dirty="0"/>
                <a:t>2              </a:t>
              </a:r>
              <a:r>
                <a:rPr lang="en-US" sz="2400" dirty="0" smtClean="0"/>
                <a:t>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n-1    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</a:t>
              </a:r>
              <a:r>
                <a:rPr lang="en-US" sz="2400" dirty="0"/>
                <a:t>n</a:t>
              </a:r>
            </a:p>
          </p:txBody>
        </p:sp>
        <p:sp>
          <p:nvSpPr>
            <p:cNvPr id="59406" name="Line 14"/>
            <p:cNvSpPr>
              <a:spLocks noChangeShapeType="1"/>
            </p:cNvSpPr>
            <p:nvPr/>
          </p:nvSpPr>
          <p:spPr bwMode="auto">
            <a:xfrm>
              <a:off x="2819400" y="3352800"/>
              <a:ext cx="0" cy="3810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07" name="Line 15"/>
            <p:cNvSpPr>
              <a:spLocks noChangeShapeType="1"/>
            </p:cNvSpPr>
            <p:nvPr/>
          </p:nvSpPr>
          <p:spPr bwMode="auto">
            <a:xfrm flipH="1">
              <a:off x="914400" y="37338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08" name="Line 16"/>
            <p:cNvSpPr>
              <a:spLocks noChangeShapeType="1"/>
            </p:cNvSpPr>
            <p:nvPr/>
          </p:nvSpPr>
          <p:spPr bwMode="auto">
            <a:xfrm>
              <a:off x="4724400" y="4267200"/>
              <a:ext cx="1905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09" name="Line 17"/>
            <p:cNvSpPr>
              <a:spLocks noChangeShapeType="1"/>
            </p:cNvSpPr>
            <p:nvPr/>
          </p:nvSpPr>
          <p:spPr bwMode="auto">
            <a:xfrm>
              <a:off x="6629400" y="3429000"/>
              <a:ext cx="0" cy="838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10" name="Line 18"/>
            <p:cNvSpPr>
              <a:spLocks noChangeShapeType="1"/>
            </p:cNvSpPr>
            <p:nvPr/>
          </p:nvSpPr>
          <p:spPr bwMode="auto">
            <a:xfrm flipH="1">
              <a:off x="457200" y="4495800"/>
              <a:ext cx="990600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381000" y="4495800"/>
              <a:ext cx="1108318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PVAD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9413" name="Rectangle 22"/>
            <p:cNvSpPr>
              <a:spLocks noChangeArrowheads="1"/>
            </p:cNvSpPr>
            <p:nvPr/>
          </p:nvSpPr>
          <p:spPr bwMode="auto">
            <a:xfrm>
              <a:off x="1662113" y="2424113"/>
              <a:ext cx="472887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err="1"/>
                <a:t>i</a:t>
              </a:r>
              <a:r>
                <a:rPr lang="en-US" sz="2400" dirty="0"/>
                <a:t>%</a:t>
              </a:r>
            </a:p>
          </p:txBody>
        </p:sp>
        <p:sp>
          <p:nvSpPr>
            <p:cNvPr id="59414" name="Line 23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6" name="Line 25"/>
            <p:cNvSpPr>
              <a:spLocks noChangeShapeType="1"/>
            </p:cNvSpPr>
            <p:nvPr/>
          </p:nvSpPr>
          <p:spPr bwMode="auto">
            <a:xfrm>
              <a:off x="6248400" y="2819400"/>
              <a:ext cx="2209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7" name="Rectangle 26"/>
            <p:cNvSpPr>
              <a:spLocks noChangeArrowheads="1"/>
            </p:cNvSpPr>
            <p:nvPr/>
          </p:nvSpPr>
          <p:spPr bwMode="auto">
            <a:xfrm>
              <a:off x="5181600" y="2564933"/>
              <a:ext cx="1227137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algn="l"/>
              <a:r>
                <a:rPr lang="en-US" dirty="0"/>
                <a:t>.  </a:t>
              </a:r>
              <a:r>
                <a:rPr lang="en-US" dirty="0" smtClean="0"/>
                <a:t>. . . . . .  </a:t>
              </a:r>
              <a:r>
                <a:rPr lang="en-US" dirty="0"/>
                <a:t>.</a:t>
              </a:r>
            </a:p>
          </p:txBody>
        </p:sp>
        <p:sp>
          <p:nvSpPr>
            <p:cNvPr id="59418" name="Line 27"/>
            <p:cNvSpPr>
              <a:spLocks noChangeShapeType="1"/>
            </p:cNvSpPr>
            <p:nvPr/>
          </p:nvSpPr>
          <p:spPr bwMode="auto">
            <a:xfrm flipH="1">
              <a:off x="2819400" y="42672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19" name="Line 28"/>
            <p:cNvSpPr>
              <a:spLocks noChangeShapeType="1"/>
            </p:cNvSpPr>
            <p:nvPr/>
          </p:nvSpPr>
          <p:spPr bwMode="auto">
            <a:xfrm flipH="1">
              <a:off x="914400" y="39624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20" name="Line 29"/>
            <p:cNvSpPr>
              <a:spLocks noChangeShapeType="1"/>
            </p:cNvSpPr>
            <p:nvPr/>
          </p:nvSpPr>
          <p:spPr bwMode="auto">
            <a:xfrm flipH="1">
              <a:off x="2819400" y="39624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21" name="Line 30"/>
            <p:cNvSpPr>
              <a:spLocks noChangeShapeType="1"/>
            </p:cNvSpPr>
            <p:nvPr/>
          </p:nvSpPr>
          <p:spPr bwMode="auto">
            <a:xfrm>
              <a:off x="4724400" y="3352800"/>
              <a:ext cx="0" cy="6096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22" name="Line 31"/>
            <p:cNvSpPr>
              <a:spLocks noChangeShapeType="1"/>
            </p:cNvSpPr>
            <p:nvPr/>
          </p:nvSpPr>
          <p:spPr bwMode="auto">
            <a:xfrm flipH="1">
              <a:off x="914400" y="42672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23" name="Rectangle 32"/>
            <p:cNvSpPr>
              <a:spLocks noChangeArrowheads="1"/>
            </p:cNvSpPr>
            <p:nvPr/>
          </p:nvSpPr>
          <p:spPr bwMode="auto">
            <a:xfrm>
              <a:off x="1676400" y="1752600"/>
              <a:ext cx="5919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beginning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278838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Example of an Annuity Due - PVAD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03924" y="5257800"/>
            <a:ext cx="8001000" cy="1066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PVAD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 smtClean="0"/>
              <a:t> = $1,000/(1.07)</a:t>
            </a:r>
            <a:r>
              <a:rPr lang="en-US" baseline="30000" dirty="0" smtClean="0"/>
              <a:t>0 </a:t>
            </a:r>
            <a:r>
              <a:rPr lang="en-US" dirty="0" smtClean="0"/>
              <a:t>+ $1,000/(1.07)</a:t>
            </a:r>
            <a:r>
              <a:rPr lang="en-US" baseline="30000" dirty="0" smtClean="0"/>
              <a:t>1 </a:t>
            </a:r>
            <a:r>
              <a:rPr lang="en-US" dirty="0" smtClean="0"/>
              <a:t>+ 			$1,000/(1.07)</a:t>
            </a:r>
            <a:r>
              <a:rPr lang="en-US" baseline="30000" dirty="0" smtClean="0"/>
              <a:t>2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$2,808.02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04800" y="1752600"/>
            <a:ext cx="8364954" cy="3202300"/>
            <a:chOff x="304800" y="1752600"/>
            <a:chExt cx="8364954" cy="3202300"/>
          </a:xfrm>
        </p:grpSpPr>
        <p:sp>
          <p:nvSpPr>
            <p:cNvPr id="60423" name="Rectangle 7"/>
            <p:cNvSpPr>
              <a:spLocks noChangeArrowheads="1"/>
            </p:cNvSpPr>
            <p:nvPr/>
          </p:nvSpPr>
          <p:spPr bwMode="auto">
            <a:xfrm>
              <a:off x="342900" y="3033252"/>
              <a:ext cx="5635625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$1,000.00       </a:t>
              </a:r>
              <a:r>
                <a:rPr lang="en-US" sz="2400" dirty="0" smtClean="0"/>
                <a:t>     $</a:t>
              </a:r>
              <a:r>
                <a:rPr lang="en-US" sz="2400" dirty="0"/>
                <a:t>1,000           </a:t>
              </a:r>
              <a:r>
                <a:rPr lang="en-US" sz="2400" dirty="0" smtClean="0"/>
                <a:t>    $</a:t>
              </a:r>
              <a:r>
                <a:rPr lang="en-US" sz="2400" dirty="0"/>
                <a:t>1,000</a:t>
              </a:r>
            </a:p>
          </p:txBody>
        </p:sp>
        <p:sp>
          <p:nvSpPr>
            <p:cNvPr id="60424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7543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5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6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7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8" name="Line 12"/>
            <p:cNvSpPr>
              <a:spLocks noChangeShapeType="1"/>
            </p:cNvSpPr>
            <p:nvPr/>
          </p:nvSpPr>
          <p:spPr bwMode="auto">
            <a:xfrm>
              <a:off x="84582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3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7922041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            </a:t>
              </a:r>
              <a:r>
                <a:rPr lang="en-US" sz="2400" dirty="0" smtClean="0"/>
                <a:t>       </a:t>
              </a:r>
              <a:r>
                <a:rPr lang="en-US" sz="2400" dirty="0"/>
                <a:t>1      </a:t>
              </a:r>
              <a:r>
                <a:rPr lang="en-US" sz="2400" dirty="0" smtClean="0"/>
                <a:t>                    </a:t>
              </a:r>
              <a:r>
                <a:rPr lang="en-US" sz="2400" dirty="0"/>
                <a:t>2    </a:t>
              </a:r>
              <a:r>
                <a:rPr lang="en-US" sz="2400" dirty="0" smtClean="0"/>
                <a:t>           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     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 </a:t>
              </a:r>
              <a:r>
                <a:rPr lang="en-US" sz="2400" dirty="0"/>
                <a:t>4</a:t>
              </a:r>
            </a:p>
          </p:txBody>
        </p:sp>
        <p:sp>
          <p:nvSpPr>
            <p:cNvPr id="60430" name="Line 14"/>
            <p:cNvSpPr>
              <a:spLocks noChangeShapeType="1"/>
            </p:cNvSpPr>
            <p:nvPr/>
          </p:nvSpPr>
          <p:spPr bwMode="auto">
            <a:xfrm>
              <a:off x="4724400" y="3429000"/>
              <a:ext cx="0" cy="6858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431" name="Line 15"/>
            <p:cNvSpPr>
              <a:spLocks noChangeShapeType="1"/>
            </p:cNvSpPr>
            <p:nvPr/>
          </p:nvSpPr>
          <p:spPr bwMode="auto">
            <a:xfrm flipH="1">
              <a:off x="2819400" y="4113212"/>
              <a:ext cx="1905000" cy="1588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432" name="Line 17"/>
            <p:cNvSpPr>
              <a:spLocks noChangeShapeType="1"/>
            </p:cNvSpPr>
            <p:nvPr/>
          </p:nvSpPr>
          <p:spPr bwMode="auto">
            <a:xfrm>
              <a:off x="2895600" y="3429000"/>
              <a:ext cx="0" cy="3048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433" name="Line 18"/>
            <p:cNvSpPr>
              <a:spLocks noChangeShapeType="1"/>
            </p:cNvSpPr>
            <p:nvPr/>
          </p:nvSpPr>
          <p:spPr bwMode="auto">
            <a:xfrm flipH="1">
              <a:off x="381000" y="4419600"/>
              <a:ext cx="1343025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099" name="Rectangle 19"/>
            <p:cNvSpPr>
              <a:spLocks noChangeArrowheads="1"/>
            </p:cNvSpPr>
            <p:nvPr/>
          </p:nvSpPr>
          <p:spPr bwMode="auto">
            <a:xfrm>
              <a:off x="304800" y="4495800"/>
              <a:ext cx="2508829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$2,808.02 </a:t>
              </a:r>
              <a:r>
                <a:rPr lang="en-US" sz="2400" dirty="0"/>
                <a:t>= </a:t>
              </a:r>
              <a:r>
                <a:rPr lang="en-US" sz="24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PVAD</a:t>
              </a:r>
              <a:r>
                <a:rPr lang="en-US" sz="24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4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0435" name="Rectangle 21"/>
            <p:cNvSpPr>
              <a:spLocks noChangeArrowheads="1"/>
            </p:cNvSpPr>
            <p:nvPr/>
          </p:nvSpPr>
          <p:spPr bwMode="auto">
            <a:xfrm>
              <a:off x="1662113" y="2424113"/>
              <a:ext cx="557846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7%</a:t>
              </a:r>
            </a:p>
          </p:txBody>
        </p:sp>
        <p:sp>
          <p:nvSpPr>
            <p:cNvPr id="60436" name="Line 22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7" name="Rectangle 23"/>
            <p:cNvSpPr>
              <a:spLocks noChangeArrowheads="1"/>
            </p:cNvSpPr>
            <p:nvPr/>
          </p:nvSpPr>
          <p:spPr bwMode="auto">
            <a:xfrm>
              <a:off x="304800" y="3505200"/>
              <a:ext cx="1399423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   934.58</a:t>
              </a:r>
            </a:p>
          </p:txBody>
        </p:sp>
        <p:sp>
          <p:nvSpPr>
            <p:cNvPr id="60438" name="Line 24"/>
            <p:cNvSpPr>
              <a:spLocks noChangeShapeType="1"/>
            </p:cNvSpPr>
            <p:nvPr/>
          </p:nvSpPr>
          <p:spPr bwMode="auto">
            <a:xfrm flipH="1">
              <a:off x="1752600" y="3733800"/>
              <a:ext cx="1143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439" name="Rectangle 25"/>
            <p:cNvSpPr>
              <a:spLocks noChangeArrowheads="1"/>
            </p:cNvSpPr>
            <p:nvPr/>
          </p:nvSpPr>
          <p:spPr bwMode="auto">
            <a:xfrm>
              <a:off x="304800" y="3886200"/>
              <a:ext cx="1399423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   873.44</a:t>
              </a:r>
            </a:p>
          </p:txBody>
        </p:sp>
        <p:sp>
          <p:nvSpPr>
            <p:cNvPr id="60440" name="Line 26"/>
            <p:cNvSpPr>
              <a:spLocks noChangeShapeType="1"/>
            </p:cNvSpPr>
            <p:nvPr/>
          </p:nvSpPr>
          <p:spPr bwMode="auto">
            <a:xfrm flipH="1">
              <a:off x="1752600" y="4114800"/>
              <a:ext cx="1066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441" name="Rectangle 27"/>
            <p:cNvSpPr>
              <a:spLocks noChangeArrowheads="1"/>
            </p:cNvSpPr>
            <p:nvPr/>
          </p:nvSpPr>
          <p:spPr bwMode="auto">
            <a:xfrm>
              <a:off x="1676400" y="1752600"/>
              <a:ext cx="5919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beginning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56202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685800" y="1752600"/>
            <a:ext cx="8229600" cy="152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defRPr/>
            </a:pPr>
            <a:r>
              <a:rPr lang="en-US" sz="3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PVAD</a:t>
            </a:r>
            <a:r>
              <a:rPr lang="en-US" sz="34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400" dirty="0"/>
              <a:t> 	</a:t>
            </a:r>
            <a:r>
              <a:rPr lang="en-US" sz="3400" dirty="0" smtClean="0"/>
              <a:t>= </a:t>
            </a:r>
            <a:r>
              <a:rPr lang="en-US" sz="3400" dirty="0"/>
              <a:t>R (</a:t>
            </a:r>
            <a:r>
              <a:rPr lang="en-US" sz="3400" dirty="0" err="1"/>
              <a:t>PVIFA</a:t>
            </a:r>
            <a:r>
              <a:rPr lang="en-US" sz="3400" baseline="-25000" dirty="0" err="1"/>
              <a:t>i</a:t>
            </a:r>
            <a:r>
              <a:rPr lang="en-US" sz="3400" baseline="-25000" dirty="0"/>
              <a:t>%,n</a:t>
            </a:r>
            <a:r>
              <a:rPr lang="en-US" sz="3400" dirty="0"/>
              <a:t>)(1+i)	</a:t>
            </a:r>
          </a:p>
          <a:p>
            <a:pPr marL="342900" indent="-342900" algn="l">
              <a:defRPr/>
            </a:pP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PVAD</a:t>
            </a:r>
            <a:r>
              <a:rPr lang="en-US" sz="34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3400" dirty="0"/>
              <a:t> 	= $1,000 (PVIFA</a:t>
            </a:r>
            <a:r>
              <a:rPr lang="en-US" sz="3400" baseline="-25000" dirty="0"/>
              <a:t>7%,3</a:t>
            </a:r>
            <a:r>
              <a:rPr lang="en-US" sz="3400" dirty="0"/>
              <a:t>)(1.07) 			</a:t>
            </a:r>
            <a:r>
              <a:rPr lang="en-US" sz="3400" dirty="0" smtClean="0"/>
              <a:t>	= </a:t>
            </a:r>
            <a:r>
              <a:rPr lang="en-US" sz="3400" dirty="0"/>
              <a:t>$1,000 (2.624)(1.07) =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2,808</a:t>
            </a:r>
          </a:p>
          <a:p>
            <a:pPr marL="342900" indent="-342900" algn="l">
              <a:defRPr/>
            </a:pPr>
            <a:endParaRPr lang="en-US" sz="3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Valuation Using Table IV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13857109"/>
              </p:ext>
            </p:extLst>
          </p:nvPr>
        </p:nvGraphicFramePr>
        <p:xfrm>
          <a:off x="695632" y="3581400"/>
          <a:ext cx="7762568" cy="312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7410"/>
                <a:gridCol w="1940642"/>
                <a:gridCol w="2050490"/>
                <a:gridCol w="1904026"/>
              </a:tblGrid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Period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6%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 smtClean="0">
                          <a:effectLst/>
                        </a:rPr>
                        <a:t>7</a:t>
                      </a:r>
                      <a:r>
                        <a:rPr lang="en-US" sz="3200" u="sng" strike="noStrike" dirty="0">
                          <a:effectLst/>
                        </a:rPr>
                        <a:t>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8%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0.943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0.935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0.926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1.833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1.808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1.783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2.673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2.624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2.577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3.465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3.387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3.312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4.212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4.100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3.993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74692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900" b="1" u="sng" dirty="0" smtClean="0"/>
              <a:t>Steps to Solve Time Value of Money Problems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685800" indent="-6858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1.  Read problem thoroughly</a:t>
            </a:r>
          </a:p>
          <a:p>
            <a:pPr marL="685800" indent="-6858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2.  Create a time line</a:t>
            </a:r>
          </a:p>
          <a:p>
            <a:pPr marL="685800" indent="-6858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3.  Put cash flows and arrows on time line</a:t>
            </a:r>
          </a:p>
          <a:p>
            <a:pPr marL="685800" indent="-6858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4.  Determine if it is a PV or FV problem</a:t>
            </a:r>
          </a:p>
          <a:p>
            <a:pPr marL="457200" indent="-4572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5.  Determine if solution involves a single CF, annuity stream(s), or mixed flow</a:t>
            </a:r>
          </a:p>
          <a:p>
            <a:pPr marL="457200" indent="-4572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6.  Solve the problem using Interest Factor tables I, II, III, and IV or using financial calculator.</a:t>
            </a:r>
          </a:p>
        </p:txBody>
      </p:sp>
    </p:spTree>
    <p:extLst>
      <p:ext uri="{BB962C8B-B14F-4D97-AF65-F5344CB8AC3E}">
        <p14:creationId xmlns:p14="http://schemas.microsoft.com/office/powerpoint/2010/main" xmlns="" val="37306538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Mixed Flows Example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Mr. A will receive the set of cash flows below.  What is the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Present Value </a:t>
            </a:r>
            <a:r>
              <a:rPr lang="en-US" sz="3200" dirty="0" smtClean="0"/>
              <a:t>at a discount rate of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10%</a:t>
            </a:r>
            <a:r>
              <a:rPr lang="en-US" sz="3200" dirty="0" smtClean="0"/>
              <a:t>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52513" y="3657600"/>
            <a:ext cx="7404100" cy="2382436"/>
            <a:chOff x="1052513" y="3657600"/>
            <a:chExt cx="7404100" cy="2382436"/>
          </a:xfrm>
        </p:grpSpPr>
        <p:sp>
          <p:nvSpPr>
            <p:cNvPr id="63494" name="Line 6"/>
            <p:cNvSpPr>
              <a:spLocks noChangeShapeType="1"/>
            </p:cNvSpPr>
            <p:nvPr/>
          </p:nvSpPr>
          <p:spPr bwMode="auto">
            <a:xfrm>
              <a:off x="1600200" y="4648200"/>
              <a:ext cx="6172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95" name="Line 7"/>
            <p:cNvSpPr>
              <a:spLocks noChangeShapeType="1"/>
            </p:cNvSpPr>
            <p:nvPr/>
          </p:nvSpPr>
          <p:spPr bwMode="auto">
            <a:xfrm>
              <a:off x="160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96" name="Line 8"/>
            <p:cNvSpPr>
              <a:spLocks noChangeShapeType="1"/>
            </p:cNvSpPr>
            <p:nvPr/>
          </p:nvSpPr>
          <p:spPr bwMode="auto">
            <a:xfrm>
              <a:off x="7772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128713" y="3657600"/>
              <a:ext cx="6838412" cy="705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4000" b="0" dirty="0"/>
                <a:t>  </a:t>
              </a:r>
              <a:r>
                <a:rPr lang="en-US" sz="4000" b="0" dirty="0" smtClean="0"/>
                <a:t> </a:t>
              </a:r>
              <a:r>
                <a:rPr lang="en-US" sz="2400" b="0" dirty="0" smtClean="0"/>
                <a:t>0               </a:t>
              </a:r>
              <a:r>
                <a:rPr lang="en-US" sz="2400" b="0" dirty="0"/>
                <a:t>1  </a:t>
              </a:r>
              <a:r>
                <a:rPr lang="en-US" sz="2400" b="0" dirty="0" smtClean="0"/>
                <a:t>              </a:t>
              </a:r>
              <a:r>
                <a:rPr lang="en-US" sz="2400" b="0" dirty="0"/>
                <a:t>2 </a:t>
              </a:r>
              <a:r>
                <a:rPr lang="en-US" sz="2400" b="0" dirty="0" smtClean="0"/>
                <a:t>                </a:t>
              </a:r>
              <a:r>
                <a:rPr lang="en-US" sz="2400" b="0" dirty="0"/>
                <a:t>3    </a:t>
              </a:r>
              <a:r>
                <a:rPr lang="en-US" sz="2400" b="0" dirty="0" smtClean="0"/>
                <a:t>            </a:t>
              </a:r>
              <a:r>
                <a:rPr lang="en-US" sz="2400" b="0" dirty="0"/>
                <a:t>4 </a:t>
              </a:r>
              <a:r>
                <a:rPr lang="en-US" sz="2400" b="0" dirty="0" smtClean="0"/>
                <a:t>  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5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2119313" y="4772025"/>
              <a:ext cx="6337300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600  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600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$400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$400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100</a:t>
              </a:r>
            </a:p>
          </p:txBody>
        </p:sp>
        <p:sp>
          <p:nvSpPr>
            <p:cNvPr id="63499" name="Line 11"/>
            <p:cNvSpPr>
              <a:spLocks noChangeShapeType="1"/>
            </p:cNvSpPr>
            <p:nvPr/>
          </p:nvSpPr>
          <p:spPr bwMode="auto">
            <a:xfrm>
              <a:off x="7772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0" name="Line 12"/>
            <p:cNvSpPr>
              <a:spLocks noChangeShapeType="1"/>
            </p:cNvSpPr>
            <p:nvPr/>
          </p:nvSpPr>
          <p:spPr bwMode="auto">
            <a:xfrm>
              <a:off x="2057400" y="5867400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1052513" y="5457825"/>
              <a:ext cx="764249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</a:t>
              </a:r>
              <a:r>
                <a:rPr lang="en-US" sz="32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1738313" y="4162425"/>
              <a:ext cx="892874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10%</a:t>
              </a:r>
            </a:p>
          </p:txBody>
        </p:sp>
        <p:sp>
          <p:nvSpPr>
            <p:cNvPr id="63503" name="Line 15"/>
            <p:cNvSpPr>
              <a:spLocks noChangeShapeType="1"/>
            </p:cNvSpPr>
            <p:nvPr/>
          </p:nvSpPr>
          <p:spPr bwMode="auto">
            <a:xfrm>
              <a:off x="2819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4" name="Line 16"/>
            <p:cNvSpPr>
              <a:spLocks noChangeShapeType="1"/>
            </p:cNvSpPr>
            <p:nvPr/>
          </p:nvSpPr>
          <p:spPr bwMode="auto">
            <a:xfrm>
              <a:off x="41148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5" name="Line 17"/>
            <p:cNvSpPr>
              <a:spLocks noChangeShapeType="1"/>
            </p:cNvSpPr>
            <p:nvPr/>
          </p:nvSpPr>
          <p:spPr bwMode="auto">
            <a:xfrm>
              <a:off x="541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6" name="Line 18"/>
            <p:cNvSpPr>
              <a:spLocks noChangeShapeType="1"/>
            </p:cNvSpPr>
            <p:nvPr/>
          </p:nvSpPr>
          <p:spPr bwMode="auto">
            <a:xfrm>
              <a:off x="6629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7" name="Line 19"/>
            <p:cNvSpPr>
              <a:spLocks noChangeShapeType="1"/>
            </p:cNvSpPr>
            <p:nvPr/>
          </p:nvSpPr>
          <p:spPr bwMode="auto">
            <a:xfrm>
              <a:off x="2819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8" name="Line 20"/>
            <p:cNvSpPr>
              <a:spLocks noChangeShapeType="1"/>
            </p:cNvSpPr>
            <p:nvPr/>
          </p:nvSpPr>
          <p:spPr bwMode="auto">
            <a:xfrm>
              <a:off x="41148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9" name="Line 21"/>
            <p:cNvSpPr>
              <a:spLocks noChangeShapeType="1"/>
            </p:cNvSpPr>
            <p:nvPr/>
          </p:nvSpPr>
          <p:spPr bwMode="auto">
            <a:xfrm>
              <a:off x="54102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0" name="Line 22"/>
            <p:cNvSpPr>
              <a:spLocks noChangeShapeType="1"/>
            </p:cNvSpPr>
            <p:nvPr/>
          </p:nvSpPr>
          <p:spPr bwMode="auto">
            <a:xfrm>
              <a:off x="6629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1" name="Line 23"/>
            <p:cNvSpPr>
              <a:spLocks noChangeShapeType="1"/>
            </p:cNvSpPr>
            <p:nvPr/>
          </p:nvSpPr>
          <p:spPr bwMode="auto">
            <a:xfrm>
              <a:off x="2819400" y="5867400"/>
              <a:ext cx="1295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2" name="Line 24"/>
            <p:cNvSpPr>
              <a:spLocks noChangeShapeType="1"/>
            </p:cNvSpPr>
            <p:nvPr/>
          </p:nvSpPr>
          <p:spPr bwMode="auto">
            <a:xfrm>
              <a:off x="4114800" y="5867400"/>
              <a:ext cx="1295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3" name="Line 25"/>
            <p:cNvSpPr>
              <a:spLocks noChangeShapeType="1"/>
            </p:cNvSpPr>
            <p:nvPr/>
          </p:nvSpPr>
          <p:spPr bwMode="auto">
            <a:xfrm>
              <a:off x="5410200" y="5867400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4" name="Line 26"/>
            <p:cNvSpPr>
              <a:spLocks noChangeShapeType="1"/>
            </p:cNvSpPr>
            <p:nvPr/>
          </p:nvSpPr>
          <p:spPr bwMode="auto">
            <a:xfrm>
              <a:off x="6629400" y="5867400"/>
              <a:ext cx="1143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556749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Solution</a:t>
            </a:r>
          </a:p>
        </p:txBody>
      </p:sp>
      <p:sp>
        <p:nvSpPr>
          <p:cNvPr id="5017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1.	Solve a </a:t>
            </a:r>
            <a:r>
              <a:rPr lang="en-US" sz="32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piece-at-a-time</a:t>
            </a:r>
            <a:r>
              <a:rPr lang="en-US" sz="3200" dirty="0" smtClean="0"/>
              <a:t> by 				discounting each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piece</a:t>
            </a:r>
            <a:r>
              <a:rPr lang="en-US" sz="3200" dirty="0" smtClean="0"/>
              <a:t> back to t=0.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	</a:t>
            </a:r>
          </a:p>
          <a:p>
            <a:pPr marL="914400" indent="-914400" defTabSz="117475">
              <a:buFont typeface="Monotype Sorts" pitchFamily="2" charset="2"/>
              <a:buNone/>
              <a:tabLst>
                <a:tab pos="914400" algn="l"/>
              </a:tabLst>
              <a:defRPr/>
            </a:pPr>
            <a:r>
              <a:rPr lang="en-US" sz="3200" dirty="0" smtClean="0"/>
              <a:t>2.	Solve a </a:t>
            </a:r>
            <a:r>
              <a:rPr lang="en-US" sz="3200" u="sng" dirty="0" smtClean="0"/>
              <a:t>g</a:t>
            </a:r>
            <a:r>
              <a:rPr lang="en-US" sz="32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roup-at-a-time</a:t>
            </a:r>
            <a:r>
              <a:rPr lang="en-US" sz="3200" dirty="0" smtClean="0"/>
              <a:t> by first		breaking problem into </a:t>
            </a:r>
            <a:r>
              <a:rPr lang="en-US" sz="3200" u="sng" dirty="0" smtClean="0"/>
              <a:t>groups of annuity streams</a:t>
            </a:r>
            <a:r>
              <a:rPr lang="en-US" sz="3200" dirty="0" smtClean="0"/>
              <a:t> and any </a:t>
            </a:r>
            <a:r>
              <a:rPr lang="en-US" sz="3200" u="sng" dirty="0" smtClean="0"/>
              <a:t>single cash flow groups</a:t>
            </a:r>
            <a:r>
              <a:rPr lang="en-US" sz="3200" dirty="0" smtClean="0"/>
              <a:t>.  Then discount each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group</a:t>
            </a:r>
            <a:r>
              <a:rPr lang="en-US" sz="3200" dirty="0" smtClean="0"/>
              <a:t> back to t=0.</a:t>
            </a:r>
          </a:p>
        </p:txBody>
      </p:sp>
    </p:spTree>
    <p:extLst>
      <p:ext uri="{BB962C8B-B14F-4D97-AF65-F5344CB8AC3E}">
        <p14:creationId xmlns:p14="http://schemas.microsoft.com/office/powerpoint/2010/main" xmlns="" val="1918055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Piece-At-A-Time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50850" y="1775945"/>
            <a:ext cx="7937500" cy="4220510"/>
            <a:chOff x="747713" y="2200526"/>
            <a:chExt cx="7937500" cy="4220510"/>
          </a:xfrm>
        </p:grpSpPr>
        <p:sp>
          <p:nvSpPr>
            <p:cNvPr id="65541" name="Line 5"/>
            <p:cNvSpPr>
              <a:spLocks noChangeShapeType="1"/>
            </p:cNvSpPr>
            <p:nvPr/>
          </p:nvSpPr>
          <p:spPr bwMode="auto">
            <a:xfrm>
              <a:off x="1905000" y="3048000"/>
              <a:ext cx="6172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2" name="Line 6"/>
            <p:cNvSpPr>
              <a:spLocks noChangeShapeType="1"/>
            </p:cNvSpPr>
            <p:nvPr/>
          </p:nvSpPr>
          <p:spPr bwMode="auto">
            <a:xfrm>
              <a:off x="19050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3" name="Line 7"/>
            <p:cNvSpPr>
              <a:spLocks noChangeShapeType="1"/>
            </p:cNvSpPr>
            <p:nvPr/>
          </p:nvSpPr>
          <p:spPr bwMode="auto">
            <a:xfrm>
              <a:off x="80772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8" name="Rectangle 8"/>
            <p:cNvSpPr>
              <a:spLocks noChangeArrowheads="1"/>
            </p:cNvSpPr>
            <p:nvPr/>
          </p:nvSpPr>
          <p:spPr bwMode="auto">
            <a:xfrm>
              <a:off x="1357313" y="2200526"/>
              <a:ext cx="6905738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b="0" dirty="0"/>
                <a:t>   0     </a:t>
              </a:r>
              <a:r>
                <a:rPr lang="en-US" sz="2400" b="0" dirty="0" smtClean="0"/>
                <a:t>             </a:t>
              </a:r>
              <a:r>
                <a:rPr lang="en-US" sz="2400" b="0" dirty="0"/>
                <a:t>1     </a:t>
              </a:r>
              <a:r>
                <a:rPr lang="en-US" sz="2400" b="0" dirty="0" smtClean="0"/>
                <a:t>            </a:t>
              </a:r>
              <a:r>
                <a:rPr lang="en-US" sz="2400" b="0" dirty="0"/>
                <a:t>2    </a:t>
              </a:r>
              <a:r>
                <a:rPr lang="en-US" sz="2400" b="0" dirty="0" smtClean="0"/>
                <a:t>            </a:t>
              </a:r>
              <a:r>
                <a:rPr lang="en-US" sz="2400" b="0" dirty="0"/>
                <a:t>3    </a:t>
              </a:r>
              <a:r>
                <a:rPr lang="en-US" sz="2400" b="0" dirty="0" smtClean="0"/>
                <a:t>            </a:t>
              </a:r>
              <a:r>
                <a:rPr lang="en-US" sz="2400" b="0" dirty="0"/>
                <a:t>4   </a:t>
              </a:r>
              <a:r>
                <a:rPr lang="en-US" sz="2400" b="0" dirty="0" smtClean="0"/>
                <a:t>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5</a:t>
              </a:r>
            </a:p>
          </p:txBody>
        </p:sp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2347913" y="3095625"/>
              <a:ext cx="6337300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600  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600 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400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400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$100</a:t>
              </a:r>
            </a:p>
          </p:txBody>
        </p:sp>
        <p:sp>
          <p:nvSpPr>
            <p:cNvPr id="65546" name="Line 10"/>
            <p:cNvSpPr>
              <a:spLocks noChangeShapeType="1"/>
            </p:cNvSpPr>
            <p:nvPr/>
          </p:nvSpPr>
          <p:spPr bwMode="auto">
            <a:xfrm>
              <a:off x="2362200" y="3886200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7" name="Rectangle 11"/>
            <p:cNvSpPr>
              <a:spLocks noChangeArrowheads="1"/>
            </p:cNvSpPr>
            <p:nvPr/>
          </p:nvSpPr>
          <p:spPr bwMode="auto">
            <a:xfrm>
              <a:off x="2043113" y="2562225"/>
              <a:ext cx="89287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/>
                <a:t>10%</a:t>
              </a:r>
            </a:p>
          </p:txBody>
        </p:sp>
        <p:sp>
          <p:nvSpPr>
            <p:cNvPr id="65548" name="Line 12"/>
            <p:cNvSpPr>
              <a:spLocks noChangeShapeType="1"/>
            </p:cNvSpPr>
            <p:nvPr/>
          </p:nvSpPr>
          <p:spPr bwMode="auto">
            <a:xfrm>
              <a:off x="31242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9" name="Line 13"/>
            <p:cNvSpPr>
              <a:spLocks noChangeShapeType="1"/>
            </p:cNvSpPr>
            <p:nvPr/>
          </p:nvSpPr>
          <p:spPr bwMode="auto">
            <a:xfrm>
              <a:off x="44196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0" name="Line 14"/>
            <p:cNvSpPr>
              <a:spLocks noChangeShapeType="1"/>
            </p:cNvSpPr>
            <p:nvPr/>
          </p:nvSpPr>
          <p:spPr bwMode="auto">
            <a:xfrm>
              <a:off x="57150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1" name="Line 15"/>
            <p:cNvSpPr>
              <a:spLocks noChangeShapeType="1"/>
            </p:cNvSpPr>
            <p:nvPr/>
          </p:nvSpPr>
          <p:spPr bwMode="auto">
            <a:xfrm>
              <a:off x="69342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2" name="Line 16"/>
            <p:cNvSpPr>
              <a:spLocks noChangeShapeType="1"/>
            </p:cNvSpPr>
            <p:nvPr/>
          </p:nvSpPr>
          <p:spPr bwMode="auto">
            <a:xfrm>
              <a:off x="3124200" y="36576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3" name="Line 17"/>
            <p:cNvSpPr>
              <a:spLocks noChangeShapeType="1"/>
            </p:cNvSpPr>
            <p:nvPr/>
          </p:nvSpPr>
          <p:spPr bwMode="auto">
            <a:xfrm>
              <a:off x="4419600" y="3657600"/>
              <a:ext cx="0" cy="609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4" name="Line 18"/>
            <p:cNvSpPr>
              <a:spLocks noChangeShapeType="1"/>
            </p:cNvSpPr>
            <p:nvPr/>
          </p:nvSpPr>
          <p:spPr bwMode="auto">
            <a:xfrm>
              <a:off x="2362200" y="4267200"/>
              <a:ext cx="2057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900113" y="3597275"/>
              <a:ext cx="1370569" cy="2244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$545.45</a:t>
              </a:r>
            </a:p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$495.87</a:t>
              </a:r>
            </a:p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$300.53</a:t>
              </a:r>
            </a:p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$273.21</a:t>
              </a:r>
            </a:p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  62.09</a:t>
              </a:r>
            </a:p>
          </p:txBody>
        </p:sp>
        <p:sp>
          <p:nvSpPr>
            <p:cNvPr id="65556" name="Line 20"/>
            <p:cNvSpPr>
              <a:spLocks noChangeShapeType="1"/>
            </p:cNvSpPr>
            <p:nvPr/>
          </p:nvSpPr>
          <p:spPr bwMode="auto">
            <a:xfrm>
              <a:off x="2362200" y="4724400"/>
              <a:ext cx="3352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7" name="Line 21"/>
            <p:cNvSpPr>
              <a:spLocks noChangeShapeType="1"/>
            </p:cNvSpPr>
            <p:nvPr/>
          </p:nvSpPr>
          <p:spPr bwMode="auto">
            <a:xfrm>
              <a:off x="2362200" y="5105400"/>
              <a:ext cx="457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8" name="Line 22"/>
            <p:cNvSpPr>
              <a:spLocks noChangeShapeType="1"/>
            </p:cNvSpPr>
            <p:nvPr/>
          </p:nvSpPr>
          <p:spPr bwMode="auto">
            <a:xfrm>
              <a:off x="2362200" y="5486400"/>
              <a:ext cx="5715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9" name="Line 23"/>
            <p:cNvSpPr>
              <a:spLocks noChangeShapeType="1"/>
            </p:cNvSpPr>
            <p:nvPr/>
          </p:nvSpPr>
          <p:spPr bwMode="auto">
            <a:xfrm>
              <a:off x="5715000" y="3657600"/>
              <a:ext cx="0" cy="1066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0" name="Line 24"/>
            <p:cNvSpPr>
              <a:spLocks noChangeShapeType="1"/>
            </p:cNvSpPr>
            <p:nvPr/>
          </p:nvSpPr>
          <p:spPr bwMode="auto">
            <a:xfrm>
              <a:off x="6934200" y="3657600"/>
              <a:ext cx="0" cy="1447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1" name="Line 25"/>
            <p:cNvSpPr>
              <a:spLocks noChangeShapeType="1"/>
            </p:cNvSpPr>
            <p:nvPr/>
          </p:nvSpPr>
          <p:spPr bwMode="auto">
            <a:xfrm>
              <a:off x="8077200" y="36576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2" name="Line 26"/>
            <p:cNvSpPr>
              <a:spLocks noChangeShapeType="1"/>
            </p:cNvSpPr>
            <p:nvPr/>
          </p:nvSpPr>
          <p:spPr bwMode="auto">
            <a:xfrm>
              <a:off x="914400" y="5791200"/>
              <a:ext cx="1447800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747713" y="5838825"/>
              <a:ext cx="5814093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$1677.15 = PV</a:t>
              </a:r>
              <a:r>
                <a:rPr lang="en-US" sz="32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of the Mixed Flow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4890899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Group-At-A-Time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30188" y="1876425"/>
            <a:ext cx="8683625" cy="4564852"/>
            <a:chOff x="230188" y="1876425"/>
            <a:chExt cx="8683625" cy="4564852"/>
          </a:xfrm>
        </p:grpSpPr>
        <p:sp>
          <p:nvSpPr>
            <p:cNvPr id="66584" name="Line 24"/>
            <p:cNvSpPr>
              <a:spLocks noChangeShapeType="1"/>
            </p:cNvSpPr>
            <p:nvPr/>
          </p:nvSpPr>
          <p:spPr bwMode="auto">
            <a:xfrm>
              <a:off x="838200" y="4572000"/>
              <a:ext cx="1752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9" name="Rectangle 25"/>
            <p:cNvSpPr>
              <a:spLocks noChangeArrowheads="1"/>
            </p:cNvSpPr>
            <p:nvPr/>
          </p:nvSpPr>
          <p:spPr bwMode="auto">
            <a:xfrm>
              <a:off x="823913" y="4633913"/>
              <a:ext cx="5497853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$1,677.27 = PV</a:t>
              </a:r>
              <a:r>
                <a:rPr lang="en-US" sz="24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of Mixed Flow </a:t>
              </a:r>
              <a:r>
                <a:rPr lang="en-US" sz="2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[Using Tables]</a:t>
              </a:r>
            </a:p>
          </p:txBody>
        </p:sp>
        <p:sp>
          <p:nvSpPr>
            <p:cNvPr id="66586" name="Rectangle 26"/>
            <p:cNvSpPr>
              <a:spLocks noChangeArrowheads="1"/>
            </p:cNvSpPr>
            <p:nvPr/>
          </p:nvSpPr>
          <p:spPr bwMode="auto">
            <a:xfrm>
              <a:off x="230188" y="5243513"/>
              <a:ext cx="8683625" cy="119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r"/>
              <a:r>
                <a:rPr lang="en-US" sz="2400" dirty="0"/>
                <a:t>$600(PVIFA</a:t>
              </a:r>
              <a:r>
                <a:rPr lang="en-US" sz="2400" baseline="-25000" dirty="0"/>
                <a:t>10%,2</a:t>
              </a:r>
              <a:r>
                <a:rPr lang="en-US" sz="2400" dirty="0"/>
                <a:t>) =             $600(1.736) = $</a:t>
              </a:r>
              <a:r>
                <a:rPr lang="en-US" sz="2400" dirty="0" smtClean="0"/>
                <a:t>1,041.60 $400(PVIFA</a:t>
              </a:r>
              <a:r>
                <a:rPr lang="en-US" sz="2400" baseline="-25000" dirty="0" smtClean="0"/>
                <a:t>10</a:t>
              </a:r>
              <a:r>
                <a:rPr lang="en-US" sz="2400" baseline="-25000" dirty="0"/>
                <a:t>%,2</a:t>
              </a:r>
              <a:r>
                <a:rPr lang="en-US" sz="2400" dirty="0"/>
                <a:t>)(PVIF</a:t>
              </a:r>
              <a:r>
                <a:rPr lang="en-US" sz="2400" baseline="-25000" dirty="0"/>
                <a:t>10%,2</a:t>
              </a:r>
              <a:r>
                <a:rPr lang="en-US" sz="2400" dirty="0"/>
                <a:t>) = $400(1.736)(0.826) =    $573.57</a:t>
              </a:r>
            </a:p>
            <a:p>
              <a:pPr algn="r"/>
              <a:r>
                <a:rPr lang="en-US" sz="2400" dirty="0"/>
                <a:t>$100 (PVIF</a:t>
              </a:r>
              <a:r>
                <a:rPr lang="en-US" sz="2400" baseline="-25000" dirty="0"/>
                <a:t>10%,5</a:t>
              </a:r>
              <a:r>
                <a:rPr lang="en-US" sz="2400" dirty="0"/>
                <a:t>) =            $100 (0.621) =      $62.10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00113" y="1876425"/>
              <a:ext cx="7023100" cy="2659852"/>
              <a:chOff x="900113" y="1876425"/>
              <a:chExt cx="7023100" cy="2659852"/>
            </a:xfrm>
          </p:grpSpPr>
          <p:sp>
            <p:nvSpPr>
              <p:cNvPr id="66565" name="Line 5"/>
              <p:cNvSpPr>
                <a:spLocks noChangeShapeType="1"/>
              </p:cNvSpPr>
              <p:nvPr/>
            </p:nvSpPr>
            <p:spPr bwMode="auto">
              <a:xfrm>
                <a:off x="1981200" y="2743200"/>
                <a:ext cx="54102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66" name="Line 6"/>
              <p:cNvSpPr>
                <a:spLocks noChangeShapeType="1"/>
              </p:cNvSpPr>
              <p:nvPr/>
            </p:nvSpPr>
            <p:spPr bwMode="auto">
              <a:xfrm>
                <a:off x="19812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67" name="Line 7"/>
              <p:cNvSpPr>
                <a:spLocks noChangeShapeType="1"/>
              </p:cNvSpPr>
              <p:nvPr/>
            </p:nvSpPr>
            <p:spPr bwMode="auto">
              <a:xfrm>
                <a:off x="73914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32" name="Rectangle 8"/>
              <p:cNvSpPr>
                <a:spLocks noChangeArrowheads="1"/>
              </p:cNvSpPr>
              <p:nvPr/>
            </p:nvSpPr>
            <p:spPr bwMode="auto">
              <a:xfrm>
                <a:off x="1509713" y="1876425"/>
                <a:ext cx="6141106" cy="58221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l">
                  <a:defRPr/>
                </a:pPr>
                <a:r>
                  <a:rPr lang="en-US" sz="2800" b="0" dirty="0"/>
                  <a:t>   </a:t>
                </a:r>
                <a:r>
                  <a:rPr lang="en-US" sz="3200" b="0" dirty="0"/>
                  <a:t>0   </a:t>
                </a:r>
                <a:r>
                  <a:rPr lang="en-US" sz="3200" b="0" dirty="0" smtClean="0"/>
                  <a:t>      </a:t>
                </a:r>
                <a:r>
                  <a:rPr lang="en-US" sz="3200" b="0" dirty="0"/>
                  <a:t>1  </a:t>
                </a:r>
                <a:r>
                  <a:rPr lang="en-US" sz="3200" b="0" dirty="0" smtClean="0"/>
                  <a:t>         </a:t>
                </a:r>
                <a:r>
                  <a:rPr lang="en-US" sz="3200" b="0" dirty="0"/>
                  <a:t>2       </a:t>
                </a:r>
                <a:r>
                  <a:rPr lang="en-US" sz="3200" b="0" dirty="0" smtClean="0"/>
                  <a:t>   </a:t>
                </a:r>
                <a:r>
                  <a:rPr lang="en-US" sz="3200" b="0" dirty="0"/>
                  <a:t>3    </a:t>
                </a:r>
                <a:r>
                  <a:rPr lang="en-US" sz="3200" b="0" dirty="0" smtClean="0"/>
                  <a:t>    </a:t>
                </a:r>
                <a:r>
                  <a:rPr lang="en-US" sz="3200" b="0" dirty="0"/>
                  <a:t>4     </a:t>
                </a:r>
                <a:r>
                  <a:rPr lang="en-US" sz="3200" b="0" dirty="0" smtClean="0"/>
                  <a:t>     </a:t>
                </a:r>
                <a:r>
                  <a:rPr lang="en-US" sz="32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5</a:t>
                </a:r>
              </a:p>
            </p:txBody>
          </p:sp>
          <p:sp>
            <p:nvSpPr>
              <p:cNvPr id="52233" name="Rectangle 9"/>
              <p:cNvSpPr>
                <a:spLocks noChangeArrowheads="1"/>
              </p:cNvSpPr>
              <p:nvPr/>
            </p:nvSpPr>
            <p:spPr bwMode="auto">
              <a:xfrm>
                <a:off x="2347913" y="2867025"/>
                <a:ext cx="5575300" cy="51593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 algn="l">
                  <a:defRPr/>
                </a:pPr>
                <a:r>
                  <a:rPr lang="en-US" sz="28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r>
                  <a:rPr lang="en-US" sz="28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$600   </a:t>
                </a:r>
                <a:r>
                  <a:rPr lang="en-US" sz="28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r>
                  <a:rPr lang="en-US" sz="28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$600   </a:t>
                </a:r>
                <a:r>
                  <a:rPr lang="en-US" sz="28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$</a:t>
                </a:r>
                <a:r>
                  <a:rPr lang="en-US" sz="28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400   </a:t>
                </a:r>
                <a:r>
                  <a:rPr lang="en-US" sz="28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$</a:t>
                </a:r>
                <a:r>
                  <a:rPr lang="en-US" sz="28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400  $100</a:t>
                </a:r>
              </a:p>
            </p:txBody>
          </p:sp>
          <p:sp>
            <p:nvSpPr>
              <p:cNvPr id="66570" name="Rectangle 10"/>
              <p:cNvSpPr>
                <a:spLocks noChangeArrowheads="1"/>
              </p:cNvSpPr>
              <p:nvPr/>
            </p:nvSpPr>
            <p:spPr bwMode="auto">
              <a:xfrm>
                <a:off x="1966913" y="2301875"/>
                <a:ext cx="804708" cy="5206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l"/>
                <a:r>
                  <a:rPr lang="en-US" sz="2800" dirty="0"/>
                  <a:t>10%</a:t>
                </a:r>
              </a:p>
            </p:txBody>
          </p:sp>
          <p:sp>
            <p:nvSpPr>
              <p:cNvPr id="66571" name="Line 11"/>
              <p:cNvSpPr>
                <a:spLocks noChangeShapeType="1"/>
              </p:cNvSpPr>
              <p:nvPr/>
            </p:nvSpPr>
            <p:spPr bwMode="auto">
              <a:xfrm>
                <a:off x="29718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2" name="Line 12"/>
              <p:cNvSpPr>
                <a:spLocks noChangeShapeType="1"/>
              </p:cNvSpPr>
              <p:nvPr/>
            </p:nvSpPr>
            <p:spPr bwMode="auto">
              <a:xfrm>
                <a:off x="42672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3" name="Line 13"/>
              <p:cNvSpPr>
                <a:spLocks noChangeShapeType="1"/>
              </p:cNvSpPr>
              <p:nvPr/>
            </p:nvSpPr>
            <p:spPr bwMode="auto">
              <a:xfrm>
                <a:off x="53340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4" name="Line 14"/>
              <p:cNvSpPr>
                <a:spLocks noChangeShapeType="1"/>
              </p:cNvSpPr>
              <p:nvPr/>
            </p:nvSpPr>
            <p:spPr bwMode="auto">
              <a:xfrm>
                <a:off x="63246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5" name="Line 15"/>
              <p:cNvSpPr>
                <a:spLocks noChangeShapeType="1"/>
              </p:cNvSpPr>
              <p:nvPr/>
            </p:nvSpPr>
            <p:spPr bwMode="auto">
              <a:xfrm>
                <a:off x="2971800" y="3352800"/>
                <a:ext cx="0" cy="2286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6" name="Line 16"/>
              <p:cNvSpPr>
                <a:spLocks noChangeShapeType="1"/>
              </p:cNvSpPr>
              <p:nvPr/>
            </p:nvSpPr>
            <p:spPr bwMode="auto">
              <a:xfrm>
                <a:off x="4267200" y="3352800"/>
                <a:ext cx="0" cy="2286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7" name="Line 17"/>
              <p:cNvSpPr>
                <a:spLocks noChangeShapeType="1"/>
              </p:cNvSpPr>
              <p:nvPr/>
            </p:nvSpPr>
            <p:spPr bwMode="auto">
              <a:xfrm>
                <a:off x="2438400" y="3581400"/>
                <a:ext cx="18288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42" name="Rectangle 18"/>
              <p:cNvSpPr>
                <a:spLocks noChangeArrowheads="1"/>
              </p:cNvSpPr>
              <p:nvPr/>
            </p:nvSpPr>
            <p:spPr bwMode="auto">
              <a:xfrm>
                <a:off x="900113" y="3338513"/>
                <a:ext cx="1425071" cy="11977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l">
                  <a:defRPr/>
                </a:pPr>
                <a:r>
                  <a:rPr lang="en-US" sz="24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$1,041.60</a:t>
                </a:r>
              </a:p>
              <a:p>
                <a:pPr algn="l">
                  <a:defRPr/>
                </a:pPr>
                <a:r>
                  <a:rPr lang="en-US" sz="24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$   573.57</a:t>
                </a:r>
              </a:p>
              <a:p>
                <a:pPr algn="l">
                  <a:defRPr/>
                </a:pPr>
                <a:r>
                  <a:rPr lang="en-US" sz="24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$     62.10</a:t>
                </a:r>
              </a:p>
            </p:txBody>
          </p:sp>
          <p:sp>
            <p:nvSpPr>
              <p:cNvPr id="66579" name="Line 19"/>
              <p:cNvSpPr>
                <a:spLocks noChangeShapeType="1"/>
              </p:cNvSpPr>
              <p:nvPr/>
            </p:nvSpPr>
            <p:spPr bwMode="auto">
              <a:xfrm>
                <a:off x="4267200" y="3886200"/>
                <a:ext cx="2057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0" name="Line 20"/>
              <p:cNvSpPr>
                <a:spLocks noChangeShapeType="1"/>
              </p:cNvSpPr>
              <p:nvPr/>
            </p:nvSpPr>
            <p:spPr bwMode="auto">
              <a:xfrm>
                <a:off x="2438400" y="4267200"/>
                <a:ext cx="49530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1" name="Line 21"/>
              <p:cNvSpPr>
                <a:spLocks noChangeShapeType="1"/>
              </p:cNvSpPr>
              <p:nvPr/>
            </p:nvSpPr>
            <p:spPr bwMode="auto">
              <a:xfrm>
                <a:off x="5334000" y="3352800"/>
                <a:ext cx="0" cy="533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2" name="Line 22"/>
              <p:cNvSpPr>
                <a:spLocks noChangeShapeType="1"/>
              </p:cNvSpPr>
              <p:nvPr/>
            </p:nvSpPr>
            <p:spPr bwMode="auto">
              <a:xfrm>
                <a:off x="6324600" y="3352800"/>
                <a:ext cx="0" cy="533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3" name="Line 23"/>
              <p:cNvSpPr>
                <a:spLocks noChangeShapeType="1"/>
              </p:cNvSpPr>
              <p:nvPr/>
            </p:nvSpPr>
            <p:spPr bwMode="auto">
              <a:xfrm>
                <a:off x="7391400" y="3352800"/>
                <a:ext cx="0" cy="914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7" name="Line 27"/>
              <p:cNvSpPr>
                <a:spLocks noChangeShapeType="1"/>
              </p:cNvSpPr>
              <p:nvPr/>
            </p:nvSpPr>
            <p:spPr bwMode="auto">
              <a:xfrm>
                <a:off x="2438400" y="3886200"/>
                <a:ext cx="18288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534945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Group-At-A-Time </a:t>
            </a:r>
          </a:p>
        </p:txBody>
      </p:sp>
      <p:sp>
        <p:nvSpPr>
          <p:cNvPr id="53287" name="Rectangle 39"/>
          <p:cNvSpPr>
            <a:spLocks noChangeArrowheads="1"/>
          </p:cNvSpPr>
          <p:nvPr/>
        </p:nvSpPr>
        <p:spPr bwMode="auto">
          <a:xfrm>
            <a:off x="290513" y="3109913"/>
            <a:ext cx="1425071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$1,268.00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2913" y="1920875"/>
            <a:ext cx="8119449" cy="4391338"/>
            <a:chOff x="442913" y="1920875"/>
            <a:chExt cx="8119449" cy="4391338"/>
          </a:xfrm>
        </p:grpSpPr>
        <p:sp>
          <p:nvSpPr>
            <p:cNvPr id="53266" name="Rectangle 18"/>
            <p:cNvSpPr>
              <a:spLocks noChangeArrowheads="1"/>
            </p:cNvSpPr>
            <p:nvPr/>
          </p:nvSpPr>
          <p:spPr bwMode="auto">
            <a:xfrm>
              <a:off x="6616700" y="3552825"/>
              <a:ext cx="1945662" cy="107465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</a:t>
              </a:r>
              <a:r>
                <a:rPr lang="en-US" sz="32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  <a:r>
                <a:rPr lang="en-US" sz="3200" dirty="0"/>
                <a:t> equals</a:t>
              </a:r>
            </a:p>
            <a:p>
              <a:pPr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1677.30</a:t>
              </a:r>
              <a:endPara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7589" name="Line 5"/>
            <p:cNvSpPr>
              <a:spLocks noChangeShapeType="1"/>
            </p:cNvSpPr>
            <p:nvPr/>
          </p:nvSpPr>
          <p:spPr bwMode="auto">
            <a:xfrm>
              <a:off x="1981200" y="2590800"/>
              <a:ext cx="4343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0" name="Line 6"/>
            <p:cNvSpPr>
              <a:spLocks noChangeShapeType="1"/>
            </p:cNvSpPr>
            <p:nvPr/>
          </p:nvSpPr>
          <p:spPr bwMode="auto">
            <a:xfrm>
              <a:off x="1981200" y="23622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1" name="Rectangle 7"/>
            <p:cNvSpPr>
              <a:spLocks noChangeArrowheads="1"/>
            </p:cNvSpPr>
            <p:nvPr/>
          </p:nvSpPr>
          <p:spPr bwMode="auto">
            <a:xfrm>
              <a:off x="1509713" y="1920875"/>
              <a:ext cx="506388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b="0" dirty="0">
                  <a:solidFill>
                    <a:srgbClr val="000000"/>
                  </a:solidFill>
                </a:rPr>
                <a:t>   </a:t>
              </a:r>
              <a:r>
                <a:rPr lang="en-US" sz="2800" b="0" dirty="0">
                  <a:solidFill>
                    <a:srgbClr val="000000"/>
                  </a:solidFill>
                </a:rPr>
                <a:t>0  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</a:t>
              </a:r>
              <a:r>
                <a:rPr lang="en-US" sz="2800" b="0" dirty="0">
                  <a:solidFill>
                    <a:srgbClr val="000000"/>
                  </a:solidFill>
                </a:rPr>
                <a:t>1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      </a:t>
              </a:r>
              <a:r>
                <a:rPr lang="en-US" sz="2800" b="0" dirty="0">
                  <a:solidFill>
                    <a:srgbClr val="000000"/>
                  </a:solidFill>
                </a:rPr>
                <a:t>2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       </a:t>
              </a:r>
              <a:r>
                <a:rPr lang="en-US" sz="2800" b="0" dirty="0">
                  <a:solidFill>
                    <a:srgbClr val="000000"/>
                  </a:solidFill>
                </a:rPr>
                <a:t>3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  </a:t>
              </a:r>
              <a:r>
                <a:rPr lang="en-US" sz="2800" b="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53256" name="Rectangle 8"/>
            <p:cNvSpPr>
              <a:spLocks noChangeArrowheads="1"/>
            </p:cNvSpPr>
            <p:nvPr/>
          </p:nvSpPr>
          <p:spPr bwMode="auto">
            <a:xfrm>
              <a:off x="2424113" y="2638425"/>
              <a:ext cx="4356100" cy="5159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$400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$400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$400    $400</a:t>
              </a:r>
            </a:p>
          </p:txBody>
        </p:sp>
        <p:sp>
          <p:nvSpPr>
            <p:cNvPr id="67593" name="Line 9"/>
            <p:cNvSpPr>
              <a:spLocks noChangeShapeType="1"/>
            </p:cNvSpPr>
            <p:nvPr/>
          </p:nvSpPr>
          <p:spPr bwMode="auto">
            <a:xfrm>
              <a:off x="2971800" y="23622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4" name="Line 10"/>
            <p:cNvSpPr>
              <a:spLocks noChangeShapeType="1"/>
            </p:cNvSpPr>
            <p:nvPr/>
          </p:nvSpPr>
          <p:spPr bwMode="auto">
            <a:xfrm>
              <a:off x="4114800" y="23622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5" name="Line 11"/>
            <p:cNvSpPr>
              <a:spLocks noChangeShapeType="1"/>
            </p:cNvSpPr>
            <p:nvPr/>
          </p:nvSpPr>
          <p:spPr bwMode="auto">
            <a:xfrm>
              <a:off x="5257800" y="23622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6" name="Line 12"/>
            <p:cNvSpPr>
              <a:spLocks noChangeShapeType="1"/>
            </p:cNvSpPr>
            <p:nvPr/>
          </p:nvSpPr>
          <p:spPr bwMode="auto">
            <a:xfrm>
              <a:off x="6324600" y="23622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7" name="Line 13"/>
            <p:cNvSpPr>
              <a:spLocks noChangeShapeType="1"/>
            </p:cNvSpPr>
            <p:nvPr/>
          </p:nvSpPr>
          <p:spPr bwMode="auto">
            <a:xfrm>
              <a:off x="2971800" y="3124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8" name="Line 14"/>
            <p:cNvSpPr>
              <a:spLocks noChangeShapeType="1"/>
            </p:cNvSpPr>
            <p:nvPr/>
          </p:nvSpPr>
          <p:spPr bwMode="auto">
            <a:xfrm>
              <a:off x="1981200" y="3352800"/>
              <a:ext cx="4267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9" name="Line 15"/>
            <p:cNvSpPr>
              <a:spLocks noChangeShapeType="1"/>
            </p:cNvSpPr>
            <p:nvPr/>
          </p:nvSpPr>
          <p:spPr bwMode="auto">
            <a:xfrm>
              <a:off x="4114800" y="3124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0" name="Line 16"/>
            <p:cNvSpPr>
              <a:spLocks noChangeShapeType="1"/>
            </p:cNvSpPr>
            <p:nvPr/>
          </p:nvSpPr>
          <p:spPr bwMode="auto">
            <a:xfrm>
              <a:off x="5257800" y="3124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1" name="Line 17"/>
            <p:cNvSpPr>
              <a:spLocks noChangeShapeType="1"/>
            </p:cNvSpPr>
            <p:nvPr/>
          </p:nvSpPr>
          <p:spPr bwMode="auto">
            <a:xfrm>
              <a:off x="6248400" y="3124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3" name="Rectangle 19"/>
            <p:cNvSpPr>
              <a:spLocks noChangeArrowheads="1"/>
            </p:cNvSpPr>
            <p:nvPr/>
          </p:nvSpPr>
          <p:spPr bwMode="auto">
            <a:xfrm>
              <a:off x="1509713" y="3444875"/>
              <a:ext cx="280525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b="0" dirty="0">
                  <a:solidFill>
                    <a:srgbClr val="000000"/>
                  </a:solidFill>
                </a:rPr>
                <a:t>   </a:t>
              </a:r>
              <a:r>
                <a:rPr lang="en-US" sz="2400" b="0" dirty="0" smtClean="0">
                  <a:solidFill>
                    <a:srgbClr val="000000"/>
                  </a:solidFill>
                </a:rPr>
                <a:t>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0           </a:t>
              </a:r>
              <a:r>
                <a:rPr lang="en-US" sz="2800" b="0" dirty="0">
                  <a:solidFill>
                    <a:srgbClr val="000000"/>
                  </a:solidFill>
                </a:rPr>
                <a:t>1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    </a:t>
              </a:r>
              <a:r>
                <a:rPr lang="en-US" sz="2800" b="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67604" name="Line 20"/>
            <p:cNvSpPr>
              <a:spLocks noChangeShapeType="1"/>
            </p:cNvSpPr>
            <p:nvPr/>
          </p:nvSpPr>
          <p:spPr bwMode="auto">
            <a:xfrm>
              <a:off x="4114800" y="3886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5" name="Line 21"/>
            <p:cNvSpPr>
              <a:spLocks noChangeShapeType="1"/>
            </p:cNvSpPr>
            <p:nvPr/>
          </p:nvSpPr>
          <p:spPr bwMode="auto">
            <a:xfrm>
              <a:off x="3048000" y="3886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6" name="Line 22"/>
            <p:cNvSpPr>
              <a:spLocks noChangeShapeType="1"/>
            </p:cNvSpPr>
            <p:nvPr/>
          </p:nvSpPr>
          <p:spPr bwMode="auto">
            <a:xfrm>
              <a:off x="1981200" y="4800600"/>
              <a:ext cx="2133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71" name="Rectangle 23"/>
            <p:cNvSpPr>
              <a:spLocks noChangeArrowheads="1"/>
            </p:cNvSpPr>
            <p:nvPr/>
          </p:nvSpPr>
          <p:spPr bwMode="auto">
            <a:xfrm>
              <a:off x="2424113" y="4162425"/>
              <a:ext cx="2146300" cy="5159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$200     $200</a:t>
              </a:r>
            </a:p>
          </p:txBody>
        </p:sp>
        <p:sp>
          <p:nvSpPr>
            <p:cNvPr id="67608" name="Rectangle 24"/>
            <p:cNvSpPr>
              <a:spLocks noChangeArrowheads="1"/>
            </p:cNvSpPr>
            <p:nvPr/>
          </p:nvSpPr>
          <p:spPr bwMode="auto">
            <a:xfrm>
              <a:off x="1509713" y="4851445"/>
              <a:ext cx="606416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b="0" dirty="0">
                  <a:solidFill>
                    <a:srgbClr val="000000"/>
                  </a:solidFill>
                </a:rPr>
                <a:t>   </a:t>
              </a:r>
              <a:r>
                <a:rPr lang="en-US" sz="2800" b="0" dirty="0">
                  <a:solidFill>
                    <a:srgbClr val="000000"/>
                  </a:solidFill>
                </a:rPr>
                <a:t>0  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</a:t>
              </a:r>
              <a:r>
                <a:rPr lang="en-US" sz="2800" b="0" dirty="0">
                  <a:solidFill>
                    <a:srgbClr val="000000"/>
                  </a:solidFill>
                </a:rPr>
                <a:t>1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   </a:t>
              </a:r>
              <a:r>
                <a:rPr lang="en-US" sz="2800" b="0" dirty="0">
                  <a:solidFill>
                    <a:srgbClr val="000000"/>
                  </a:solidFill>
                </a:rPr>
                <a:t>2    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3           </a:t>
              </a:r>
              <a:r>
                <a:rPr lang="en-US" sz="2800" b="0" dirty="0">
                  <a:solidFill>
                    <a:srgbClr val="000000"/>
                  </a:solidFill>
                </a:rPr>
                <a:t>4 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</a:t>
              </a:r>
              <a:r>
                <a:rPr lang="en-US" sz="2800" b="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67609" name="Line 25"/>
            <p:cNvSpPr>
              <a:spLocks noChangeShapeType="1"/>
            </p:cNvSpPr>
            <p:nvPr/>
          </p:nvSpPr>
          <p:spPr bwMode="auto">
            <a:xfrm>
              <a:off x="19812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0" name="Line 26"/>
            <p:cNvSpPr>
              <a:spLocks noChangeShapeType="1"/>
            </p:cNvSpPr>
            <p:nvPr/>
          </p:nvSpPr>
          <p:spPr bwMode="auto">
            <a:xfrm>
              <a:off x="30480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1" name="Line 27"/>
            <p:cNvSpPr>
              <a:spLocks noChangeShapeType="1"/>
            </p:cNvSpPr>
            <p:nvPr/>
          </p:nvSpPr>
          <p:spPr bwMode="auto">
            <a:xfrm>
              <a:off x="41148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2" name="Line 28"/>
            <p:cNvSpPr>
              <a:spLocks noChangeShapeType="1"/>
            </p:cNvSpPr>
            <p:nvPr/>
          </p:nvSpPr>
          <p:spPr bwMode="auto">
            <a:xfrm>
              <a:off x="52578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3" name="Line 29"/>
            <p:cNvSpPr>
              <a:spLocks noChangeShapeType="1"/>
            </p:cNvSpPr>
            <p:nvPr/>
          </p:nvSpPr>
          <p:spPr bwMode="auto">
            <a:xfrm>
              <a:off x="63246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4" name="Line 30"/>
            <p:cNvSpPr>
              <a:spLocks noChangeShapeType="1"/>
            </p:cNvSpPr>
            <p:nvPr/>
          </p:nvSpPr>
          <p:spPr bwMode="auto">
            <a:xfrm>
              <a:off x="73152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5" name="Line 31"/>
            <p:cNvSpPr>
              <a:spLocks noChangeShapeType="1"/>
            </p:cNvSpPr>
            <p:nvPr/>
          </p:nvSpPr>
          <p:spPr bwMode="auto">
            <a:xfrm>
              <a:off x="1981200" y="5486400"/>
              <a:ext cx="5334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0" name="Rectangle 32"/>
            <p:cNvSpPr>
              <a:spLocks noChangeArrowheads="1"/>
            </p:cNvSpPr>
            <p:nvPr/>
          </p:nvSpPr>
          <p:spPr bwMode="auto">
            <a:xfrm>
              <a:off x="2347913" y="5457825"/>
              <a:ext cx="5422900" cy="5159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                           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$100</a:t>
              </a:r>
            </a:p>
          </p:txBody>
        </p:sp>
        <p:sp>
          <p:nvSpPr>
            <p:cNvPr id="67617" name="Line 33"/>
            <p:cNvSpPr>
              <a:spLocks noChangeShapeType="1"/>
            </p:cNvSpPr>
            <p:nvPr/>
          </p:nvSpPr>
          <p:spPr bwMode="auto">
            <a:xfrm>
              <a:off x="7315200" y="58674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8" name="Line 34"/>
            <p:cNvSpPr>
              <a:spLocks noChangeShapeType="1"/>
            </p:cNvSpPr>
            <p:nvPr/>
          </p:nvSpPr>
          <p:spPr bwMode="auto">
            <a:xfrm>
              <a:off x="1981200" y="6096000"/>
              <a:ext cx="5334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9" name="Line 35"/>
            <p:cNvSpPr>
              <a:spLocks noChangeShapeType="1"/>
            </p:cNvSpPr>
            <p:nvPr/>
          </p:nvSpPr>
          <p:spPr bwMode="auto">
            <a:xfrm>
              <a:off x="1981200" y="3886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20" name="Line 36"/>
            <p:cNvSpPr>
              <a:spLocks noChangeShapeType="1"/>
            </p:cNvSpPr>
            <p:nvPr/>
          </p:nvSpPr>
          <p:spPr bwMode="auto">
            <a:xfrm>
              <a:off x="1981200" y="4114800"/>
              <a:ext cx="2133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21" name="Line 37"/>
            <p:cNvSpPr>
              <a:spLocks noChangeShapeType="1"/>
            </p:cNvSpPr>
            <p:nvPr/>
          </p:nvSpPr>
          <p:spPr bwMode="auto">
            <a:xfrm>
              <a:off x="4114800" y="45720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22" name="Line 38"/>
            <p:cNvSpPr>
              <a:spLocks noChangeShapeType="1"/>
            </p:cNvSpPr>
            <p:nvPr/>
          </p:nvSpPr>
          <p:spPr bwMode="auto">
            <a:xfrm>
              <a:off x="3048000" y="45720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8" name="Rectangle 40"/>
            <p:cNvSpPr>
              <a:spLocks noChangeArrowheads="1"/>
            </p:cNvSpPr>
            <p:nvPr/>
          </p:nvSpPr>
          <p:spPr bwMode="auto">
            <a:xfrm>
              <a:off x="442913" y="4557713"/>
              <a:ext cx="1192635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$347.20</a:t>
              </a:r>
            </a:p>
          </p:txBody>
        </p:sp>
        <p:sp>
          <p:nvSpPr>
            <p:cNvPr id="53289" name="Rectangle 41"/>
            <p:cNvSpPr>
              <a:spLocks noChangeArrowheads="1"/>
            </p:cNvSpPr>
            <p:nvPr/>
          </p:nvSpPr>
          <p:spPr bwMode="auto">
            <a:xfrm>
              <a:off x="595313" y="5853113"/>
              <a:ext cx="1037144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$62.10</a:t>
              </a:r>
            </a:p>
          </p:txBody>
        </p:sp>
        <p:sp>
          <p:nvSpPr>
            <p:cNvPr id="53290" name="Rectangle 42"/>
            <p:cNvSpPr>
              <a:spLocks noChangeArrowheads="1"/>
            </p:cNvSpPr>
            <p:nvPr/>
          </p:nvSpPr>
          <p:spPr bwMode="auto">
            <a:xfrm>
              <a:off x="595313" y="3705225"/>
              <a:ext cx="1038225" cy="5762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Plus</a:t>
              </a:r>
            </a:p>
          </p:txBody>
        </p:sp>
        <p:sp>
          <p:nvSpPr>
            <p:cNvPr id="53291" name="Rectangle 43"/>
            <p:cNvSpPr>
              <a:spLocks noChangeArrowheads="1"/>
            </p:cNvSpPr>
            <p:nvPr/>
          </p:nvSpPr>
          <p:spPr bwMode="auto">
            <a:xfrm>
              <a:off x="595313" y="5076825"/>
              <a:ext cx="1038225" cy="5762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Plus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55659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Frequency of Compounding</a:t>
            </a:r>
          </a:p>
        </p:txBody>
      </p:sp>
      <p:sp>
        <p:nvSpPr>
          <p:cNvPr id="5427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General Formula: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u="sng" dirty="0" err="1" smtClean="0"/>
              <a:t>FV</a:t>
            </a:r>
            <a:r>
              <a:rPr lang="en-US" u="sng" baseline="-25000" dirty="0" err="1" smtClean="0"/>
              <a:t>n</a:t>
            </a:r>
            <a:r>
              <a:rPr lang="en-US" u="sng" dirty="0"/>
              <a:t>	=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u="sng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u="sng" dirty="0"/>
              <a:t>(1 + </a:t>
            </a:r>
            <a:r>
              <a:rPr lang="en-US" u="sng" dirty="0" smtClean="0"/>
              <a:t>[Periodic rate])</a:t>
            </a:r>
            <a:r>
              <a:rPr lang="en-US" u="sng" baseline="30000" dirty="0" err="1" smtClean="0"/>
              <a:t>mn</a:t>
            </a:r>
            <a:endParaRPr lang="en-US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</a:t>
            </a:r>
            <a:r>
              <a:rPr lang="en-US" u="sng" dirty="0" err="1" smtClean="0"/>
              <a:t>FV</a:t>
            </a:r>
            <a:r>
              <a:rPr lang="en-US" u="sng" baseline="-25000" dirty="0" err="1" smtClean="0"/>
              <a:t>n</a:t>
            </a:r>
            <a:r>
              <a:rPr lang="en-US" u="sng" dirty="0" smtClean="0"/>
              <a:t>	= </a:t>
            </a:r>
            <a:r>
              <a:rPr lang="en-US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u="sng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u="sng" dirty="0" smtClean="0"/>
              <a:t>(1 + [</a:t>
            </a:r>
            <a:r>
              <a:rPr lang="en-US" u="sng" dirty="0" err="1" smtClean="0"/>
              <a:t>i</a:t>
            </a:r>
            <a:r>
              <a:rPr lang="en-US" u="sng" dirty="0" smtClean="0"/>
              <a:t>/m])</a:t>
            </a:r>
            <a:r>
              <a:rPr lang="en-US" u="sng" baseline="30000" dirty="0" err="1" smtClean="0"/>
              <a:t>mn</a:t>
            </a:r>
            <a:endParaRPr lang="en-US" u="sng" baseline="30000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sz="3200" dirty="0" smtClean="0"/>
              <a:t>		n:   		Number of Years	           		m:  		Compounding Periods per Year        	i:    		Annual Interest Rate			</a:t>
            </a:r>
            <a:r>
              <a:rPr lang="en-US" sz="3200" dirty="0" err="1" smtClean="0"/>
              <a:t>FV</a:t>
            </a:r>
            <a:r>
              <a:rPr lang="en-US" sz="3200" baseline="-25000" dirty="0" err="1" smtClean="0"/>
              <a:t>n,m</a:t>
            </a:r>
            <a:r>
              <a:rPr lang="en-US" sz="3200" dirty="0" smtClean="0"/>
              <a:t>:  	FV at the end of Year n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200" dirty="0" smtClean="0"/>
              <a:t>		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sz="3200" dirty="0" smtClean="0"/>
              <a:t>:	  	PV of the Cash Flow today</a:t>
            </a:r>
          </a:p>
        </p:txBody>
      </p:sp>
    </p:spTree>
    <p:extLst>
      <p:ext uri="{BB962C8B-B14F-4D97-AF65-F5344CB8AC3E}">
        <p14:creationId xmlns:p14="http://schemas.microsoft.com/office/powerpoint/2010/main" xmlns="" val="2779454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Impact of Frequency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Mr. A has Rs.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 to invest for 10 Years at an annual interest rate of 10%.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endParaRPr lang="en-US" dirty="0" smtClean="0"/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Annual 	       FV</a:t>
            </a:r>
            <a:r>
              <a:rPr lang="en-US" baseline="-25000" dirty="0" smtClean="0"/>
              <a:t>10 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(1+ [.10/1])</a:t>
            </a:r>
            <a:r>
              <a:rPr lang="en-US" baseline="30000" dirty="0" smtClean="0"/>
              <a:t>(1)(10) 	         			   </a:t>
            </a:r>
            <a:r>
              <a:rPr lang="en-US" dirty="0" smtClean="0"/>
              <a:t>= 259374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endParaRPr lang="en-US" dirty="0" smtClean="0"/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Semi 		   FV</a:t>
            </a:r>
            <a:r>
              <a:rPr lang="en-US" baseline="-25000" dirty="0" smtClean="0"/>
              <a:t>10</a:t>
            </a:r>
            <a:r>
              <a:rPr lang="en-US" dirty="0" smtClean="0"/>
              <a:t>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(1+ [.10/2])</a:t>
            </a:r>
            <a:r>
              <a:rPr lang="en-US" baseline="30000" dirty="0" smtClean="0"/>
              <a:t>(2)(10) 	         			  </a:t>
            </a:r>
            <a:r>
              <a:rPr lang="en-US" dirty="0" smtClean="0"/>
              <a:t>=  265329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9671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Impact of Frequency</a:t>
            </a:r>
          </a:p>
        </p:txBody>
      </p:sp>
      <p:sp>
        <p:nvSpPr>
          <p:cNvPr id="563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Quarterly	   FV</a:t>
            </a:r>
            <a:r>
              <a:rPr lang="en-US" baseline="-25000" dirty="0" smtClean="0"/>
              <a:t>10 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(1+ [.10/4])</a:t>
            </a:r>
            <a:r>
              <a:rPr lang="en-US" baseline="30000" dirty="0" smtClean="0"/>
              <a:t>(4)(10) 	         			    </a:t>
            </a:r>
            <a:r>
              <a:rPr lang="en-US" dirty="0" smtClean="0"/>
              <a:t>= 268,506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Monotype Sorts" pitchFamily="2" charset="2"/>
              <a:buNone/>
              <a:tabLst>
                <a:tab pos="1428750" algn="l"/>
              </a:tabLst>
              <a:defRPr/>
            </a:pPr>
            <a:endParaRPr lang="en-US" dirty="0" smtClean="0"/>
          </a:p>
          <a:p>
            <a:pPr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Monthly        FV</a:t>
            </a:r>
            <a:r>
              <a:rPr lang="en-US" baseline="-25000" dirty="0" smtClean="0"/>
              <a:t>10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(1+ [.10/12])</a:t>
            </a:r>
            <a:r>
              <a:rPr lang="en-US" baseline="30000" dirty="0" smtClean="0"/>
              <a:t>(12)(10) 			 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270,704</a:t>
            </a:r>
          </a:p>
          <a:p>
            <a:pPr>
              <a:buFont typeface="Monotype Sorts" pitchFamily="2" charset="2"/>
              <a:buNone/>
              <a:tabLst>
                <a:tab pos="1428750" algn="l"/>
              </a:tabLst>
              <a:defRPr/>
            </a:pPr>
            <a:endParaRPr lang="en-US" dirty="0" smtClean="0"/>
          </a:p>
          <a:p>
            <a:pPr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Daily 		   FV</a:t>
            </a:r>
            <a:r>
              <a:rPr lang="en-US" baseline="-25000" dirty="0" smtClean="0"/>
              <a:t>10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(1+</a:t>
            </a:r>
            <a:r>
              <a:rPr lang="en-US" sz="3200" dirty="0" smtClean="0"/>
              <a:t>[.10/365]</a:t>
            </a:r>
            <a:r>
              <a:rPr lang="en-US" dirty="0" smtClean="0"/>
              <a:t>)</a:t>
            </a:r>
            <a:r>
              <a:rPr lang="en-US" baseline="30000" dirty="0" smtClean="0"/>
              <a:t>(365)(10) 			 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271,791</a:t>
            </a:r>
          </a:p>
        </p:txBody>
      </p:sp>
    </p:spTree>
    <p:extLst>
      <p:ext uri="{BB962C8B-B14F-4D97-AF65-F5344CB8AC3E}">
        <p14:creationId xmlns:p14="http://schemas.microsoft.com/office/powerpoint/2010/main" xmlns="" val="27648784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rowth of Rs. 1 Lakh in 10 Years at different compounding frequenc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57325"/>
            <a:ext cx="914400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Graph shows increase in </a:t>
            </a:r>
            <a:r>
              <a:rPr lang="en-US" sz="3200" dirty="0"/>
              <a:t>investment of </a:t>
            </a:r>
            <a:r>
              <a:rPr lang="en-US" sz="3200" dirty="0" err="1"/>
              <a:t>Rs</a:t>
            </a:r>
            <a:r>
              <a:rPr lang="en-US" sz="3200" dirty="0"/>
              <a:t> 1 </a:t>
            </a:r>
            <a:r>
              <a:rPr lang="en-US" sz="3200" dirty="0" smtClean="0"/>
              <a:t>Lakh </a:t>
            </a:r>
            <a:r>
              <a:rPr lang="en-US" sz="3200" dirty="0"/>
              <a:t>in 10 years at 10% </a:t>
            </a:r>
            <a:r>
              <a:rPr lang="en-US" sz="3200" dirty="0" smtClean="0"/>
              <a:t>different compounding period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72185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dirty="0" smtClean="0"/>
              <a:t>Effective Annual Interest Rate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  <a:noFill/>
        </p:spPr>
        <p:txBody>
          <a:bodyPr/>
          <a:lstStyle/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r>
              <a:rPr lang="en-US" dirty="0" smtClean="0"/>
              <a:t>Effective Annual Interest Rate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r>
              <a:rPr lang="en-US" sz="3200" dirty="0" smtClean="0"/>
              <a:t>The actual rate of interest earned (paid) after adjusting the </a:t>
            </a:r>
            <a:r>
              <a:rPr lang="en-US" sz="3200" i="1" dirty="0" smtClean="0"/>
              <a:t>nominal rate</a:t>
            </a:r>
            <a:r>
              <a:rPr lang="en-US" sz="3200" dirty="0" smtClean="0"/>
              <a:t> for factors such as the number of compounding periods per year.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endParaRPr lang="en-US" sz="1800" dirty="0" smtClean="0"/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r>
              <a:rPr lang="en-US" dirty="0" smtClean="0"/>
              <a:t>EAR = (1 + Periodic rate)</a:t>
            </a:r>
            <a:r>
              <a:rPr lang="en-US" baseline="30000" dirty="0" smtClean="0"/>
              <a:t>m </a:t>
            </a:r>
            <a:r>
              <a:rPr lang="en-US" dirty="0" smtClean="0"/>
              <a:t>– 1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r>
              <a:rPr lang="en-US" sz="2400" dirty="0" smtClean="0"/>
              <a:t>Periodic rate =  annual interest rate/compounding period =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/>
              <a:t>/ m </a:t>
            </a:r>
            <a:endParaRPr lang="en-US" sz="2400" dirty="0" smtClean="0"/>
          </a:p>
          <a:p>
            <a:pPr marL="0" indent="0">
              <a:buNone/>
              <a:tabLst>
                <a:tab pos="1428750" algn="l"/>
              </a:tabLst>
            </a:pPr>
            <a:r>
              <a:rPr lang="en-US" dirty="0"/>
              <a:t>EAR = (1 + 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/m])</a:t>
            </a:r>
            <a:r>
              <a:rPr lang="en-US" baseline="30000" dirty="0" smtClean="0"/>
              <a:t>m </a:t>
            </a:r>
            <a:r>
              <a:rPr lang="en-US" dirty="0"/>
              <a:t>– 1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9600815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1241990"/>
              </p:ext>
            </p:extLst>
          </p:nvPr>
        </p:nvGraphicFramePr>
        <p:xfrm>
          <a:off x="533400" y="1438280"/>
          <a:ext cx="8153400" cy="503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3695"/>
                <a:gridCol w="1551581"/>
                <a:gridCol w="1612426"/>
                <a:gridCol w="1703695"/>
                <a:gridCol w="1582003"/>
              </a:tblGrid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DEPOSIT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FV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PROFIT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Yield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EAR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100,000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259,374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159,374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100,000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265,330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165,330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0.1025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10.25%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100,000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268,506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168,506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0.1038129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10.38%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100,000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270,704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170,704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0.1047131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10.47%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100,000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271,791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171,791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0.1051558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10.52%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0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100,000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200,000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100,000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</a:rPr>
                        <a:t>7.18% 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729437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strike="noStrike" dirty="0" smtClean="0">
                          <a:effectLst/>
                        </a:rPr>
                        <a:t>Rule of 72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</a:rPr>
                        <a:t>7.2%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EAR for a deposit of Rs.100,000 at 10% for different periods in 10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150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0" y="152400"/>
            <a:ext cx="9131710" cy="1036638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/>
              <a:t/>
            </a:r>
            <a:br>
              <a:rPr lang="en-US" u="sng" dirty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>Effective Annual Interest Rate or yield</a:t>
            </a:r>
            <a:br>
              <a:rPr lang="en-US" u="sng" dirty="0" smtClean="0"/>
            </a:br>
            <a:r>
              <a:rPr lang="en-US" u="sng" dirty="0"/>
              <a:t/>
            </a:r>
            <a:br>
              <a:rPr lang="en-US" u="sng" dirty="0"/>
            </a:br>
            <a:r>
              <a:rPr lang="en-US" u="sng" dirty="0" err="1" smtClean="0"/>
              <a:t>ea</a:t>
            </a:r>
            <a:r>
              <a:rPr lang="en-US" u="sng" dirty="0" smtClean="0"/>
              <a:t/>
            </a:r>
            <a:br>
              <a:rPr lang="en-US" u="sng" dirty="0" smtClean="0"/>
            </a:br>
            <a:endParaRPr lang="en-US" u="sng" dirty="0"/>
          </a:p>
        </p:txBody>
      </p:sp>
      <p:pic>
        <p:nvPicPr>
          <p:cNvPr id="7170" name="Picture 2" descr="Yield on Rs. 1 Lakh in 10 Years at 10 perc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90" y="1600200"/>
            <a:ext cx="913171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5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530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653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653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653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revised the chapter 3 and solved few of the problems.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653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1504</Words>
  <Application>Microsoft Office PowerPoint</Application>
  <PresentationFormat>On-screen Show (4:3)</PresentationFormat>
  <Paragraphs>400</Paragraphs>
  <Slides>48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Summary</vt:lpstr>
      <vt:lpstr>Revision of Chapter 3 Time Value of Money</vt:lpstr>
      <vt:lpstr>The Interest Rate</vt:lpstr>
      <vt:lpstr>Types of Interest</vt:lpstr>
      <vt:lpstr>Future Value using Simple Interest</vt:lpstr>
      <vt:lpstr>Why Compound Interest?</vt:lpstr>
      <vt:lpstr>General Formula of Future Value</vt:lpstr>
      <vt:lpstr>Slide 8</vt:lpstr>
      <vt:lpstr>Double Your Money</vt:lpstr>
      <vt:lpstr>Rule-of-72</vt:lpstr>
      <vt:lpstr>Present Value Formula for Single Deposit</vt:lpstr>
      <vt:lpstr>Table II for the General Present Value </vt:lpstr>
      <vt:lpstr>Table II is given at the end of the book PVIFi,n = 1 / (1+i)n                                                                           </vt:lpstr>
      <vt:lpstr>Annuity</vt:lpstr>
      <vt:lpstr>Types of Annuities</vt:lpstr>
      <vt:lpstr>Examples of Annuities</vt:lpstr>
      <vt:lpstr>Parts of an Ordinary Annuity</vt:lpstr>
      <vt:lpstr>Parts of an Annuity Due</vt:lpstr>
      <vt:lpstr>Future value of an Ordinary Annuity -FVA</vt:lpstr>
      <vt:lpstr>Future Value of an Ordinary Annuity - FVA</vt:lpstr>
      <vt:lpstr>Valuation Using Table III</vt:lpstr>
      <vt:lpstr>Future value of an Annuity Due - FVAD</vt:lpstr>
      <vt:lpstr>Example: Annuity Due -- FVAD</vt:lpstr>
      <vt:lpstr>Valuation Using Table III</vt:lpstr>
      <vt:lpstr>Present Value of an Ordinary Annuity -- PVA</vt:lpstr>
      <vt:lpstr>Example: Ordinary Annuity - PVA</vt:lpstr>
      <vt:lpstr>Valuation Using Table IV</vt:lpstr>
      <vt:lpstr>Present Value of an Annuity Due - PVAD</vt:lpstr>
      <vt:lpstr>Example of an Annuity Due - PVAD</vt:lpstr>
      <vt:lpstr>Valuation Using Table IV</vt:lpstr>
      <vt:lpstr>Steps to Solve Time Value of Money Problems</vt:lpstr>
      <vt:lpstr>Mixed Flows Example</vt:lpstr>
      <vt:lpstr>Solution</vt:lpstr>
      <vt:lpstr>Piece-At-A-Time</vt:lpstr>
      <vt:lpstr>Group-At-A-Time</vt:lpstr>
      <vt:lpstr>Group-At-A-Time </vt:lpstr>
      <vt:lpstr>Frequency of Compounding</vt:lpstr>
      <vt:lpstr>Impact of Frequency</vt:lpstr>
      <vt:lpstr>Impact of Frequency</vt:lpstr>
      <vt:lpstr>Graph shows increase in investment of Rs 1 Lakh in 10 years at 10% different compounding period</vt:lpstr>
      <vt:lpstr>Effective Annual Interest Rate</vt:lpstr>
      <vt:lpstr>EAR for a deposit of Rs.100,000 at 10% for different periods in 10 years</vt:lpstr>
      <vt:lpstr>   Effective Annual Interest Rate or yield  ea </vt:lpstr>
      <vt:lpstr>Slide 44</vt:lpstr>
      <vt:lpstr>Slide 45</vt:lpstr>
      <vt:lpstr>Slide 46</vt:lpstr>
      <vt:lpstr>Slide 47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NTS</cp:lastModifiedBy>
  <cp:revision>15</cp:revision>
  <dcterms:created xsi:type="dcterms:W3CDTF">2012-12-02T15:37:11Z</dcterms:created>
  <dcterms:modified xsi:type="dcterms:W3CDTF">2012-12-03T07:50:45Z</dcterms:modified>
</cp:coreProperties>
</file>