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17" r:id="rId3"/>
    <p:sldId id="257" r:id="rId4"/>
    <p:sldId id="258" r:id="rId5"/>
    <p:sldId id="314" r:id="rId6"/>
    <p:sldId id="315" r:id="rId7"/>
    <p:sldId id="308" r:id="rId8"/>
    <p:sldId id="309" r:id="rId9"/>
    <p:sldId id="312" r:id="rId10"/>
    <p:sldId id="313" r:id="rId11"/>
    <p:sldId id="310" r:id="rId12"/>
    <p:sldId id="311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24" r:id="rId37"/>
    <p:sldId id="321" r:id="rId38"/>
    <p:sldId id="318" r:id="rId39"/>
    <p:sldId id="319" r:id="rId40"/>
    <p:sldId id="320" r:id="rId41"/>
    <p:sldId id="322" r:id="rId42"/>
    <p:sldId id="323" r:id="rId43"/>
    <p:sldId id="31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752DC-88A9-4D94-BBD2-4D2DDB37A7F8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6CCD0-AE3E-4844-85F2-E31A5D76C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545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368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389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409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GB"/>
          </a:p>
        </p:txBody>
      </p:sp>
      <p:sp>
        <p:nvSpPr>
          <p:cNvPr id="911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GB"/>
          </a:p>
        </p:txBody>
      </p:sp>
      <p:sp>
        <p:nvSpPr>
          <p:cNvPr id="931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450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471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491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32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52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73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93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614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634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675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696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3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5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78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798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819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839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860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880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917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91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91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2782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03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409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72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405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960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388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224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AD949-CFD0-470B-8F1C-DD6C215A73F3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20D0-E2F2-4C4D-8FC1-23E66814C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73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135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500" dirty="0" smtClean="0"/>
              <a:t>We covered the following topics in today’s lecture</a:t>
            </a:r>
          </a:p>
          <a:p>
            <a:pPr marL="457200" indent="-457200">
              <a:lnSpc>
                <a:spcPct val="120000"/>
              </a:lnSpc>
            </a:pPr>
            <a:r>
              <a:rPr lang="en-US" sz="2500" dirty="0" smtClean="0"/>
              <a:t>Value creation </a:t>
            </a:r>
            <a:r>
              <a:rPr lang="en-US" sz="2500" dirty="0"/>
              <a:t>and </a:t>
            </a:r>
            <a:r>
              <a:rPr lang="en-US" sz="2500" dirty="0" smtClean="0"/>
              <a:t>the </a:t>
            </a:r>
            <a:r>
              <a:rPr lang="en-US" sz="2500" dirty="0"/>
              <a:t>key sources of value </a:t>
            </a:r>
            <a:r>
              <a:rPr lang="en-US" sz="2500" dirty="0" smtClean="0"/>
              <a:t>creation for the firm.</a:t>
            </a:r>
            <a:endParaRPr lang="en-US" sz="2500" dirty="0"/>
          </a:p>
          <a:p>
            <a:pPr marL="457200" indent="-457200">
              <a:lnSpc>
                <a:spcPct val="120000"/>
              </a:lnSpc>
            </a:pPr>
            <a:r>
              <a:rPr lang="en-US" sz="2500" dirty="0"/>
              <a:t>O</a:t>
            </a:r>
            <a:r>
              <a:rPr lang="en-US" sz="2500" dirty="0" smtClean="0"/>
              <a:t>verall cost </a:t>
            </a:r>
            <a:r>
              <a:rPr lang="en-US" sz="2500" dirty="0"/>
              <a:t>of </a:t>
            </a:r>
            <a:r>
              <a:rPr lang="en-US" sz="2500" dirty="0" smtClean="0"/>
              <a:t>capital </a:t>
            </a:r>
            <a:r>
              <a:rPr lang="en-US" sz="2500" dirty="0"/>
              <a:t>of the firm. </a:t>
            </a:r>
          </a:p>
          <a:p>
            <a:pPr marL="457200" indent="-457200">
              <a:lnSpc>
                <a:spcPct val="120000"/>
              </a:lnSpc>
            </a:pPr>
            <a:r>
              <a:rPr lang="en-US" sz="2500" dirty="0"/>
              <a:t>C</a:t>
            </a:r>
            <a:r>
              <a:rPr lang="en-US" sz="2500" dirty="0" smtClean="0"/>
              <a:t>osts </a:t>
            </a:r>
            <a:r>
              <a:rPr lang="en-US" sz="2500" dirty="0"/>
              <a:t>of the individual components of a firm’s cost of capital - cost of debt, cost of preferred stock, and cost of equity. </a:t>
            </a:r>
          </a:p>
          <a:p>
            <a:pPr marL="457200" indent="-457200">
              <a:lnSpc>
                <a:spcPct val="120000"/>
              </a:lnSpc>
            </a:pPr>
            <a:r>
              <a:rPr lang="en-US" sz="2500" dirty="0"/>
              <a:t>A</a:t>
            </a:r>
            <a:r>
              <a:rPr lang="en-US" sz="2500" dirty="0" smtClean="0"/>
              <a:t>lternative </a:t>
            </a:r>
            <a:r>
              <a:rPr lang="en-US" sz="2500" dirty="0"/>
              <a:t>models to determine the cost of equity, including the dividend discount approach, the capital-asset pricing model (CAPM) approach, and the before-tax cost of debt plus risk premium approach.</a:t>
            </a:r>
          </a:p>
          <a:p>
            <a:pPr>
              <a:lnSpc>
                <a:spcPct val="12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374048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15 (II)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743200"/>
            <a:ext cx="7696200" cy="22860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5400" b="1" dirty="0">
                <a:solidFill>
                  <a:srgbClr val="000000"/>
                </a:solidFill>
              </a:rPr>
              <a:t>Required Returns and the Cost of Capital</a:t>
            </a:r>
          </a:p>
        </p:txBody>
      </p:sp>
    </p:spTree>
    <p:extLst>
      <p:ext uri="{BB962C8B-B14F-4D97-AF65-F5344CB8AC3E}">
        <p14:creationId xmlns:p14="http://schemas.microsoft.com/office/powerpoint/2010/main" xmlns="" val="129324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0010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1054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b="1" dirty="0" smtClean="0"/>
              <a:t>After studying Chapter 15, you should be able to:</a:t>
            </a:r>
            <a:endParaRPr lang="en-US" sz="2400" dirty="0" smtClean="0"/>
          </a:p>
          <a:p>
            <a:pPr marL="457200" indent="-457200">
              <a:lnSpc>
                <a:spcPct val="80000"/>
              </a:lnSpc>
            </a:pPr>
            <a:r>
              <a:rPr lang="en-US" sz="2400" dirty="0" smtClean="0"/>
              <a:t>Explain </a:t>
            </a:r>
            <a:r>
              <a:rPr lang="en-US" sz="2400" dirty="0"/>
              <a:t>how a firm creates value and identify the key sources of value creation.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Define the overall “cost of capital” of the firm.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Calculate the costs of the individual components of a firm’s cost of capital - cost of debt, cost of preferred stock, and cost of equity.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Explain and use alternative models to determine the cost of equity, including the dividend discount approach, the capital-asset pricing model (CAPM) approach, and the before-tax cost of debt plus risk premium approach.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Calculate the firm’s weighted average cost of capital (WACC) and understand its rationale, use, and limitations. 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Explain how the concept of Economic Value Added (EVA) is related to value creation and the firm’s cost of capital.</a:t>
            </a:r>
          </a:p>
          <a:p>
            <a:pPr marL="457200" indent="-457200">
              <a:lnSpc>
                <a:spcPct val="80000"/>
              </a:lnSpc>
            </a:pPr>
            <a:r>
              <a:rPr lang="en-US" sz="2400" dirty="0"/>
              <a:t>Understand the capital-asset pricing model's role in computing project-specific and group-specific required rates of return.</a:t>
            </a:r>
          </a:p>
        </p:txBody>
      </p:sp>
    </p:spTree>
    <p:extLst>
      <p:ext uri="{BB962C8B-B14F-4D97-AF65-F5344CB8AC3E}">
        <p14:creationId xmlns:p14="http://schemas.microsoft.com/office/powerpoint/2010/main" xmlns="" val="193387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418" y="990601"/>
            <a:ext cx="7772400" cy="5167774"/>
          </a:xfrm>
          <a:noFill/>
          <a:ln/>
        </p:spPr>
        <p:txBody>
          <a:bodyPr>
            <a:normAutofit/>
          </a:bodyPr>
          <a:lstStyle/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r>
              <a:rPr lang="en-US" dirty="0" smtClean="0"/>
              <a:t>Cost </a:t>
            </a:r>
            <a:r>
              <a:rPr lang="en-US" dirty="0"/>
              <a:t>of </a:t>
            </a:r>
            <a:r>
              <a:rPr lang="en-US" dirty="0" smtClean="0"/>
              <a:t>Capital  =</a:t>
            </a:r>
            <a:r>
              <a:rPr lang="en-US" dirty="0"/>
              <a:t>	</a:t>
            </a:r>
            <a:r>
              <a:rPr lang="en-US" dirty="0" smtClean="0"/>
              <a:t> 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x</a:t>
            </a:r>
            <a:r>
              <a:rPr lang="en-US" dirty="0" smtClean="0"/>
              <a:t>(</a:t>
            </a:r>
            <a:r>
              <a:rPr lang="en-US" dirty="0" err="1" smtClean="0"/>
              <a:t>W</a:t>
            </a:r>
            <a:r>
              <a:rPr lang="en-US" baseline="-25000" dirty="0" err="1" smtClean="0"/>
              <a:t>x</a:t>
            </a:r>
            <a:r>
              <a:rPr lang="en-US" dirty="0"/>
              <a:t>)</a:t>
            </a:r>
          </a:p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endParaRPr lang="en-US" dirty="0"/>
          </a:p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endParaRPr lang="en-US" dirty="0" smtClean="0"/>
          </a:p>
          <a:p>
            <a:pPr marL="3175" indent="0">
              <a:buFont typeface="Monotype Sorts" pitchFamily="2" charset="2"/>
              <a:buNone/>
            </a:pPr>
            <a:endParaRPr lang="en-US" dirty="0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492918" y="0"/>
            <a:ext cx="8153400" cy="1066800"/>
          </a:xfrm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>Weighted Average </a:t>
            </a:r>
            <a:r>
              <a:rPr lang="en-US" sz="4000" b="1" dirty="0" smtClean="0"/>
              <a:t>Cost </a:t>
            </a:r>
            <a:r>
              <a:rPr lang="en-US" sz="4000" b="1" dirty="0"/>
              <a:t>of Capital (WACC)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27897" y="1180858"/>
            <a:ext cx="874713" cy="1289485"/>
            <a:chOff x="3722330" y="1439887"/>
            <a:chExt cx="874713" cy="1289485"/>
          </a:xfrm>
        </p:grpSpPr>
        <p:sp>
          <p:nvSpPr>
            <p:cNvPr id="33798" name="Rectangle 6"/>
            <p:cNvSpPr>
              <a:spLocks noChangeArrowheads="1"/>
            </p:cNvSpPr>
            <p:nvPr/>
          </p:nvSpPr>
          <p:spPr bwMode="auto">
            <a:xfrm>
              <a:off x="3722330" y="1686192"/>
              <a:ext cx="542925" cy="820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4800" dirty="0">
                  <a:latin typeface="Symbol" pitchFamily="18" charset="2"/>
                </a:rPr>
                <a:t>S</a:t>
              </a:r>
            </a:p>
          </p:txBody>
        </p:sp>
        <p:sp>
          <p:nvSpPr>
            <p:cNvPr id="33799" name="Rectangle 7"/>
            <p:cNvSpPr>
              <a:spLocks noChangeArrowheads="1"/>
            </p:cNvSpPr>
            <p:nvPr/>
          </p:nvSpPr>
          <p:spPr bwMode="auto">
            <a:xfrm>
              <a:off x="3898543" y="1439887"/>
              <a:ext cx="366712" cy="45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n</a:t>
              </a:r>
            </a:p>
          </p:txBody>
        </p:sp>
        <p:sp>
          <p:nvSpPr>
            <p:cNvPr id="33800" name="Rectangle 8"/>
            <p:cNvSpPr>
              <a:spLocks noChangeArrowheads="1"/>
            </p:cNvSpPr>
            <p:nvPr/>
          </p:nvSpPr>
          <p:spPr bwMode="auto">
            <a:xfrm>
              <a:off x="3898543" y="2275347"/>
              <a:ext cx="698500" cy="45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dirty="0"/>
                <a:t>x=1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3361728"/>
              </p:ext>
            </p:extLst>
          </p:nvPr>
        </p:nvGraphicFramePr>
        <p:xfrm>
          <a:off x="762000" y="3048000"/>
          <a:ext cx="7543800" cy="266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</a:tblGrid>
              <a:tr h="860150">
                <a:tc>
                  <a:txBody>
                    <a:bodyPr/>
                    <a:lstStyle/>
                    <a:p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Amount of financing</a:t>
                      </a:r>
                    </a:p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Proportion of Total Financing (2)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283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Debt 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$ 30 million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283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Preferred Stock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$ 10 million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2283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Common Stock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$ 60 million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60 %</a:t>
                      </a:r>
                      <a:endParaRPr lang="en-US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2703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/>
              <a:t>Weighted Average Cost of Capital (WACC)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5503416"/>
              </p:ext>
            </p:extLst>
          </p:nvPr>
        </p:nvGraphicFramePr>
        <p:xfrm>
          <a:off x="609600" y="2057400"/>
          <a:ext cx="8077200" cy="41681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00200"/>
                <a:gridCol w="2286000"/>
                <a:gridCol w="2171700"/>
                <a:gridCol w="2019300"/>
              </a:tblGrid>
              <a:tr h="895350">
                <a:tc>
                  <a:txBody>
                    <a:bodyPr/>
                    <a:lstStyle/>
                    <a:p>
                      <a:pPr algn="l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(1)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Cost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(2)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Proportion of Total Financing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arenBoth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X (2)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Weighted Cost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Debt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6.60 %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30 %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1.98 %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Preferred Stock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10.2 %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1.02 %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Common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Stock Equity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14.0 %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60 %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8.40 %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971800" y="2514600"/>
            <a:ext cx="533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382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4343400"/>
          </a:xfrm>
          <a:noFill/>
          <a:ln/>
        </p:spPr>
        <p:txBody>
          <a:bodyPr>
            <a:normAutofit fontScale="85000" lnSpcReduction="10000"/>
          </a:bodyPr>
          <a:lstStyle/>
          <a:p>
            <a:pPr marL="457200" indent="-457200">
              <a:buFont typeface="Monotype Sorts" pitchFamily="2" charset="2"/>
              <a:buNone/>
            </a:pPr>
            <a:r>
              <a:rPr lang="en-US" dirty="0"/>
              <a:t>1.	Weighting System</a:t>
            </a:r>
          </a:p>
          <a:p>
            <a:pPr marL="855663" indent="-398463">
              <a:spcBef>
                <a:spcPct val="50000"/>
              </a:spcBef>
            </a:pPr>
            <a:r>
              <a:rPr lang="en-US" dirty="0" smtClean="0"/>
              <a:t>Marginal </a:t>
            </a:r>
            <a:r>
              <a:rPr lang="en-US" dirty="0"/>
              <a:t>Capital Costs</a:t>
            </a:r>
          </a:p>
          <a:p>
            <a:pPr marL="855663" indent="-398463">
              <a:spcBef>
                <a:spcPct val="50000"/>
              </a:spcBef>
            </a:pPr>
            <a:r>
              <a:rPr lang="en-US" dirty="0" smtClean="0"/>
              <a:t>Capital </a:t>
            </a:r>
            <a:r>
              <a:rPr lang="en-US" dirty="0"/>
              <a:t>Raised in </a:t>
            </a:r>
            <a:r>
              <a:rPr lang="en-US" i="1" dirty="0"/>
              <a:t>Different </a:t>
            </a:r>
            <a:r>
              <a:rPr lang="en-US" dirty="0" smtClean="0"/>
              <a:t>Proportions </a:t>
            </a:r>
            <a:r>
              <a:rPr lang="en-US" dirty="0"/>
              <a:t>than </a:t>
            </a:r>
            <a:r>
              <a:rPr lang="en-US" dirty="0" smtClean="0"/>
              <a:t>WACC</a:t>
            </a:r>
          </a:p>
          <a:p>
            <a:pPr marL="457200" indent="0">
              <a:spcBef>
                <a:spcPct val="50000"/>
              </a:spcBef>
              <a:buNone/>
            </a:pPr>
            <a:r>
              <a:rPr lang="en-US" dirty="0" smtClean="0"/>
              <a:t>The firm should raise capital marginally in proportion of the capital for the new investments.</a:t>
            </a:r>
          </a:p>
          <a:p>
            <a:pPr marL="457200" indent="0">
              <a:spcBef>
                <a:spcPct val="50000"/>
              </a:spcBef>
              <a:buNone/>
            </a:pPr>
            <a:r>
              <a:rPr lang="en-US" dirty="0" smtClean="0"/>
              <a:t>Real capital cost of newly raised capital will be different because of different proportion of capital raised.</a:t>
            </a:r>
            <a:endParaRPr lang="en-US" dirty="0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Limitations of the WACC</a:t>
            </a:r>
          </a:p>
        </p:txBody>
      </p:sp>
    </p:spTree>
    <p:extLst>
      <p:ext uri="{BB962C8B-B14F-4D97-AF65-F5344CB8AC3E}">
        <p14:creationId xmlns:p14="http://schemas.microsoft.com/office/powerpoint/2010/main" xmlns="" val="1097719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15400" cy="4876800"/>
          </a:xfrm>
          <a:noFill/>
          <a:ln/>
        </p:spPr>
        <p:txBody>
          <a:bodyPr/>
          <a:lstStyle/>
          <a:p>
            <a:pPr marL="973138" indent="-630238">
              <a:buFont typeface="Monotype Sorts" pitchFamily="2" charset="2"/>
              <a:buNone/>
            </a:pPr>
            <a:r>
              <a:rPr lang="en-US" sz="4000" dirty="0"/>
              <a:t>2.	Flotation Costs </a:t>
            </a:r>
            <a:r>
              <a:rPr lang="en-US" dirty="0"/>
              <a:t>are the costs associated with issuing securities such as underwriting, legal, listing, and printing fees.</a:t>
            </a:r>
            <a:endParaRPr lang="en-US" sz="3200" dirty="0"/>
          </a:p>
          <a:p>
            <a:pPr marL="914400" indent="-571500">
              <a:buFont typeface="Monotype Sorts" pitchFamily="2" charset="2"/>
              <a:buNone/>
            </a:pPr>
            <a:endParaRPr lang="en-US" sz="800" dirty="0"/>
          </a:p>
          <a:p>
            <a:pPr marL="973138" indent="0">
              <a:buFont typeface="Monotype Sorts" pitchFamily="2" charset="2"/>
              <a:buNone/>
            </a:pPr>
            <a:r>
              <a:rPr lang="en-US" dirty="0" smtClean="0"/>
              <a:t>a</a:t>
            </a:r>
            <a:r>
              <a:rPr lang="en-US" dirty="0"/>
              <a:t>.	Adjustment to Initial Outlay</a:t>
            </a:r>
          </a:p>
          <a:p>
            <a:pPr marL="973138" indent="0">
              <a:buFont typeface="Monotype Sorts" pitchFamily="2" charset="2"/>
              <a:buNone/>
            </a:pPr>
            <a:r>
              <a:rPr lang="en-US" dirty="0" smtClean="0"/>
              <a:t>b</a:t>
            </a:r>
            <a:r>
              <a:rPr lang="en-US" dirty="0"/>
              <a:t>.	Adjustment to Discount Rate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6868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Limitations of the WACC</a:t>
            </a:r>
          </a:p>
        </p:txBody>
      </p:sp>
    </p:spTree>
    <p:extLst>
      <p:ext uri="{BB962C8B-B14F-4D97-AF65-F5344CB8AC3E}">
        <p14:creationId xmlns:p14="http://schemas.microsoft.com/office/powerpoint/2010/main" xmlns="" val="3592606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1981200"/>
            <a:ext cx="8077200" cy="44196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Add Flotation Costs (FC) to the Initial Cash Outlay (ICO).</a:t>
            </a:r>
          </a:p>
          <a:p>
            <a:pPr marL="0" indent="0">
              <a:buFont typeface="Monotype Sorts" pitchFamily="2" charset="2"/>
              <a:buNone/>
            </a:pPr>
            <a:endParaRPr lang="en-US" dirty="0"/>
          </a:p>
          <a:p>
            <a:pPr marL="0" indent="0">
              <a:buFont typeface="Monotype Sorts" pitchFamily="2" charset="2"/>
              <a:buNone/>
            </a:pP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 algn="ctr">
              <a:buFont typeface="Monotype Sorts" pitchFamily="2" charset="2"/>
              <a:buNone/>
            </a:pPr>
            <a:endParaRPr lang="en-US" u="sng" dirty="0" smtClean="0"/>
          </a:p>
          <a:p>
            <a:pPr marL="0" indent="0" algn="ctr">
              <a:buFont typeface="Monotype Sorts" pitchFamily="2" charset="2"/>
              <a:buNone/>
            </a:pPr>
            <a:r>
              <a:rPr lang="en-US" u="sng" dirty="0" smtClean="0"/>
              <a:t>Impact</a:t>
            </a:r>
            <a:r>
              <a:rPr lang="en-US" dirty="0"/>
              <a:t>:  Reduces the NPV</a:t>
            </a:r>
          </a:p>
          <a:p>
            <a:pPr marL="0" indent="0">
              <a:buFont typeface="Monotype Sorts" pitchFamily="2" charset="2"/>
              <a:buNone/>
            </a:pPr>
            <a:endParaRPr lang="en-US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315200" cy="11430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Adjustment to </a:t>
            </a:r>
            <a:r>
              <a:rPr lang="en-US" sz="4000" b="1" dirty="0" smtClean="0"/>
              <a:t>Initial </a:t>
            </a:r>
            <a:r>
              <a:rPr lang="en-US" sz="4000" b="1" dirty="0"/>
              <a:t>Outlay (AIO)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900113" y="4191000"/>
            <a:ext cx="1187442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NPV =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318429" y="4140879"/>
            <a:ext cx="516168" cy="76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400" dirty="0">
                <a:latin typeface="Symbol" pitchFamily="18" charset="2"/>
              </a:rPr>
              <a:t>S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2576513" y="3781425"/>
            <a:ext cx="399149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n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2424113" y="4619625"/>
            <a:ext cx="734176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t=1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3490913" y="3909726"/>
            <a:ext cx="682880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 err="1"/>
              <a:t>CF</a:t>
            </a:r>
            <a:r>
              <a:rPr lang="en-US" sz="3200" baseline="-25000" dirty="0" err="1"/>
              <a:t>t</a:t>
            </a:r>
            <a:endParaRPr lang="en-US" sz="3200" baseline="-25000" dirty="0"/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3248058" y="4457700"/>
            <a:ext cx="1309655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(1 + k)</a:t>
            </a:r>
            <a:r>
              <a:rPr lang="en-US" sz="3200" baseline="30000" dirty="0"/>
              <a:t>t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4557713" y="4167018"/>
            <a:ext cx="2225803" cy="582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dirty="0"/>
              <a:t>- ( ICO + FC )</a:t>
            </a:r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3200400" y="4491937"/>
            <a:ext cx="1295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8492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077200" cy="44958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Subtract Flotation Costs from the proceeds (price) of the security and recalculate yield figures.</a:t>
            </a:r>
          </a:p>
          <a:p>
            <a:pPr marL="0" indent="0">
              <a:buFont typeface="Monotype Sorts" pitchFamily="2" charset="2"/>
              <a:buNone/>
            </a:pPr>
            <a:endParaRPr lang="en-US" sz="800" u="sng" dirty="0"/>
          </a:p>
          <a:p>
            <a:pPr marL="0" indent="0">
              <a:buFont typeface="Monotype Sorts" pitchFamily="2" charset="2"/>
              <a:buNone/>
            </a:pPr>
            <a:r>
              <a:rPr lang="en-US" sz="3200" u="sng" dirty="0"/>
              <a:t>Impact</a:t>
            </a:r>
            <a:r>
              <a:rPr lang="en-US" sz="3200" dirty="0"/>
              <a:t>:  Increases the cost for any capital component with flotation costs.</a:t>
            </a:r>
          </a:p>
          <a:p>
            <a:pPr marL="0" indent="0">
              <a:buFont typeface="Monotype Sorts" pitchFamily="2" charset="2"/>
              <a:buNone/>
            </a:pPr>
            <a:endParaRPr lang="en-US" sz="800" dirty="0"/>
          </a:p>
          <a:p>
            <a:pPr marL="0" indent="0">
              <a:buFont typeface="Monotype Sorts" pitchFamily="2" charset="2"/>
              <a:buNone/>
            </a:pPr>
            <a:r>
              <a:rPr lang="en-US" sz="3200" u="sng" dirty="0"/>
              <a:t>Result</a:t>
            </a:r>
            <a:r>
              <a:rPr lang="en-US" sz="3200" dirty="0"/>
              <a:t>:  Increases the WACC, which decreases the NPV.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001000" cy="990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Adjustment to </a:t>
            </a:r>
            <a:r>
              <a:rPr lang="en-US" sz="4000" b="1" dirty="0" smtClean="0"/>
              <a:t>Discount </a:t>
            </a:r>
            <a:r>
              <a:rPr lang="en-US" sz="4000" b="1" dirty="0"/>
              <a:t>Rate (ADR)</a:t>
            </a:r>
          </a:p>
        </p:txBody>
      </p:sp>
    </p:spTree>
    <p:extLst>
      <p:ext uri="{BB962C8B-B14F-4D97-AF65-F5344CB8AC3E}">
        <p14:creationId xmlns:p14="http://schemas.microsoft.com/office/powerpoint/2010/main" xmlns="" val="3600983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01000" cy="4495800"/>
          </a:xfrm>
          <a:noFill/>
          <a:ln/>
        </p:spPr>
        <p:txBody>
          <a:bodyPr/>
          <a:lstStyle/>
          <a:p>
            <a:pPr marL="574675" indent="-574675"/>
            <a:r>
              <a:rPr lang="en-US" dirty="0"/>
              <a:t>Specific measure developed by Stern Stewart and Company in late 1980s.</a:t>
            </a:r>
          </a:p>
          <a:p>
            <a:pPr marL="574675" indent="-574675"/>
            <a:r>
              <a:rPr lang="en-US" sz="3200" dirty="0" smtClean="0"/>
              <a:t>A </a:t>
            </a:r>
            <a:r>
              <a:rPr lang="en-US" sz="3200" dirty="0"/>
              <a:t>measure of business performance.</a:t>
            </a:r>
          </a:p>
          <a:p>
            <a:pPr marL="574675" indent="-574675"/>
            <a:r>
              <a:rPr lang="en-US" sz="3200" dirty="0"/>
              <a:t>It is another way of measuring that firms are earning returns on their invested capital that exceed their cost of capital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820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Economic Value Added</a:t>
            </a:r>
          </a:p>
        </p:txBody>
      </p:sp>
    </p:spTree>
    <p:extLst>
      <p:ext uri="{BB962C8B-B14F-4D97-AF65-F5344CB8AC3E}">
        <p14:creationId xmlns:p14="http://schemas.microsoft.com/office/powerpoint/2010/main" xmlns="" val="3460122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4267200"/>
          </a:xfrm>
          <a:noFill/>
          <a:ln/>
        </p:spPr>
        <p:txBody>
          <a:bodyPr>
            <a:normAutofit/>
          </a:bodyPr>
          <a:lstStyle/>
          <a:p>
            <a:pPr marL="914400" indent="-796925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u="sng" dirty="0"/>
              <a:t>EVA = NOPAT – [Cost of </a:t>
            </a:r>
            <a:r>
              <a:rPr lang="en-US" sz="2800" u="sng" dirty="0" smtClean="0"/>
              <a:t>Capital </a:t>
            </a:r>
            <a:r>
              <a:rPr lang="en-US" sz="2800" u="sng" dirty="0"/>
              <a:t>x Capital Employed]</a:t>
            </a:r>
          </a:p>
          <a:p>
            <a:pPr marL="738188" indent="-620713">
              <a:lnSpc>
                <a:spcPct val="90000"/>
              </a:lnSpc>
              <a:spcBef>
                <a:spcPct val="80000"/>
              </a:spcBef>
            </a:pPr>
            <a:r>
              <a:rPr lang="en-US" sz="2800" dirty="0"/>
              <a:t>Since a cost is charged for equity capital also, a positive EVA generally indicates shareholder value is being created.</a:t>
            </a:r>
          </a:p>
          <a:p>
            <a:pPr marL="738188" indent="-620713">
              <a:lnSpc>
                <a:spcPct val="90000"/>
              </a:lnSpc>
            </a:pPr>
            <a:r>
              <a:rPr lang="en-US" sz="2800" dirty="0"/>
              <a:t>Based on </a:t>
            </a:r>
            <a:r>
              <a:rPr lang="en-US" sz="2800" i="1" dirty="0"/>
              <a:t>Economic</a:t>
            </a:r>
            <a:r>
              <a:rPr lang="en-US" sz="2800" dirty="0"/>
              <a:t> NOT </a:t>
            </a:r>
            <a:r>
              <a:rPr lang="en-US" sz="2800" i="1" dirty="0"/>
              <a:t>Accounting</a:t>
            </a:r>
            <a:r>
              <a:rPr lang="en-US" sz="2800" dirty="0"/>
              <a:t> Profit.</a:t>
            </a:r>
          </a:p>
          <a:p>
            <a:pPr marL="738188" indent="-620713">
              <a:lnSpc>
                <a:spcPct val="90000"/>
              </a:lnSpc>
            </a:pPr>
            <a:r>
              <a:rPr lang="en-US" sz="2800" dirty="0"/>
              <a:t>NOPAT – net operating profit after tax is a company’s potential after-tax profit if it was all-equity-financed or “unlevered.”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6106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Economic Value Added</a:t>
            </a:r>
          </a:p>
        </p:txBody>
      </p:sp>
    </p:spTree>
    <p:extLst>
      <p:ext uri="{BB962C8B-B14F-4D97-AF65-F5344CB8AC3E}">
        <p14:creationId xmlns:p14="http://schemas.microsoft.com/office/powerpoint/2010/main" xmlns="" val="7551577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667000"/>
            <a:ext cx="8077200" cy="3581400"/>
          </a:xfrm>
          <a:noFill/>
          <a:ln/>
        </p:spPr>
        <p:txBody>
          <a:bodyPr/>
          <a:lstStyle/>
          <a:p>
            <a:pPr marL="457200" indent="0"/>
            <a:r>
              <a:rPr lang="en-US" sz="3200">
                <a:solidFill>
                  <a:srgbClr val="000000"/>
                </a:solidFill>
              </a:rPr>
              <a:t>	Initially assume all-equity financing.</a:t>
            </a:r>
          </a:p>
          <a:p>
            <a:pPr marL="457200" indent="0"/>
            <a:r>
              <a:rPr lang="en-US" sz="3200">
                <a:solidFill>
                  <a:srgbClr val="000000"/>
                </a:solidFill>
              </a:rPr>
              <a:t>	Determine project beta.</a:t>
            </a:r>
          </a:p>
          <a:p>
            <a:pPr marL="457200" indent="0"/>
            <a:r>
              <a:rPr lang="en-US" sz="3200">
                <a:solidFill>
                  <a:srgbClr val="000000"/>
                </a:solidFill>
              </a:rPr>
              <a:t>	Calculate the expected return.</a:t>
            </a:r>
          </a:p>
          <a:p>
            <a:pPr marL="457200" indent="0"/>
            <a:r>
              <a:rPr lang="en-US" sz="3200">
                <a:solidFill>
                  <a:srgbClr val="000000"/>
                </a:solidFill>
              </a:rPr>
              <a:t>	Adjust for capital structure of firm.</a:t>
            </a:r>
          </a:p>
          <a:p>
            <a:pPr marL="457200" indent="0"/>
            <a:r>
              <a:rPr lang="en-US" sz="3200">
                <a:solidFill>
                  <a:srgbClr val="000000"/>
                </a:solidFill>
              </a:rPr>
              <a:t>	Compare cost to IRR of project.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Project-Specific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Required </a:t>
            </a:r>
            <a:r>
              <a:rPr lang="en-US" sz="3600" b="1" dirty="0"/>
              <a:t>Rates of Return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304800" y="1752600"/>
            <a:ext cx="8077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457200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3200" u="sng" dirty="0">
                <a:solidFill>
                  <a:srgbClr val="000000"/>
                </a:solidFill>
              </a:rPr>
              <a:t>Use of CAPM in Project Selection</a:t>
            </a:r>
            <a:r>
              <a:rPr lang="en-US" sz="3200" dirty="0">
                <a:solidFill>
                  <a:srgbClr val="000000"/>
                </a:solidFill>
              </a:rPr>
              <a:t>:</a:t>
            </a:r>
            <a:endParaRPr lang="en-US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6796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6781800" cy="127635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Difficulty in Determining the Expected Return</a:t>
            </a:r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Locate a proxy for the project (much easier if asset is traded).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Plot the Characteristic Line relationship between the market portfolio and the </a:t>
            </a:r>
            <a:r>
              <a:rPr lang="en-US" sz="3200" dirty="0" smtClean="0"/>
              <a:t>proxy </a:t>
            </a:r>
            <a:r>
              <a:rPr lang="en-US" sz="3200" dirty="0"/>
              <a:t>asset excess returns.</a:t>
            </a:r>
          </a:p>
          <a:p>
            <a:pPr>
              <a:lnSpc>
                <a:spcPct val="90000"/>
              </a:lnSpc>
            </a:pPr>
            <a:r>
              <a:rPr lang="en-US" sz="3200" dirty="0"/>
              <a:t>Estimate beta and create the SML.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609600" y="19050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3600" u="sng" dirty="0"/>
              <a:t>Determining the SML</a:t>
            </a:r>
            <a:r>
              <a:rPr lang="en-US" sz="36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2349359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0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Project Acceptance and/or Rejection</a:t>
            </a:r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>
            <a:off x="1600200" y="2438400"/>
            <a:ext cx="0" cy="3200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>
            <a:off x="1600200" y="5638800"/>
            <a:ext cx="5943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 flipV="1">
            <a:off x="1600200" y="2895600"/>
            <a:ext cx="5715000" cy="1447800"/>
          </a:xfrm>
          <a:prstGeom prst="line">
            <a:avLst/>
          </a:prstGeom>
          <a:noFill/>
          <a:ln w="25400">
            <a:solidFill>
              <a:srgbClr val="014A0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6996113" y="2378075"/>
            <a:ext cx="931862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42B200"/>
                </a:solidFill>
              </a:rPr>
              <a:t>SML</a:t>
            </a: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1890713" y="34909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2957513" y="27289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481513" y="31099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40" name="Rectangle 12"/>
          <p:cNvSpPr>
            <a:spLocks noChangeArrowheads="1"/>
          </p:cNvSpPr>
          <p:nvPr/>
        </p:nvSpPr>
        <p:spPr bwMode="auto">
          <a:xfrm>
            <a:off x="2881313" y="34909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6005513" y="28051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3795713" y="30337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5091113" y="2424113"/>
            <a:ext cx="3841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48144" name="Rectangle 16"/>
          <p:cNvSpPr>
            <a:spLocks noChangeArrowheads="1"/>
          </p:cNvSpPr>
          <p:nvPr/>
        </p:nvSpPr>
        <p:spPr bwMode="auto">
          <a:xfrm>
            <a:off x="2424113" y="42529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45" name="Rectangle 17"/>
          <p:cNvSpPr>
            <a:spLocks noChangeArrowheads="1"/>
          </p:cNvSpPr>
          <p:nvPr/>
        </p:nvSpPr>
        <p:spPr bwMode="auto">
          <a:xfrm>
            <a:off x="3186113" y="44053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46" name="Rectangle 18"/>
          <p:cNvSpPr>
            <a:spLocks noChangeArrowheads="1"/>
          </p:cNvSpPr>
          <p:nvPr/>
        </p:nvSpPr>
        <p:spPr bwMode="auto">
          <a:xfrm>
            <a:off x="6081713" y="31099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47" name="Rectangle 19"/>
          <p:cNvSpPr>
            <a:spLocks noChangeArrowheads="1"/>
          </p:cNvSpPr>
          <p:nvPr/>
        </p:nvSpPr>
        <p:spPr bwMode="auto">
          <a:xfrm>
            <a:off x="3719513" y="37195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48" name="Rectangle 20"/>
          <p:cNvSpPr>
            <a:spLocks noChangeArrowheads="1"/>
          </p:cNvSpPr>
          <p:nvPr/>
        </p:nvSpPr>
        <p:spPr bwMode="auto">
          <a:xfrm>
            <a:off x="4481513" y="48625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49" name="Rectangle 21"/>
          <p:cNvSpPr>
            <a:spLocks noChangeArrowheads="1"/>
          </p:cNvSpPr>
          <p:nvPr/>
        </p:nvSpPr>
        <p:spPr bwMode="auto">
          <a:xfrm>
            <a:off x="5167313" y="38719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50" name="Rectangle 22"/>
          <p:cNvSpPr>
            <a:spLocks noChangeArrowheads="1"/>
          </p:cNvSpPr>
          <p:nvPr/>
        </p:nvSpPr>
        <p:spPr bwMode="auto">
          <a:xfrm>
            <a:off x="6462713" y="4557713"/>
            <a:ext cx="4175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8151" name="Rectangle 23"/>
          <p:cNvSpPr>
            <a:spLocks noChangeArrowheads="1"/>
          </p:cNvSpPr>
          <p:nvPr/>
        </p:nvSpPr>
        <p:spPr bwMode="auto">
          <a:xfrm>
            <a:off x="2728913" y="5776913"/>
            <a:ext cx="3906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SYSTEMATIC RISK (Beta)</a:t>
            </a:r>
          </a:p>
        </p:txBody>
      </p:sp>
      <p:sp>
        <p:nvSpPr>
          <p:cNvPr id="48152" name="Rectangle 24"/>
          <p:cNvSpPr>
            <a:spLocks noChangeArrowheads="1"/>
          </p:cNvSpPr>
          <p:nvPr/>
        </p:nvSpPr>
        <p:spPr bwMode="auto">
          <a:xfrm rot="16200000">
            <a:off x="-248444" y="3566319"/>
            <a:ext cx="273843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EXPECTED RATE</a:t>
            </a:r>
          </a:p>
          <a:p>
            <a:pPr algn="ctr"/>
            <a:r>
              <a:rPr lang="en-US" sz="2400"/>
              <a:t> OF RETURN</a:t>
            </a:r>
          </a:p>
        </p:txBody>
      </p:sp>
      <p:sp>
        <p:nvSpPr>
          <p:cNvPr id="48153" name="Rectangle 25"/>
          <p:cNvSpPr>
            <a:spLocks noChangeArrowheads="1"/>
          </p:cNvSpPr>
          <p:nvPr/>
        </p:nvSpPr>
        <p:spPr bwMode="auto">
          <a:xfrm>
            <a:off x="1890713" y="4862513"/>
            <a:ext cx="4699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42B200"/>
                </a:solidFill>
              </a:rPr>
              <a:t>R</a:t>
            </a:r>
            <a:r>
              <a:rPr lang="en-US" sz="2400" baseline="-25000">
                <a:solidFill>
                  <a:srgbClr val="42B200"/>
                </a:solidFill>
              </a:rPr>
              <a:t>f</a:t>
            </a:r>
          </a:p>
        </p:txBody>
      </p:sp>
      <p:sp>
        <p:nvSpPr>
          <p:cNvPr id="48154" name="Rectangle 26"/>
          <p:cNvSpPr>
            <a:spLocks noChangeArrowheads="1"/>
          </p:cNvSpPr>
          <p:nvPr/>
        </p:nvSpPr>
        <p:spPr bwMode="auto">
          <a:xfrm>
            <a:off x="3338513" y="2271713"/>
            <a:ext cx="11985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i="1">
                <a:solidFill>
                  <a:schemeClr val="tx2"/>
                </a:solidFill>
              </a:rPr>
              <a:t>Accept</a:t>
            </a:r>
          </a:p>
        </p:txBody>
      </p:sp>
      <p:sp>
        <p:nvSpPr>
          <p:cNvPr id="48155" name="Rectangle 27"/>
          <p:cNvSpPr>
            <a:spLocks noChangeArrowheads="1"/>
          </p:cNvSpPr>
          <p:nvPr/>
        </p:nvSpPr>
        <p:spPr bwMode="auto">
          <a:xfrm>
            <a:off x="3871913" y="4405313"/>
            <a:ext cx="109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i="1">
                <a:solidFill>
                  <a:schemeClr val="hlink"/>
                </a:solidFill>
              </a:rPr>
              <a:t>Reject</a:t>
            </a:r>
          </a:p>
        </p:txBody>
      </p:sp>
      <p:sp>
        <p:nvSpPr>
          <p:cNvPr id="48156" name="Line 28"/>
          <p:cNvSpPr>
            <a:spLocks noChangeShapeType="1"/>
          </p:cNvSpPr>
          <p:nvPr/>
        </p:nvSpPr>
        <p:spPr bwMode="auto">
          <a:xfrm flipH="1" flipV="1">
            <a:off x="1676400" y="4495800"/>
            <a:ext cx="22860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615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534400" cy="4419600"/>
          </a:xfrm>
          <a:noFill/>
          <a:ln/>
        </p:spPr>
        <p:txBody>
          <a:bodyPr/>
          <a:lstStyle/>
          <a:p>
            <a:pPr marL="515938" indent="-515938">
              <a:buNone/>
            </a:pPr>
            <a:r>
              <a:rPr lang="en-US" dirty="0" smtClean="0"/>
              <a:t>1</a:t>
            </a:r>
            <a:r>
              <a:rPr lang="en-US" dirty="0"/>
              <a:t>.  Calculate the required return </a:t>
            </a:r>
            <a:r>
              <a:rPr lang="en-US" dirty="0" smtClean="0"/>
              <a:t>for </a:t>
            </a:r>
            <a:r>
              <a:rPr lang="en-US" dirty="0"/>
              <a:t>Project k (all-equity financed).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 smtClean="0"/>
              <a:t>			</a:t>
            </a:r>
            <a:r>
              <a:rPr lang="en-US" sz="3200" dirty="0" err="1" smtClean="0"/>
              <a:t>R</a:t>
            </a:r>
            <a:r>
              <a:rPr lang="en-US" sz="3200" baseline="-25000" dirty="0" err="1" smtClean="0"/>
              <a:t>k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err="1"/>
              <a:t>R</a:t>
            </a:r>
            <a:r>
              <a:rPr lang="en-US" sz="3200" baseline="-25000" dirty="0" err="1"/>
              <a:t>f</a:t>
            </a:r>
            <a:r>
              <a:rPr lang="en-US" sz="3200" dirty="0"/>
              <a:t> + (</a:t>
            </a:r>
            <a:r>
              <a:rPr lang="en-US" sz="3200" dirty="0" err="1"/>
              <a:t>R</a:t>
            </a:r>
            <a:r>
              <a:rPr lang="en-US" sz="3200" baseline="-25000" dirty="0" err="1"/>
              <a:t>m</a:t>
            </a:r>
            <a:r>
              <a:rPr lang="en-US" sz="3200" dirty="0"/>
              <a:t> - </a:t>
            </a:r>
            <a:r>
              <a:rPr lang="en-US" sz="3200" dirty="0" err="1" smtClean="0"/>
              <a:t>R</a:t>
            </a:r>
            <a:r>
              <a:rPr lang="en-US" sz="3200" baseline="-25000" dirty="0" err="1" smtClean="0"/>
              <a:t>f</a:t>
            </a:r>
            <a:r>
              <a:rPr lang="en-US" sz="3200" dirty="0" smtClean="0"/>
              <a:t>)</a:t>
            </a:r>
            <a:r>
              <a:rPr lang="en-US" sz="3200" dirty="0" err="1" smtClean="0">
                <a:latin typeface="Symbol" pitchFamily="18" charset="2"/>
              </a:rPr>
              <a:t>b</a:t>
            </a:r>
            <a:r>
              <a:rPr lang="en-US" sz="3200" baseline="-25000" dirty="0" err="1" smtClean="0"/>
              <a:t>k</a:t>
            </a:r>
            <a:endParaRPr lang="en-US" sz="3200" baseline="-25000" dirty="0" smtClean="0"/>
          </a:p>
          <a:p>
            <a:pPr marL="0" indent="0">
              <a:buFont typeface="Monotype Sorts" pitchFamily="2" charset="2"/>
              <a:buNone/>
            </a:pPr>
            <a:endParaRPr lang="en-US" sz="900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Adjust </a:t>
            </a:r>
            <a:r>
              <a:rPr lang="en-US" dirty="0"/>
              <a:t>for capital structure of </a:t>
            </a:r>
            <a:r>
              <a:rPr lang="en-US" dirty="0" smtClean="0"/>
              <a:t>the firm </a:t>
            </a:r>
            <a:r>
              <a:rPr lang="en-US" dirty="0"/>
              <a:t>(financing weights).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Weighted Average Required Return </a:t>
            </a:r>
            <a:endParaRPr lang="en-US" sz="3200" dirty="0" smtClean="0"/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sz="3200" dirty="0" smtClean="0"/>
              <a:t>= [</a:t>
            </a:r>
            <a:r>
              <a:rPr lang="en-US" dirty="0" err="1"/>
              <a:t>k</a:t>
            </a:r>
            <a:r>
              <a:rPr lang="en-US" baseline="-25000" dirty="0" err="1"/>
              <a:t>i</a:t>
            </a:r>
            <a:r>
              <a:rPr lang="en-US" sz="3200" dirty="0"/>
              <a:t>][% </a:t>
            </a:r>
            <a:r>
              <a:rPr lang="en-US" sz="3200" dirty="0" smtClean="0"/>
              <a:t>of Debt</a:t>
            </a:r>
            <a:r>
              <a:rPr lang="en-US" sz="3200" dirty="0"/>
              <a:t>] + [</a:t>
            </a:r>
            <a:r>
              <a:rPr lang="en-US" dirty="0" err="1"/>
              <a:t>R</a:t>
            </a:r>
            <a:r>
              <a:rPr lang="en-US" baseline="-25000" dirty="0" err="1"/>
              <a:t>k</a:t>
            </a:r>
            <a:r>
              <a:rPr lang="en-US" sz="3200" dirty="0"/>
              <a:t>][% of Equity] 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14300"/>
            <a:ext cx="8839200" cy="15621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Project-Specific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Required </a:t>
            </a:r>
            <a:r>
              <a:rPr lang="en-US" sz="3600" b="1" dirty="0"/>
              <a:t>Rate of Return</a:t>
            </a:r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>
            <a:off x="4761271" y="2895600"/>
            <a:ext cx="2286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1987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534400" cy="44196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Assume a computer networking project is being considered with an IRR of 19%.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Examination of firms in the networking industry allows us to estimate an all-equity beta of 1.5.  Our firm is financed with 70% Equity and 30% Debt at </a:t>
            </a:r>
            <a:r>
              <a:rPr lang="en-US" sz="3200" dirty="0" err="1"/>
              <a:t>k</a:t>
            </a:r>
            <a:r>
              <a:rPr lang="en-US" sz="3200" baseline="-25000" dirty="0" err="1"/>
              <a:t>i</a:t>
            </a:r>
            <a:r>
              <a:rPr lang="en-US" sz="3200" dirty="0"/>
              <a:t>=6%.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The expected return on the market is 11.2% and the risk-free rate is 4%.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3914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Project-Specific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Required </a:t>
            </a:r>
            <a:r>
              <a:rPr lang="en-US" sz="3600" b="1" dirty="0"/>
              <a:t>Rate of Return</a:t>
            </a:r>
            <a:r>
              <a:rPr lang="en-US" sz="4000" b="1" dirty="0"/>
              <a:t> </a:t>
            </a:r>
            <a:r>
              <a:rPr lang="en-US" sz="3600" b="1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2850933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077200" cy="4953000"/>
          </a:xfrm>
          <a:noFill/>
          <a:ln/>
        </p:spPr>
        <p:txBody>
          <a:bodyPr>
            <a:normAutofit fontScale="85000" lnSpcReduction="20000"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	 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 	</a:t>
            </a:r>
            <a:r>
              <a:rPr lang="en-US" dirty="0" smtClean="0"/>
              <a:t> = </a:t>
            </a:r>
            <a:r>
              <a:rPr lang="en-US" dirty="0" err="1"/>
              <a:t>R</a:t>
            </a:r>
            <a:r>
              <a:rPr lang="en-US" baseline="-25000" dirty="0" err="1"/>
              <a:t>f</a:t>
            </a:r>
            <a:r>
              <a:rPr lang="en-US" dirty="0"/>
              <a:t> + (</a:t>
            </a:r>
            <a:r>
              <a:rPr lang="en-US" dirty="0" err="1"/>
              <a:t>R</a:t>
            </a:r>
            <a:r>
              <a:rPr lang="en-US" baseline="-25000" dirty="0" err="1"/>
              <a:t>m</a:t>
            </a:r>
            <a:r>
              <a:rPr lang="en-US" dirty="0"/>
              <a:t> - </a:t>
            </a:r>
            <a:r>
              <a:rPr lang="en-US" dirty="0" err="1"/>
              <a:t>R</a:t>
            </a:r>
            <a:r>
              <a:rPr lang="en-US" baseline="-25000" dirty="0" err="1"/>
              <a:t>f</a:t>
            </a:r>
            <a:r>
              <a:rPr lang="en-US" dirty="0"/>
              <a:t>)</a:t>
            </a:r>
            <a:r>
              <a:rPr lang="en-US" dirty="0" err="1">
                <a:latin typeface="Symbol" pitchFamily="18" charset="2"/>
              </a:rPr>
              <a:t>b</a:t>
            </a:r>
            <a:r>
              <a:rPr lang="en-US" baseline="-25000" dirty="0" err="1"/>
              <a:t>j</a:t>
            </a:r>
            <a:r>
              <a:rPr lang="en-US" dirty="0"/>
              <a:t> 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	</a:t>
            </a:r>
            <a:r>
              <a:rPr lang="en-US" dirty="0" smtClean="0"/>
              <a:t> = </a:t>
            </a:r>
            <a:r>
              <a:rPr lang="en-US" dirty="0"/>
              <a:t>4% + (11.2% - 4%)1.5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 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 	</a:t>
            </a:r>
            <a:r>
              <a:rPr lang="en-US" dirty="0" smtClean="0"/>
              <a:t> = </a:t>
            </a:r>
            <a:r>
              <a:rPr lang="en-US" dirty="0"/>
              <a:t>4% + 10.8% = 14.8%</a:t>
            </a:r>
          </a:p>
          <a:p>
            <a:pPr marL="0" indent="693738">
              <a:spcBef>
                <a:spcPct val="40000"/>
              </a:spcBef>
              <a:buFont typeface="Monotype Sorts" pitchFamily="2" charset="2"/>
              <a:buNone/>
            </a:pPr>
            <a:r>
              <a:rPr lang="en-US" dirty="0" smtClean="0"/>
              <a:t>WACC	 = </a:t>
            </a:r>
            <a:r>
              <a:rPr lang="en-US" dirty="0"/>
              <a:t>.30(6%) + .70(14.8%)			</a:t>
            </a:r>
            <a:r>
              <a:rPr lang="en-US" dirty="0" smtClean="0"/>
              <a:t>		 = </a:t>
            </a:r>
            <a:r>
              <a:rPr lang="en-US" dirty="0"/>
              <a:t>1.8% + 10.36%	</a:t>
            </a:r>
            <a:endParaRPr lang="en-US" dirty="0" smtClean="0"/>
          </a:p>
          <a:p>
            <a:pPr marL="0" indent="693738">
              <a:spcBef>
                <a:spcPct val="40000"/>
              </a:spcBef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smtClean="0"/>
              <a:t>	 = </a:t>
            </a:r>
            <a:r>
              <a:rPr lang="en-US" dirty="0"/>
              <a:t>12.16%</a:t>
            </a:r>
            <a:endParaRPr lang="en-US" sz="1000" dirty="0"/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r>
              <a:rPr lang="en-US" dirty="0"/>
              <a:t>    </a:t>
            </a:r>
            <a:r>
              <a:rPr lang="en-US" dirty="0" smtClean="0"/>
              <a:t>	  </a:t>
            </a:r>
            <a:r>
              <a:rPr lang="en-US" dirty="0"/>
              <a:t>IRR  = 19% &gt; WACC = 12.16</a:t>
            </a:r>
            <a:r>
              <a:rPr lang="en-US" dirty="0" smtClean="0"/>
              <a:t>%</a:t>
            </a:r>
          </a:p>
          <a:p>
            <a:pPr marL="0" indent="0">
              <a:spcBef>
                <a:spcPct val="40000"/>
              </a:spcBef>
              <a:buNone/>
            </a:pPr>
            <a:r>
              <a:rPr lang="en-US" dirty="0"/>
              <a:t>If IRR &gt; WACC, then the project is acceptable because it will return a rate of return on invested capital that is likely to be greater than the cost of funds used to invest in the project.</a:t>
            </a:r>
          </a:p>
          <a:p>
            <a:pPr marL="0" indent="0">
              <a:spcBef>
                <a:spcPct val="40000"/>
              </a:spcBef>
              <a:buFont typeface="Monotype Sorts" pitchFamily="2" charset="2"/>
              <a:buNone/>
            </a:pPr>
            <a:endParaRPr lang="en-US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xfrm>
            <a:off x="400050" y="304800"/>
            <a:ext cx="73914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Do You Accept the Project?</a:t>
            </a:r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3500284" y="1524000"/>
            <a:ext cx="2667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367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229600" cy="1504950"/>
          </a:xfrm>
          <a:effectLst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Determining Group-Specific Required Rates of Return</a:t>
            </a: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/>
              <a:t>Initially assume all-equity financing.</a:t>
            </a:r>
          </a:p>
          <a:p>
            <a:pPr>
              <a:lnSpc>
                <a:spcPct val="90000"/>
              </a:lnSpc>
            </a:pPr>
            <a:r>
              <a:rPr lang="en-US" sz="3200"/>
              <a:t>Determine group beta.</a:t>
            </a:r>
          </a:p>
          <a:p>
            <a:pPr>
              <a:lnSpc>
                <a:spcPct val="90000"/>
              </a:lnSpc>
            </a:pPr>
            <a:r>
              <a:rPr lang="en-US" sz="3200"/>
              <a:t>Calculate the expected return.</a:t>
            </a:r>
          </a:p>
          <a:p>
            <a:pPr>
              <a:lnSpc>
                <a:spcPct val="90000"/>
              </a:lnSpc>
            </a:pPr>
            <a:r>
              <a:rPr lang="en-US" sz="3200"/>
              <a:t>Adjust for capital structure of group.</a:t>
            </a:r>
          </a:p>
          <a:p>
            <a:pPr>
              <a:lnSpc>
                <a:spcPct val="90000"/>
              </a:lnSpc>
            </a:pPr>
            <a:r>
              <a:rPr lang="en-US" sz="3200"/>
              <a:t>Compare cost to IRR of group project.</a:t>
            </a: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685800" y="19812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3200" u="sng"/>
              <a:t>Use of CAPM in Project Selection</a:t>
            </a:r>
            <a:r>
              <a:rPr lang="en-US" sz="320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753781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7630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Comparing Group-Specific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Required </a:t>
            </a:r>
            <a:r>
              <a:rPr lang="en-US" sz="4000" b="1" dirty="0"/>
              <a:t>Rates of Return</a:t>
            </a:r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>
            <a:off x="2057400" y="2286000"/>
            <a:ext cx="0" cy="3733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057400" y="6019800"/>
            <a:ext cx="533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2057400" y="4114800"/>
            <a:ext cx="5334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6" name="Line 8"/>
          <p:cNvSpPr>
            <a:spLocks noChangeShapeType="1"/>
          </p:cNvSpPr>
          <p:nvPr/>
        </p:nvSpPr>
        <p:spPr bwMode="auto">
          <a:xfrm>
            <a:off x="2667000" y="4800600"/>
            <a:ext cx="533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7" name="Line 9"/>
          <p:cNvSpPr>
            <a:spLocks noChangeShapeType="1"/>
          </p:cNvSpPr>
          <p:nvPr/>
        </p:nvSpPr>
        <p:spPr bwMode="auto">
          <a:xfrm>
            <a:off x="3733800" y="4419600"/>
            <a:ext cx="533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8" name="Line 10"/>
          <p:cNvSpPr>
            <a:spLocks noChangeShapeType="1"/>
          </p:cNvSpPr>
          <p:nvPr/>
        </p:nvSpPr>
        <p:spPr bwMode="auto">
          <a:xfrm>
            <a:off x="4876800" y="3733800"/>
            <a:ext cx="533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9" name="Line 11"/>
          <p:cNvSpPr>
            <a:spLocks noChangeShapeType="1"/>
          </p:cNvSpPr>
          <p:nvPr/>
        </p:nvSpPr>
        <p:spPr bwMode="auto">
          <a:xfrm>
            <a:off x="6096000" y="3352800"/>
            <a:ext cx="5334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4710113" y="4786313"/>
            <a:ext cx="2738437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380069"/>
                </a:solidFill>
              </a:rPr>
              <a:t>Group-Specific</a:t>
            </a:r>
            <a:endParaRPr lang="en-US" sz="2400"/>
          </a:p>
          <a:p>
            <a:pPr algn="ctr"/>
            <a:r>
              <a:rPr lang="en-US" sz="2400">
                <a:solidFill>
                  <a:srgbClr val="380069"/>
                </a:solidFill>
              </a:rPr>
              <a:t>Required Returns</a:t>
            </a:r>
          </a:p>
        </p:txBody>
      </p:sp>
      <p:sp>
        <p:nvSpPr>
          <p:cNvPr id="58381" name="Line 13"/>
          <p:cNvSpPr>
            <a:spLocks noChangeShapeType="1"/>
          </p:cNvSpPr>
          <p:nvPr/>
        </p:nvSpPr>
        <p:spPr bwMode="auto">
          <a:xfrm flipV="1">
            <a:off x="5943600" y="3505200"/>
            <a:ext cx="381000" cy="1295400"/>
          </a:xfrm>
          <a:prstGeom prst="line">
            <a:avLst/>
          </a:prstGeom>
          <a:noFill/>
          <a:ln w="12700">
            <a:solidFill>
              <a:srgbClr val="38006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2" name="Line 14"/>
          <p:cNvSpPr>
            <a:spLocks noChangeShapeType="1"/>
          </p:cNvSpPr>
          <p:nvPr/>
        </p:nvSpPr>
        <p:spPr bwMode="auto">
          <a:xfrm flipH="1" flipV="1">
            <a:off x="5181600" y="3886200"/>
            <a:ext cx="762000" cy="914400"/>
          </a:xfrm>
          <a:prstGeom prst="line">
            <a:avLst/>
          </a:prstGeom>
          <a:noFill/>
          <a:ln w="12700">
            <a:solidFill>
              <a:srgbClr val="38006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3" name="Line 15"/>
          <p:cNvSpPr>
            <a:spLocks noChangeShapeType="1"/>
          </p:cNvSpPr>
          <p:nvPr/>
        </p:nvSpPr>
        <p:spPr bwMode="auto">
          <a:xfrm flipH="1" flipV="1">
            <a:off x="4419600" y="4495800"/>
            <a:ext cx="1524000" cy="304800"/>
          </a:xfrm>
          <a:prstGeom prst="line">
            <a:avLst/>
          </a:prstGeom>
          <a:noFill/>
          <a:ln w="12700">
            <a:solidFill>
              <a:srgbClr val="38006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 flipH="1">
            <a:off x="3505200" y="4800600"/>
            <a:ext cx="2438400" cy="0"/>
          </a:xfrm>
          <a:prstGeom prst="line">
            <a:avLst/>
          </a:prstGeom>
          <a:noFill/>
          <a:ln w="12700">
            <a:solidFill>
              <a:srgbClr val="38006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2136775" y="2728913"/>
            <a:ext cx="2332038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Company Cost</a:t>
            </a:r>
          </a:p>
          <a:p>
            <a:pPr algn="ctr"/>
            <a:r>
              <a:rPr lang="en-US" sz="2400">
                <a:solidFill>
                  <a:schemeClr val="hlink"/>
                </a:solidFill>
              </a:rPr>
              <a:t>of Capital</a:t>
            </a:r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3276600" y="3505200"/>
            <a:ext cx="0" cy="5334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7" name="Rectangle 19"/>
          <p:cNvSpPr>
            <a:spLocks noChangeArrowheads="1"/>
          </p:cNvSpPr>
          <p:nvPr/>
        </p:nvSpPr>
        <p:spPr bwMode="auto">
          <a:xfrm>
            <a:off x="3033713" y="6005513"/>
            <a:ext cx="34702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Systematic Risk (Beta)</a:t>
            </a:r>
          </a:p>
        </p:txBody>
      </p:sp>
      <p:sp>
        <p:nvSpPr>
          <p:cNvPr id="58388" name="Rectangle 20"/>
          <p:cNvSpPr>
            <a:spLocks noChangeArrowheads="1"/>
          </p:cNvSpPr>
          <p:nvPr/>
        </p:nvSpPr>
        <p:spPr bwMode="auto">
          <a:xfrm rot="16200000">
            <a:off x="-22224" y="3878262"/>
            <a:ext cx="37211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Expected Rate of Return</a:t>
            </a:r>
          </a:p>
        </p:txBody>
      </p:sp>
    </p:spTree>
    <p:extLst>
      <p:ext uri="{BB962C8B-B14F-4D97-AF65-F5344CB8AC3E}">
        <p14:creationId xmlns:p14="http://schemas.microsoft.com/office/powerpoint/2010/main" xmlns="" val="2940740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696200" cy="4419600"/>
          </a:xfrm>
          <a:noFill/>
          <a:ln/>
        </p:spPr>
        <p:txBody>
          <a:bodyPr/>
          <a:lstStyle/>
          <a:p>
            <a:pPr marL="457200" indent="-457200"/>
            <a:r>
              <a:rPr lang="en-US">
                <a:solidFill>
                  <a:srgbClr val="000000"/>
                </a:solidFill>
              </a:rPr>
              <a:t>Amount of non-equity financing relative to the proxy firm.  Adjust project beta if necessary.</a:t>
            </a:r>
          </a:p>
          <a:p>
            <a:pPr marL="457200" indent="-457200"/>
            <a:r>
              <a:rPr lang="en-US">
                <a:solidFill>
                  <a:srgbClr val="000000"/>
                </a:solidFill>
              </a:rPr>
              <a:t>Standard problems in the use of CAPM.  Potential insolvency is a total-risk problem rather than just systematic risk (CAPM).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Qualifications to Using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Group-Specific </a:t>
            </a:r>
            <a:r>
              <a:rPr lang="en-US" sz="4000" b="1" dirty="0"/>
              <a:t>Rates</a:t>
            </a:r>
          </a:p>
        </p:txBody>
      </p:sp>
    </p:spTree>
    <p:extLst>
      <p:ext uri="{BB962C8B-B14F-4D97-AF65-F5344CB8AC3E}">
        <p14:creationId xmlns:p14="http://schemas.microsoft.com/office/powerpoint/2010/main" xmlns="" val="3738787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800600"/>
          </a:xfrm>
          <a:noFill/>
          <a:ln/>
        </p:spPr>
        <p:txBody>
          <a:bodyPr>
            <a:no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sz="2800" dirty="0"/>
              <a:t>Risk-Adjusted Discount Rate Approach (RADR) 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2800" dirty="0"/>
              <a:t>The required return is increased (decreased) relative to the firm’s overall cost of capital for projects or groups showing greater (smaller) than “average” risk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b="1" dirty="0"/>
              <a:t>Advantages of risk adjusted discount </a:t>
            </a:r>
            <a:r>
              <a:rPr lang="en-US" sz="2800" b="1" dirty="0" smtClean="0"/>
              <a:t>rate</a:t>
            </a:r>
            <a:endParaRPr lang="en-US" sz="2800" dirty="0"/>
          </a:p>
          <a:p>
            <a:r>
              <a:rPr lang="en-US" sz="2800" dirty="0" smtClean="0"/>
              <a:t>It </a:t>
            </a:r>
            <a:r>
              <a:rPr lang="en-US" sz="2800" dirty="0"/>
              <a:t>is simple and can be easily understood.</a:t>
            </a:r>
          </a:p>
          <a:p>
            <a:r>
              <a:rPr lang="en-US" sz="2800" dirty="0"/>
              <a:t>It has a great deal of intuitive appeal for risk-averse </a:t>
            </a:r>
            <a:r>
              <a:rPr lang="en-US" sz="2800" dirty="0" smtClean="0"/>
              <a:t>managers.</a:t>
            </a:r>
            <a:endParaRPr lang="en-US" sz="2800" dirty="0"/>
          </a:p>
          <a:p>
            <a:r>
              <a:rPr lang="en-US" sz="2800" dirty="0"/>
              <a:t>It incorporates an attitude towards uncertainty.</a:t>
            </a:r>
          </a:p>
          <a:p>
            <a:pPr marL="0" indent="0">
              <a:buFont typeface="Monotype Sorts" pitchFamily="2" charset="2"/>
              <a:buNone/>
            </a:pPr>
            <a:endParaRPr lang="en-US" sz="2800" dirty="0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0010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900" b="1" dirty="0"/>
              <a:t>Project Evaluation Based </a:t>
            </a:r>
            <a:r>
              <a:rPr lang="en-US" sz="3900" b="1" dirty="0" smtClean="0"/>
              <a:t>on Total </a:t>
            </a:r>
            <a:r>
              <a:rPr lang="en-US" sz="3900" b="1" dirty="0"/>
              <a:t>Risk</a:t>
            </a:r>
          </a:p>
        </p:txBody>
      </p:sp>
    </p:spTree>
    <p:extLst>
      <p:ext uri="{BB962C8B-B14F-4D97-AF65-F5344CB8AC3E}">
        <p14:creationId xmlns:p14="http://schemas.microsoft.com/office/powerpoint/2010/main" xmlns="" val="1012759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>
          <a:xfrm>
            <a:off x="419894" y="76200"/>
            <a:ext cx="73914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RADR and NPV</a:t>
            </a:r>
          </a:p>
        </p:txBody>
      </p:sp>
      <p:sp>
        <p:nvSpPr>
          <p:cNvPr id="97285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>
            <a:off x="1600200" y="5029200"/>
            <a:ext cx="56388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3109913" y="6081713"/>
            <a:ext cx="27892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000000"/>
                </a:solidFill>
              </a:rPr>
              <a:t>Discount Rate (%)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1433513" y="5700713"/>
            <a:ext cx="542456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0         3         </a:t>
            </a:r>
            <a:r>
              <a:rPr lang="en-US" sz="2400" dirty="0" smtClean="0"/>
              <a:t>      </a:t>
            </a:r>
            <a:r>
              <a:rPr lang="en-US" sz="2400" dirty="0"/>
              <a:t>6       </a:t>
            </a:r>
            <a:r>
              <a:rPr lang="en-US" sz="2400" dirty="0" smtClean="0"/>
              <a:t>      </a:t>
            </a:r>
            <a:r>
              <a:rPr lang="en-US" sz="2400" dirty="0"/>
              <a:t>9        </a:t>
            </a:r>
            <a:r>
              <a:rPr lang="en-US" sz="2400" dirty="0" smtClean="0"/>
              <a:t>   </a:t>
            </a:r>
            <a:r>
              <a:rPr lang="en-US" sz="2400" dirty="0"/>
              <a:t>12       </a:t>
            </a:r>
            <a:r>
              <a:rPr lang="en-US" sz="2400" dirty="0" smtClean="0"/>
              <a:t>   15</a:t>
            </a:r>
            <a:endParaRPr lang="en-US" sz="2400" dirty="0"/>
          </a:p>
        </p:txBody>
      </p:sp>
      <p:sp>
        <p:nvSpPr>
          <p:cNvPr id="97289" name="Line 9"/>
          <p:cNvSpPr>
            <a:spLocks noChangeShapeType="1"/>
          </p:cNvSpPr>
          <p:nvPr/>
        </p:nvSpPr>
        <p:spPr bwMode="auto">
          <a:xfrm flipV="1">
            <a:off x="66294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0" name="Line 10"/>
          <p:cNvSpPr>
            <a:spLocks noChangeShapeType="1"/>
          </p:cNvSpPr>
          <p:nvPr/>
        </p:nvSpPr>
        <p:spPr bwMode="auto">
          <a:xfrm flipV="1">
            <a:off x="4572000" y="3962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1" name="Line 11"/>
          <p:cNvSpPr>
            <a:spLocks noChangeShapeType="1"/>
          </p:cNvSpPr>
          <p:nvPr/>
        </p:nvSpPr>
        <p:spPr bwMode="auto">
          <a:xfrm flipV="1">
            <a:off x="35052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2" name="Line 12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3" name="Line 13"/>
          <p:cNvSpPr>
            <a:spLocks noChangeShapeType="1"/>
          </p:cNvSpPr>
          <p:nvPr/>
        </p:nvSpPr>
        <p:spPr bwMode="auto">
          <a:xfrm flipV="1">
            <a:off x="55626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4" name="Line 14"/>
          <p:cNvSpPr>
            <a:spLocks noChangeShapeType="1"/>
          </p:cNvSpPr>
          <p:nvPr/>
        </p:nvSpPr>
        <p:spPr bwMode="auto">
          <a:xfrm>
            <a:off x="1600200" y="41910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5" name="Line 15"/>
          <p:cNvSpPr>
            <a:spLocks noChangeShapeType="1"/>
          </p:cNvSpPr>
          <p:nvPr/>
        </p:nvSpPr>
        <p:spPr bwMode="auto">
          <a:xfrm>
            <a:off x="1600200" y="33528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6" name="Line 16"/>
          <p:cNvSpPr>
            <a:spLocks noChangeShapeType="1"/>
          </p:cNvSpPr>
          <p:nvPr/>
        </p:nvSpPr>
        <p:spPr bwMode="auto">
          <a:xfrm>
            <a:off x="1600200" y="2514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7" name="Line 17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298" name="Oval 18"/>
          <p:cNvSpPr>
            <a:spLocks noChangeArrowheads="1"/>
          </p:cNvSpPr>
          <p:nvPr/>
        </p:nvSpPr>
        <p:spPr bwMode="auto">
          <a:xfrm>
            <a:off x="15303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9" name="Freeform 19"/>
          <p:cNvSpPr>
            <a:spLocks/>
          </p:cNvSpPr>
          <p:nvPr/>
        </p:nvSpPr>
        <p:spPr bwMode="auto">
          <a:xfrm>
            <a:off x="1676400" y="2743200"/>
            <a:ext cx="5867400" cy="3429000"/>
          </a:xfrm>
          <a:custGeom>
            <a:avLst/>
            <a:gdLst>
              <a:gd name="T0" fmla="*/ 0 w 2641"/>
              <a:gd name="T1" fmla="*/ 0 h 1585"/>
              <a:gd name="T2" fmla="*/ 1152 w 2641"/>
              <a:gd name="T3" fmla="*/ 768 h 1585"/>
              <a:gd name="T4" fmla="*/ 2352 w 2641"/>
              <a:gd name="T5" fmla="*/ 1440 h 1585"/>
              <a:gd name="T6" fmla="*/ 2640 w 2641"/>
              <a:gd name="T7" fmla="*/ 1584 h 1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41" h="1585">
                <a:moveTo>
                  <a:pt x="0" y="0"/>
                </a:moveTo>
                <a:lnTo>
                  <a:pt x="1152" y="768"/>
                </a:lnTo>
                <a:lnTo>
                  <a:pt x="2352" y="1440"/>
                </a:lnTo>
                <a:lnTo>
                  <a:pt x="2640" y="1584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0" name="Oval 20"/>
          <p:cNvSpPr>
            <a:spLocks noChangeArrowheads="1"/>
          </p:cNvSpPr>
          <p:nvPr/>
        </p:nvSpPr>
        <p:spPr bwMode="auto">
          <a:xfrm>
            <a:off x="5105400" y="480060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1" name="Oval 21"/>
          <p:cNvSpPr>
            <a:spLocks noChangeArrowheads="1"/>
          </p:cNvSpPr>
          <p:nvPr/>
        </p:nvSpPr>
        <p:spPr bwMode="auto">
          <a:xfrm>
            <a:off x="6553200" y="563880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3" name="Rectangle 23"/>
          <p:cNvSpPr>
            <a:spLocks noChangeArrowheads="1"/>
          </p:cNvSpPr>
          <p:nvPr/>
        </p:nvSpPr>
        <p:spPr bwMode="auto">
          <a:xfrm>
            <a:off x="6781800" y="4038600"/>
            <a:ext cx="2058988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42B200"/>
                </a:solidFill>
              </a:rPr>
              <a:t>RADR – “high” </a:t>
            </a:r>
          </a:p>
          <a:p>
            <a:pPr algn="ctr"/>
            <a:r>
              <a:rPr lang="en-US" sz="2000">
                <a:solidFill>
                  <a:srgbClr val="42B200"/>
                </a:solidFill>
              </a:rPr>
              <a:t>risk at 15%</a:t>
            </a:r>
          </a:p>
          <a:p>
            <a:pPr algn="ctr"/>
            <a:r>
              <a:rPr lang="en-US" sz="2000">
                <a:solidFill>
                  <a:srgbClr val="42B200"/>
                </a:solidFill>
              </a:rPr>
              <a:t>(Reject!)</a:t>
            </a:r>
          </a:p>
        </p:txBody>
      </p:sp>
      <p:sp>
        <p:nvSpPr>
          <p:cNvPr id="97304" name="Rectangle 24"/>
          <p:cNvSpPr>
            <a:spLocks noChangeArrowheads="1"/>
          </p:cNvSpPr>
          <p:nvPr/>
        </p:nvSpPr>
        <p:spPr bwMode="auto">
          <a:xfrm>
            <a:off x="4419600" y="3124200"/>
            <a:ext cx="2297113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</a:rPr>
              <a:t>RADR – “low” </a:t>
            </a:r>
          </a:p>
          <a:p>
            <a:pPr algn="ctr"/>
            <a:r>
              <a:rPr lang="en-US" sz="2400">
                <a:solidFill>
                  <a:schemeClr val="tx2"/>
                </a:solidFill>
              </a:rPr>
              <a:t>risk at 10%</a:t>
            </a:r>
          </a:p>
          <a:p>
            <a:pPr algn="ctr"/>
            <a:r>
              <a:rPr lang="en-US" sz="2400">
                <a:solidFill>
                  <a:schemeClr val="tx2"/>
                </a:solidFill>
              </a:rPr>
              <a:t>(Accept!)</a:t>
            </a:r>
          </a:p>
        </p:txBody>
      </p:sp>
      <p:sp>
        <p:nvSpPr>
          <p:cNvPr id="97305" name="Line 25"/>
          <p:cNvSpPr>
            <a:spLocks noChangeShapeType="1"/>
          </p:cNvSpPr>
          <p:nvPr/>
        </p:nvSpPr>
        <p:spPr bwMode="auto">
          <a:xfrm flipH="1">
            <a:off x="5257800" y="4267200"/>
            <a:ext cx="381000" cy="5334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7" name="Line 27"/>
          <p:cNvSpPr>
            <a:spLocks noChangeShapeType="1"/>
          </p:cNvSpPr>
          <p:nvPr/>
        </p:nvSpPr>
        <p:spPr bwMode="auto">
          <a:xfrm flipH="1">
            <a:off x="6705600" y="5029200"/>
            <a:ext cx="990600" cy="6096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7308" name="Rectangle 28"/>
          <p:cNvSpPr>
            <a:spLocks noChangeArrowheads="1"/>
          </p:cNvSpPr>
          <p:nvPr/>
        </p:nvSpPr>
        <p:spPr bwMode="auto">
          <a:xfrm>
            <a:off x="4333875" y="1828800"/>
            <a:ext cx="4094163" cy="12033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Adjusting for risk correctly</a:t>
            </a:r>
          </a:p>
          <a:p>
            <a:pPr algn="ctr"/>
            <a:r>
              <a:rPr lang="en-US" sz="2400"/>
              <a:t>may influence the ultimate</a:t>
            </a:r>
          </a:p>
          <a:p>
            <a:pPr algn="ctr"/>
            <a:r>
              <a:rPr lang="en-US" sz="2400"/>
              <a:t>Project decision.</a:t>
            </a:r>
          </a:p>
        </p:txBody>
      </p:sp>
      <p:sp>
        <p:nvSpPr>
          <p:cNvPr id="97310" name="Rectangle 30"/>
          <p:cNvSpPr>
            <a:spLocks noChangeArrowheads="1"/>
          </p:cNvSpPr>
          <p:nvPr/>
        </p:nvSpPr>
        <p:spPr bwMode="auto">
          <a:xfrm rot="16200000">
            <a:off x="-629443" y="3647281"/>
            <a:ext cx="27733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Net Present Value</a:t>
            </a:r>
          </a:p>
        </p:txBody>
      </p:sp>
      <p:sp>
        <p:nvSpPr>
          <p:cNvPr id="97311" name="Rectangle 31"/>
          <p:cNvSpPr>
            <a:spLocks noChangeArrowheads="1"/>
          </p:cNvSpPr>
          <p:nvPr/>
        </p:nvSpPr>
        <p:spPr bwMode="auto">
          <a:xfrm>
            <a:off x="823913" y="1890713"/>
            <a:ext cx="10302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$000s</a:t>
            </a:r>
          </a:p>
        </p:txBody>
      </p:sp>
      <p:sp>
        <p:nvSpPr>
          <p:cNvPr id="97312" name="Rectangle 32"/>
          <p:cNvSpPr>
            <a:spLocks noChangeArrowheads="1"/>
          </p:cNvSpPr>
          <p:nvPr/>
        </p:nvSpPr>
        <p:spPr bwMode="auto">
          <a:xfrm>
            <a:off x="1052513" y="2271713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15</a:t>
            </a:r>
          </a:p>
        </p:txBody>
      </p:sp>
      <p:sp>
        <p:nvSpPr>
          <p:cNvPr id="97313" name="Rectangle 33"/>
          <p:cNvSpPr>
            <a:spLocks noChangeArrowheads="1"/>
          </p:cNvSpPr>
          <p:nvPr/>
        </p:nvSpPr>
        <p:spPr bwMode="auto">
          <a:xfrm>
            <a:off x="1052513" y="3109913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10</a:t>
            </a:r>
          </a:p>
        </p:txBody>
      </p:sp>
      <p:sp>
        <p:nvSpPr>
          <p:cNvPr id="97314" name="Rectangle 34"/>
          <p:cNvSpPr>
            <a:spLocks noChangeArrowheads="1"/>
          </p:cNvSpPr>
          <p:nvPr/>
        </p:nvSpPr>
        <p:spPr bwMode="auto">
          <a:xfrm>
            <a:off x="1128713" y="4024313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5</a:t>
            </a:r>
          </a:p>
        </p:txBody>
      </p:sp>
      <p:sp>
        <p:nvSpPr>
          <p:cNvPr id="97315" name="Rectangle 35"/>
          <p:cNvSpPr>
            <a:spLocks noChangeArrowheads="1"/>
          </p:cNvSpPr>
          <p:nvPr/>
        </p:nvSpPr>
        <p:spPr bwMode="auto">
          <a:xfrm>
            <a:off x="1128713" y="4862513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0</a:t>
            </a:r>
          </a:p>
        </p:txBody>
      </p:sp>
      <p:sp>
        <p:nvSpPr>
          <p:cNvPr id="97316" name="Rectangle 36"/>
          <p:cNvSpPr>
            <a:spLocks noChangeArrowheads="1"/>
          </p:cNvSpPr>
          <p:nvPr/>
        </p:nvSpPr>
        <p:spPr bwMode="auto">
          <a:xfrm>
            <a:off x="1052513" y="5395913"/>
            <a:ext cx="4524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xmlns="" val="324414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467600" cy="42672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Probability Distribution Approach 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Acceptance of a single project with a positive NPV depends on the dispersion of NPVs and the utility preferences of management.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3914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Project Evaluation Based on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Total </a:t>
            </a:r>
            <a:r>
              <a:rPr lang="en-US" sz="4000" b="1" dirty="0"/>
              <a:t>Risk</a:t>
            </a:r>
          </a:p>
        </p:txBody>
      </p:sp>
    </p:spTree>
    <p:extLst>
      <p:ext uri="{BB962C8B-B14F-4D97-AF65-F5344CB8AC3E}">
        <p14:creationId xmlns:p14="http://schemas.microsoft.com/office/powerpoint/2010/main" xmlns="" val="1240598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rc 2"/>
          <p:cNvSpPr>
            <a:spLocks/>
          </p:cNvSpPr>
          <p:nvPr/>
        </p:nvSpPr>
        <p:spPr bwMode="auto">
          <a:xfrm rot="5400000">
            <a:off x="1942306" y="2953544"/>
            <a:ext cx="3144838" cy="1504950"/>
          </a:xfrm>
          <a:custGeom>
            <a:avLst/>
            <a:gdLst>
              <a:gd name="G0" fmla="+- 11 0 0"/>
              <a:gd name="G1" fmla="+- 21600 0 0"/>
              <a:gd name="G2" fmla="+- 21600 0 0"/>
              <a:gd name="T0" fmla="*/ 0 w 21611"/>
              <a:gd name="T1" fmla="*/ 0 h 21600"/>
              <a:gd name="T2" fmla="*/ 21611 w 21611"/>
              <a:gd name="T3" fmla="*/ 21600 h 21600"/>
              <a:gd name="T4" fmla="*/ 11 w 2161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1" h="21600" fill="none" extrusionOk="0">
                <a:moveTo>
                  <a:pt x="0" y="0"/>
                </a:moveTo>
                <a:cubicBezTo>
                  <a:pt x="3" y="0"/>
                  <a:pt x="7" y="-1"/>
                  <a:pt x="11" y="0"/>
                </a:cubicBezTo>
                <a:cubicBezTo>
                  <a:pt x="11940" y="0"/>
                  <a:pt x="21611" y="9670"/>
                  <a:pt x="21611" y="21600"/>
                </a:cubicBezTo>
              </a:path>
              <a:path w="21611" h="21600" stroke="0" extrusionOk="0">
                <a:moveTo>
                  <a:pt x="0" y="0"/>
                </a:moveTo>
                <a:cubicBezTo>
                  <a:pt x="3" y="0"/>
                  <a:pt x="7" y="-1"/>
                  <a:pt x="11" y="0"/>
                </a:cubicBezTo>
                <a:cubicBezTo>
                  <a:pt x="11940" y="0"/>
                  <a:pt x="21611" y="9670"/>
                  <a:pt x="21611" y="21600"/>
                </a:cubicBezTo>
                <a:lnTo>
                  <a:pt x="11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565150" y="228600"/>
            <a:ext cx="80010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Firm-Portfolio Approach</a:t>
            </a:r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4197350" y="4806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3816350" y="4121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50355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Oval 9"/>
          <p:cNvSpPr>
            <a:spLocks noChangeArrowheads="1"/>
          </p:cNvSpPr>
          <p:nvPr/>
        </p:nvSpPr>
        <p:spPr bwMode="auto">
          <a:xfrm>
            <a:off x="4883150" y="3892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Oval 10"/>
          <p:cNvSpPr>
            <a:spLocks noChangeArrowheads="1"/>
          </p:cNvSpPr>
          <p:nvPr/>
        </p:nvSpPr>
        <p:spPr bwMode="auto">
          <a:xfrm>
            <a:off x="44259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Oval 11"/>
          <p:cNvSpPr>
            <a:spLocks noChangeArrowheads="1"/>
          </p:cNvSpPr>
          <p:nvPr/>
        </p:nvSpPr>
        <p:spPr bwMode="auto">
          <a:xfrm>
            <a:off x="48831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Oval 12"/>
          <p:cNvSpPr>
            <a:spLocks noChangeArrowheads="1"/>
          </p:cNvSpPr>
          <p:nvPr/>
        </p:nvSpPr>
        <p:spPr bwMode="auto">
          <a:xfrm>
            <a:off x="5187950" y="2749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3" name="Oval 13"/>
          <p:cNvSpPr>
            <a:spLocks noChangeArrowheads="1"/>
          </p:cNvSpPr>
          <p:nvPr/>
        </p:nvSpPr>
        <p:spPr bwMode="auto">
          <a:xfrm>
            <a:off x="52641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Oval 14"/>
          <p:cNvSpPr>
            <a:spLocks noChangeArrowheads="1"/>
          </p:cNvSpPr>
          <p:nvPr/>
        </p:nvSpPr>
        <p:spPr bwMode="auto">
          <a:xfrm>
            <a:off x="60261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5" name="Oval 15"/>
          <p:cNvSpPr>
            <a:spLocks noChangeArrowheads="1"/>
          </p:cNvSpPr>
          <p:nvPr/>
        </p:nvSpPr>
        <p:spPr bwMode="auto">
          <a:xfrm>
            <a:off x="5797550" y="3816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6" name="Oval 16"/>
          <p:cNvSpPr>
            <a:spLocks noChangeArrowheads="1"/>
          </p:cNvSpPr>
          <p:nvPr/>
        </p:nvSpPr>
        <p:spPr bwMode="auto">
          <a:xfrm>
            <a:off x="5873750" y="4273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 flipH="1">
            <a:off x="1600200" y="5943600"/>
            <a:ext cx="5486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8" name="Line 18"/>
          <p:cNvSpPr>
            <a:spLocks noChangeShapeType="1"/>
          </p:cNvSpPr>
          <p:nvPr/>
        </p:nvSpPr>
        <p:spPr bwMode="auto">
          <a:xfrm flipV="1">
            <a:off x="1600200" y="1981200"/>
            <a:ext cx="0" cy="396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9" name="Oval 19"/>
          <p:cNvSpPr>
            <a:spLocks noChangeArrowheads="1"/>
          </p:cNvSpPr>
          <p:nvPr/>
        </p:nvSpPr>
        <p:spPr bwMode="auto">
          <a:xfrm>
            <a:off x="4349750" y="3359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80" name="Arc 20"/>
          <p:cNvSpPr>
            <a:spLocks/>
          </p:cNvSpPr>
          <p:nvPr/>
        </p:nvSpPr>
        <p:spPr bwMode="auto">
          <a:xfrm rot="5400000">
            <a:off x="1848644" y="3002756"/>
            <a:ext cx="2949575" cy="1281113"/>
          </a:xfrm>
          <a:custGeom>
            <a:avLst/>
            <a:gdLst>
              <a:gd name="G0" fmla="+- 12 0 0"/>
              <a:gd name="G1" fmla="+- 21600 0 0"/>
              <a:gd name="G2" fmla="+- 21600 0 0"/>
              <a:gd name="T0" fmla="*/ 0 w 21612"/>
              <a:gd name="T1" fmla="*/ 0 h 21600"/>
              <a:gd name="T2" fmla="*/ 21612 w 21612"/>
              <a:gd name="T3" fmla="*/ 21600 h 21600"/>
              <a:gd name="T4" fmla="*/ 12 w 2161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2" h="21600" fill="none" extrusionOk="0">
                <a:moveTo>
                  <a:pt x="0" y="0"/>
                </a:moveTo>
                <a:cubicBezTo>
                  <a:pt x="4" y="0"/>
                  <a:pt x="8" y="-1"/>
                  <a:pt x="12" y="0"/>
                </a:cubicBezTo>
                <a:cubicBezTo>
                  <a:pt x="11941" y="0"/>
                  <a:pt x="21612" y="9670"/>
                  <a:pt x="21612" y="21600"/>
                </a:cubicBezTo>
              </a:path>
              <a:path w="21612" h="21600" stroke="0" extrusionOk="0">
                <a:moveTo>
                  <a:pt x="0" y="0"/>
                </a:moveTo>
                <a:cubicBezTo>
                  <a:pt x="4" y="0"/>
                  <a:pt x="8" y="-1"/>
                  <a:pt x="12" y="0"/>
                </a:cubicBezTo>
                <a:cubicBezTo>
                  <a:pt x="11941" y="0"/>
                  <a:pt x="21612" y="9670"/>
                  <a:pt x="21612" y="21600"/>
                </a:cubicBezTo>
                <a:lnTo>
                  <a:pt x="12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1" name="Arc 21"/>
          <p:cNvSpPr>
            <a:spLocks/>
          </p:cNvSpPr>
          <p:nvPr/>
        </p:nvSpPr>
        <p:spPr bwMode="auto">
          <a:xfrm rot="5400000">
            <a:off x="1837531" y="3029744"/>
            <a:ext cx="2697163" cy="1038225"/>
          </a:xfrm>
          <a:custGeom>
            <a:avLst/>
            <a:gdLst>
              <a:gd name="G0" fmla="+- 13 0 0"/>
              <a:gd name="G1" fmla="+- 21600 0 0"/>
              <a:gd name="G2" fmla="+- 21600 0 0"/>
              <a:gd name="T0" fmla="*/ 0 w 21613"/>
              <a:gd name="T1" fmla="*/ 0 h 21600"/>
              <a:gd name="T2" fmla="*/ 21613 w 21613"/>
              <a:gd name="T3" fmla="*/ 21600 h 21600"/>
              <a:gd name="T4" fmla="*/ 13 w 216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3" h="21600" fill="none" extrusionOk="0">
                <a:moveTo>
                  <a:pt x="0" y="0"/>
                </a:moveTo>
                <a:cubicBezTo>
                  <a:pt x="4" y="0"/>
                  <a:pt x="8" y="-1"/>
                  <a:pt x="13" y="0"/>
                </a:cubicBezTo>
                <a:cubicBezTo>
                  <a:pt x="11942" y="0"/>
                  <a:pt x="21613" y="9670"/>
                  <a:pt x="21613" y="21600"/>
                </a:cubicBezTo>
              </a:path>
              <a:path w="21613" h="21600" stroke="0" extrusionOk="0">
                <a:moveTo>
                  <a:pt x="0" y="0"/>
                </a:moveTo>
                <a:cubicBezTo>
                  <a:pt x="4" y="0"/>
                  <a:pt x="8" y="-1"/>
                  <a:pt x="13" y="0"/>
                </a:cubicBezTo>
                <a:cubicBezTo>
                  <a:pt x="11942" y="0"/>
                  <a:pt x="21613" y="9670"/>
                  <a:pt x="21613" y="21600"/>
                </a:cubicBezTo>
                <a:lnTo>
                  <a:pt x="13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2" name="Rectangle 22"/>
          <p:cNvSpPr>
            <a:spLocks noChangeArrowheads="1"/>
          </p:cNvSpPr>
          <p:nvPr/>
        </p:nvSpPr>
        <p:spPr bwMode="auto">
          <a:xfrm>
            <a:off x="4252913" y="35671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B</a:t>
            </a:r>
          </a:p>
        </p:txBody>
      </p:sp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5319713" y="24241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C</a:t>
            </a:r>
          </a:p>
        </p:txBody>
      </p:sp>
      <p:sp>
        <p:nvSpPr>
          <p:cNvPr id="66584" name="Rectangle 24"/>
          <p:cNvSpPr>
            <a:spLocks noChangeArrowheads="1"/>
          </p:cNvSpPr>
          <p:nvPr/>
        </p:nvSpPr>
        <p:spPr bwMode="auto">
          <a:xfrm>
            <a:off x="3490913" y="41005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A</a:t>
            </a:r>
          </a:p>
        </p:txBody>
      </p:sp>
      <p:sp>
        <p:nvSpPr>
          <p:cNvPr id="66585" name="Rectangle 25"/>
          <p:cNvSpPr>
            <a:spLocks noChangeArrowheads="1"/>
          </p:cNvSpPr>
          <p:nvPr/>
        </p:nvSpPr>
        <p:spPr bwMode="auto">
          <a:xfrm>
            <a:off x="6462713" y="2043113"/>
            <a:ext cx="19081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Indifference</a:t>
            </a:r>
          </a:p>
          <a:p>
            <a:pPr algn="ctr"/>
            <a:r>
              <a:rPr lang="en-US" sz="2400">
                <a:solidFill>
                  <a:schemeClr val="hlink"/>
                </a:solidFill>
              </a:rPr>
              <a:t>Curves</a:t>
            </a:r>
          </a:p>
        </p:txBody>
      </p:sp>
      <p:sp>
        <p:nvSpPr>
          <p:cNvPr id="66586" name="Line 26"/>
          <p:cNvSpPr>
            <a:spLocks noChangeShapeType="1"/>
          </p:cNvSpPr>
          <p:nvPr/>
        </p:nvSpPr>
        <p:spPr bwMode="auto">
          <a:xfrm flipH="1">
            <a:off x="4419600" y="2286000"/>
            <a:ext cx="1828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87" name="Rectangle 27"/>
          <p:cNvSpPr>
            <a:spLocks noChangeArrowheads="1"/>
          </p:cNvSpPr>
          <p:nvPr/>
        </p:nvSpPr>
        <p:spPr bwMode="auto">
          <a:xfrm>
            <a:off x="2500313" y="6005513"/>
            <a:ext cx="363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STANDARD DEVIATION</a:t>
            </a:r>
          </a:p>
        </p:txBody>
      </p:sp>
      <p:sp>
        <p:nvSpPr>
          <p:cNvPr id="66588" name="Rectangle 28"/>
          <p:cNvSpPr>
            <a:spLocks noChangeArrowheads="1"/>
          </p:cNvSpPr>
          <p:nvPr/>
        </p:nvSpPr>
        <p:spPr bwMode="auto">
          <a:xfrm rot="16200000">
            <a:off x="-782637" y="3725862"/>
            <a:ext cx="4159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EXPECTED VALUE OF NPV</a:t>
            </a:r>
          </a:p>
        </p:txBody>
      </p:sp>
      <p:sp>
        <p:nvSpPr>
          <p:cNvPr id="66589" name="Rectangle 29"/>
          <p:cNvSpPr>
            <a:spLocks noChangeArrowheads="1"/>
          </p:cNvSpPr>
          <p:nvPr/>
        </p:nvSpPr>
        <p:spPr bwMode="auto">
          <a:xfrm>
            <a:off x="6538913" y="4557713"/>
            <a:ext cx="2214562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Curves show</a:t>
            </a:r>
          </a:p>
          <a:p>
            <a:pPr algn="ctr"/>
            <a:r>
              <a:rPr lang="en-US" sz="2400"/>
              <a:t>“HIGH”</a:t>
            </a:r>
          </a:p>
          <a:p>
            <a:pPr algn="ctr"/>
            <a:r>
              <a:rPr lang="en-US" sz="2400"/>
              <a:t>Risk Aversion</a:t>
            </a:r>
          </a:p>
        </p:txBody>
      </p:sp>
    </p:spTree>
    <p:extLst>
      <p:ext uri="{BB962C8B-B14F-4D97-AF65-F5344CB8AC3E}">
        <p14:creationId xmlns:p14="http://schemas.microsoft.com/office/powerpoint/2010/main" xmlns="" val="2175024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>
          <a:xfrm>
            <a:off x="559594" y="152400"/>
            <a:ext cx="70866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Firm-Portfolio Approach</a:t>
            </a:r>
          </a:p>
        </p:txBody>
      </p:sp>
      <p:sp>
        <p:nvSpPr>
          <p:cNvPr id="68613" name="Oval 5"/>
          <p:cNvSpPr>
            <a:spLocks noChangeArrowheads="1"/>
          </p:cNvSpPr>
          <p:nvPr/>
        </p:nvSpPr>
        <p:spPr bwMode="auto">
          <a:xfrm>
            <a:off x="4197350" y="4806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Oval 6"/>
          <p:cNvSpPr>
            <a:spLocks noChangeArrowheads="1"/>
          </p:cNvSpPr>
          <p:nvPr/>
        </p:nvSpPr>
        <p:spPr bwMode="auto">
          <a:xfrm>
            <a:off x="3816350" y="4121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50355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4883150" y="3892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Oval 9"/>
          <p:cNvSpPr>
            <a:spLocks noChangeArrowheads="1"/>
          </p:cNvSpPr>
          <p:nvPr/>
        </p:nvSpPr>
        <p:spPr bwMode="auto">
          <a:xfrm>
            <a:off x="44259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48831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Oval 11"/>
          <p:cNvSpPr>
            <a:spLocks noChangeArrowheads="1"/>
          </p:cNvSpPr>
          <p:nvPr/>
        </p:nvSpPr>
        <p:spPr bwMode="auto">
          <a:xfrm>
            <a:off x="5187950" y="2749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0" name="Oval 12"/>
          <p:cNvSpPr>
            <a:spLocks noChangeArrowheads="1"/>
          </p:cNvSpPr>
          <p:nvPr/>
        </p:nvSpPr>
        <p:spPr bwMode="auto">
          <a:xfrm>
            <a:off x="52641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1" name="Oval 13"/>
          <p:cNvSpPr>
            <a:spLocks noChangeArrowheads="1"/>
          </p:cNvSpPr>
          <p:nvPr/>
        </p:nvSpPr>
        <p:spPr bwMode="auto">
          <a:xfrm>
            <a:off x="60261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2" name="Oval 14"/>
          <p:cNvSpPr>
            <a:spLocks noChangeArrowheads="1"/>
          </p:cNvSpPr>
          <p:nvPr/>
        </p:nvSpPr>
        <p:spPr bwMode="auto">
          <a:xfrm>
            <a:off x="5797550" y="3816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Oval 15"/>
          <p:cNvSpPr>
            <a:spLocks noChangeArrowheads="1"/>
          </p:cNvSpPr>
          <p:nvPr/>
        </p:nvSpPr>
        <p:spPr bwMode="auto">
          <a:xfrm>
            <a:off x="5873750" y="4273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4" name="Line 16"/>
          <p:cNvSpPr>
            <a:spLocks noChangeShapeType="1"/>
          </p:cNvSpPr>
          <p:nvPr/>
        </p:nvSpPr>
        <p:spPr bwMode="auto">
          <a:xfrm flipH="1">
            <a:off x="1600200" y="5943600"/>
            <a:ext cx="5486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5" name="Line 17"/>
          <p:cNvSpPr>
            <a:spLocks noChangeShapeType="1"/>
          </p:cNvSpPr>
          <p:nvPr/>
        </p:nvSpPr>
        <p:spPr bwMode="auto">
          <a:xfrm flipV="1">
            <a:off x="1600200" y="1981200"/>
            <a:ext cx="0" cy="396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6" name="Arc 18"/>
          <p:cNvSpPr>
            <a:spLocks/>
          </p:cNvSpPr>
          <p:nvPr/>
        </p:nvSpPr>
        <p:spPr bwMode="auto">
          <a:xfrm rot="5400000">
            <a:off x="2515394" y="2058194"/>
            <a:ext cx="2439988" cy="2209800"/>
          </a:xfrm>
          <a:custGeom>
            <a:avLst/>
            <a:gdLst>
              <a:gd name="G0" fmla="+- 14 0 0"/>
              <a:gd name="G1" fmla="+- 21600 0 0"/>
              <a:gd name="G2" fmla="+- 21600 0 0"/>
              <a:gd name="T0" fmla="*/ 0 w 21614"/>
              <a:gd name="T1" fmla="*/ 0 h 21600"/>
              <a:gd name="T2" fmla="*/ 21614 w 21614"/>
              <a:gd name="T3" fmla="*/ 21600 h 21600"/>
              <a:gd name="T4" fmla="*/ 14 w 2161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4" h="21600" fill="none" extrusionOk="0">
                <a:moveTo>
                  <a:pt x="0" y="0"/>
                </a:moveTo>
                <a:cubicBezTo>
                  <a:pt x="4" y="0"/>
                  <a:pt x="9" y="-1"/>
                  <a:pt x="14" y="0"/>
                </a:cubicBezTo>
                <a:cubicBezTo>
                  <a:pt x="11943" y="0"/>
                  <a:pt x="21614" y="9670"/>
                  <a:pt x="21614" y="21600"/>
                </a:cubicBezTo>
              </a:path>
              <a:path w="21614" h="21600" stroke="0" extrusionOk="0">
                <a:moveTo>
                  <a:pt x="0" y="0"/>
                </a:moveTo>
                <a:cubicBezTo>
                  <a:pt x="4" y="0"/>
                  <a:pt x="9" y="-1"/>
                  <a:pt x="14" y="0"/>
                </a:cubicBezTo>
                <a:cubicBezTo>
                  <a:pt x="11943" y="0"/>
                  <a:pt x="21614" y="9670"/>
                  <a:pt x="21614" y="21600"/>
                </a:cubicBezTo>
                <a:lnTo>
                  <a:pt x="14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7" name="Oval 19"/>
          <p:cNvSpPr>
            <a:spLocks noChangeArrowheads="1"/>
          </p:cNvSpPr>
          <p:nvPr/>
        </p:nvSpPr>
        <p:spPr bwMode="auto">
          <a:xfrm>
            <a:off x="4349750" y="3359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8" name="Arc 20"/>
          <p:cNvSpPr>
            <a:spLocks/>
          </p:cNvSpPr>
          <p:nvPr/>
        </p:nvSpPr>
        <p:spPr bwMode="auto">
          <a:xfrm rot="5400000">
            <a:off x="2467769" y="2143919"/>
            <a:ext cx="2001838" cy="1638300"/>
          </a:xfrm>
          <a:custGeom>
            <a:avLst/>
            <a:gdLst>
              <a:gd name="G0" fmla="+- 17 0 0"/>
              <a:gd name="G1" fmla="+- 21600 0 0"/>
              <a:gd name="G2" fmla="+- 21600 0 0"/>
              <a:gd name="T0" fmla="*/ 0 w 21617"/>
              <a:gd name="T1" fmla="*/ 0 h 21600"/>
              <a:gd name="T2" fmla="*/ 21617 w 21617"/>
              <a:gd name="T3" fmla="*/ 21600 h 21600"/>
              <a:gd name="T4" fmla="*/ 17 w 2161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7" h="21600" fill="none" extrusionOk="0">
                <a:moveTo>
                  <a:pt x="0" y="0"/>
                </a:moveTo>
                <a:cubicBezTo>
                  <a:pt x="5" y="0"/>
                  <a:pt x="11" y="-1"/>
                  <a:pt x="17" y="0"/>
                </a:cubicBezTo>
                <a:cubicBezTo>
                  <a:pt x="11946" y="0"/>
                  <a:pt x="21617" y="9670"/>
                  <a:pt x="21617" y="21600"/>
                </a:cubicBezTo>
              </a:path>
              <a:path w="21617" h="21600" stroke="0" extrusionOk="0">
                <a:moveTo>
                  <a:pt x="0" y="0"/>
                </a:moveTo>
                <a:cubicBezTo>
                  <a:pt x="5" y="0"/>
                  <a:pt x="11" y="-1"/>
                  <a:pt x="17" y="0"/>
                </a:cubicBezTo>
                <a:cubicBezTo>
                  <a:pt x="11946" y="0"/>
                  <a:pt x="21617" y="9670"/>
                  <a:pt x="21617" y="21600"/>
                </a:cubicBezTo>
                <a:lnTo>
                  <a:pt x="17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9" name="Arc 21"/>
          <p:cNvSpPr>
            <a:spLocks/>
          </p:cNvSpPr>
          <p:nvPr/>
        </p:nvSpPr>
        <p:spPr bwMode="auto">
          <a:xfrm rot="5400000">
            <a:off x="2420144" y="2077244"/>
            <a:ext cx="2287588" cy="1943100"/>
          </a:xfrm>
          <a:custGeom>
            <a:avLst/>
            <a:gdLst>
              <a:gd name="G0" fmla="+- 15 0 0"/>
              <a:gd name="G1" fmla="+- 21600 0 0"/>
              <a:gd name="G2" fmla="+- 21600 0 0"/>
              <a:gd name="T0" fmla="*/ 0 w 21615"/>
              <a:gd name="T1" fmla="*/ 0 h 21600"/>
              <a:gd name="T2" fmla="*/ 21615 w 21615"/>
              <a:gd name="T3" fmla="*/ 21600 h 21600"/>
              <a:gd name="T4" fmla="*/ 15 w 216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15" h="21600" fill="none" extrusionOk="0">
                <a:moveTo>
                  <a:pt x="0" y="0"/>
                </a:moveTo>
                <a:cubicBezTo>
                  <a:pt x="5" y="0"/>
                  <a:pt x="10" y="-1"/>
                  <a:pt x="15" y="0"/>
                </a:cubicBezTo>
                <a:cubicBezTo>
                  <a:pt x="11944" y="0"/>
                  <a:pt x="21615" y="9670"/>
                  <a:pt x="21615" y="21600"/>
                </a:cubicBezTo>
              </a:path>
              <a:path w="21615" h="21600" stroke="0" extrusionOk="0">
                <a:moveTo>
                  <a:pt x="0" y="0"/>
                </a:moveTo>
                <a:cubicBezTo>
                  <a:pt x="5" y="0"/>
                  <a:pt x="10" y="-1"/>
                  <a:pt x="15" y="0"/>
                </a:cubicBezTo>
                <a:cubicBezTo>
                  <a:pt x="11944" y="0"/>
                  <a:pt x="21615" y="9670"/>
                  <a:pt x="21615" y="21600"/>
                </a:cubicBezTo>
                <a:lnTo>
                  <a:pt x="15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0" name="Rectangle 22"/>
          <p:cNvSpPr>
            <a:spLocks noChangeArrowheads="1"/>
          </p:cNvSpPr>
          <p:nvPr/>
        </p:nvSpPr>
        <p:spPr bwMode="auto">
          <a:xfrm>
            <a:off x="4252913" y="35671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B</a:t>
            </a:r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5319713" y="24241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C</a:t>
            </a:r>
          </a:p>
        </p:txBody>
      </p:sp>
      <p:sp>
        <p:nvSpPr>
          <p:cNvPr id="68632" name="Rectangle 24"/>
          <p:cNvSpPr>
            <a:spLocks noChangeArrowheads="1"/>
          </p:cNvSpPr>
          <p:nvPr/>
        </p:nvSpPr>
        <p:spPr bwMode="auto">
          <a:xfrm>
            <a:off x="3490913" y="41005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A</a:t>
            </a:r>
          </a:p>
        </p:txBody>
      </p:sp>
      <p:sp>
        <p:nvSpPr>
          <p:cNvPr id="68633" name="Rectangle 25"/>
          <p:cNvSpPr>
            <a:spLocks noChangeArrowheads="1"/>
          </p:cNvSpPr>
          <p:nvPr/>
        </p:nvSpPr>
        <p:spPr bwMode="auto">
          <a:xfrm>
            <a:off x="6462713" y="2043113"/>
            <a:ext cx="19081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Indifference</a:t>
            </a:r>
          </a:p>
          <a:p>
            <a:pPr algn="ctr"/>
            <a:r>
              <a:rPr lang="en-US" sz="2400">
                <a:solidFill>
                  <a:schemeClr val="hlink"/>
                </a:solidFill>
              </a:rPr>
              <a:t>Curves</a:t>
            </a:r>
          </a:p>
        </p:txBody>
      </p:sp>
      <p:sp>
        <p:nvSpPr>
          <p:cNvPr id="68634" name="Line 26"/>
          <p:cNvSpPr>
            <a:spLocks noChangeShapeType="1"/>
          </p:cNvSpPr>
          <p:nvPr/>
        </p:nvSpPr>
        <p:spPr bwMode="auto">
          <a:xfrm flipH="1">
            <a:off x="5029200" y="2133600"/>
            <a:ext cx="1295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2500313" y="6005513"/>
            <a:ext cx="363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STANDARD DEVIATION</a:t>
            </a: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 rot="16200000">
            <a:off x="-782637" y="3725862"/>
            <a:ext cx="4159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EXPECTED VALUE OF NPV</a:t>
            </a:r>
          </a:p>
        </p:txBody>
      </p:sp>
      <p:sp>
        <p:nvSpPr>
          <p:cNvPr id="68637" name="Rectangle 29"/>
          <p:cNvSpPr>
            <a:spLocks noChangeArrowheads="1"/>
          </p:cNvSpPr>
          <p:nvPr/>
        </p:nvSpPr>
        <p:spPr bwMode="auto">
          <a:xfrm>
            <a:off x="6530975" y="4557713"/>
            <a:ext cx="2230438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Curves show</a:t>
            </a:r>
          </a:p>
          <a:p>
            <a:pPr algn="ctr"/>
            <a:r>
              <a:rPr lang="en-US" sz="2400"/>
              <a:t>“MODERATE”</a:t>
            </a:r>
          </a:p>
          <a:p>
            <a:pPr algn="ctr"/>
            <a:r>
              <a:rPr lang="en-US" sz="2400"/>
              <a:t>Risk Aversion</a:t>
            </a:r>
          </a:p>
        </p:txBody>
      </p:sp>
    </p:spTree>
    <p:extLst>
      <p:ext uri="{BB962C8B-B14F-4D97-AF65-F5344CB8AC3E}">
        <p14:creationId xmlns:p14="http://schemas.microsoft.com/office/powerpoint/2010/main" xmlns="" val="10559765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rc 2"/>
          <p:cNvSpPr>
            <a:spLocks/>
          </p:cNvSpPr>
          <p:nvPr/>
        </p:nvSpPr>
        <p:spPr bwMode="auto">
          <a:xfrm rot="5400000">
            <a:off x="3715544" y="591344"/>
            <a:ext cx="1106488" cy="4038600"/>
          </a:xfrm>
          <a:custGeom>
            <a:avLst/>
            <a:gdLst>
              <a:gd name="G0" fmla="+- 31 0 0"/>
              <a:gd name="G1" fmla="+- 21600 0 0"/>
              <a:gd name="G2" fmla="+- 21600 0 0"/>
              <a:gd name="T0" fmla="*/ 0 w 21631"/>
              <a:gd name="T1" fmla="*/ 0 h 21600"/>
              <a:gd name="T2" fmla="*/ 21631 w 21631"/>
              <a:gd name="T3" fmla="*/ 21600 h 21600"/>
              <a:gd name="T4" fmla="*/ 31 w 2163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1" h="21600" fill="none" extrusionOk="0">
                <a:moveTo>
                  <a:pt x="0" y="0"/>
                </a:moveTo>
                <a:cubicBezTo>
                  <a:pt x="10" y="0"/>
                  <a:pt x="20" y="-1"/>
                  <a:pt x="31" y="0"/>
                </a:cubicBezTo>
                <a:cubicBezTo>
                  <a:pt x="11960" y="0"/>
                  <a:pt x="21631" y="9670"/>
                  <a:pt x="21631" y="21600"/>
                </a:cubicBezTo>
              </a:path>
              <a:path w="21631" h="21600" stroke="0" extrusionOk="0">
                <a:moveTo>
                  <a:pt x="0" y="0"/>
                </a:moveTo>
                <a:cubicBezTo>
                  <a:pt x="10" y="0"/>
                  <a:pt x="20" y="-1"/>
                  <a:pt x="31" y="0"/>
                </a:cubicBezTo>
                <a:cubicBezTo>
                  <a:pt x="11960" y="0"/>
                  <a:pt x="21631" y="9670"/>
                  <a:pt x="21631" y="21600"/>
                </a:cubicBezTo>
                <a:lnTo>
                  <a:pt x="31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553884" y="76200"/>
            <a:ext cx="70866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Firm-Portfolio Approach</a:t>
            </a:r>
          </a:p>
        </p:txBody>
      </p:sp>
      <p:sp>
        <p:nvSpPr>
          <p:cNvPr id="70662" name="Oval 6"/>
          <p:cNvSpPr>
            <a:spLocks noChangeArrowheads="1"/>
          </p:cNvSpPr>
          <p:nvPr/>
        </p:nvSpPr>
        <p:spPr bwMode="auto">
          <a:xfrm>
            <a:off x="4197350" y="4806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3" name="Oval 7"/>
          <p:cNvSpPr>
            <a:spLocks noChangeArrowheads="1"/>
          </p:cNvSpPr>
          <p:nvPr/>
        </p:nvSpPr>
        <p:spPr bwMode="auto">
          <a:xfrm>
            <a:off x="3816350" y="4121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Oval 8"/>
          <p:cNvSpPr>
            <a:spLocks noChangeArrowheads="1"/>
          </p:cNvSpPr>
          <p:nvPr/>
        </p:nvSpPr>
        <p:spPr bwMode="auto">
          <a:xfrm>
            <a:off x="50355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5" name="Oval 9"/>
          <p:cNvSpPr>
            <a:spLocks noChangeArrowheads="1"/>
          </p:cNvSpPr>
          <p:nvPr/>
        </p:nvSpPr>
        <p:spPr bwMode="auto">
          <a:xfrm>
            <a:off x="4883150" y="3892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Oval 10"/>
          <p:cNvSpPr>
            <a:spLocks noChangeArrowheads="1"/>
          </p:cNvSpPr>
          <p:nvPr/>
        </p:nvSpPr>
        <p:spPr bwMode="auto">
          <a:xfrm>
            <a:off x="44259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7" name="Oval 11"/>
          <p:cNvSpPr>
            <a:spLocks noChangeArrowheads="1"/>
          </p:cNvSpPr>
          <p:nvPr/>
        </p:nvSpPr>
        <p:spPr bwMode="auto">
          <a:xfrm>
            <a:off x="48831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8" name="Oval 12"/>
          <p:cNvSpPr>
            <a:spLocks noChangeArrowheads="1"/>
          </p:cNvSpPr>
          <p:nvPr/>
        </p:nvSpPr>
        <p:spPr bwMode="auto">
          <a:xfrm>
            <a:off x="5187950" y="2749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9" name="Oval 13"/>
          <p:cNvSpPr>
            <a:spLocks noChangeArrowheads="1"/>
          </p:cNvSpPr>
          <p:nvPr/>
        </p:nvSpPr>
        <p:spPr bwMode="auto">
          <a:xfrm>
            <a:off x="52641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0" name="Oval 14"/>
          <p:cNvSpPr>
            <a:spLocks noChangeArrowheads="1"/>
          </p:cNvSpPr>
          <p:nvPr/>
        </p:nvSpPr>
        <p:spPr bwMode="auto">
          <a:xfrm>
            <a:off x="60261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1" name="Oval 15"/>
          <p:cNvSpPr>
            <a:spLocks noChangeArrowheads="1"/>
          </p:cNvSpPr>
          <p:nvPr/>
        </p:nvSpPr>
        <p:spPr bwMode="auto">
          <a:xfrm>
            <a:off x="5797550" y="3816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2" name="Oval 16"/>
          <p:cNvSpPr>
            <a:spLocks noChangeArrowheads="1"/>
          </p:cNvSpPr>
          <p:nvPr/>
        </p:nvSpPr>
        <p:spPr bwMode="auto">
          <a:xfrm>
            <a:off x="5873750" y="4273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3" name="Line 17"/>
          <p:cNvSpPr>
            <a:spLocks noChangeShapeType="1"/>
          </p:cNvSpPr>
          <p:nvPr/>
        </p:nvSpPr>
        <p:spPr bwMode="auto">
          <a:xfrm flipH="1">
            <a:off x="1600200" y="5943600"/>
            <a:ext cx="54864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4" name="Line 18"/>
          <p:cNvSpPr>
            <a:spLocks noChangeShapeType="1"/>
          </p:cNvSpPr>
          <p:nvPr/>
        </p:nvSpPr>
        <p:spPr bwMode="auto">
          <a:xfrm flipV="1">
            <a:off x="1600200" y="1981200"/>
            <a:ext cx="0" cy="3962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5" name="Oval 19"/>
          <p:cNvSpPr>
            <a:spLocks noChangeArrowheads="1"/>
          </p:cNvSpPr>
          <p:nvPr/>
        </p:nvSpPr>
        <p:spPr bwMode="auto">
          <a:xfrm>
            <a:off x="4349750" y="3359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76" name="Arc 20"/>
          <p:cNvSpPr>
            <a:spLocks/>
          </p:cNvSpPr>
          <p:nvPr/>
        </p:nvSpPr>
        <p:spPr bwMode="auto">
          <a:xfrm rot="5400000">
            <a:off x="3536156" y="821532"/>
            <a:ext cx="682625" cy="3271838"/>
          </a:xfrm>
          <a:custGeom>
            <a:avLst/>
            <a:gdLst>
              <a:gd name="G0" fmla="+- 50 0 0"/>
              <a:gd name="G1" fmla="+- 21600 0 0"/>
              <a:gd name="G2" fmla="+- 21600 0 0"/>
              <a:gd name="T0" fmla="*/ 0 w 21650"/>
              <a:gd name="T1" fmla="*/ 0 h 21600"/>
              <a:gd name="T2" fmla="*/ 21650 w 21650"/>
              <a:gd name="T3" fmla="*/ 21600 h 21600"/>
              <a:gd name="T4" fmla="*/ 50 w 2165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50" h="21600" fill="none" extrusionOk="0">
                <a:moveTo>
                  <a:pt x="0" y="0"/>
                </a:moveTo>
                <a:cubicBezTo>
                  <a:pt x="16" y="0"/>
                  <a:pt x="33" y="-1"/>
                  <a:pt x="50" y="0"/>
                </a:cubicBezTo>
                <a:cubicBezTo>
                  <a:pt x="11979" y="0"/>
                  <a:pt x="21650" y="9670"/>
                  <a:pt x="21650" y="21600"/>
                </a:cubicBezTo>
              </a:path>
              <a:path w="21650" h="21600" stroke="0" extrusionOk="0">
                <a:moveTo>
                  <a:pt x="0" y="0"/>
                </a:moveTo>
                <a:cubicBezTo>
                  <a:pt x="16" y="0"/>
                  <a:pt x="33" y="-1"/>
                  <a:pt x="50" y="0"/>
                </a:cubicBezTo>
                <a:cubicBezTo>
                  <a:pt x="11979" y="0"/>
                  <a:pt x="21650" y="9670"/>
                  <a:pt x="21650" y="21600"/>
                </a:cubicBezTo>
                <a:lnTo>
                  <a:pt x="50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7" name="Arc 21"/>
          <p:cNvSpPr>
            <a:spLocks/>
          </p:cNvSpPr>
          <p:nvPr/>
        </p:nvSpPr>
        <p:spPr bwMode="auto">
          <a:xfrm rot="5400000">
            <a:off x="3629819" y="724694"/>
            <a:ext cx="925513" cy="3590925"/>
          </a:xfrm>
          <a:custGeom>
            <a:avLst/>
            <a:gdLst>
              <a:gd name="G0" fmla="+- 37 0 0"/>
              <a:gd name="G1" fmla="+- 21600 0 0"/>
              <a:gd name="G2" fmla="+- 21600 0 0"/>
              <a:gd name="T0" fmla="*/ 0 w 21637"/>
              <a:gd name="T1" fmla="*/ 0 h 21600"/>
              <a:gd name="T2" fmla="*/ 21637 w 21637"/>
              <a:gd name="T3" fmla="*/ 21600 h 21600"/>
              <a:gd name="T4" fmla="*/ 37 w 2163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7" h="21600" fill="none" extrusionOk="0">
                <a:moveTo>
                  <a:pt x="0" y="0"/>
                </a:moveTo>
                <a:cubicBezTo>
                  <a:pt x="12" y="0"/>
                  <a:pt x="24" y="-1"/>
                  <a:pt x="37" y="0"/>
                </a:cubicBezTo>
                <a:cubicBezTo>
                  <a:pt x="11966" y="0"/>
                  <a:pt x="21637" y="9670"/>
                  <a:pt x="21637" y="21600"/>
                </a:cubicBezTo>
              </a:path>
              <a:path w="21637" h="21600" stroke="0" extrusionOk="0">
                <a:moveTo>
                  <a:pt x="0" y="0"/>
                </a:moveTo>
                <a:cubicBezTo>
                  <a:pt x="12" y="0"/>
                  <a:pt x="24" y="-1"/>
                  <a:pt x="37" y="0"/>
                </a:cubicBezTo>
                <a:cubicBezTo>
                  <a:pt x="11966" y="0"/>
                  <a:pt x="21637" y="9670"/>
                  <a:pt x="21637" y="21600"/>
                </a:cubicBezTo>
                <a:lnTo>
                  <a:pt x="37" y="21600"/>
                </a:lnTo>
                <a:close/>
              </a:path>
            </a:pathLst>
          </a:custGeom>
          <a:noFill/>
          <a:ln w="12700" cap="rnd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4252913" y="35671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B</a:t>
            </a:r>
          </a:p>
        </p:txBody>
      </p:sp>
      <p:sp>
        <p:nvSpPr>
          <p:cNvPr id="70679" name="Rectangle 23"/>
          <p:cNvSpPr>
            <a:spLocks noChangeArrowheads="1"/>
          </p:cNvSpPr>
          <p:nvPr/>
        </p:nvSpPr>
        <p:spPr bwMode="auto">
          <a:xfrm>
            <a:off x="5319713" y="24241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C</a:t>
            </a:r>
          </a:p>
        </p:txBody>
      </p:sp>
      <p:sp>
        <p:nvSpPr>
          <p:cNvPr id="70680" name="Rectangle 24"/>
          <p:cNvSpPr>
            <a:spLocks noChangeArrowheads="1"/>
          </p:cNvSpPr>
          <p:nvPr/>
        </p:nvSpPr>
        <p:spPr bwMode="auto">
          <a:xfrm>
            <a:off x="3490913" y="4100513"/>
            <a:ext cx="401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A</a:t>
            </a:r>
          </a:p>
        </p:txBody>
      </p:sp>
      <p:sp>
        <p:nvSpPr>
          <p:cNvPr id="70681" name="Rectangle 25"/>
          <p:cNvSpPr>
            <a:spLocks noChangeArrowheads="1"/>
          </p:cNvSpPr>
          <p:nvPr/>
        </p:nvSpPr>
        <p:spPr bwMode="auto">
          <a:xfrm>
            <a:off x="6767513" y="2576513"/>
            <a:ext cx="19081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</a:rPr>
              <a:t>Indifference</a:t>
            </a:r>
          </a:p>
          <a:p>
            <a:pPr algn="ctr"/>
            <a:r>
              <a:rPr lang="en-US" sz="2400">
                <a:solidFill>
                  <a:schemeClr val="hlink"/>
                </a:solidFill>
              </a:rPr>
              <a:t>Curves</a:t>
            </a:r>
          </a:p>
        </p:txBody>
      </p:sp>
      <p:sp>
        <p:nvSpPr>
          <p:cNvPr id="70682" name="Line 26"/>
          <p:cNvSpPr>
            <a:spLocks noChangeShapeType="1"/>
          </p:cNvSpPr>
          <p:nvPr/>
        </p:nvSpPr>
        <p:spPr bwMode="auto">
          <a:xfrm flipH="1" flipV="1">
            <a:off x="5867400" y="2667000"/>
            <a:ext cx="76200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83" name="Rectangle 27"/>
          <p:cNvSpPr>
            <a:spLocks noChangeArrowheads="1"/>
          </p:cNvSpPr>
          <p:nvPr/>
        </p:nvSpPr>
        <p:spPr bwMode="auto">
          <a:xfrm>
            <a:off x="2500313" y="6005513"/>
            <a:ext cx="36369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STANDARD DEVIATION</a:t>
            </a:r>
          </a:p>
        </p:txBody>
      </p:sp>
      <p:sp>
        <p:nvSpPr>
          <p:cNvPr id="70684" name="Rectangle 28"/>
          <p:cNvSpPr>
            <a:spLocks noChangeArrowheads="1"/>
          </p:cNvSpPr>
          <p:nvPr/>
        </p:nvSpPr>
        <p:spPr bwMode="auto">
          <a:xfrm rot="16200000">
            <a:off x="-782637" y="3725862"/>
            <a:ext cx="4159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EXPECTED VALUE OF NPV</a:t>
            </a:r>
          </a:p>
        </p:txBody>
      </p:sp>
      <p:sp>
        <p:nvSpPr>
          <p:cNvPr id="70685" name="Rectangle 29"/>
          <p:cNvSpPr>
            <a:spLocks noChangeArrowheads="1"/>
          </p:cNvSpPr>
          <p:nvPr/>
        </p:nvSpPr>
        <p:spPr bwMode="auto">
          <a:xfrm>
            <a:off x="6538913" y="4557713"/>
            <a:ext cx="2214562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Curves show</a:t>
            </a:r>
          </a:p>
          <a:p>
            <a:pPr algn="ctr"/>
            <a:r>
              <a:rPr lang="en-US" sz="2400"/>
              <a:t>“LOW”</a:t>
            </a:r>
          </a:p>
          <a:p>
            <a:pPr algn="ctr"/>
            <a:r>
              <a:rPr lang="en-US" sz="2400"/>
              <a:t>Risk Aversion</a:t>
            </a:r>
          </a:p>
        </p:txBody>
      </p:sp>
    </p:spTree>
    <p:extLst>
      <p:ext uri="{BB962C8B-B14F-4D97-AF65-F5344CB8AC3E}">
        <p14:creationId xmlns:p14="http://schemas.microsoft.com/office/powerpoint/2010/main" xmlns="" val="74576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8006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dirty="0" smtClean="0">
                <a:latin typeface="Symbol" pitchFamily="18" charset="2"/>
              </a:rPr>
              <a:t>	</a:t>
            </a:r>
            <a:r>
              <a:rPr lang="en-US" dirty="0" err="1" smtClean="0">
                <a:latin typeface="Symbol" pitchFamily="18" charset="2"/>
              </a:rPr>
              <a:t>b</a:t>
            </a:r>
            <a:r>
              <a:rPr lang="en-US" baseline="-25000" dirty="0" err="1" smtClean="0"/>
              <a:t>j</a:t>
            </a:r>
            <a:r>
              <a:rPr lang="en-US" dirty="0" smtClean="0"/>
              <a:t>  =  </a:t>
            </a:r>
            <a:r>
              <a:rPr lang="en-US" dirty="0" err="1" smtClean="0">
                <a:latin typeface="Symbol" pitchFamily="18" charset="2"/>
              </a:rPr>
              <a:t>b</a:t>
            </a:r>
            <a:r>
              <a:rPr lang="en-US" baseline="-25000" dirty="0" err="1" smtClean="0"/>
              <a:t>ju</a:t>
            </a:r>
            <a:r>
              <a:rPr lang="en-US" dirty="0" smtClean="0"/>
              <a:t> </a:t>
            </a:r>
            <a:r>
              <a:rPr lang="en-US" dirty="0"/>
              <a:t>[ 1 + (B/S)(1-T</a:t>
            </a:r>
            <a:r>
              <a:rPr lang="en-US" baseline="-25000" dirty="0"/>
              <a:t>C</a:t>
            </a:r>
            <a:r>
              <a:rPr lang="en-US" dirty="0"/>
              <a:t>) ]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	</a:t>
            </a:r>
            <a:r>
              <a:rPr lang="en-US" dirty="0" err="1">
                <a:latin typeface="Symbol" pitchFamily="18" charset="2"/>
              </a:rPr>
              <a:t>b</a:t>
            </a:r>
            <a:r>
              <a:rPr lang="en-US" sz="3200" baseline="-25000" dirty="0" err="1"/>
              <a:t>j</a:t>
            </a:r>
            <a:r>
              <a:rPr lang="en-US" sz="3200" dirty="0"/>
              <a:t>: 	Beta of a levered firm.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    	</a:t>
            </a:r>
            <a:r>
              <a:rPr lang="en-US" dirty="0" err="1">
                <a:latin typeface="Symbol" pitchFamily="18" charset="2"/>
              </a:rPr>
              <a:t>b</a:t>
            </a:r>
            <a:r>
              <a:rPr lang="en-US" sz="3200" baseline="-25000" dirty="0" err="1"/>
              <a:t>ju</a:t>
            </a:r>
            <a:r>
              <a:rPr lang="en-US" sz="3200" dirty="0"/>
              <a:t>: 	Beta of an unlevered firm 			</a:t>
            </a:r>
            <a:r>
              <a:rPr lang="en-US" sz="3200" dirty="0" smtClean="0"/>
              <a:t>          (</a:t>
            </a:r>
            <a:r>
              <a:rPr lang="en-US" sz="3200" dirty="0"/>
              <a:t>an all-equity financed firm).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   	B/S:	Debt-to-Equity ratio in 				Market Value terms.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T</a:t>
            </a:r>
            <a:r>
              <a:rPr lang="en-US" sz="3200" baseline="-25000" dirty="0"/>
              <a:t>C</a:t>
            </a:r>
            <a:r>
              <a:rPr lang="en-US" sz="3200" dirty="0"/>
              <a:t> :	The corporate tax rate.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Adjusting Beta for Financial Leverage</a:t>
            </a:r>
          </a:p>
        </p:txBody>
      </p:sp>
    </p:spTree>
    <p:extLst>
      <p:ext uri="{BB962C8B-B14F-4D97-AF65-F5344CB8AC3E}">
        <p14:creationId xmlns:p14="http://schemas.microsoft.com/office/powerpoint/2010/main" xmlns="" val="3884289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800600"/>
          </a:xfrm>
          <a:noFill/>
          <a:ln/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dirty="0"/>
              <a:t>Adjusted Present Value (APV) is the sum of the discounted value of a project’s operating cash flows plus the value of any tax-shield benefits of interest associated with the project’s financing minus any flotation costs.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3914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Adjusted Present Value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00113" y="5273675"/>
            <a:ext cx="7495978" cy="951543"/>
            <a:chOff x="900113" y="5273675"/>
            <a:chExt cx="7495978" cy="951543"/>
          </a:xfrm>
        </p:grpSpPr>
        <p:sp>
          <p:nvSpPr>
            <p:cNvPr id="74758" name="Rectangle 6"/>
            <p:cNvSpPr>
              <a:spLocks noChangeArrowheads="1"/>
            </p:cNvSpPr>
            <p:nvPr/>
          </p:nvSpPr>
          <p:spPr bwMode="auto">
            <a:xfrm>
              <a:off x="900113" y="5410200"/>
              <a:ext cx="1121975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APV = </a:t>
              </a:r>
            </a:p>
          </p:txBody>
        </p:sp>
        <p:sp>
          <p:nvSpPr>
            <p:cNvPr id="74759" name="Rectangle 7"/>
            <p:cNvSpPr>
              <a:spLocks noChangeArrowheads="1"/>
            </p:cNvSpPr>
            <p:nvPr/>
          </p:nvSpPr>
          <p:spPr bwMode="auto">
            <a:xfrm>
              <a:off x="2607697" y="5273675"/>
              <a:ext cx="2099807" cy="95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800" dirty="0"/>
                <a:t>Unlevered</a:t>
              </a:r>
            </a:p>
            <a:p>
              <a:pPr algn="ctr"/>
              <a:r>
                <a:rPr lang="en-US" sz="2800" dirty="0"/>
                <a:t>Project Value</a:t>
              </a:r>
            </a:p>
          </p:txBody>
        </p:sp>
        <p:sp>
          <p:nvSpPr>
            <p:cNvPr id="74760" name="Rectangle 8"/>
            <p:cNvSpPr>
              <a:spLocks noChangeArrowheads="1"/>
            </p:cNvSpPr>
            <p:nvPr/>
          </p:nvSpPr>
          <p:spPr bwMode="auto">
            <a:xfrm>
              <a:off x="4938713" y="5410200"/>
              <a:ext cx="362280" cy="520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800"/>
                <a:t>+</a:t>
              </a:r>
            </a:p>
          </p:txBody>
        </p:sp>
        <p:sp>
          <p:nvSpPr>
            <p:cNvPr id="74761" name="Rectangle 9"/>
            <p:cNvSpPr>
              <a:spLocks noChangeArrowheads="1"/>
            </p:cNvSpPr>
            <p:nvPr/>
          </p:nvSpPr>
          <p:spPr bwMode="auto">
            <a:xfrm>
              <a:off x="5712022" y="5273675"/>
              <a:ext cx="2684069" cy="95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800" dirty="0"/>
                <a:t>Value of</a:t>
              </a:r>
            </a:p>
            <a:p>
              <a:pPr algn="ctr"/>
              <a:r>
                <a:rPr lang="en-US" sz="2800" dirty="0"/>
                <a:t>Project Financing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90936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8006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/>
              <a:t>Assume </a:t>
            </a:r>
            <a:r>
              <a:rPr lang="en-US" sz="3200" i="1" dirty="0" smtClean="0"/>
              <a:t>AB Corporation</a:t>
            </a:r>
            <a:r>
              <a:rPr lang="en-US" sz="3200" dirty="0" smtClean="0"/>
              <a:t> </a:t>
            </a:r>
            <a:r>
              <a:rPr lang="en-US" sz="3200" dirty="0"/>
              <a:t>is considering a new $425,000 automated </a:t>
            </a:r>
            <a:r>
              <a:rPr lang="en-US" sz="3200" dirty="0" smtClean="0"/>
              <a:t>machine </a:t>
            </a:r>
            <a:r>
              <a:rPr lang="en-US" sz="3200" dirty="0"/>
              <a:t>that will save $100,000 per year for the next 6 years.  The required rate on unlevered equity is 11%.  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i="1" dirty="0" smtClean="0"/>
              <a:t>ABC</a:t>
            </a:r>
            <a:r>
              <a:rPr lang="en-US" sz="3200" dirty="0" smtClean="0"/>
              <a:t> </a:t>
            </a:r>
            <a:r>
              <a:rPr lang="en-US" sz="3200" dirty="0"/>
              <a:t>can borrow $180,000 at 7% with $10,000 after-tax flotation costs.  Principal is repaid at $30,000 per year (+ interest).  The firm is in the 40% tax bracket.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391400" cy="1219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NPV </a:t>
            </a:r>
            <a:r>
              <a:rPr lang="en-US" sz="4000" b="1" dirty="0"/>
              <a:t>and APV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3481670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696200" cy="451485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/>
              <a:t>What is the </a:t>
            </a:r>
            <a:r>
              <a:rPr lang="en-US" sz="4000" i="1" dirty="0"/>
              <a:t>NPV</a:t>
            </a:r>
            <a:r>
              <a:rPr lang="en-US" sz="4000" dirty="0"/>
              <a:t> to an all-equity-financed firm?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endParaRPr lang="en-US" sz="1800" dirty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	NPV </a:t>
            </a:r>
            <a:r>
              <a:rPr lang="en-US" dirty="0"/>
              <a:t>= $100,000[PVIFA</a:t>
            </a:r>
            <a:r>
              <a:rPr lang="en-US" baseline="-25000" dirty="0"/>
              <a:t>11%,6</a:t>
            </a:r>
            <a:r>
              <a:rPr lang="en-US" dirty="0"/>
              <a:t>] - $425,000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	NPV </a:t>
            </a:r>
            <a:r>
              <a:rPr lang="en-US" dirty="0"/>
              <a:t>= $423,054 - $425,000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	NPV </a:t>
            </a:r>
            <a:r>
              <a:rPr lang="en-US" dirty="0"/>
              <a:t>= -$1,946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315200" cy="1676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AB Corporation </a:t>
            </a:r>
            <a:r>
              <a:rPr lang="en-US" sz="4000" b="1" dirty="0"/>
              <a:t>NPV 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8692549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5105400"/>
          </a:xfrm>
          <a:noFill/>
          <a:ln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4000" dirty="0"/>
              <a:t>What is the </a:t>
            </a:r>
            <a:r>
              <a:rPr lang="en-US" sz="4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APV</a:t>
            </a:r>
            <a:r>
              <a:rPr lang="en-US" sz="4000" dirty="0"/>
              <a:t>?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First, determine the interest expense.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</a:t>
            </a:r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Yr</a:t>
            </a:r>
            <a:r>
              <a:rPr lang="en-US" sz="3200" dirty="0"/>
              <a:t> 1	($180,000)(7%) 	= $12,600		</a:t>
            </a:r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Yr</a:t>
            </a:r>
            <a:r>
              <a:rPr lang="en-US" sz="3200" dirty="0"/>
              <a:t> 2	(  150,000)(7%) 	=   10,500		</a:t>
            </a:r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Yr</a:t>
            </a:r>
            <a:r>
              <a:rPr lang="en-US" sz="3200" dirty="0"/>
              <a:t> 3	(  120,000)(7%) 	=     8,400		</a:t>
            </a:r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Yr</a:t>
            </a:r>
            <a:r>
              <a:rPr lang="en-US" sz="3200" dirty="0"/>
              <a:t> 4	(    90,000)(7%) 	=     6,300		</a:t>
            </a:r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Yr</a:t>
            </a:r>
            <a:r>
              <a:rPr lang="en-US" sz="3200" dirty="0"/>
              <a:t> 5	(    60,000)(7%) 	=     4,200		</a:t>
            </a:r>
            <a:r>
              <a:rPr lang="en-US" sz="3200" dirty="0" err="1"/>
              <a:t>Int</a:t>
            </a:r>
            <a:r>
              <a:rPr lang="en-US" sz="3200" dirty="0"/>
              <a:t> </a:t>
            </a:r>
            <a:r>
              <a:rPr lang="en-US" sz="3200" dirty="0" err="1"/>
              <a:t>Yr</a:t>
            </a:r>
            <a:r>
              <a:rPr lang="en-US" sz="3200" dirty="0"/>
              <a:t> 6	(    30,000)(7%) 	=     2,100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553200" cy="14478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AB Corporation </a:t>
            </a:r>
            <a:r>
              <a:rPr lang="en-US" sz="4000" b="1" dirty="0"/>
              <a:t>APV 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21047846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4196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Second, calculate the tax-shield benefits.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TSB </a:t>
            </a:r>
            <a:r>
              <a:rPr lang="en-US" sz="3200" dirty="0" err="1">
                <a:solidFill>
                  <a:srgbClr val="000000"/>
                </a:solidFill>
              </a:rPr>
              <a:t>Yr</a:t>
            </a:r>
            <a:r>
              <a:rPr lang="en-US" sz="3200" dirty="0">
                <a:solidFill>
                  <a:srgbClr val="000000"/>
                </a:solidFill>
              </a:rPr>
              <a:t> 1		($12,600)(40%) 	= $5,040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TSB </a:t>
            </a:r>
            <a:r>
              <a:rPr lang="en-US" sz="3200" dirty="0" err="1">
                <a:solidFill>
                  <a:srgbClr val="000000"/>
                </a:solidFill>
              </a:rPr>
              <a:t>Yr</a:t>
            </a:r>
            <a:r>
              <a:rPr lang="en-US" sz="3200" dirty="0">
                <a:solidFill>
                  <a:srgbClr val="000000"/>
                </a:solidFill>
              </a:rPr>
              <a:t> 2		(  10,500)(40%) 	=   4,200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TSB </a:t>
            </a:r>
            <a:r>
              <a:rPr lang="en-US" sz="3200" dirty="0" err="1">
                <a:solidFill>
                  <a:srgbClr val="000000"/>
                </a:solidFill>
              </a:rPr>
              <a:t>Yr</a:t>
            </a:r>
            <a:r>
              <a:rPr lang="en-US" sz="3200" dirty="0">
                <a:solidFill>
                  <a:srgbClr val="000000"/>
                </a:solidFill>
              </a:rPr>
              <a:t> 3		(    8,400)(40%) 	=   3,360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TSB </a:t>
            </a:r>
            <a:r>
              <a:rPr lang="en-US" sz="3200" dirty="0" err="1">
                <a:solidFill>
                  <a:srgbClr val="000000"/>
                </a:solidFill>
              </a:rPr>
              <a:t>Yr</a:t>
            </a:r>
            <a:r>
              <a:rPr lang="en-US" sz="3200" dirty="0">
                <a:solidFill>
                  <a:srgbClr val="000000"/>
                </a:solidFill>
              </a:rPr>
              <a:t> 4		(    6,300)(40%) 	=   2,520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TSB </a:t>
            </a:r>
            <a:r>
              <a:rPr lang="en-US" sz="3200" dirty="0" err="1">
                <a:solidFill>
                  <a:srgbClr val="000000"/>
                </a:solidFill>
              </a:rPr>
              <a:t>Yr</a:t>
            </a:r>
            <a:r>
              <a:rPr lang="en-US" sz="3200" dirty="0">
                <a:solidFill>
                  <a:srgbClr val="000000"/>
                </a:solidFill>
              </a:rPr>
              <a:t> 5		(    4,200)(40%) 	=   1,680</a:t>
            </a:r>
          </a:p>
          <a:p>
            <a:pPr marL="0" indent="0">
              <a:spcBef>
                <a:spcPct val="5000"/>
              </a:spcBef>
              <a:spcAft>
                <a:spcPct val="5000"/>
              </a:spcAft>
              <a:buFont typeface="Monotype Sorts" pitchFamily="2" charset="2"/>
              <a:buNone/>
            </a:pPr>
            <a:r>
              <a:rPr lang="en-US" sz="3200" dirty="0">
                <a:solidFill>
                  <a:srgbClr val="000000"/>
                </a:solidFill>
              </a:rPr>
              <a:t>TSB </a:t>
            </a:r>
            <a:r>
              <a:rPr lang="en-US" sz="3200" dirty="0" err="1">
                <a:solidFill>
                  <a:srgbClr val="000000"/>
                </a:solidFill>
              </a:rPr>
              <a:t>Yr</a:t>
            </a:r>
            <a:r>
              <a:rPr lang="en-US" sz="3200" dirty="0">
                <a:solidFill>
                  <a:srgbClr val="000000"/>
                </a:solidFill>
              </a:rPr>
              <a:t> 6		(    2,100)(40%) 	=      840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6629400" cy="1676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AB Corporation </a:t>
            </a:r>
            <a:r>
              <a:rPr lang="en-US" sz="4000" b="1" dirty="0"/>
              <a:t>APV 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48605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763000" cy="4419600"/>
          </a:xfrm>
          <a:noFill/>
          <a:ln/>
        </p:spPr>
        <p:txBody>
          <a:bodyPr/>
          <a:lstStyle/>
          <a:p>
            <a:pPr marL="0" indent="0">
              <a:lnSpc>
                <a:spcPct val="90000"/>
              </a:lnSpc>
              <a:buFont typeface="Monotype Sorts" pitchFamily="2" charset="2"/>
              <a:buNone/>
            </a:pPr>
            <a:r>
              <a:rPr lang="en-US" sz="3200" dirty="0"/>
              <a:t>Third, find the PV of the tax-shield benefits.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/>
              <a:t>TSB </a:t>
            </a:r>
            <a:r>
              <a:rPr lang="en-US" sz="3200" dirty="0" err="1"/>
              <a:t>Yr</a:t>
            </a:r>
            <a:r>
              <a:rPr lang="en-US" sz="3200" dirty="0"/>
              <a:t> 1		($5,040)(.901) 		= $4,541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/>
              <a:t>TSB </a:t>
            </a:r>
            <a:r>
              <a:rPr lang="en-US" sz="3200" dirty="0" err="1"/>
              <a:t>Yr</a:t>
            </a:r>
            <a:r>
              <a:rPr lang="en-US" sz="3200" dirty="0"/>
              <a:t> 2		(  4,200)(.812) 		=   3,410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/>
              <a:t>TSB </a:t>
            </a:r>
            <a:r>
              <a:rPr lang="en-US" sz="3200" dirty="0" err="1"/>
              <a:t>Yr</a:t>
            </a:r>
            <a:r>
              <a:rPr lang="en-US" sz="3200" dirty="0"/>
              <a:t> 3		(  3,360)(.731) 		=   2,456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/>
              <a:t>TSB </a:t>
            </a:r>
            <a:r>
              <a:rPr lang="en-US" sz="3200" dirty="0" err="1"/>
              <a:t>Yr</a:t>
            </a:r>
            <a:r>
              <a:rPr lang="en-US" sz="3200" dirty="0"/>
              <a:t> 4		(  2,520)(.659) 		=   1,661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/>
              <a:t>TSB </a:t>
            </a:r>
            <a:r>
              <a:rPr lang="en-US" sz="3200" dirty="0" err="1"/>
              <a:t>Yr</a:t>
            </a:r>
            <a:r>
              <a:rPr lang="en-US" sz="3200" dirty="0"/>
              <a:t> 5		(  1,680)(.593) 		=      996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/>
              <a:t>TSB </a:t>
            </a:r>
            <a:r>
              <a:rPr lang="en-US" sz="3200" dirty="0" err="1"/>
              <a:t>Yr</a:t>
            </a:r>
            <a:r>
              <a:rPr lang="en-US" sz="3200" dirty="0"/>
              <a:t> 6		(     840)(.535) 		=</a:t>
            </a:r>
            <a:r>
              <a:rPr lang="en-US" sz="3200" u="sng" dirty="0"/>
              <a:t>      449</a:t>
            </a:r>
            <a:r>
              <a:rPr lang="en-US" sz="3200" dirty="0"/>
              <a:t>							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 = $13,513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553200" cy="14478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AB Corporation </a:t>
            </a:r>
            <a:r>
              <a:rPr lang="en-US" sz="4000" b="1" dirty="0"/>
              <a:t>APV 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2253539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534400" cy="38100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000" dirty="0" smtClean="0"/>
              <a:t>	What </a:t>
            </a:r>
            <a:r>
              <a:rPr lang="en-US" sz="4000" dirty="0"/>
              <a:t>is the </a:t>
            </a:r>
            <a:r>
              <a:rPr lang="en-US" sz="40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APV</a:t>
            </a:r>
            <a:r>
              <a:rPr lang="en-US" sz="4000" dirty="0"/>
              <a:t>?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endParaRPr lang="en-US" sz="1800" dirty="0"/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	APV </a:t>
            </a:r>
            <a:r>
              <a:rPr lang="en-US" dirty="0"/>
              <a:t>= NPV + PV of TS - Flotation Cost 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	APV </a:t>
            </a:r>
            <a:r>
              <a:rPr lang="en-US" dirty="0"/>
              <a:t>= -$1,946 + $13,513 - $10,000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APV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$1,567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239000" cy="1676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AB Corporation </a:t>
            </a:r>
            <a:r>
              <a:rPr lang="en-US" sz="4000" b="1" dirty="0"/>
              <a:t>NPV 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1903215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Problem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Zapata Enterprises is financed by two sources of funds: bonds and common stock. The</a:t>
            </a:r>
          </a:p>
          <a:p>
            <a:pPr marL="0" indent="0">
              <a:buNone/>
            </a:pPr>
            <a:r>
              <a:rPr lang="en-US" sz="3000" dirty="0"/>
              <a:t>cost of capital for funds provided by bonds is </a:t>
            </a:r>
            <a:r>
              <a:rPr lang="en-US" sz="3000" dirty="0" err="1"/>
              <a:t>ki</a:t>
            </a:r>
            <a:r>
              <a:rPr lang="en-US" sz="3000" dirty="0"/>
              <a:t>, and </a:t>
            </a:r>
            <a:r>
              <a:rPr lang="en-US" sz="3000" dirty="0" err="1"/>
              <a:t>ke</a:t>
            </a:r>
            <a:r>
              <a:rPr lang="en-US" sz="3000" dirty="0"/>
              <a:t> is the cost of capital for equity</a:t>
            </a:r>
          </a:p>
          <a:p>
            <a:pPr marL="0" indent="0">
              <a:buNone/>
            </a:pPr>
            <a:r>
              <a:rPr lang="en-US" sz="3000" dirty="0"/>
              <a:t>funds. The capital structure consists of B dollars’ worth of bonds and S dollars’ worth of</a:t>
            </a:r>
          </a:p>
          <a:p>
            <a:pPr marL="0" indent="0">
              <a:buNone/>
            </a:pPr>
            <a:r>
              <a:rPr lang="en-US" sz="3000" dirty="0"/>
              <a:t>stock, where the amounts represent market values. Compute the overall weighted average</a:t>
            </a:r>
          </a:p>
          <a:p>
            <a:pPr marL="0" indent="0">
              <a:buNone/>
            </a:pPr>
            <a:r>
              <a:rPr lang="en-US" sz="3000" dirty="0"/>
              <a:t>of cost of capital, </a:t>
            </a:r>
            <a:r>
              <a:rPr lang="en-US" sz="3000" dirty="0" err="1"/>
              <a:t>ko</a:t>
            </a:r>
            <a:r>
              <a:rPr lang="en-US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0753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406" y="1600200"/>
            <a:ext cx="8433410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258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Problem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Assume that </a:t>
            </a:r>
            <a:r>
              <a:rPr lang="en-US" i="1" dirty="0"/>
              <a:t>B </a:t>
            </a:r>
            <a:r>
              <a:rPr lang="en-US" dirty="0"/>
              <a:t>(in Problem 1) is $3 million and </a:t>
            </a:r>
            <a:r>
              <a:rPr lang="en-US" i="1" dirty="0"/>
              <a:t>S </a:t>
            </a:r>
            <a:r>
              <a:rPr lang="en-US" dirty="0"/>
              <a:t>is $7 million. The bonds have a 14 </a:t>
            </a:r>
            <a:r>
              <a:rPr lang="en-US" dirty="0" smtClean="0"/>
              <a:t>percent yield </a:t>
            </a:r>
            <a:r>
              <a:rPr lang="en-US" dirty="0"/>
              <a:t>to maturity, and the stock is expected to pay $500,000 in dividends this </a:t>
            </a:r>
            <a:r>
              <a:rPr lang="en-US" dirty="0" smtClean="0"/>
              <a:t>year. The </a:t>
            </a:r>
            <a:r>
              <a:rPr lang="en-US" dirty="0"/>
              <a:t>growth rate of dividends has been 11 percent and is expected to continue at the </a:t>
            </a:r>
            <a:r>
              <a:rPr lang="en-US" dirty="0" smtClean="0"/>
              <a:t>same rate</a:t>
            </a:r>
            <a:r>
              <a:rPr lang="en-US" dirty="0"/>
              <a:t>. Find the cost of capital if the corporation tax rate on income is 40 </a:t>
            </a:r>
            <a:r>
              <a:rPr lang="en-US" dirty="0" smtClean="0"/>
              <a:t>percent.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3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8809601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753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Problem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On January 1, 20X1, International Copy Machines (ICOM), one of the favorites of </a:t>
            </a:r>
            <a:r>
              <a:rPr lang="en-US" sz="2400" dirty="0" smtClean="0"/>
              <a:t>the stock </a:t>
            </a:r>
            <a:r>
              <a:rPr lang="en-US" sz="2400" dirty="0"/>
              <a:t>market, was priced at $300 per share. This price was based on an </a:t>
            </a:r>
            <a:r>
              <a:rPr lang="en-US" sz="2400" dirty="0" smtClean="0"/>
              <a:t> expected dividend at </a:t>
            </a:r>
            <a:r>
              <a:rPr lang="en-US" sz="2400" dirty="0"/>
              <a:t>the end of the year of $3 per share and an expected annual growth rate in dividends </a:t>
            </a:r>
            <a:r>
              <a:rPr lang="en-US" sz="2400" dirty="0" smtClean="0"/>
              <a:t>of 20 </a:t>
            </a:r>
            <a:r>
              <a:rPr lang="en-US" sz="2400" dirty="0"/>
              <a:t>percent into the future. By January 20X2, economic indicators have turned down, </a:t>
            </a:r>
            <a:r>
              <a:rPr lang="en-US" sz="2400" dirty="0" smtClean="0"/>
              <a:t>and investors </a:t>
            </a:r>
            <a:r>
              <a:rPr lang="en-US" sz="2400" dirty="0"/>
              <a:t>have revised their estimate for future dividend growth of ICOM downward </a:t>
            </a:r>
            <a:r>
              <a:rPr lang="en-US" sz="2400" dirty="0" smtClean="0"/>
              <a:t>to 15 </a:t>
            </a:r>
            <a:r>
              <a:rPr lang="en-US" sz="2400" dirty="0"/>
              <a:t>percent. What should be the price of the firm’s common stock in January 20X2?</a:t>
            </a:r>
          </a:p>
          <a:p>
            <a:pPr marL="0" indent="0">
              <a:buNone/>
            </a:pPr>
            <a:r>
              <a:rPr lang="en-US" sz="2400" dirty="0"/>
              <a:t>Assume the following:</a:t>
            </a:r>
          </a:p>
          <a:p>
            <a:pPr marL="0" indent="0">
              <a:buNone/>
            </a:pPr>
            <a:r>
              <a:rPr lang="en-US" sz="2400" b="1" dirty="0"/>
              <a:t>a. </a:t>
            </a:r>
            <a:r>
              <a:rPr lang="en-US" sz="2400" dirty="0"/>
              <a:t>A constant dividend growth valuation model is a reasonable representation of the </a:t>
            </a:r>
            <a:r>
              <a:rPr lang="en-US" sz="2400" dirty="0" smtClean="0"/>
              <a:t>way the </a:t>
            </a:r>
            <a:r>
              <a:rPr lang="en-US" sz="2400" dirty="0"/>
              <a:t>market values ICOM.</a:t>
            </a:r>
          </a:p>
          <a:p>
            <a:pPr marL="0" indent="0">
              <a:buNone/>
            </a:pPr>
            <a:r>
              <a:rPr lang="en-US" sz="2400" b="1" dirty="0"/>
              <a:t>b. </a:t>
            </a:r>
            <a:r>
              <a:rPr lang="en-US" sz="2400" dirty="0"/>
              <a:t>The firm does not change the risk complexion of its assets nor its financial leverage.</a:t>
            </a:r>
          </a:p>
          <a:p>
            <a:pPr marL="0" indent="0">
              <a:buNone/>
            </a:pPr>
            <a:r>
              <a:rPr lang="en-US" sz="2400" b="1" dirty="0"/>
              <a:t>c. </a:t>
            </a:r>
            <a:r>
              <a:rPr lang="en-US" sz="2400" dirty="0"/>
              <a:t>The expected dividend at the end of 20X2 is $3.45 per share.</a:t>
            </a:r>
          </a:p>
        </p:txBody>
      </p:sp>
    </p:spTree>
    <p:extLst>
      <p:ext uri="{BB962C8B-B14F-4D97-AF65-F5344CB8AC3E}">
        <p14:creationId xmlns:p14="http://schemas.microsoft.com/office/powerpoint/2010/main" xmlns="" val="1770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302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681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We covered the following topics in today’s lecture;</a:t>
            </a:r>
          </a:p>
          <a:p>
            <a:pPr marL="457200" indent="-457200"/>
            <a:r>
              <a:rPr lang="en-US" dirty="0" smtClean="0"/>
              <a:t>Firm’s </a:t>
            </a:r>
            <a:r>
              <a:rPr lang="en-US" dirty="0"/>
              <a:t>weighted average cost of capital (WACC) and understand its rationale, use, and limitations. </a:t>
            </a:r>
          </a:p>
          <a:p>
            <a:pPr marL="457200" indent="-457200"/>
            <a:r>
              <a:rPr lang="en-US" dirty="0"/>
              <a:t>C</a:t>
            </a:r>
            <a:r>
              <a:rPr lang="en-US" dirty="0" smtClean="0"/>
              <a:t>oncept </a:t>
            </a:r>
            <a:r>
              <a:rPr lang="en-US" dirty="0"/>
              <a:t>of Economic Value Added (EVA) is related to value creation and the firm’s cost of capital.</a:t>
            </a:r>
          </a:p>
          <a:p>
            <a:pPr marL="457200" indent="-457200"/>
            <a:r>
              <a:rPr lang="en-US" dirty="0"/>
              <a:t>Understand the capital-asset pricing model's role in computing project-specific and group-specific required rates of return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752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1661</Words>
  <Application>Microsoft Office PowerPoint</Application>
  <PresentationFormat>On-screen Show (4:3)</PresentationFormat>
  <Paragraphs>300</Paragraphs>
  <Slides>43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Summary of Previous Lecture</vt:lpstr>
      <vt:lpstr>Summary of Previous Lecture</vt:lpstr>
      <vt:lpstr>Chapter 15 (II)</vt:lpstr>
      <vt:lpstr>Learning Outcomes</vt:lpstr>
      <vt:lpstr>Weighted Average Cost of Capital (WACC)</vt:lpstr>
      <vt:lpstr>Weighted Average Cost of Capital (WACC)</vt:lpstr>
      <vt:lpstr>Limitations of the WACC</vt:lpstr>
      <vt:lpstr>Limitations of the WACC</vt:lpstr>
      <vt:lpstr>Adjustment to Initial Outlay (AIO)</vt:lpstr>
      <vt:lpstr>Adjustment to Discount Rate (ADR)</vt:lpstr>
      <vt:lpstr>Economic Value Added</vt:lpstr>
      <vt:lpstr>Economic Value Added</vt:lpstr>
      <vt:lpstr>Determining Project-Specific  Required Rates of Return</vt:lpstr>
      <vt:lpstr>Difficulty in Determining the Expected Return</vt:lpstr>
      <vt:lpstr>Project Acceptance and/or Rejection</vt:lpstr>
      <vt:lpstr>Determining Project-Specific  Required Rate of Return</vt:lpstr>
      <vt:lpstr>Project-Specific  Required Rate of Return Example</vt:lpstr>
      <vt:lpstr>Do You Accept the Project?</vt:lpstr>
      <vt:lpstr>Determining Group-Specific Required Rates of Return</vt:lpstr>
      <vt:lpstr>Comparing Group-Specific  Required Rates of Return</vt:lpstr>
      <vt:lpstr>Qualifications to Using  Group-Specific Rates</vt:lpstr>
      <vt:lpstr>Project Evaluation Based on Total Risk</vt:lpstr>
      <vt:lpstr>RADR and NPV</vt:lpstr>
      <vt:lpstr>Project Evaluation Based on  Total Risk</vt:lpstr>
      <vt:lpstr>Firm-Portfolio Approach</vt:lpstr>
      <vt:lpstr>Firm-Portfolio Approach</vt:lpstr>
      <vt:lpstr>Firm-Portfolio Approach</vt:lpstr>
      <vt:lpstr>Adjusting Beta for Financial Leverage</vt:lpstr>
      <vt:lpstr>Adjusted Present Value</vt:lpstr>
      <vt:lpstr>NPV and APV Example</vt:lpstr>
      <vt:lpstr>AB Corporation NPV Solution</vt:lpstr>
      <vt:lpstr>AB Corporation APV Solution</vt:lpstr>
      <vt:lpstr>AB Corporation APV Solution</vt:lpstr>
      <vt:lpstr>AB Corporation APV Solution</vt:lpstr>
      <vt:lpstr>AB Corporation NPV Solution</vt:lpstr>
      <vt:lpstr>Slide 36</vt:lpstr>
      <vt:lpstr>Problem 1</vt:lpstr>
      <vt:lpstr>Slide 38</vt:lpstr>
      <vt:lpstr>Problem 2</vt:lpstr>
      <vt:lpstr>Slide 40</vt:lpstr>
      <vt:lpstr>Problem 3</vt:lpstr>
      <vt:lpstr>Slide 42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Previous Lecture</dc:title>
  <dc:creator>Dr. Muhammad Azhar Khan</dc:creator>
  <cp:lastModifiedBy>vcomsats</cp:lastModifiedBy>
  <cp:revision>28</cp:revision>
  <dcterms:created xsi:type="dcterms:W3CDTF">2012-11-27T11:35:49Z</dcterms:created>
  <dcterms:modified xsi:type="dcterms:W3CDTF">2013-01-23T07:57:28Z</dcterms:modified>
</cp:coreProperties>
</file>