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89" r:id="rId3"/>
    <p:sldId id="292" r:id="rId4"/>
    <p:sldId id="293" r:id="rId5"/>
    <p:sldId id="290" r:id="rId6"/>
    <p:sldId id="291" r:id="rId7"/>
    <p:sldId id="257" r:id="rId8"/>
    <p:sldId id="258" r:id="rId9"/>
    <p:sldId id="259" r:id="rId10"/>
    <p:sldId id="260" r:id="rId11"/>
    <p:sldId id="261" r:id="rId12"/>
    <p:sldId id="286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87" r:id="rId25"/>
    <p:sldId id="273" r:id="rId26"/>
    <p:sldId id="274" r:id="rId27"/>
    <p:sldId id="275" r:id="rId28"/>
    <p:sldId id="276" r:id="rId29"/>
    <p:sldId id="277" r:id="rId30"/>
    <p:sldId id="288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0" d="100"/>
          <a:sy n="40" d="100"/>
        </p:scale>
        <p:origin x="-998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C752DC-88A9-4D94-BBD2-4D2DDB37A7F8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B6CCD0-AE3E-4844-85F2-E31A5D76C8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5457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512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1126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1331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1536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1843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2355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2765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3072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3277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AD949-CFD0-470B-8F1C-DD6C215A73F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20D0-E2F2-4C4D-8FC1-23E66814C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19177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AD949-CFD0-470B-8F1C-DD6C215A73F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20D0-E2F2-4C4D-8FC1-23E66814C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2914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AD949-CFD0-470B-8F1C-DD6C215A73F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20D0-E2F2-4C4D-8FC1-23E66814C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917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AD949-CFD0-470B-8F1C-DD6C215A73F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20D0-E2F2-4C4D-8FC1-23E66814C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2782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AD949-CFD0-470B-8F1C-DD6C215A73F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20D0-E2F2-4C4D-8FC1-23E66814C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5033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AD949-CFD0-470B-8F1C-DD6C215A73F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20D0-E2F2-4C4D-8FC1-23E66814C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54096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AD949-CFD0-470B-8F1C-DD6C215A73F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20D0-E2F2-4C4D-8FC1-23E66814C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7721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AD949-CFD0-470B-8F1C-DD6C215A73F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20D0-E2F2-4C4D-8FC1-23E66814C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54053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AD949-CFD0-470B-8F1C-DD6C215A73F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20D0-E2F2-4C4D-8FC1-23E66814C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9609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AD949-CFD0-470B-8F1C-DD6C215A73F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20D0-E2F2-4C4D-8FC1-23E66814C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63883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AD949-CFD0-470B-8F1C-DD6C215A73F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20D0-E2F2-4C4D-8FC1-23E66814C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93224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AD949-CFD0-470B-8F1C-DD6C215A73F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120D0-E2F2-4C4D-8FC1-23E66814C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5734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2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4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6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8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dirty="0" smtClean="0"/>
              <a:t>Summary of Previous Lecture</a:t>
            </a:r>
            <a:endParaRPr lang="en-US" sz="40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We solved problems at the end of chapter 14 and covered the topics related to risk and managerial options in capital budgeting.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9135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22451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22451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22451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94544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94544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1143000"/>
          </a:xfrm>
          <a:noFill/>
          <a:ln/>
        </p:spPr>
        <p:txBody>
          <a:bodyPr>
            <a:normAutofit/>
          </a:bodyPr>
          <a:lstStyle/>
          <a:p>
            <a:pPr algn="ctr"/>
            <a:r>
              <a:rPr lang="en-US" sz="5400" b="1" dirty="0"/>
              <a:t>Chapter </a:t>
            </a:r>
            <a:r>
              <a:rPr lang="en-US" sz="5400" b="1" dirty="0" smtClean="0"/>
              <a:t>15 (I)</a:t>
            </a:r>
            <a:endParaRPr lang="en-US" sz="5400" b="1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2743200"/>
            <a:ext cx="7696200" cy="2286000"/>
          </a:xfrm>
          <a:noFill/>
          <a:ln/>
          <a:effectLst/>
        </p:spPr>
        <p:txBody>
          <a:bodyPr>
            <a:normAutofit/>
          </a:bodyPr>
          <a:lstStyle/>
          <a:p>
            <a:pPr marL="342900" indent="-342900"/>
            <a:r>
              <a:rPr lang="en-US" sz="5400" b="1" dirty="0">
                <a:solidFill>
                  <a:srgbClr val="000000"/>
                </a:solidFill>
              </a:rPr>
              <a:t>Required Returns and the Cost of Capital</a:t>
            </a:r>
          </a:p>
        </p:txBody>
      </p:sp>
    </p:spTree>
    <p:extLst>
      <p:ext uri="{BB962C8B-B14F-4D97-AF65-F5344CB8AC3E}">
        <p14:creationId xmlns:p14="http://schemas.microsoft.com/office/powerpoint/2010/main" xmlns="" val="1293247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001000" cy="1276350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 smtClean="0"/>
              <a:t>Learning Outcomes</a:t>
            </a:r>
            <a:endParaRPr lang="en-US" sz="4000" b="1" dirty="0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143000"/>
            <a:ext cx="8686800" cy="5105400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2400" b="1" dirty="0" smtClean="0"/>
              <a:t>After studying Chapter 15, you should be able to:</a:t>
            </a:r>
            <a:endParaRPr lang="en-US" sz="2400" dirty="0" smtClean="0"/>
          </a:p>
          <a:p>
            <a:pPr marL="457200" indent="-457200">
              <a:lnSpc>
                <a:spcPct val="80000"/>
              </a:lnSpc>
            </a:pPr>
            <a:r>
              <a:rPr lang="en-US" sz="2400" dirty="0" smtClean="0"/>
              <a:t>Explain </a:t>
            </a:r>
            <a:r>
              <a:rPr lang="en-US" sz="2400" dirty="0"/>
              <a:t>how a firm creates value and identify the key sources of value creation</a:t>
            </a:r>
            <a:r>
              <a:rPr lang="en-US" sz="2400" dirty="0" smtClean="0"/>
              <a:t>. costs of the individual components of a firm’s cost of capital - cost of debt, cost of preferred stock, and cost of equity. </a:t>
            </a:r>
            <a:r>
              <a:rPr lang="en-US" sz="2400" dirty="0" smtClean="0"/>
              <a:t> </a:t>
            </a:r>
            <a:endParaRPr lang="en-US" sz="2400" dirty="0"/>
          </a:p>
          <a:p>
            <a:pPr marL="457200" indent="-457200">
              <a:lnSpc>
                <a:spcPct val="80000"/>
              </a:lnSpc>
            </a:pPr>
            <a:r>
              <a:rPr lang="en-US" sz="2400" dirty="0"/>
              <a:t>Define the overall “cost of capital” of the firm. </a:t>
            </a:r>
          </a:p>
          <a:p>
            <a:pPr marL="457200" indent="-457200">
              <a:lnSpc>
                <a:spcPct val="80000"/>
              </a:lnSpc>
            </a:pPr>
            <a:r>
              <a:rPr lang="en-US" sz="2400" dirty="0"/>
              <a:t>Calculate the </a:t>
            </a:r>
            <a:r>
              <a:rPr lang="en-US" sz="2400" dirty="0" smtClean="0"/>
              <a:t>alternative </a:t>
            </a:r>
            <a:r>
              <a:rPr lang="en-US" sz="2400" dirty="0"/>
              <a:t>models to determine the cost of equity, including the dividend discount approach, the capital-asset pricing model (CAPM) approach, and the before-tax cost of debt plus risk premium approach.</a:t>
            </a:r>
          </a:p>
          <a:p>
            <a:pPr marL="457200" indent="-457200">
              <a:lnSpc>
                <a:spcPct val="80000"/>
              </a:lnSpc>
            </a:pPr>
            <a:r>
              <a:rPr lang="en-US" sz="2400" dirty="0"/>
              <a:t>Calculate the firm’s weighted average cost of capital (WACC) and understand its rationale, use, and limitations. </a:t>
            </a:r>
          </a:p>
          <a:p>
            <a:pPr marL="457200" indent="-457200">
              <a:lnSpc>
                <a:spcPct val="80000"/>
              </a:lnSpc>
            </a:pPr>
            <a:r>
              <a:rPr lang="en-US" sz="2400" dirty="0"/>
              <a:t>Explain how the concept of Economic Value Added (EVA) is related to value creation and the firm’s cost of capital.</a:t>
            </a:r>
          </a:p>
          <a:p>
            <a:pPr marL="457200" indent="-457200">
              <a:lnSpc>
                <a:spcPct val="80000"/>
              </a:lnSpc>
            </a:pPr>
            <a:r>
              <a:rPr lang="en-US" sz="2400" dirty="0"/>
              <a:t>Understand the capital-asset pricing model's role in computing project-specific and group-specific required rates of return.</a:t>
            </a:r>
          </a:p>
        </p:txBody>
      </p:sp>
    </p:spTree>
    <p:extLst>
      <p:ext uri="{BB962C8B-B14F-4D97-AF65-F5344CB8AC3E}">
        <p14:creationId xmlns:p14="http://schemas.microsoft.com/office/powerpoint/2010/main" xmlns="" val="193387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077200" cy="17526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Required Returns and the Cost of Capital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6200" y="1981200"/>
            <a:ext cx="8686800" cy="45720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lvl="1"/>
            <a:r>
              <a:rPr lang="en-US"/>
              <a:t>  Creation of Value</a:t>
            </a:r>
          </a:p>
          <a:p>
            <a:pPr lvl="1"/>
            <a:r>
              <a:rPr lang="en-US"/>
              <a:t>  Overall Cost of Capital of the Firm</a:t>
            </a:r>
          </a:p>
          <a:p>
            <a:pPr lvl="1"/>
            <a:r>
              <a:rPr lang="en-US"/>
              <a:t>  Project-Specific Required Rates</a:t>
            </a:r>
          </a:p>
          <a:p>
            <a:pPr lvl="1"/>
            <a:r>
              <a:rPr lang="en-US"/>
              <a:t>  Group-Specific Required Rates</a:t>
            </a:r>
          </a:p>
          <a:p>
            <a:pPr lvl="1"/>
            <a:r>
              <a:rPr lang="en-US"/>
              <a:t>  Total Risk Evaluation</a:t>
            </a:r>
          </a:p>
        </p:txBody>
      </p:sp>
    </p:spTree>
    <p:extLst>
      <p:ext uri="{BB962C8B-B14F-4D97-AF65-F5344CB8AC3E}">
        <p14:creationId xmlns:p14="http://schemas.microsoft.com/office/powerpoint/2010/main" xmlns="" val="41566997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8534400" cy="10668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Key Sources of </a:t>
            </a:r>
            <a:r>
              <a:rPr lang="en-US" sz="4000" b="1" dirty="0" smtClean="0"/>
              <a:t>Value </a:t>
            </a:r>
            <a:r>
              <a:rPr lang="en-US" sz="4000" b="1" dirty="0"/>
              <a:t>Creation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838200" y="1423576"/>
            <a:ext cx="6705600" cy="4650100"/>
            <a:chOff x="1219200" y="1966913"/>
            <a:chExt cx="6705600" cy="4650100"/>
          </a:xfrm>
        </p:grpSpPr>
        <p:sp>
          <p:nvSpPr>
            <p:cNvPr id="7173" name="Line 5"/>
            <p:cNvSpPr>
              <a:spLocks noChangeShapeType="1"/>
            </p:cNvSpPr>
            <p:nvPr/>
          </p:nvSpPr>
          <p:spPr bwMode="auto">
            <a:xfrm>
              <a:off x="1828800" y="2895600"/>
              <a:ext cx="54864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4" name="Line 6"/>
            <p:cNvSpPr>
              <a:spLocks noChangeShapeType="1"/>
            </p:cNvSpPr>
            <p:nvPr/>
          </p:nvSpPr>
          <p:spPr bwMode="auto">
            <a:xfrm>
              <a:off x="7315200" y="2895600"/>
              <a:ext cx="609600" cy="2743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5" name="Line 7"/>
            <p:cNvSpPr>
              <a:spLocks noChangeShapeType="1"/>
            </p:cNvSpPr>
            <p:nvPr/>
          </p:nvSpPr>
          <p:spPr bwMode="auto">
            <a:xfrm flipH="1">
              <a:off x="1219200" y="2895600"/>
              <a:ext cx="609600" cy="2743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6" name="Line 8"/>
            <p:cNvSpPr>
              <a:spLocks noChangeShapeType="1"/>
            </p:cNvSpPr>
            <p:nvPr/>
          </p:nvSpPr>
          <p:spPr bwMode="auto">
            <a:xfrm>
              <a:off x="1219200" y="5638800"/>
              <a:ext cx="6705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7" name="Line 9"/>
            <p:cNvSpPr>
              <a:spLocks noChangeShapeType="1"/>
            </p:cNvSpPr>
            <p:nvPr/>
          </p:nvSpPr>
          <p:spPr bwMode="auto">
            <a:xfrm flipV="1">
              <a:off x="2590800" y="4572000"/>
              <a:ext cx="152400" cy="106680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8" name="Line 10"/>
            <p:cNvSpPr>
              <a:spLocks noChangeShapeType="1"/>
            </p:cNvSpPr>
            <p:nvPr/>
          </p:nvSpPr>
          <p:spPr bwMode="auto">
            <a:xfrm flipH="1" flipV="1">
              <a:off x="6400800" y="4572000"/>
              <a:ext cx="152400" cy="106680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9" name="Line 11"/>
            <p:cNvSpPr>
              <a:spLocks noChangeShapeType="1"/>
            </p:cNvSpPr>
            <p:nvPr/>
          </p:nvSpPr>
          <p:spPr bwMode="auto">
            <a:xfrm flipV="1">
              <a:off x="4572000" y="4572000"/>
              <a:ext cx="0" cy="106680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0" name="Line 12"/>
            <p:cNvSpPr>
              <a:spLocks noChangeShapeType="1"/>
            </p:cNvSpPr>
            <p:nvPr/>
          </p:nvSpPr>
          <p:spPr bwMode="auto">
            <a:xfrm flipH="1">
              <a:off x="3962400" y="4572000"/>
              <a:ext cx="1219200" cy="0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1" name="Line 13"/>
            <p:cNvSpPr>
              <a:spLocks noChangeShapeType="1"/>
            </p:cNvSpPr>
            <p:nvPr/>
          </p:nvSpPr>
          <p:spPr bwMode="auto">
            <a:xfrm flipH="1" flipV="1">
              <a:off x="5105400" y="2895600"/>
              <a:ext cx="76200" cy="1676400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2" name="Line 14"/>
            <p:cNvSpPr>
              <a:spLocks noChangeShapeType="1"/>
            </p:cNvSpPr>
            <p:nvPr/>
          </p:nvSpPr>
          <p:spPr bwMode="auto">
            <a:xfrm flipV="1">
              <a:off x="3962400" y="2895600"/>
              <a:ext cx="76200" cy="1676400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3" name="Line 15"/>
            <p:cNvSpPr>
              <a:spLocks noChangeShapeType="1"/>
            </p:cNvSpPr>
            <p:nvPr/>
          </p:nvSpPr>
          <p:spPr bwMode="auto">
            <a:xfrm flipH="1">
              <a:off x="2133600" y="4572000"/>
              <a:ext cx="1219200" cy="0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4" name="Line 16"/>
            <p:cNvSpPr>
              <a:spLocks noChangeShapeType="1"/>
            </p:cNvSpPr>
            <p:nvPr/>
          </p:nvSpPr>
          <p:spPr bwMode="auto">
            <a:xfrm flipH="1">
              <a:off x="5791200" y="4572000"/>
              <a:ext cx="1219200" cy="0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5" name="Line 17"/>
            <p:cNvSpPr>
              <a:spLocks noChangeShapeType="1"/>
            </p:cNvSpPr>
            <p:nvPr/>
          </p:nvSpPr>
          <p:spPr bwMode="auto">
            <a:xfrm flipH="1" flipV="1">
              <a:off x="6781800" y="2895600"/>
              <a:ext cx="228600" cy="1676400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6" name="Line 18"/>
            <p:cNvSpPr>
              <a:spLocks noChangeShapeType="1"/>
            </p:cNvSpPr>
            <p:nvPr/>
          </p:nvSpPr>
          <p:spPr bwMode="auto">
            <a:xfrm flipH="1" flipV="1">
              <a:off x="5638800" y="2895600"/>
              <a:ext cx="152400" cy="1676400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7" name="Line 19"/>
            <p:cNvSpPr>
              <a:spLocks noChangeShapeType="1"/>
            </p:cNvSpPr>
            <p:nvPr/>
          </p:nvSpPr>
          <p:spPr bwMode="auto">
            <a:xfrm flipV="1">
              <a:off x="2133600" y="2895600"/>
              <a:ext cx="228600" cy="1676400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8" name="Line 20"/>
            <p:cNvSpPr>
              <a:spLocks noChangeShapeType="1"/>
            </p:cNvSpPr>
            <p:nvPr/>
          </p:nvSpPr>
          <p:spPr bwMode="auto">
            <a:xfrm flipV="1">
              <a:off x="3352800" y="2895600"/>
              <a:ext cx="152400" cy="1676400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9" name="Rectangle 21"/>
            <p:cNvSpPr>
              <a:spLocks noChangeArrowheads="1"/>
            </p:cNvSpPr>
            <p:nvPr/>
          </p:nvSpPr>
          <p:spPr bwMode="auto">
            <a:xfrm>
              <a:off x="2360600" y="3071813"/>
              <a:ext cx="987451" cy="11977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/>
              <a:r>
                <a:rPr lang="en-US" dirty="0"/>
                <a:t>Growth</a:t>
              </a:r>
            </a:p>
            <a:p>
              <a:pPr algn="ctr"/>
              <a:r>
                <a:rPr lang="en-US" dirty="0"/>
                <a:t>phase of</a:t>
              </a:r>
            </a:p>
            <a:p>
              <a:pPr algn="ctr"/>
              <a:r>
                <a:rPr lang="en-US" dirty="0"/>
                <a:t>product</a:t>
              </a:r>
            </a:p>
            <a:p>
              <a:pPr algn="ctr"/>
              <a:r>
                <a:rPr lang="en-US" dirty="0"/>
                <a:t>cycle</a:t>
              </a:r>
            </a:p>
          </p:txBody>
        </p:sp>
        <p:sp>
          <p:nvSpPr>
            <p:cNvPr id="7190" name="Rectangle 22"/>
            <p:cNvSpPr>
              <a:spLocks noChangeArrowheads="1"/>
            </p:cNvSpPr>
            <p:nvPr/>
          </p:nvSpPr>
          <p:spPr bwMode="auto">
            <a:xfrm>
              <a:off x="3953234" y="3071813"/>
              <a:ext cx="1297857" cy="9207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/>
              <a:r>
                <a:rPr lang="en-US" dirty="0"/>
                <a:t>Barriers to</a:t>
              </a:r>
            </a:p>
            <a:p>
              <a:pPr algn="ctr"/>
              <a:r>
                <a:rPr lang="en-US" dirty="0"/>
                <a:t>competitive</a:t>
              </a:r>
            </a:p>
            <a:p>
              <a:pPr algn="ctr"/>
              <a:r>
                <a:rPr lang="en-US" dirty="0"/>
                <a:t>entry</a:t>
              </a:r>
            </a:p>
          </p:txBody>
        </p:sp>
        <p:sp>
          <p:nvSpPr>
            <p:cNvPr id="7191" name="Rectangle 23"/>
            <p:cNvSpPr>
              <a:spLocks noChangeArrowheads="1"/>
            </p:cNvSpPr>
            <p:nvPr/>
          </p:nvSpPr>
          <p:spPr bwMode="auto">
            <a:xfrm>
              <a:off x="5678256" y="2995613"/>
              <a:ext cx="1131593" cy="16286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/>
              <a:r>
                <a:rPr lang="en-US" sz="1600" dirty="0"/>
                <a:t>Other --</a:t>
              </a:r>
            </a:p>
            <a:p>
              <a:pPr algn="ctr"/>
              <a:r>
                <a:rPr lang="en-US" sz="1400" dirty="0"/>
                <a:t>e.g., patents,</a:t>
              </a:r>
            </a:p>
            <a:p>
              <a:pPr algn="ctr"/>
              <a:r>
                <a:rPr lang="en-US" sz="1400" dirty="0"/>
                <a:t>temporary</a:t>
              </a:r>
            </a:p>
            <a:p>
              <a:pPr algn="ctr"/>
              <a:r>
                <a:rPr lang="en-US" sz="1400" dirty="0"/>
                <a:t>monopoly</a:t>
              </a:r>
            </a:p>
            <a:p>
              <a:pPr algn="ctr"/>
              <a:r>
                <a:rPr lang="en-US" sz="1400" dirty="0"/>
                <a:t>power,</a:t>
              </a:r>
              <a:endParaRPr lang="en-US" sz="1200" dirty="0"/>
            </a:p>
            <a:p>
              <a:pPr algn="ctr"/>
              <a:r>
                <a:rPr lang="en-US" sz="1400" dirty="0"/>
                <a:t>oligopoly</a:t>
              </a:r>
            </a:p>
            <a:p>
              <a:pPr algn="ctr"/>
              <a:r>
                <a:rPr lang="en-US" sz="1400" dirty="0"/>
                <a:t>pricing</a:t>
              </a:r>
            </a:p>
          </p:txBody>
        </p:sp>
        <p:sp>
          <p:nvSpPr>
            <p:cNvPr id="7192" name="Rectangle 24"/>
            <p:cNvSpPr>
              <a:spLocks noChangeArrowheads="1"/>
            </p:cNvSpPr>
            <p:nvPr/>
          </p:nvSpPr>
          <p:spPr bwMode="auto">
            <a:xfrm>
              <a:off x="1662113" y="5129213"/>
              <a:ext cx="592151" cy="3667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dirty="0"/>
                <a:t>Cost</a:t>
              </a:r>
            </a:p>
          </p:txBody>
        </p:sp>
        <p:sp>
          <p:nvSpPr>
            <p:cNvPr id="7193" name="Rectangle 25"/>
            <p:cNvSpPr>
              <a:spLocks noChangeArrowheads="1"/>
            </p:cNvSpPr>
            <p:nvPr/>
          </p:nvSpPr>
          <p:spPr bwMode="auto">
            <a:xfrm>
              <a:off x="2854325" y="4917052"/>
              <a:ext cx="1489075" cy="6437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pPr algn="ctr"/>
              <a:r>
                <a:rPr lang="en-US" dirty="0"/>
                <a:t>Marketing</a:t>
              </a:r>
            </a:p>
            <a:p>
              <a:pPr algn="ctr"/>
              <a:r>
                <a:rPr lang="en-US" dirty="0"/>
                <a:t>a</a:t>
              </a:r>
              <a:r>
                <a:rPr lang="en-US" dirty="0" smtClean="0"/>
                <a:t>nd price</a:t>
              </a:r>
              <a:endParaRPr lang="en-US" dirty="0"/>
            </a:p>
          </p:txBody>
        </p:sp>
        <p:sp>
          <p:nvSpPr>
            <p:cNvPr id="7194" name="Rectangle 26"/>
            <p:cNvSpPr>
              <a:spLocks noChangeArrowheads="1"/>
            </p:cNvSpPr>
            <p:nvPr/>
          </p:nvSpPr>
          <p:spPr bwMode="auto">
            <a:xfrm>
              <a:off x="4939294" y="4900613"/>
              <a:ext cx="1094211" cy="6437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/>
              <a:r>
                <a:rPr lang="en-US" dirty="0"/>
                <a:t>Perceived</a:t>
              </a:r>
            </a:p>
            <a:p>
              <a:pPr algn="ctr"/>
              <a:r>
                <a:rPr lang="en-US" dirty="0"/>
                <a:t>quality</a:t>
              </a:r>
            </a:p>
          </p:txBody>
        </p:sp>
        <p:sp>
          <p:nvSpPr>
            <p:cNvPr id="7195" name="Rectangle 27"/>
            <p:cNvSpPr>
              <a:spLocks noChangeArrowheads="1"/>
            </p:cNvSpPr>
            <p:nvPr/>
          </p:nvSpPr>
          <p:spPr bwMode="auto">
            <a:xfrm>
              <a:off x="6486669" y="4824719"/>
              <a:ext cx="1355436" cy="828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/>
              <a:r>
                <a:rPr lang="en-US" sz="1600" dirty="0"/>
                <a:t>Superior</a:t>
              </a:r>
            </a:p>
            <a:p>
              <a:pPr algn="ctr"/>
              <a:r>
                <a:rPr lang="en-US" sz="1600" dirty="0"/>
                <a:t>organizational</a:t>
              </a:r>
            </a:p>
            <a:p>
              <a:pPr algn="ctr"/>
              <a:r>
                <a:rPr lang="en-US" sz="1600" dirty="0"/>
                <a:t>capability</a:t>
              </a:r>
            </a:p>
          </p:txBody>
        </p:sp>
        <p:sp>
          <p:nvSpPr>
            <p:cNvPr id="7196" name="Rectangle 28"/>
            <p:cNvSpPr>
              <a:spLocks noChangeArrowheads="1"/>
            </p:cNvSpPr>
            <p:nvPr/>
          </p:nvSpPr>
          <p:spPr bwMode="auto">
            <a:xfrm>
              <a:off x="3064710" y="1966913"/>
              <a:ext cx="3051093" cy="459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/>
              <a:r>
                <a:rPr lang="en-US" sz="24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Industry Attractiveness</a:t>
              </a:r>
            </a:p>
          </p:txBody>
        </p:sp>
        <p:sp>
          <p:nvSpPr>
            <p:cNvPr id="7197" name="Line 29"/>
            <p:cNvSpPr>
              <a:spLocks noChangeShapeType="1"/>
            </p:cNvSpPr>
            <p:nvPr/>
          </p:nvSpPr>
          <p:spPr bwMode="auto">
            <a:xfrm flipH="1">
              <a:off x="2971800" y="2362200"/>
              <a:ext cx="533400" cy="4572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8" name="Line 30"/>
            <p:cNvSpPr>
              <a:spLocks noChangeShapeType="1"/>
            </p:cNvSpPr>
            <p:nvPr/>
          </p:nvSpPr>
          <p:spPr bwMode="auto">
            <a:xfrm>
              <a:off x="4572000" y="2362200"/>
              <a:ext cx="0" cy="4572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9" name="Line 31"/>
            <p:cNvSpPr>
              <a:spLocks noChangeShapeType="1"/>
            </p:cNvSpPr>
            <p:nvPr/>
          </p:nvSpPr>
          <p:spPr bwMode="auto">
            <a:xfrm>
              <a:off x="5638800" y="2362200"/>
              <a:ext cx="533400" cy="4572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00" name="Rectangle 32"/>
            <p:cNvSpPr>
              <a:spLocks noChangeArrowheads="1"/>
            </p:cNvSpPr>
            <p:nvPr/>
          </p:nvSpPr>
          <p:spPr bwMode="auto">
            <a:xfrm>
              <a:off x="2805113" y="6157913"/>
              <a:ext cx="3096233" cy="459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Competitive Advantage</a:t>
              </a:r>
            </a:p>
          </p:txBody>
        </p:sp>
        <p:sp>
          <p:nvSpPr>
            <p:cNvPr id="7201" name="Line 33"/>
            <p:cNvSpPr>
              <a:spLocks noChangeShapeType="1"/>
            </p:cNvSpPr>
            <p:nvPr/>
          </p:nvSpPr>
          <p:spPr bwMode="auto">
            <a:xfrm flipH="1" flipV="1">
              <a:off x="2057400" y="5715000"/>
              <a:ext cx="1143000" cy="533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02" name="Line 34"/>
            <p:cNvSpPr>
              <a:spLocks noChangeShapeType="1"/>
            </p:cNvSpPr>
            <p:nvPr/>
          </p:nvSpPr>
          <p:spPr bwMode="auto">
            <a:xfrm flipH="1" flipV="1">
              <a:off x="3505200" y="5715000"/>
              <a:ext cx="381000" cy="533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03" name="Line 35"/>
            <p:cNvSpPr>
              <a:spLocks noChangeShapeType="1"/>
            </p:cNvSpPr>
            <p:nvPr/>
          </p:nvSpPr>
          <p:spPr bwMode="auto">
            <a:xfrm flipV="1">
              <a:off x="5181600" y="5715000"/>
              <a:ext cx="304800" cy="533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04" name="Line 36"/>
            <p:cNvSpPr>
              <a:spLocks noChangeShapeType="1"/>
            </p:cNvSpPr>
            <p:nvPr/>
          </p:nvSpPr>
          <p:spPr bwMode="auto">
            <a:xfrm flipV="1">
              <a:off x="6019800" y="5715000"/>
              <a:ext cx="1143000" cy="533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409992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620000" cy="12954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Overall Cost of </a:t>
            </a:r>
            <a:r>
              <a:rPr lang="en-US" sz="4000" b="1" dirty="0" smtClean="0"/>
              <a:t>Capital </a:t>
            </a:r>
            <a:r>
              <a:rPr lang="en-US" sz="4000" b="1" dirty="0"/>
              <a:t>of the Firm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838200" y="1295400"/>
            <a:ext cx="7772400" cy="4876800"/>
          </a:xfrm>
          <a:noFill/>
          <a:ln/>
        </p:spPr>
        <p:txBody>
          <a:bodyPr>
            <a:noAutofit/>
          </a:bodyPr>
          <a:lstStyle/>
          <a:p>
            <a:pPr marL="460375" indent="-457200">
              <a:lnSpc>
                <a:spcPct val="150000"/>
              </a:lnSpc>
            </a:pPr>
            <a:r>
              <a:rPr lang="en-US" sz="2500" dirty="0"/>
              <a:t>Cost of Capital is the required rate of return on the various types of financing.  </a:t>
            </a:r>
            <a:endParaRPr lang="en-US" sz="2500" dirty="0" smtClean="0"/>
          </a:p>
          <a:p>
            <a:pPr marL="460375" indent="-457200">
              <a:lnSpc>
                <a:spcPct val="150000"/>
              </a:lnSpc>
            </a:pPr>
            <a:r>
              <a:rPr lang="en-US" sz="2500" dirty="0" smtClean="0"/>
              <a:t>The </a:t>
            </a:r>
            <a:r>
              <a:rPr lang="en-US" sz="2500" dirty="0"/>
              <a:t>overall cost of capital is a weighted average of the individual required rates of return (costs</a:t>
            </a:r>
            <a:r>
              <a:rPr lang="en-US" sz="2500" dirty="0" smtClean="0"/>
              <a:t>), i.e. the cost of debt, preferred stock and equity capital.</a:t>
            </a:r>
          </a:p>
          <a:p>
            <a:pPr marL="460375" indent="-457200">
              <a:lnSpc>
                <a:spcPct val="150000"/>
              </a:lnSpc>
            </a:pPr>
            <a:r>
              <a:rPr lang="en-US" sz="2500" dirty="0" smtClean="0"/>
              <a:t>Use of overall cost of capital is taken as criterion for evaluation of new projects.</a:t>
            </a:r>
          </a:p>
          <a:p>
            <a:pPr marL="460375" indent="-457200">
              <a:lnSpc>
                <a:spcPct val="150000"/>
              </a:lnSpc>
            </a:pP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xmlns="" val="5487348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832" y="24581"/>
            <a:ext cx="8229600" cy="792162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 smtClean="0"/>
              <a:t>Cost of Capital</a:t>
            </a:r>
            <a:endParaRPr lang="en-US" sz="4000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76727723"/>
              </p:ext>
            </p:extLst>
          </p:nvPr>
        </p:nvGraphicFramePr>
        <p:xfrm>
          <a:off x="152400" y="1066802"/>
          <a:ext cx="8839200" cy="46431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3200"/>
                <a:gridCol w="1473200"/>
                <a:gridCol w="1473200"/>
                <a:gridCol w="1473200"/>
                <a:gridCol w="1473200"/>
                <a:gridCol w="1473200"/>
              </a:tblGrid>
              <a:tr h="457198">
                <a:tc>
                  <a:txBody>
                    <a:bodyPr/>
                    <a:lstStyle/>
                    <a:p>
                      <a:pPr algn="ctr"/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2 x 3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</a:rPr>
                        <a:t>1 x 2</a:t>
                      </a:r>
                      <a:endParaRPr lang="en-US" sz="1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Capital Provider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Invested Capital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%age annual cost (Investor return)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Proportion of Total Financing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Weighted Cost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$ Annual Cost  (Investor Return)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Mr.</a:t>
                      </a:r>
                      <a:r>
                        <a:rPr lang="en-US" sz="1800" b="1" kern="1200" baseline="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 A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$ 2000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5 %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20</a:t>
                      </a:r>
                      <a:r>
                        <a:rPr lang="en-US" sz="1800" b="1" kern="1200" baseline="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 %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1.0 %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$</a:t>
                      </a:r>
                      <a:r>
                        <a:rPr lang="en-US" sz="1800" b="1" kern="1200" baseline="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 100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Mr. B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$ 3000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10 %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30 %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3.0 %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$ 300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Yourself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$</a:t>
                      </a:r>
                      <a:r>
                        <a:rPr lang="en-US" sz="1800" b="1" kern="1200" baseline="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 5000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15 %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50 %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7.5 %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$ 750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800" b="1" kern="120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$ 10,000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8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100 %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11.5 %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$ 1150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48369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8077200" cy="3962400"/>
          </a:xfrm>
          <a:noFill/>
          <a:ln/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sz="3200" u="sng" dirty="0"/>
              <a:t>Type of Financing</a:t>
            </a:r>
            <a:r>
              <a:rPr lang="en-US" sz="3200" dirty="0"/>
              <a:t>	   	</a:t>
            </a:r>
            <a:r>
              <a:rPr lang="en-US" sz="3200" u="sng" dirty="0" err="1"/>
              <a:t>Mkt</a:t>
            </a:r>
            <a:r>
              <a:rPr lang="en-US" sz="3200" u="sng" dirty="0"/>
              <a:t> Val</a:t>
            </a:r>
            <a:r>
              <a:rPr lang="en-US" sz="3200" dirty="0"/>
              <a:t>	</a:t>
            </a:r>
            <a:r>
              <a:rPr lang="en-US" sz="3200" u="sng" dirty="0"/>
              <a:t>Weight</a:t>
            </a:r>
            <a:endParaRPr lang="en-US" sz="3200" dirty="0"/>
          </a:p>
          <a:p>
            <a:pPr marL="0" indent="0">
              <a:buFont typeface="Monotype Sorts" pitchFamily="2" charset="2"/>
              <a:buNone/>
            </a:pPr>
            <a:r>
              <a:rPr lang="en-US" sz="3200" dirty="0"/>
              <a:t>Long-Term Debt   	   	$   35M	   35%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200" dirty="0"/>
              <a:t>Preferred Stock	</a:t>
            </a:r>
            <a:r>
              <a:rPr lang="en-US" sz="3200" dirty="0" smtClean="0"/>
              <a:t>	</a:t>
            </a:r>
            <a:r>
              <a:rPr lang="en-US" sz="3200" dirty="0"/>
              <a:t>	$   15M	   15%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200" dirty="0"/>
              <a:t>Common Stock Equity </a:t>
            </a:r>
            <a:r>
              <a:rPr lang="en-US" sz="3200" dirty="0" smtClean="0"/>
              <a:t>	 </a:t>
            </a:r>
            <a:r>
              <a:rPr lang="en-US" sz="3200" dirty="0"/>
              <a:t>$   50M	   50%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200" dirty="0"/>
              <a:t>					$ 100M	 100%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772400" cy="9144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Market Value </a:t>
            </a:r>
            <a:r>
              <a:rPr lang="en-US" sz="3600" b="1" dirty="0" smtClean="0"/>
              <a:t>of Long-Term </a:t>
            </a:r>
            <a:r>
              <a:rPr lang="en-US" sz="3600" b="1" dirty="0"/>
              <a:t>Financing</a:t>
            </a:r>
          </a:p>
        </p:txBody>
      </p:sp>
      <p:sp>
        <p:nvSpPr>
          <p:cNvPr id="9222" name="Line 6"/>
          <p:cNvSpPr>
            <a:spLocks noChangeShapeType="1"/>
          </p:cNvSpPr>
          <p:nvPr/>
        </p:nvSpPr>
        <p:spPr bwMode="auto">
          <a:xfrm>
            <a:off x="5562600" y="4800600"/>
            <a:ext cx="1143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3" name="Line 7"/>
          <p:cNvSpPr>
            <a:spLocks noChangeShapeType="1"/>
          </p:cNvSpPr>
          <p:nvPr/>
        </p:nvSpPr>
        <p:spPr bwMode="auto">
          <a:xfrm>
            <a:off x="7162800" y="4800600"/>
            <a:ext cx="1143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192712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95400"/>
            <a:ext cx="8534400" cy="4800600"/>
          </a:xfrm>
          <a:noFill/>
          <a:ln/>
        </p:spPr>
        <p:txBody>
          <a:bodyPr>
            <a:normAutofit fontScale="85000" lnSpcReduction="20000"/>
          </a:bodyPr>
          <a:lstStyle/>
          <a:p>
            <a:pPr marL="3175" indent="0">
              <a:buFont typeface="Monotype Sorts" pitchFamily="2" charset="2"/>
              <a:buNone/>
            </a:pPr>
            <a:r>
              <a:rPr lang="en-US" dirty="0"/>
              <a:t>Cost of Debt is the required rate of return on investment of the lenders of a company</a:t>
            </a:r>
            <a:r>
              <a:rPr lang="en-US" dirty="0" smtClean="0"/>
              <a:t>. Here we consider only the long term obligations. A continuous short term debt backed by accounts rec. also qualifies.</a:t>
            </a:r>
            <a:endParaRPr lang="en-US" sz="3200" dirty="0"/>
          </a:p>
          <a:p>
            <a:pPr indent="0">
              <a:buFont typeface="Monotype Sorts" pitchFamily="2" charset="2"/>
              <a:buNone/>
            </a:pPr>
            <a:endParaRPr lang="en-US" dirty="0"/>
          </a:p>
          <a:p>
            <a:pPr indent="0">
              <a:buFont typeface="Monotype Sorts" pitchFamily="2" charset="2"/>
              <a:buNone/>
            </a:pPr>
            <a:endParaRPr lang="en-US" dirty="0"/>
          </a:p>
          <a:p>
            <a:pPr marL="3175" indent="0">
              <a:buFont typeface="Monotype Sorts" pitchFamily="2" charset="2"/>
              <a:buNone/>
            </a:pPr>
            <a:endParaRPr lang="en-US" dirty="0" smtClean="0"/>
          </a:p>
          <a:p>
            <a:pPr marL="3175" indent="0">
              <a:buFont typeface="Monotype Sorts" pitchFamily="2" charset="2"/>
              <a:buNone/>
            </a:pPr>
            <a:r>
              <a:rPr lang="en-US" dirty="0" err="1" smtClean="0"/>
              <a:t>K</a:t>
            </a:r>
            <a:r>
              <a:rPr lang="en-US" baseline="-25000" dirty="0" err="1" smtClean="0"/>
              <a:t>d</a:t>
            </a:r>
            <a:r>
              <a:rPr lang="en-US" baseline="-25000" dirty="0" smtClean="0"/>
              <a:t> </a:t>
            </a:r>
            <a:r>
              <a:rPr lang="en-US" dirty="0" smtClean="0"/>
              <a:t>is the discount rate where the market value of debt issue becomes equal to the present value of all future interest and principal payments.	 </a:t>
            </a:r>
            <a:endParaRPr lang="en-US" dirty="0"/>
          </a:p>
          <a:p>
            <a:pPr marL="3175" indent="0">
              <a:buFont typeface="Monotype Sorts" pitchFamily="2" charset="2"/>
              <a:buNone/>
            </a:pPr>
            <a:r>
              <a:rPr lang="en-US" dirty="0" smtClean="0"/>
              <a:t>After tax cost of debt</a:t>
            </a:r>
            <a:endParaRPr lang="en-US" dirty="0"/>
          </a:p>
          <a:p>
            <a:pPr marL="3175" indent="0">
              <a:buFont typeface="Monotype Sorts" pitchFamily="2" charset="2"/>
              <a:buNone/>
            </a:pPr>
            <a:r>
              <a:rPr lang="en-US" dirty="0" smtClean="0"/>
              <a:t>				</a:t>
            </a:r>
            <a:r>
              <a:rPr lang="en-US" dirty="0" err="1" smtClean="0"/>
              <a:t>k</a:t>
            </a:r>
            <a:r>
              <a:rPr lang="en-US" baseline="-25000" dirty="0" err="1" smtClean="0"/>
              <a:t>i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err="1"/>
              <a:t>k</a:t>
            </a:r>
            <a:r>
              <a:rPr lang="en-US" baseline="-25000" dirty="0" err="1"/>
              <a:t>d</a:t>
            </a:r>
            <a:r>
              <a:rPr lang="en-US" dirty="0"/>
              <a:t> ( 1 - T )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title"/>
          </p:nvPr>
        </p:nvSpPr>
        <p:spPr>
          <a:xfrm>
            <a:off x="248264" y="0"/>
            <a:ext cx="7772400" cy="11430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Cost of Debt</a:t>
            </a:r>
          </a:p>
        </p:txBody>
      </p:sp>
      <p:sp>
        <p:nvSpPr>
          <p:cNvPr id="10249" name="Line 9"/>
          <p:cNvSpPr>
            <a:spLocks noChangeShapeType="1"/>
          </p:cNvSpPr>
          <p:nvPr/>
        </p:nvSpPr>
        <p:spPr bwMode="auto">
          <a:xfrm>
            <a:off x="5278283" y="3173795"/>
            <a:ext cx="14478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3352800" y="2504239"/>
            <a:ext cx="3415433" cy="1353657"/>
            <a:chOff x="2849358" y="2931318"/>
            <a:chExt cx="3415433" cy="1353657"/>
          </a:xfrm>
        </p:grpSpPr>
        <p:sp>
          <p:nvSpPr>
            <p:cNvPr id="10246" name="Rectangle 6"/>
            <p:cNvSpPr>
              <a:spLocks noChangeArrowheads="1"/>
            </p:cNvSpPr>
            <p:nvPr/>
          </p:nvSpPr>
          <p:spPr bwMode="auto">
            <a:xfrm>
              <a:off x="2849358" y="3189288"/>
              <a:ext cx="990657" cy="7053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4000" dirty="0"/>
                <a:t>P</a:t>
              </a:r>
              <a:r>
                <a:rPr lang="en-US" sz="4000" baseline="-25000" dirty="0">
                  <a:solidFill>
                    <a:srgbClr val="000000"/>
                  </a:solidFill>
                </a:rPr>
                <a:t>0</a:t>
              </a:r>
              <a:r>
                <a:rPr lang="en-US" sz="4000" dirty="0"/>
                <a:t> =</a:t>
              </a:r>
            </a:p>
          </p:txBody>
        </p:sp>
        <p:sp>
          <p:nvSpPr>
            <p:cNvPr id="10247" name="Rectangle 7"/>
            <p:cNvSpPr>
              <a:spLocks noChangeArrowheads="1"/>
            </p:cNvSpPr>
            <p:nvPr/>
          </p:nvSpPr>
          <p:spPr bwMode="auto">
            <a:xfrm>
              <a:off x="5016782" y="2931319"/>
              <a:ext cx="963919" cy="5206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 smtClean="0"/>
                <a:t>I</a:t>
              </a:r>
              <a:r>
                <a:rPr lang="en-US" sz="2800" baseline="-25000" dirty="0">
                  <a:solidFill>
                    <a:srgbClr val="000000"/>
                  </a:solidFill>
                </a:rPr>
                <a:t>t</a:t>
              </a:r>
              <a:r>
                <a:rPr lang="en-US" sz="2800" dirty="0" smtClean="0"/>
                <a:t> </a:t>
              </a:r>
              <a:r>
                <a:rPr lang="en-US" sz="2800" dirty="0"/>
                <a:t>+ </a:t>
              </a:r>
              <a:r>
                <a:rPr lang="en-US" sz="2800" dirty="0" err="1" smtClean="0"/>
                <a:t>P</a:t>
              </a:r>
              <a:r>
                <a:rPr lang="en-US" sz="2800" baseline="-25000" dirty="0" err="1">
                  <a:solidFill>
                    <a:srgbClr val="000000"/>
                  </a:solidFill>
                </a:rPr>
                <a:t>t</a:t>
              </a:r>
              <a:endParaRPr lang="en-US" sz="2800" baseline="-25000" dirty="0">
                <a:solidFill>
                  <a:srgbClr val="000000"/>
                </a:solidFill>
              </a:endParaRPr>
            </a:p>
          </p:txBody>
        </p:sp>
        <p:sp>
          <p:nvSpPr>
            <p:cNvPr id="10248" name="Rectangle 8"/>
            <p:cNvSpPr>
              <a:spLocks noChangeArrowheads="1"/>
            </p:cNvSpPr>
            <p:nvPr/>
          </p:nvSpPr>
          <p:spPr bwMode="auto">
            <a:xfrm>
              <a:off x="4979373" y="3590823"/>
              <a:ext cx="1285418" cy="5206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 dirty="0">
                  <a:solidFill>
                    <a:srgbClr val="000000"/>
                  </a:solidFill>
                </a:rPr>
                <a:t>(1 + </a:t>
              </a:r>
              <a:r>
                <a:rPr lang="en-US" sz="2800" dirty="0" err="1" smtClean="0">
                  <a:solidFill>
                    <a:srgbClr val="014A01"/>
                  </a:solidFill>
                </a:rPr>
                <a:t>k</a:t>
              </a:r>
              <a:r>
                <a:rPr lang="en-US" sz="2800" baseline="-25000" dirty="0" err="1" smtClean="0">
                  <a:solidFill>
                    <a:srgbClr val="014A01"/>
                  </a:solidFill>
                </a:rPr>
                <a:t>d</a:t>
              </a:r>
              <a:r>
                <a:rPr lang="en-US" sz="2800" dirty="0" smtClean="0">
                  <a:solidFill>
                    <a:srgbClr val="000000"/>
                  </a:solidFill>
                </a:rPr>
                <a:t>)</a:t>
              </a:r>
              <a:r>
                <a:rPr lang="en-US" sz="2800" baseline="30000" dirty="0">
                  <a:solidFill>
                    <a:srgbClr val="000000"/>
                  </a:solidFill>
                </a:rPr>
                <a:t>t</a:t>
              </a:r>
            </a:p>
          </p:txBody>
        </p:sp>
        <p:sp>
          <p:nvSpPr>
            <p:cNvPr id="10250" name="Rectangle 10"/>
            <p:cNvSpPr>
              <a:spLocks noChangeArrowheads="1"/>
            </p:cNvSpPr>
            <p:nvPr/>
          </p:nvSpPr>
          <p:spPr bwMode="auto">
            <a:xfrm>
              <a:off x="4090783" y="3158331"/>
              <a:ext cx="542925" cy="8207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4800" dirty="0">
                  <a:latin typeface="Symbol" pitchFamily="18" charset="2"/>
                </a:rPr>
                <a:t>S</a:t>
              </a:r>
            </a:p>
          </p:txBody>
        </p:sp>
        <p:sp>
          <p:nvSpPr>
            <p:cNvPr id="10251" name="Rectangle 11"/>
            <p:cNvSpPr>
              <a:spLocks noChangeArrowheads="1"/>
            </p:cNvSpPr>
            <p:nvPr/>
          </p:nvSpPr>
          <p:spPr bwMode="auto">
            <a:xfrm>
              <a:off x="4329113" y="2931318"/>
              <a:ext cx="366712" cy="454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 dirty="0"/>
                <a:t>n</a:t>
              </a:r>
            </a:p>
          </p:txBody>
        </p:sp>
        <p:sp>
          <p:nvSpPr>
            <p:cNvPr id="10252" name="Rectangle 12"/>
            <p:cNvSpPr>
              <a:spLocks noChangeArrowheads="1"/>
            </p:cNvSpPr>
            <p:nvPr/>
          </p:nvSpPr>
          <p:spPr bwMode="auto">
            <a:xfrm>
              <a:off x="4285252" y="3825875"/>
              <a:ext cx="594716" cy="459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 dirty="0" smtClean="0"/>
                <a:t>t=1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38764562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7924800" cy="4495800"/>
          </a:xfrm>
          <a:noFill/>
          <a:ln/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sz="3200" dirty="0"/>
              <a:t>Assume that </a:t>
            </a:r>
            <a:r>
              <a:rPr lang="en-US" sz="3200" i="1" dirty="0" smtClean="0"/>
              <a:t>AB Corporation (ABC) </a:t>
            </a:r>
            <a:r>
              <a:rPr lang="en-US" sz="3200" dirty="0"/>
              <a:t>has $1,000 par value zero-coupon bonds outstanding.  </a:t>
            </a:r>
            <a:r>
              <a:rPr lang="en-US" sz="3200" i="1" dirty="0" smtClean="0"/>
              <a:t>ABC</a:t>
            </a:r>
            <a:r>
              <a:rPr lang="en-US" sz="3200" dirty="0" smtClean="0"/>
              <a:t> </a:t>
            </a:r>
            <a:r>
              <a:rPr lang="en-US" sz="3200" dirty="0"/>
              <a:t>bonds are currently trading at $385.54 with 10 years to maturity.  </a:t>
            </a:r>
            <a:r>
              <a:rPr lang="en-US" sz="3200" dirty="0" smtClean="0"/>
              <a:t>ABC </a:t>
            </a:r>
            <a:r>
              <a:rPr lang="en-US" sz="3200" dirty="0"/>
              <a:t>tax bracket is 40%.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8077200" cy="12954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Determination of </a:t>
            </a:r>
            <a:r>
              <a:rPr lang="en-US" sz="4000" b="1" dirty="0" smtClean="0"/>
              <a:t>the </a:t>
            </a:r>
            <a:r>
              <a:rPr lang="en-US" sz="4000" b="1" dirty="0"/>
              <a:t>Cost of Debt</a:t>
            </a:r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2347913" y="4924425"/>
            <a:ext cx="1835440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/>
              <a:t>$385.54 =</a:t>
            </a: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4252913" y="4664075"/>
            <a:ext cx="1894750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/>
              <a:t>$0 + $1,000</a:t>
            </a:r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4481513" y="5197475"/>
            <a:ext cx="1448924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/>
              <a:t>(1 + k</a:t>
            </a:r>
            <a:r>
              <a:rPr lang="en-US" sz="2800" baseline="-25000"/>
              <a:t>d</a:t>
            </a:r>
            <a:r>
              <a:rPr lang="en-US" sz="2800"/>
              <a:t>)</a:t>
            </a:r>
            <a:r>
              <a:rPr lang="en-US" sz="2800" baseline="30000"/>
              <a:t>10</a:t>
            </a:r>
          </a:p>
        </p:txBody>
      </p:sp>
      <p:sp>
        <p:nvSpPr>
          <p:cNvPr id="12297" name="Line 9"/>
          <p:cNvSpPr>
            <a:spLocks noChangeShapeType="1"/>
          </p:cNvSpPr>
          <p:nvPr/>
        </p:nvSpPr>
        <p:spPr bwMode="auto">
          <a:xfrm>
            <a:off x="4343400" y="5181600"/>
            <a:ext cx="20574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74808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62000" y="1905000"/>
            <a:ext cx="7620000" cy="4876800"/>
          </a:xfrm>
          <a:noFill/>
          <a:ln/>
        </p:spPr>
        <p:txBody>
          <a:bodyPr/>
          <a:lstStyle/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3200" dirty="0"/>
              <a:t>	(1 + </a:t>
            </a:r>
            <a:r>
              <a:rPr lang="en-US" sz="3200" dirty="0" err="1"/>
              <a:t>k</a:t>
            </a:r>
            <a:r>
              <a:rPr lang="en-US" sz="3200" baseline="-25000" dirty="0" err="1"/>
              <a:t>d</a:t>
            </a:r>
            <a:r>
              <a:rPr lang="en-US" sz="3200" dirty="0"/>
              <a:t>)</a:t>
            </a:r>
            <a:r>
              <a:rPr lang="en-US" sz="3200" baseline="30000" dirty="0"/>
              <a:t>10 </a:t>
            </a:r>
            <a:r>
              <a:rPr lang="en-US" sz="3200" dirty="0"/>
              <a:t> = $1,000 / $385.54					= 2.5938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3200" dirty="0"/>
              <a:t>	(1 + </a:t>
            </a:r>
            <a:r>
              <a:rPr lang="en-US" sz="3200" dirty="0" err="1"/>
              <a:t>k</a:t>
            </a:r>
            <a:r>
              <a:rPr lang="en-US" sz="3200" baseline="-25000" dirty="0" err="1"/>
              <a:t>d</a:t>
            </a:r>
            <a:r>
              <a:rPr lang="en-US" sz="3200" dirty="0"/>
              <a:t>)	= (2.5938) </a:t>
            </a:r>
            <a:r>
              <a:rPr lang="en-US" sz="3200" baseline="30000" dirty="0"/>
              <a:t>(1/10)						</a:t>
            </a:r>
            <a:r>
              <a:rPr lang="en-US" sz="3200" dirty="0"/>
              <a:t>= 1.1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3200" dirty="0"/>
              <a:t>		</a:t>
            </a:r>
            <a:r>
              <a:rPr lang="en-US" sz="3200" dirty="0" err="1"/>
              <a:t>k</a:t>
            </a:r>
            <a:r>
              <a:rPr lang="en-US" sz="3200" baseline="-25000" dirty="0" err="1"/>
              <a:t>d</a:t>
            </a:r>
            <a:r>
              <a:rPr lang="en-US" sz="3200" baseline="-25000" dirty="0"/>
              <a:t>	</a:t>
            </a:r>
            <a:r>
              <a:rPr lang="en-US" sz="3200" dirty="0"/>
              <a:t>= .1 or 10%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endParaRPr lang="en-US" sz="3200" dirty="0"/>
          </a:p>
          <a:p>
            <a:pPr marL="0" indent="0">
              <a:buFont typeface="Monotype Sorts" pitchFamily="2" charset="2"/>
              <a:buNone/>
            </a:pPr>
            <a:r>
              <a:rPr lang="en-US" sz="3200" dirty="0"/>
              <a:t>		</a:t>
            </a:r>
            <a:r>
              <a:rPr lang="en-US" sz="3200" dirty="0" err="1"/>
              <a:t>k</a:t>
            </a:r>
            <a:r>
              <a:rPr lang="en-US" sz="3200" baseline="-25000" dirty="0" err="1"/>
              <a:t>i</a:t>
            </a:r>
            <a:r>
              <a:rPr lang="en-US" sz="3200" dirty="0"/>
              <a:t> 	= 10% ( 1 - .40 )</a:t>
            </a:r>
          </a:p>
          <a:p>
            <a:pPr marL="0" indent="0">
              <a:buFont typeface="Monotype Sorts" pitchFamily="2" charset="2"/>
              <a:buNone/>
            </a:pPr>
            <a:r>
              <a:rPr lang="en-US" dirty="0"/>
              <a:t>		</a:t>
            </a:r>
            <a:r>
              <a:rPr lang="en-US" dirty="0" err="1"/>
              <a:t>k</a:t>
            </a:r>
            <a:r>
              <a:rPr lang="en-US" baseline="-25000" dirty="0" err="1"/>
              <a:t>i</a:t>
            </a:r>
            <a:r>
              <a:rPr lang="en-US" dirty="0"/>
              <a:t> 	= 6%</a:t>
            </a:r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153400" cy="16002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Determination of t</a:t>
            </a:r>
            <a:r>
              <a:rPr lang="en-US" sz="4000" b="1" dirty="0" smtClean="0"/>
              <a:t>he </a:t>
            </a:r>
            <a:r>
              <a:rPr lang="en-US" sz="4000" b="1" dirty="0"/>
              <a:t>Cost of Debt</a:t>
            </a:r>
          </a:p>
        </p:txBody>
      </p:sp>
      <p:sp>
        <p:nvSpPr>
          <p:cNvPr id="14343" name="Line 7"/>
          <p:cNvSpPr>
            <a:spLocks noChangeShapeType="1"/>
          </p:cNvSpPr>
          <p:nvPr/>
        </p:nvSpPr>
        <p:spPr bwMode="auto">
          <a:xfrm flipH="1">
            <a:off x="4495800" y="4419600"/>
            <a:ext cx="609600" cy="533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95800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057400"/>
            <a:ext cx="7772400" cy="3962400"/>
          </a:xfrm>
          <a:noFill/>
          <a:ln/>
        </p:spPr>
        <p:txBody>
          <a:bodyPr/>
          <a:lstStyle/>
          <a:p>
            <a:pPr marL="3175" indent="0">
              <a:buFont typeface="Monotype Sorts" pitchFamily="2" charset="2"/>
              <a:buNone/>
            </a:pPr>
            <a:r>
              <a:rPr lang="en-US" dirty="0"/>
              <a:t>Cost of Preferred Stock is the required rate of return on investment of the preferred shareholders of the company.</a:t>
            </a:r>
            <a:endParaRPr lang="en-US" sz="3200" dirty="0"/>
          </a:p>
          <a:p>
            <a:pPr marL="3175" indent="0">
              <a:buFont typeface="Monotype Sorts" pitchFamily="2" charset="2"/>
              <a:buNone/>
            </a:pPr>
            <a:endParaRPr lang="en-US" sz="1800" dirty="0"/>
          </a:p>
          <a:p>
            <a:pPr marL="3175" indent="0">
              <a:buFont typeface="Monotype Sorts" pitchFamily="2" charset="2"/>
              <a:buNone/>
            </a:pPr>
            <a:r>
              <a:rPr lang="en-US" sz="4400" dirty="0" smtClean="0"/>
              <a:t>		</a:t>
            </a:r>
            <a:r>
              <a:rPr lang="en-US" sz="4400" dirty="0" err="1" smtClean="0"/>
              <a:t>k</a:t>
            </a:r>
            <a:r>
              <a:rPr lang="en-US" sz="4400" baseline="-25000" dirty="0" err="1" smtClean="0"/>
              <a:t>P</a:t>
            </a:r>
            <a:r>
              <a:rPr lang="en-US" sz="4400" dirty="0" smtClean="0"/>
              <a:t> </a:t>
            </a:r>
            <a:r>
              <a:rPr lang="en-US" sz="4400" dirty="0"/>
              <a:t>= D</a:t>
            </a:r>
            <a:r>
              <a:rPr lang="en-US" sz="4400" baseline="-25000" dirty="0"/>
              <a:t>P</a:t>
            </a:r>
            <a:r>
              <a:rPr lang="en-US" sz="4400" dirty="0"/>
              <a:t> / P</a:t>
            </a:r>
            <a:r>
              <a:rPr lang="en-US" sz="4400" baseline="-25000" dirty="0"/>
              <a:t>0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848600" cy="12192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Cost of Preferred Stock</a:t>
            </a:r>
          </a:p>
        </p:txBody>
      </p:sp>
    </p:spTree>
    <p:extLst>
      <p:ext uri="{BB962C8B-B14F-4D97-AF65-F5344CB8AC3E}">
        <p14:creationId xmlns:p14="http://schemas.microsoft.com/office/powerpoint/2010/main" xmlns="" val="5923651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382000" cy="4495800"/>
          </a:xfrm>
          <a:noFill/>
          <a:ln/>
        </p:spPr>
        <p:txBody>
          <a:bodyPr>
            <a:normAutofit fontScale="92500" lnSpcReduction="20000"/>
          </a:bodyPr>
          <a:lstStyle/>
          <a:p>
            <a:pPr marL="0" indent="0">
              <a:buFont typeface="Monotype Sorts" pitchFamily="2" charset="2"/>
              <a:buNone/>
            </a:pPr>
            <a:r>
              <a:rPr lang="en-US" dirty="0"/>
              <a:t>Assume that </a:t>
            </a:r>
            <a:r>
              <a:rPr lang="en-US" i="1" dirty="0" smtClean="0"/>
              <a:t>AB Corporation (ABC) </a:t>
            </a:r>
            <a:r>
              <a:rPr lang="en-US" dirty="0"/>
              <a:t>has preferred stock outstanding with par value of </a:t>
            </a:r>
            <a:r>
              <a:rPr lang="en-US" dirty="0" smtClean="0"/>
              <a:t>$50</a:t>
            </a:r>
            <a:r>
              <a:rPr lang="en-US" dirty="0"/>
              <a:t>, dividend per share of </a:t>
            </a:r>
            <a:r>
              <a:rPr lang="en-US" dirty="0" smtClean="0"/>
              <a:t>$5, </a:t>
            </a:r>
            <a:r>
              <a:rPr lang="en-US" dirty="0"/>
              <a:t>and a current market value of </a:t>
            </a:r>
            <a:r>
              <a:rPr lang="en-US" dirty="0" smtClean="0"/>
              <a:t>$49 </a:t>
            </a:r>
            <a:r>
              <a:rPr lang="en-US" dirty="0"/>
              <a:t>per share.</a:t>
            </a:r>
          </a:p>
          <a:p>
            <a:pPr marL="0" indent="0">
              <a:buFont typeface="Monotype Sorts" pitchFamily="2" charset="2"/>
              <a:buNone/>
            </a:pPr>
            <a:endParaRPr lang="en-US" dirty="0"/>
          </a:p>
          <a:p>
            <a:pPr marL="0" indent="0">
              <a:buFont typeface="Monotype Sorts" pitchFamily="2" charset="2"/>
              <a:buNone/>
            </a:pPr>
            <a:r>
              <a:rPr lang="en-US" dirty="0"/>
              <a:t>		</a:t>
            </a:r>
            <a:r>
              <a:rPr lang="en-US" dirty="0" err="1"/>
              <a:t>k</a:t>
            </a:r>
            <a:r>
              <a:rPr lang="en-US" baseline="-25000" dirty="0" err="1"/>
              <a:t>P</a:t>
            </a:r>
            <a:r>
              <a:rPr lang="en-US" dirty="0"/>
              <a:t> = </a:t>
            </a:r>
            <a:r>
              <a:rPr lang="en-US" dirty="0" smtClean="0"/>
              <a:t>$5 </a:t>
            </a:r>
            <a:r>
              <a:rPr lang="en-US" dirty="0"/>
              <a:t>/ </a:t>
            </a:r>
            <a:r>
              <a:rPr lang="en-US" dirty="0" smtClean="0"/>
              <a:t>$49</a:t>
            </a:r>
            <a:endParaRPr lang="en-US" dirty="0"/>
          </a:p>
          <a:p>
            <a:pPr marL="0" indent="0">
              <a:buFont typeface="Monotype Sorts" pitchFamily="2" charset="2"/>
              <a:buNone/>
            </a:pPr>
            <a:r>
              <a:rPr lang="en-US" dirty="0"/>
              <a:t>		</a:t>
            </a:r>
            <a:r>
              <a:rPr lang="en-US" dirty="0" err="1"/>
              <a:t>k</a:t>
            </a:r>
            <a:r>
              <a:rPr lang="en-US" baseline="-25000" dirty="0" err="1"/>
              <a:t>P</a:t>
            </a:r>
            <a:r>
              <a:rPr lang="en-US" dirty="0"/>
              <a:t> = </a:t>
            </a:r>
            <a:r>
              <a:rPr lang="en-US" dirty="0" smtClean="0"/>
              <a:t>10.20%</a:t>
            </a:r>
          </a:p>
          <a:p>
            <a:pPr marL="0" indent="0">
              <a:buFont typeface="Monotype Sorts" pitchFamily="2" charset="2"/>
              <a:buNone/>
            </a:pPr>
            <a:endParaRPr lang="en-US" dirty="0" smtClean="0"/>
          </a:p>
          <a:p>
            <a:pPr marL="0" indent="0">
              <a:buFont typeface="Monotype Sorts" pitchFamily="2" charset="2"/>
              <a:buNone/>
            </a:pPr>
            <a:r>
              <a:rPr lang="en-US" dirty="0" smtClean="0"/>
              <a:t>This cost is not adjusted for tax because dividends are already paid out of income after tax.</a:t>
            </a:r>
            <a:endParaRPr lang="en-US" dirty="0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" y="76200"/>
            <a:ext cx="8839200" cy="10668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Determination of the Cost of </a:t>
            </a:r>
            <a:r>
              <a:rPr lang="en-US" sz="3600" b="1" dirty="0" smtClean="0"/>
              <a:t>Preferred </a:t>
            </a:r>
            <a:r>
              <a:rPr lang="en-US" sz="3600" b="1" dirty="0"/>
              <a:t>Stock</a:t>
            </a:r>
          </a:p>
        </p:txBody>
      </p:sp>
    </p:spTree>
    <p:extLst>
      <p:ext uri="{BB962C8B-B14F-4D97-AF65-F5344CB8AC3E}">
        <p14:creationId xmlns:p14="http://schemas.microsoft.com/office/powerpoint/2010/main" xmlns="" val="10570501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4876800"/>
          </a:xfrm>
          <a:noFill/>
          <a:ln/>
        </p:spPr>
        <p:txBody>
          <a:bodyPr>
            <a:normAutofit/>
          </a:bodyPr>
          <a:lstStyle/>
          <a:p>
            <a:pPr marL="176213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The firm must earn a minimum rate of return on the equity financed investments that can maintain the market value of firms common stock.</a:t>
            </a:r>
          </a:p>
          <a:p>
            <a:pPr marL="176213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Different approaches models are used to determine the cost of equity:</a:t>
            </a:r>
            <a:endParaRPr lang="en-US" dirty="0">
              <a:solidFill>
                <a:srgbClr val="000000"/>
              </a:solidFill>
            </a:endParaRPr>
          </a:p>
          <a:p>
            <a:pPr marL="457200" indent="-280988"/>
            <a:r>
              <a:rPr lang="en-US" dirty="0" smtClean="0">
                <a:solidFill>
                  <a:srgbClr val="000000"/>
                </a:solidFill>
              </a:rPr>
              <a:t>Dividend </a:t>
            </a:r>
            <a:r>
              <a:rPr lang="en-US" dirty="0">
                <a:solidFill>
                  <a:srgbClr val="000000"/>
                </a:solidFill>
              </a:rPr>
              <a:t>Discount Model</a:t>
            </a:r>
          </a:p>
          <a:p>
            <a:pPr marL="457200" indent="-280988"/>
            <a:r>
              <a:rPr lang="en-US" dirty="0">
                <a:solidFill>
                  <a:srgbClr val="000000"/>
                </a:solidFill>
              </a:rPr>
              <a:t>Capital-Asset Pricing </a:t>
            </a:r>
            <a:r>
              <a:rPr lang="en-US" dirty="0" smtClean="0">
                <a:solidFill>
                  <a:srgbClr val="000000"/>
                </a:solidFill>
              </a:rPr>
              <a:t>Model</a:t>
            </a:r>
            <a:endParaRPr lang="en-US" dirty="0">
              <a:solidFill>
                <a:srgbClr val="000000"/>
              </a:solidFill>
            </a:endParaRPr>
          </a:p>
          <a:p>
            <a:pPr marL="457200" indent="-280988"/>
            <a:r>
              <a:rPr lang="en-US" dirty="0">
                <a:solidFill>
                  <a:srgbClr val="000000"/>
                </a:solidFill>
              </a:rPr>
              <a:t>Before-Tax Cost of Debt plus Risk Premium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title"/>
          </p:nvPr>
        </p:nvSpPr>
        <p:spPr>
          <a:xfrm>
            <a:off x="838200" y="76200"/>
            <a:ext cx="8229600" cy="13716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Cost of </a:t>
            </a:r>
            <a:r>
              <a:rPr lang="en-US" sz="4000" b="1" dirty="0" smtClean="0"/>
              <a:t>Equity Approaches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xmlns="" val="15337547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534400" cy="14478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Dividend Discount Model</a:t>
            </a: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685800" y="1981200"/>
            <a:ext cx="7696200" cy="2819400"/>
          </a:xfrm>
          <a:noFill/>
          <a:ln/>
        </p:spPr>
        <p:txBody>
          <a:bodyPr>
            <a:normAutofit lnSpcReduction="10000"/>
          </a:bodyPr>
          <a:lstStyle/>
          <a:p>
            <a:pPr marL="0" lvl="1" indent="0">
              <a:buFont typeface="Monotype Sorts" pitchFamily="2" charset="2"/>
              <a:buNone/>
            </a:pPr>
            <a:r>
              <a:rPr lang="en-US" sz="3600" dirty="0" smtClean="0"/>
              <a:t>The </a:t>
            </a:r>
            <a:r>
              <a:rPr lang="en-US" sz="3600" dirty="0"/>
              <a:t>cost of equity capital, </a:t>
            </a:r>
            <a:r>
              <a:rPr lang="en-US" sz="3600" dirty="0" err="1"/>
              <a:t>k</a:t>
            </a:r>
            <a:r>
              <a:rPr lang="en-US" sz="3600" baseline="-25000" dirty="0" err="1"/>
              <a:t>e</a:t>
            </a:r>
            <a:r>
              <a:rPr lang="en-US" sz="3600" dirty="0"/>
              <a:t>, is the discount rate that equates the present value of all expected future dividends with the current market price of the stock.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867826" y="4648815"/>
            <a:ext cx="6465887" cy="1091799"/>
            <a:chOff x="1385888" y="4854575"/>
            <a:chExt cx="6465887" cy="1091799"/>
          </a:xfrm>
        </p:grpSpPr>
        <p:sp>
          <p:nvSpPr>
            <p:cNvPr id="20486" name="Rectangle 6"/>
            <p:cNvSpPr>
              <a:spLocks noChangeArrowheads="1"/>
            </p:cNvSpPr>
            <p:nvPr/>
          </p:nvSpPr>
          <p:spPr bwMode="auto">
            <a:xfrm>
              <a:off x="2630488" y="4854575"/>
              <a:ext cx="4661534" cy="582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 dirty="0"/>
                <a:t> D</a:t>
              </a:r>
              <a:r>
                <a:rPr lang="en-US" sz="3200" baseline="-25000" dirty="0"/>
                <a:t>1</a:t>
              </a:r>
              <a:r>
                <a:rPr lang="en-US" sz="3200" dirty="0"/>
                <a:t>         </a:t>
              </a:r>
              <a:r>
                <a:rPr lang="en-US" sz="3200" dirty="0" smtClean="0"/>
                <a:t>  </a:t>
              </a:r>
              <a:r>
                <a:rPr lang="en-US" sz="3200" dirty="0"/>
                <a:t>D</a:t>
              </a:r>
              <a:r>
                <a:rPr lang="en-US" sz="3200" baseline="-25000" dirty="0"/>
                <a:t>2</a:t>
              </a:r>
              <a:r>
                <a:rPr lang="en-US" sz="3200" dirty="0"/>
                <a:t>                  </a:t>
              </a:r>
              <a:r>
                <a:rPr lang="en-US" sz="3200" dirty="0" smtClean="0"/>
                <a:t>       D</a:t>
              </a:r>
              <a:endParaRPr lang="en-US" sz="3200" dirty="0"/>
            </a:p>
          </p:txBody>
        </p:sp>
        <p:sp>
          <p:nvSpPr>
            <p:cNvPr id="20487" name="Rectangle 7"/>
            <p:cNvSpPr>
              <a:spLocks noChangeArrowheads="1"/>
            </p:cNvSpPr>
            <p:nvPr/>
          </p:nvSpPr>
          <p:spPr bwMode="auto">
            <a:xfrm>
              <a:off x="1862138" y="5364163"/>
              <a:ext cx="5793703" cy="582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lvl="1">
                <a:spcBef>
                  <a:spcPct val="20000"/>
                </a:spcBef>
                <a:spcAft>
                  <a:spcPct val="20000"/>
                </a:spcAft>
              </a:pPr>
              <a:r>
                <a:rPr lang="en-US" sz="3200" dirty="0"/>
                <a:t>(1+k</a:t>
              </a:r>
              <a:r>
                <a:rPr lang="en-US" sz="3200" baseline="-25000" dirty="0"/>
                <a:t>e</a:t>
              </a:r>
              <a:r>
                <a:rPr lang="en-US" sz="3200" dirty="0"/>
                <a:t>)</a:t>
              </a:r>
              <a:r>
                <a:rPr lang="en-US" sz="3200" baseline="30000" dirty="0"/>
                <a:t>1</a:t>
              </a:r>
              <a:r>
                <a:rPr lang="en-US" sz="3200" dirty="0"/>
                <a:t>  </a:t>
              </a:r>
              <a:r>
                <a:rPr lang="en-US" sz="3200" dirty="0" smtClean="0"/>
                <a:t>   </a:t>
              </a:r>
              <a:r>
                <a:rPr lang="en-US" sz="3200" dirty="0"/>
                <a:t>(1+k</a:t>
              </a:r>
              <a:r>
                <a:rPr lang="en-US" sz="3200" baseline="-25000" dirty="0"/>
                <a:t>e</a:t>
              </a:r>
              <a:r>
                <a:rPr lang="en-US" sz="3200" dirty="0"/>
                <a:t>)</a:t>
              </a:r>
              <a:r>
                <a:rPr lang="en-US" sz="3200" baseline="30000" dirty="0"/>
                <a:t>2</a:t>
              </a:r>
              <a:r>
                <a:rPr lang="en-US" sz="3200" dirty="0"/>
                <a:t>          </a:t>
              </a:r>
              <a:r>
                <a:rPr lang="en-US" sz="3200" dirty="0" smtClean="0"/>
                <a:t>      (</a:t>
              </a:r>
              <a:r>
                <a:rPr lang="en-US" sz="3200" dirty="0"/>
                <a:t>1+k</a:t>
              </a:r>
              <a:r>
                <a:rPr lang="en-US" sz="3200" baseline="-25000" dirty="0"/>
                <a:t>e</a:t>
              </a:r>
              <a:r>
                <a:rPr lang="en-US" sz="3200" dirty="0"/>
                <a:t>)</a:t>
              </a:r>
            </a:p>
          </p:txBody>
        </p:sp>
        <p:sp>
          <p:nvSpPr>
            <p:cNvPr id="20488" name="Line 8"/>
            <p:cNvSpPr>
              <a:spLocks noChangeShapeType="1"/>
            </p:cNvSpPr>
            <p:nvPr/>
          </p:nvSpPr>
          <p:spPr bwMode="auto">
            <a:xfrm>
              <a:off x="2362200" y="5410200"/>
              <a:ext cx="11049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89" name="Line 9"/>
            <p:cNvSpPr>
              <a:spLocks noChangeShapeType="1"/>
            </p:cNvSpPr>
            <p:nvPr/>
          </p:nvSpPr>
          <p:spPr bwMode="auto">
            <a:xfrm>
              <a:off x="6400800" y="5410200"/>
              <a:ext cx="10668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0" name="Rectangle 10"/>
            <p:cNvSpPr>
              <a:spLocks noChangeArrowheads="1"/>
            </p:cNvSpPr>
            <p:nvPr/>
          </p:nvSpPr>
          <p:spPr bwMode="auto">
            <a:xfrm>
              <a:off x="5253038" y="5167313"/>
              <a:ext cx="997069" cy="459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 b="0"/>
                <a:t>+ . . . +</a:t>
              </a:r>
            </a:p>
          </p:txBody>
        </p:sp>
        <p:sp>
          <p:nvSpPr>
            <p:cNvPr id="20491" name="Rectangle 11"/>
            <p:cNvSpPr>
              <a:spLocks noChangeArrowheads="1"/>
            </p:cNvSpPr>
            <p:nvPr/>
          </p:nvSpPr>
          <p:spPr bwMode="auto">
            <a:xfrm>
              <a:off x="3643313" y="5167313"/>
              <a:ext cx="336632" cy="459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 b="0"/>
                <a:t>+</a:t>
              </a:r>
            </a:p>
          </p:txBody>
        </p:sp>
        <p:sp>
          <p:nvSpPr>
            <p:cNvPr id="20492" name="Line 12"/>
            <p:cNvSpPr>
              <a:spLocks noChangeShapeType="1"/>
            </p:cNvSpPr>
            <p:nvPr/>
          </p:nvSpPr>
          <p:spPr bwMode="auto">
            <a:xfrm>
              <a:off x="3962400" y="5410200"/>
              <a:ext cx="1143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3" name="Rectangle 13"/>
            <p:cNvSpPr>
              <a:spLocks noChangeArrowheads="1"/>
            </p:cNvSpPr>
            <p:nvPr/>
          </p:nvSpPr>
          <p:spPr bwMode="auto">
            <a:xfrm>
              <a:off x="1385888" y="5138738"/>
              <a:ext cx="801502" cy="582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200" dirty="0"/>
                <a:t>P</a:t>
              </a:r>
              <a:r>
                <a:rPr lang="en-US" sz="3200" baseline="-25000" dirty="0"/>
                <a:t>0 </a:t>
              </a:r>
              <a:r>
                <a:rPr lang="en-US" sz="3200" dirty="0"/>
                <a:t>=</a:t>
              </a:r>
            </a:p>
          </p:txBody>
        </p:sp>
        <p:sp>
          <p:nvSpPr>
            <p:cNvPr id="20494" name="Rectangle 14"/>
            <p:cNvSpPr>
              <a:spLocks noChangeArrowheads="1"/>
            </p:cNvSpPr>
            <p:nvPr/>
          </p:nvSpPr>
          <p:spPr bwMode="auto">
            <a:xfrm>
              <a:off x="7072313" y="5033963"/>
              <a:ext cx="402355" cy="459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¥</a:t>
              </a:r>
            </a:p>
          </p:txBody>
        </p:sp>
        <p:sp>
          <p:nvSpPr>
            <p:cNvPr id="20495" name="Rectangle 15"/>
            <p:cNvSpPr>
              <a:spLocks noChangeArrowheads="1"/>
            </p:cNvSpPr>
            <p:nvPr/>
          </p:nvSpPr>
          <p:spPr bwMode="auto">
            <a:xfrm>
              <a:off x="7412038" y="5300663"/>
              <a:ext cx="439737" cy="459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r>
                <a:rPr lang="en-US" sz="2400">
                  <a:latin typeface="Symbol" pitchFamily="18" charset="2"/>
                </a:rPr>
                <a:t>¥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4956639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571500" y="9832"/>
            <a:ext cx="7848600" cy="14478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Constant Growth Model</a:t>
            </a:r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533400" y="1371600"/>
            <a:ext cx="8001000" cy="4648200"/>
          </a:xfrm>
          <a:noFill/>
          <a:ln/>
        </p:spPr>
        <p:txBody>
          <a:bodyPr>
            <a:normAutofit fontScale="85000" lnSpcReduction="20000"/>
          </a:bodyPr>
          <a:lstStyle/>
          <a:p>
            <a:pPr marL="114300" lvl="1" indent="0">
              <a:buFont typeface="Monotype Sorts" pitchFamily="2" charset="2"/>
              <a:buNone/>
            </a:pPr>
            <a:r>
              <a:rPr lang="en-US" sz="3200" dirty="0" smtClean="0"/>
              <a:t>The </a:t>
            </a:r>
            <a:r>
              <a:rPr lang="en-US" sz="3200" dirty="0"/>
              <a:t>constant dividend growth assumption reduces the model to:</a:t>
            </a:r>
          </a:p>
          <a:p>
            <a:pPr marL="114300" lvl="1" indent="0">
              <a:buFont typeface="Monotype Sorts" pitchFamily="2" charset="2"/>
              <a:buNone/>
            </a:pPr>
            <a:endParaRPr lang="en-US" sz="3200" dirty="0" smtClean="0"/>
          </a:p>
          <a:p>
            <a:pPr marL="114300" lvl="1" indent="0">
              <a:buFont typeface="Monotype Sorts" pitchFamily="2" charset="2"/>
              <a:buNone/>
            </a:pPr>
            <a:r>
              <a:rPr lang="en-US" sz="4200" dirty="0" smtClean="0"/>
              <a:t>P</a:t>
            </a:r>
            <a:r>
              <a:rPr lang="en-US" sz="4200" baseline="-25000" dirty="0" smtClean="0"/>
              <a:t>0</a:t>
            </a:r>
            <a:r>
              <a:rPr lang="en-US" sz="4200" dirty="0" smtClean="0"/>
              <a:t> = D1 / (</a:t>
            </a:r>
            <a:r>
              <a:rPr lang="en-US" sz="4200" dirty="0" err="1" smtClean="0"/>
              <a:t>k</a:t>
            </a:r>
            <a:r>
              <a:rPr lang="en-US" sz="4200" baseline="-25000" dirty="0" err="1" smtClean="0"/>
              <a:t>e</a:t>
            </a:r>
            <a:r>
              <a:rPr lang="en-US" sz="4200" dirty="0" smtClean="0"/>
              <a:t> – g)</a:t>
            </a:r>
          </a:p>
          <a:p>
            <a:pPr marL="114300" lvl="1" indent="0">
              <a:buFont typeface="Monotype Sorts" pitchFamily="2" charset="2"/>
              <a:buNone/>
            </a:pPr>
            <a:endParaRPr lang="en-US" sz="1000" baseline="-25000" dirty="0"/>
          </a:p>
          <a:p>
            <a:pPr marL="114300" lvl="1" indent="0">
              <a:buFont typeface="Monotype Sorts" pitchFamily="2" charset="2"/>
              <a:buNone/>
            </a:pPr>
            <a:r>
              <a:rPr lang="en-US" sz="4200" dirty="0" err="1"/>
              <a:t>k</a:t>
            </a:r>
            <a:r>
              <a:rPr lang="en-US" sz="4200" baseline="-25000" dirty="0" err="1"/>
              <a:t>e</a:t>
            </a:r>
            <a:r>
              <a:rPr lang="en-US" sz="4200" dirty="0"/>
              <a:t> = ( D</a:t>
            </a:r>
            <a:r>
              <a:rPr lang="en-US" sz="4200" baseline="-25000" dirty="0"/>
              <a:t>1</a:t>
            </a:r>
            <a:r>
              <a:rPr lang="en-US" sz="4200" dirty="0"/>
              <a:t> / P</a:t>
            </a:r>
            <a:r>
              <a:rPr lang="en-US" sz="4200" baseline="-25000" dirty="0"/>
              <a:t>0</a:t>
            </a:r>
            <a:r>
              <a:rPr lang="en-US" sz="4200" dirty="0"/>
              <a:t> ) + g</a:t>
            </a:r>
          </a:p>
          <a:p>
            <a:pPr marL="114300" lvl="1" indent="0">
              <a:buFont typeface="Monotype Sorts" pitchFamily="2" charset="2"/>
              <a:buNone/>
            </a:pPr>
            <a:endParaRPr lang="en-US" sz="3200" dirty="0"/>
          </a:p>
          <a:p>
            <a:pPr marL="114300" lvl="1" indent="0">
              <a:buFont typeface="Monotype Sorts" pitchFamily="2" charset="2"/>
              <a:buNone/>
            </a:pPr>
            <a:r>
              <a:rPr lang="en-US" sz="3200" dirty="0"/>
              <a:t>Assumes that dividends will grow at the constant rate “g” forever</a:t>
            </a:r>
            <a:r>
              <a:rPr lang="en-US" sz="3200" dirty="0" smtClean="0"/>
              <a:t>.</a:t>
            </a:r>
          </a:p>
          <a:p>
            <a:pPr marL="114300" lvl="1" indent="0">
              <a:buFont typeface="Monotype Sorts" pitchFamily="2" charset="2"/>
              <a:buNone/>
            </a:pPr>
            <a:r>
              <a:rPr lang="en-US" sz="3200" dirty="0" smtClean="0"/>
              <a:t>Future pattern of dividends is difficult to predict but the historic patterns of dividends can be used as a measure to the growth pattern of the dividends.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7826622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71600"/>
            <a:ext cx="8686800" cy="5334000"/>
          </a:xfrm>
          <a:noFill/>
          <a:ln/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sz="3200" dirty="0"/>
              <a:t>Assume that </a:t>
            </a:r>
            <a:r>
              <a:rPr lang="en-US" sz="3200" i="1" dirty="0" smtClean="0"/>
              <a:t>AB Corporation (ABC) </a:t>
            </a:r>
            <a:r>
              <a:rPr lang="en-US" sz="3200" dirty="0"/>
              <a:t>has common stock outstanding with a current market value of </a:t>
            </a:r>
            <a:r>
              <a:rPr lang="en-US" sz="3200" dirty="0" smtClean="0"/>
              <a:t>$27 </a:t>
            </a:r>
            <a:r>
              <a:rPr lang="en-US" sz="3200" dirty="0"/>
              <a:t>per share, current dividend of </a:t>
            </a:r>
            <a:r>
              <a:rPr lang="en-US" sz="3200" dirty="0" smtClean="0"/>
              <a:t>$2 </a:t>
            </a:r>
            <a:r>
              <a:rPr lang="en-US" sz="3200" dirty="0"/>
              <a:t>per share, and a dividend growth rate of 8% forever.</a:t>
            </a:r>
          </a:p>
          <a:p>
            <a:pPr marL="0" indent="0">
              <a:buFont typeface="Monotype Sorts" pitchFamily="2" charset="2"/>
              <a:buNone/>
            </a:pPr>
            <a:r>
              <a:rPr lang="en-US" dirty="0"/>
              <a:t>	</a:t>
            </a:r>
            <a:r>
              <a:rPr lang="en-US" dirty="0" err="1"/>
              <a:t>k</a:t>
            </a:r>
            <a:r>
              <a:rPr lang="en-US" baseline="-25000" dirty="0" err="1"/>
              <a:t>e</a:t>
            </a:r>
            <a:r>
              <a:rPr lang="en-US" dirty="0"/>
              <a:t> 	= ( D</a:t>
            </a:r>
            <a:r>
              <a:rPr lang="en-US" baseline="-25000" dirty="0"/>
              <a:t>1</a:t>
            </a:r>
            <a:r>
              <a:rPr lang="en-US" dirty="0"/>
              <a:t> / P</a:t>
            </a:r>
            <a:r>
              <a:rPr lang="en-US" baseline="-25000" dirty="0"/>
              <a:t>0</a:t>
            </a:r>
            <a:r>
              <a:rPr lang="en-US" dirty="0"/>
              <a:t> ) + g</a:t>
            </a:r>
            <a:endParaRPr lang="en-US" sz="3200" dirty="0"/>
          </a:p>
          <a:p>
            <a:pPr marL="0" indent="0">
              <a:buFont typeface="Monotype Sorts" pitchFamily="2" charset="2"/>
              <a:buNone/>
            </a:pPr>
            <a:r>
              <a:rPr lang="en-US" sz="3200" dirty="0"/>
              <a:t>	</a:t>
            </a:r>
            <a:r>
              <a:rPr lang="en-US" dirty="0" err="1"/>
              <a:t>k</a:t>
            </a:r>
            <a:r>
              <a:rPr lang="en-US" baseline="-25000" dirty="0" err="1"/>
              <a:t>e</a:t>
            </a:r>
            <a:r>
              <a:rPr lang="en-US" dirty="0"/>
              <a:t> 	= </a:t>
            </a:r>
            <a:r>
              <a:rPr lang="en-US" dirty="0" smtClean="0"/>
              <a:t>($2 </a:t>
            </a:r>
            <a:r>
              <a:rPr lang="en-US" dirty="0"/>
              <a:t>/ </a:t>
            </a:r>
            <a:r>
              <a:rPr lang="en-US" dirty="0" smtClean="0"/>
              <a:t>$27) </a:t>
            </a:r>
            <a:r>
              <a:rPr lang="en-US" dirty="0"/>
              <a:t>+ .08</a:t>
            </a:r>
          </a:p>
          <a:p>
            <a:pPr marL="0" indent="0">
              <a:buFont typeface="Monotype Sorts" pitchFamily="2" charset="2"/>
              <a:buNone/>
            </a:pPr>
            <a:r>
              <a:rPr lang="en-US" dirty="0"/>
              <a:t>	</a:t>
            </a:r>
            <a:r>
              <a:rPr lang="en-US" dirty="0" err="1"/>
              <a:t>k</a:t>
            </a:r>
            <a:r>
              <a:rPr lang="en-US" baseline="-25000" dirty="0" err="1"/>
              <a:t>e</a:t>
            </a:r>
            <a:r>
              <a:rPr lang="en-US" dirty="0"/>
              <a:t> 	= .</a:t>
            </a:r>
            <a:r>
              <a:rPr lang="en-US" dirty="0" smtClean="0"/>
              <a:t>074 </a:t>
            </a:r>
            <a:r>
              <a:rPr lang="en-US" dirty="0"/>
              <a:t>+ .08 = </a:t>
            </a:r>
            <a:r>
              <a:rPr lang="en-US" dirty="0" smtClean="0"/>
              <a:t>.154 </a:t>
            </a:r>
            <a:r>
              <a:rPr lang="en-US" dirty="0"/>
              <a:t>or </a:t>
            </a:r>
            <a:r>
              <a:rPr lang="en-US" dirty="0" smtClean="0"/>
              <a:t>15.4%</a:t>
            </a:r>
          </a:p>
          <a:p>
            <a:pPr marL="0" indent="0">
              <a:buFont typeface="Monotype Sorts" pitchFamily="2" charset="2"/>
              <a:buNone/>
            </a:pPr>
            <a:r>
              <a:rPr lang="en-US" dirty="0" smtClean="0"/>
              <a:t>This rate would then be used as an estimate of the firm’s required rate of return on equity capital.</a:t>
            </a:r>
            <a:endParaRPr lang="en-US" dirty="0"/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534400" cy="11430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Determination of the Cost of Equity Capital</a:t>
            </a:r>
          </a:p>
        </p:txBody>
      </p:sp>
    </p:spTree>
    <p:extLst>
      <p:ext uri="{BB962C8B-B14F-4D97-AF65-F5344CB8AC3E}">
        <p14:creationId xmlns:p14="http://schemas.microsoft.com/office/powerpoint/2010/main" xmlns="" val="12908806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01000" cy="1447800"/>
          </a:xfrm>
          <a:noFill/>
          <a:ln/>
          <a:effectLst/>
        </p:spPr>
        <p:txBody>
          <a:bodyPr/>
          <a:lstStyle/>
          <a:p>
            <a:pPr algn="l"/>
            <a:r>
              <a:rPr lang="en-US" b="1" dirty="0"/>
              <a:t>Growth Phases Model</a:t>
            </a: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2630488" y="3863975"/>
            <a:ext cx="5599112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/>
          <a:p>
            <a:r>
              <a:rPr lang="en-US" sz="3200" dirty="0" smtClean="0"/>
              <a:t>D</a:t>
            </a:r>
            <a:r>
              <a:rPr lang="en-US" sz="3200" baseline="-25000" dirty="0" smtClean="0"/>
              <a:t>0</a:t>
            </a:r>
            <a:r>
              <a:rPr lang="en-US" sz="3200" dirty="0" smtClean="0"/>
              <a:t>(1+15%)</a:t>
            </a:r>
            <a:r>
              <a:rPr lang="en-US" sz="3200" baseline="30000" dirty="0" smtClean="0"/>
              <a:t>t</a:t>
            </a:r>
            <a:r>
              <a:rPr lang="en-US" sz="3200" dirty="0" smtClean="0"/>
              <a:t>                D</a:t>
            </a:r>
            <a:r>
              <a:rPr lang="en-US" sz="3200" baseline="-25000" dirty="0" smtClean="0"/>
              <a:t>5</a:t>
            </a:r>
            <a:r>
              <a:rPr lang="en-US" sz="3200" dirty="0" smtClean="0"/>
              <a:t>(1+10%)</a:t>
            </a:r>
            <a:r>
              <a:rPr lang="en-US" sz="3200" baseline="30000" dirty="0" smtClean="0"/>
              <a:t>t-5</a:t>
            </a:r>
            <a:endParaRPr lang="en-US" sz="3200" baseline="30000" dirty="0"/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2547938" y="4449763"/>
            <a:ext cx="5197642" cy="643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lvl="1">
              <a:spcBef>
                <a:spcPct val="20000"/>
              </a:spcBef>
              <a:spcAft>
                <a:spcPct val="20000"/>
              </a:spcAft>
            </a:pPr>
            <a:r>
              <a:rPr lang="en-US" sz="3600" dirty="0"/>
              <a:t>(1+k</a:t>
            </a:r>
            <a:r>
              <a:rPr lang="en-US" sz="3600" baseline="-25000" dirty="0"/>
              <a:t>e</a:t>
            </a:r>
            <a:r>
              <a:rPr lang="en-US" sz="3600" dirty="0"/>
              <a:t>)</a:t>
            </a:r>
            <a:r>
              <a:rPr lang="en-US" sz="3200" baseline="30000" dirty="0"/>
              <a:t>t</a:t>
            </a:r>
            <a:r>
              <a:rPr lang="en-US" sz="3600" dirty="0"/>
              <a:t> </a:t>
            </a:r>
            <a:r>
              <a:rPr lang="en-US" sz="3600" dirty="0" smtClean="0"/>
              <a:t>                    (</a:t>
            </a:r>
            <a:r>
              <a:rPr lang="en-US" sz="3600" dirty="0"/>
              <a:t>1+k</a:t>
            </a:r>
            <a:r>
              <a:rPr lang="en-US" sz="3600" baseline="-25000" dirty="0"/>
              <a:t>e</a:t>
            </a:r>
            <a:r>
              <a:rPr lang="en-US" sz="3600" dirty="0"/>
              <a:t>)</a:t>
            </a:r>
            <a:r>
              <a:rPr lang="en-US" sz="3200" baseline="30000" dirty="0"/>
              <a:t>t</a:t>
            </a:r>
          </a:p>
        </p:txBody>
      </p:sp>
      <p:sp>
        <p:nvSpPr>
          <p:cNvPr id="24583" name="Line 7"/>
          <p:cNvSpPr>
            <a:spLocks noChangeShapeType="1"/>
          </p:cNvSpPr>
          <p:nvPr/>
        </p:nvSpPr>
        <p:spPr bwMode="auto">
          <a:xfrm>
            <a:off x="2933700" y="4467225"/>
            <a:ext cx="15335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/>
          </a:p>
        </p:txBody>
      </p:sp>
      <p:sp>
        <p:nvSpPr>
          <p:cNvPr id="24584" name="Line 8"/>
          <p:cNvSpPr>
            <a:spLocks noChangeShapeType="1"/>
          </p:cNvSpPr>
          <p:nvPr/>
        </p:nvSpPr>
        <p:spPr bwMode="auto">
          <a:xfrm>
            <a:off x="3119629" y="5722374"/>
            <a:ext cx="16065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/>
          </a:p>
        </p:txBody>
      </p:sp>
      <p:sp>
        <p:nvSpPr>
          <p:cNvPr id="24585" name="Line 9"/>
          <p:cNvSpPr>
            <a:spLocks noChangeShapeType="1"/>
          </p:cNvSpPr>
          <p:nvPr/>
        </p:nvSpPr>
        <p:spPr bwMode="auto">
          <a:xfrm>
            <a:off x="6177128" y="4467225"/>
            <a:ext cx="15335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/>
          </a:p>
        </p:txBody>
      </p:sp>
      <p:sp>
        <p:nvSpPr>
          <p:cNvPr id="24586" name="Rectangle 10"/>
          <p:cNvSpPr>
            <a:spLocks noChangeArrowheads="1"/>
          </p:cNvSpPr>
          <p:nvPr/>
        </p:nvSpPr>
        <p:spPr bwMode="auto">
          <a:xfrm>
            <a:off x="1233487" y="4145342"/>
            <a:ext cx="875241" cy="643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600" dirty="0"/>
              <a:t>P</a:t>
            </a:r>
            <a:r>
              <a:rPr lang="en-US" sz="3600" baseline="-25000" dirty="0"/>
              <a:t>0 </a:t>
            </a:r>
            <a:r>
              <a:rPr lang="en-US" sz="3600" dirty="0"/>
              <a:t>=</a:t>
            </a:r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533400" y="1799201"/>
            <a:ext cx="76962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marL="114300" lvl="1">
              <a:spcBef>
                <a:spcPct val="20000"/>
              </a:spcBef>
              <a:spcAft>
                <a:spcPct val="20000"/>
              </a:spcAft>
            </a:pPr>
            <a:r>
              <a:rPr lang="en-US" sz="3200" dirty="0" smtClean="0"/>
              <a:t>The </a:t>
            </a:r>
            <a:r>
              <a:rPr lang="en-US" sz="3200" dirty="0"/>
              <a:t>growth phases assumption leads to the following formula (assume 3 growth </a:t>
            </a:r>
            <a:r>
              <a:rPr lang="en-US" sz="3200" dirty="0" smtClean="0"/>
              <a:t>phases with 15, 10, and 5 %):</a:t>
            </a:r>
            <a:endParaRPr lang="en-US" sz="3200" dirty="0"/>
          </a:p>
        </p:txBody>
      </p:sp>
      <p:sp>
        <p:nvSpPr>
          <p:cNvPr id="24588" name="Rectangle 12"/>
          <p:cNvSpPr>
            <a:spLocks noChangeArrowheads="1"/>
          </p:cNvSpPr>
          <p:nvPr/>
        </p:nvSpPr>
        <p:spPr bwMode="auto">
          <a:xfrm>
            <a:off x="2172899" y="4083786"/>
            <a:ext cx="516168" cy="766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4400" dirty="0">
                <a:latin typeface="Symbol" pitchFamily="18" charset="2"/>
              </a:rPr>
              <a:t>S</a:t>
            </a:r>
          </a:p>
        </p:txBody>
      </p:sp>
      <p:sp>
        <p:nvSpPr>
          <p:cNvPr id="24589" name="Rectangle 13"/>
          <p:cNvSpPr>
            <a:spLocks noChangeArrowheads="1"/>
          </p:cNvSpPr>
          <p:nvPr/>
        </p:nvSpPr>
        <p:spPr bwMode="auto">
          <a:xfrm>
            <a:off x="4633913" y="3943214"/>
            <a:ext cx="923331" cy="82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>
                <a:latin typeface="Symbol" pitchFamily="18" charset="2"/>
              </a:rPr>
              <a:t>+  </a:t>
            </a:r>
            <a:r>
              <a:rPr lang="en-US" sz="4800" dirty="0">
                <a:latin typeface="Symbol" pitchFamily="18" charset="2"/>
              </a:rPr>
              <a:t>S</a:t>
            </a:r>
            <a:endParaRPr lang="en-US" sz="2000" dirty="0">
              <a:latin typeface="Symbol" pitchFamily="18" charset="2"/>
            </a:endParaRPr>
          </a:p>
        </p:txBody>
      </p:sp>
      <p:sp>
        <p:nvSpPr>
          <p:cNvPr id="24590" name="Rectangle 14"/>
          <p:cNvSpPr>
            <a:spLocks noChangeArrowheads="1"/>
          </p:cNvSpPr>
          <p:nvPr/>
        </p:nvSpPr>
        <p:spPr bwMode="auto">
          <a:xfrm>
            <a:off x="2271713" y="4679950"/>
            <a:ext cx="594716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t=1</a:t>
            </a:r>
          </a:p>
        </p:txBody>
      </p:sp>
      <p:sp>
        <p:nvSpPr>
          <p:cNvPr id="24591" name="Rectangle 15"/>
          <p:cNvSpPr>
            <a:spLocks noChangeArrowheads="1"/>
          </p:cNvSpPr>
          <p:nvPr/>
        </p:nvSpPr>
        <p:spPr bwMode="auto">
          <a:xfrm>
            <a:off x="2347913" y="3761937"/>
            <a:ext cx="338235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 smtClean="0"/>
              <a:t>5</a:t>
            </a:r>
            <a:endParaRPr lang="en-US" sz="2400" dirty="0"/>
          </a:p>
        </p:txBody>
      </p:sp>
      <p:sp>
        <p:nvSpPr>
          <p:cNvPr id="24592" name="Rectangle 16"/>
          <p:cNvSpPr>
            <a:spLocks noChangeArrowheads="1"/>
          </p:cNvSpPr>
          <p:nvPr/>
        </p:nvSpPr>
        <p:spPr bwMode="auto">
          <a:xfrm>
            <a:off x="5259886" y="4585207"/>
            <a:ext cx="594716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 smtClean="0"/>
              <a:t>t=6</a:t>
            </a:r>
            <a:endParaRPr lang="en-US" sz="2400" dirty="0"/>
          </a:p>
        </p:txBody>
      </p:sp>
      <p:sp>
        <p:nvSpPr>
          <p:cNvPr id="24593" name="Rectangle 17"/>
          <p:cNvSpPr>
            <a:spLocks noChangeArrowheads="1"/>
          </p:cNvSpPr>
          <p:nvPr/>
        </p:nvSpPr>
        <p:spPr bwMode="auto">
          <a:xfrm>
            <a:off x="5310381" y="3726656"/>
            <a:ext cx="493726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 smtClean="0"/>
              <a:t>10</a:t>
            </a:r>
            <a:endParaRPr lang="en-US" sz="2400" dirty="0"/>
          </a:p>
        </p:txBody>
      </p:sp>
      <p:sp>
        <p:nvSpPr>
          <p:cNvPr id="24594" name="Rectangle 18"/>
          <p:cNvSpPr>
            <a:spLocks noChangeArrowheads="1"/>
          </p:cNvSpPr>
          <p:nvPr/>
        </p:nvSpPr>
        <p:spPr bwMode="auto">
          <a:xfrm>
            <a:off x="2369423" y="5899666"/>
            <a:ext cx="750206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 smtClean="0"/>
              <a:t>t=11</a:t>
            </a:r>
            <a:endParaRPr lang="en-US" sz="2400" dirty="0"/>
          </a:p>
        </p:txBody>
      </p:sp>
      <p:sp>
        <p:nvSpPr>
          <p:cNvPr id="24595" name="Rectangle 19"/>
          <p:cNvSpPr>
            <a:spLocks noChangeArrowheads="1"/>
          </p:cNvSpPr>
          <p:nvPr/>
        </p:nvSpPr>
        <p:spPr bwMode="auto">
          <a:xfrm>
            <a:off x="2336440" y="5044307"/>
            <a:ext cx="522648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/>
          <a:p>
            <a:r>
              <a:rPr lang="en-US" sz="2800" dirty="0">
                <a:latin typeface="Symbol" pitchFamily="18" charset="2"/>
              </a:rPr>
              <a:t>¥</a:t>
            </a:r>
          </a:p>
        </p:txBody>
      </p:sp>
      <p:sp>
        <p:nvSpPr>
          <p:cNvPr id="24596" name="Rectangle 20"/>
          <p:cNvSpPr>
            <a:spLocks noChangeArrowheads="1"/>
          </p:cNvSpPr>
          <p:nvPr/>
        </p:nvSpPr>
        <p:spPr bwMode="auto">
          <a:xfrm>
            <a:off x="3125966" y="5159375"/>
            <a:ext cx="2431277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/>
          <a:p>
            <a:r>
              <a:rPr lang="en-US" sz="3200" dirty="0" smtClean="0"/>
              <a:t>D</a:t>
            </a:r>
            <a:r>
              <a:rPr lang="en-US" sz="3200" baseline="-25000" dirty="0" smtClean="0"/>
              <a:t>10</a:t>
            </a:r>
            <a:r>
              <a:rPr lang="en-US" sz="3200" dirty="0" smtClean="0"/>
              <a:t>(1+5%)</a:t>
            </a:r>
            <a:r>
              <a:rPr lang="en-US" sz="3200" baseline="30000" dirty="0" smtClean="0"/>
              <a:t>t-10</a:t>
            </a:r>
            <a:endParaRPr lang="en-US" sz="3200" baseline="30000" dirty="0"/>
          </a:p>
        </p:txBody>
      </p:sp>
      <p:sp>
        <p:nvSpPr>
          <p:cNvPr id="24597" name="Rectangle 21"/>
          <p:cNvSpPr>
            <a:spLocks noChangeArrowheads="1"/>
          </p:cNvSpPr>
          <p:nvPr/>
        </p:nvSpPr>
        <p:spPr bwMode="auto">
          <a:xfrm>
            <a:off x="2933701" y="5715000"/>
            <a:ext cx="1875445" cy="643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/>
          <a:p>
            <a:pPr lvl="1">
              <a:spcBef>
                <a:spcPct val="20000"/>
              </a:spcBef>
              <a:spcAft>
                <a:spcPct val="20000"/>
              </a:spcAft>
            </a:pPr>
            <a:r>
              <a:rPr lang="en-US" sz="3600" dirty="0"/>
              <a:t>(1+k</a:t>
            </a:r>
            <a:r>
              <a:rPr lang="en-US" sz="3600" baseline="-25000" dirty="0"/>
              <a:t>e</a:t>
            </a:r>
            <a:r>
              <a:rPr lang="en-US" sz="3600" dirty="0"/>
              <a:t>)</a:t>
            </a:r>
            <a:r>
              <a:rPr lang="en-US" sz="3600" baseline="30000" dirty="0"/>
              <a:t>t</a:t>
            </a:r>
          </a:p>
        </p:txBody>
      </p:sp>
      <p:sp>
        <p:nvSpPr>
          <p:cNvPr id="24598" name="Rectangle 22"/>
          <p:cNvSpPr>
            <a:spLocks noChangeArrowheads="1"/>
          </p:cNvSpPr>
          <p:nvPr/>
        </p:nvSpPr>
        <p:spPr bwMode="auto">
          <a:xfrm>
            <a:off x="8048460" y="4178755"/>
            <a:ext cx="362280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/>
              <a:t>+</a:t>
            </a:r>
          </a:p>
        </p:txBody>
      </p:sp>
      <p:sp>
        <p:nvSpPr>
          <p:cNvPr id="24599" name="Rectangle 23"/>
          <p:cNvSpPr>
            <a:spLocks noChangeArrowheads="1"/>
          </p:cNvSpPr>
          <p:nvPr/>
        </p:nvSpPr>
        <p:spPr bwMode="auto">
          <a:xfrm>
            <a:off x="2228358" y="5331561"/>
            <a:ext cx="516168" cy="766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4400" dirty="0">
                <a:latin typeface="Symbol" pitchFamily="18" charset="2"/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xmlns="" val="13907171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Growth Phases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The last phase is a constant growth model and can be solved as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lvl="1" indent="0">
              <a:buNone/>
            </a:pPr>
            <a:endParaRPr lang="en-US" sz="4200" dirty="0" smtClean="0"/>
          </a:p>
          <a:p>
            <a:pPr marL="0" lvl="1" indent="0">
              <a:buNone/>
            </a:pPr>
            <a:r>
              <a:rPr lang="en-US" sz="4200" dirty="0" smtClean="0"/>
              <a:t>P</a:t>
            </a:r>
            <a:r>
              <a:rPr lang="en-US" sz="4200" baseline="-25000" dirty="0" smtClean="0"/>
              <a:t>10</a:t>
            </a:r>
            <a:r>
              <a:rPr lang="en-US" sz="4200" dirty="0" smtClean="0"/>
              <a:t> </a:t>
            </a:r>
            <a:r>
              <a:rPr lang="en-US" sz="4200" dirty="0"/>
              <a:t>= </a:t>
            </a:r>
            <a:r>
              <a:rPr lang="en-US" sz="4200" dirty="0" smtClean="0"/>
              <a:t>D</a:t>
            </a:r>
            <a:r>
              <a:rPr lang="en-US" sz="4200" baseline="-25000" dirty="0" smtClean="0"/>
              <a:t>10</a:t>
            </a:r>
            <a:r>
              <a:rPr lang="en-US" sz="4200" dirty="0" smtClean="0"/>
              <a:t> </a:t>
            </a:r>
            <a:r>
              <a:rPr lang="en-US" sz="4200" dirty="0"/>
              <a:t>/ (</a:t>
            </a:r>
            <a:r>
              <a:rPr lang="en-US" sz="4200" dirty="0" err="1"/>
              <a:t>k</a:t>
            </a:r>
            <a:r>
              <a:rPr lang="en-US" sz="4200" baseline="-25000" dirty="0" err="1"/>
              <a:t>e</a:t>
            </a:r>
            <a:r>
              <a:rPr lang="en-US" sz="4200" dirty="0"/>
              <a:t> </a:t>
            </a:r>
            <a:r>
              <a:rPr lang="en-US" sz="4200" dirty="0" smtClean="0"/>
              <a:t>– 5%)</a:t>
            </a:r>
            <a:endParaRPr lang="en-US" sz="4200" dirty="0"/>
          </a:p>
          <a:p>
            <a:pPr marL="0" indent="0">
              <a:buNone/>
            </a:pPr>
            <a:r>
              <a:rPr lang="en-US" dirty="0" smtClean="0"/>
              <a:t>And then P</a:t>
            </a:r>
            <a:r>
              <a:rPr lang="en-US" baseline="-25000" dirty="0" smtClean="0"/>
              <a:t>10</a:t>
            </a:r>
            <a:r>
              <a:rPr lang="en-US" dirty="0" smtClean="0"/>
              <a:t> value can be further discounted to the time = 0, i.e. P</a:t>
            </a:r>
            <a:r>
              <a:rPr lang="en-US" baseline="-25000" dirty="0" smtClean="0"/>
              <a:t>0</a:t>
            </a:r>
            <a:endParaRPr lang="en-US" baseline="-25000" dirty="0"/>
          </a:p>
        </p:txBody>
      </p:sp>
      <p:grpSp>
        <p:nvGrpSpPr>
          <p:cNvPr id="10" name="Group 9"/>
          <p:cNvGrpSpPr/>
          <p:nvPr/>
        </p:nvGrpSpPr>
        <p:grpSpPr>
          <a:xfrm>
            <a:off x="568065" y="2877670"/>
            <a:ext cx="3312716" cy="1287533"/>
            <a:chOff x="3828558" y="2508338"/>
            <a:chExt cx="3312716" cy="1287533"/>
          </a:xfrm>
        </p:grpSpPr>
        <p:sp>
          <p:nvSpPr>
            <p:cNvPr id="4" name="Line 8"/>
            <p:cNvSpPr>
              <a:spLocks noChangeShapeType="1"/>
            </p:cNvSpPr>
            <p:nvPr/>
          </p:nvSpPr>
          <p:spPr bwMode="auto">
            <a:xfrm>
              <a:off x="4953000" y="3152105"/>
              <a:ext cx="160653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5" name="Rectangle 18"/>
            <p:cNvSpPr>
              <a:spLocks noChangeArrowheads="1"/>
            </p:cNvSpPr>
            <p:nvPr/>
          </p:nvSpPr>
          <p:spPr bwMode="auto">
            <a:xfrm>
              <a:off x="3969623" y="3336771"/>
              <a:ext cx="750206" cy="459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 dirty="0" smtClean="0"/>
                <a:t>t=11</a:t>
              </a:r>
              <a:endParaRPr lang="en-US" sz="2400" dirty="0"/>
            </a:p>
          </p:txBody>
        </p:sp>
        <p:sp>
          <p:nvSpPr>
            <p:cNvPr id="6" name="Rectangle 20"/>
            <p:cNvSpPr>
              <a:spLocks noChangeArrowheads="1"/>
            </p:cNvSpPr>
            <p:nvPr/>
          </p:nvSpPr>
          <p:spPr bwMode="auto">
            <a:xfrm>
              <a:off x="4709997" y="2569893"/>
              <a:ext cx="2431277" cy="582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r>
                <a:rPr lang="en-US" sz="3200" dirty="0" smtClean="0"/>
                <a:t>D</a:t>
              </a:r>
              <a:r>
                <a:rPr lang="en-US" sz="3200" baseline="-25000" dirty="0" smtClean="0"/>
                <a:t>10</a:t>
              </a:r>
              <a:r>
                <a:rPr lang="en-US" sz="3200" dirty="0" smtClean="0"/>
                <a:t>(1+5%)</a:t>
              </a:r>
              <a:r>
                <a:rPr lang="en-US" sz="3200" baseline="30000" dirty="0" smtClean="0"/>
                <a:t>t-10</a:t>
              </a:r>
              <a:endParaRPr lang="en-US" sz="3200" baseline="30000" dirty="0"/>
            </a:p>
          </p:txBody>
        </p:sp>
        <p:sp>
          <p:nvSpPr>
            <p:cNvPr id="7" name="Rectangle 21"/>
            <p:cNvSpPr>
              <a:spLocks noChangeArrowheads="1"/>
            </p:cNvSpPr>
            <p:nvPr/>
          </p:nvSpPr>
          <p:spPr bwMode="auto">
            <a:xfrm>
              <a:off x="4533901" y="3152105"/>
              <a:ext cx="1875445" cy="6437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pPr lvl="1">
                <a:spcBef>
                  <a:spcPct val="20000"/>
                </a:spcBef>
                <a:spcAft>
                  <a:spcPct val="20000"/>
                </a:spcAft>
              </a:pPr>
              <a:r>
                <a:rPr lang="en-US" sz="3600" dirty="0"/>
                <a:t>(1+k</a:t>
              </a:r>
              <a:r>
                <a:rPr lang="en-US" sz="3600" baseline="-25000" dirty="0"/>
                <a:t>e</a:t>
              </a:r>
              <a:r>
                <a:rPr lang="en-US" sz="3600" dirty="0"/>
                <a:t>)</a:t>
              </a:r>
              <a:r>
                <a:rPr lang="en-US" sz="3600" baseline="30000" dirty="0"/>
                <a:t>t</a:t>
              </a:r>
            </a:p>
          </p:txBody>
        </p:sp>
        <p:sp>
          <p:nvSpPr>
            <p:cNvPr id="8" name="Rectangle 23"/>
            <p:cNvSpPr>
              <a:spLocks noChangeArrowheads="1"/>
            </p:cNvSpPr>
            <p:nvPr/>
          </p:nvSpPr>
          <p:spPr bwMode="auto">
            <a:xfrm>
              <a:off x="3828558" y="2768666"/>
              <a:ext cx="516168" cy="7668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4400" dirty="0">
                  <a:latin typeface="Symbol" pitchFamily="18" charset="2"/>
                </a:rPr>
                <a:t>S</a:t>
              </a:r>
            </a:p>
          </p:txBody>
        </p:sp>
        <p:sp>
          <p:nvSpPr>
            <p:cNvPr id="9" name="Rectangle 19"/>
            <p:cNvSpPr>
              <a:spLocks noChangeArrowheads="1"/>
            </p:cNvSpPr>
            <p:nvPr/>
          </p:nvSpPr>
          <p:spPr bwMode="auto">
            <a:xfrm>
              <a:off x="4011253" y="2508338"/>
              <a:ext cx="522648" cy="5206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r>
                <a:rPr lang="en-US" sz="2800" dirty="0">
                  <a:latin typeface="Symbol" pitchFamily="18" charset="2"/>
                </a:rPr>
                <a:t>¥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99118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534400" cy="13716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Capital Asset </a:t>
            </a:r>
            <a:r>
              <a:rPr lang="en-US" sz="4000" b="1" dirty="0" smtClean="0"/>
              <a:t>Pricing Model (CAPM)</a:t>
            </a:r>
            <a:endParaRPr lang="en-US" sz="4000" b="1" dirty="0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1371600"/>
            <a:ext cx="8229600" cy="4572000"/>
          </a:xfrm>
          <a:noFill/>
          <a:ln/>
        </p:spPr>
        <p:txBody>
          <a:bodyPr>
            <a:normAutofit fontScale="70000" lnSpcReduction="20000"/>
          </a:bodyPr>
          <a:lstStyle/>
          <a:p>
            <a:pPr marL="114300" lvl="1" indent="0">
              <a:buFont typeface="Monotype Sorts" pitchFamily="2" charset="2"/>
              <a:buNone/>
            </a:pPr>
            <a:r>
              <a:rPr lang="en-US" sz="3600" dirty="0" smtClean="0"/>
              <a:t>Using CAPM we can estimate directly the required rate of return on company’s common stock. The </a:t>
            </a:r>
            <a:r>
              <a:rPr lang="en-US" sz="3600" dirty="0"/>
              <a:t>cost of equity capital, </a:t>
            </a:r>
            <a:r>
              <a:rPr lang="en-US" sz="3600" dirty="0" err="1"/>
              <a:t>k</a:t>
            </a:r>
            <a:r>
              <a:rPr lang="en-US" sz="3600" baseline="-25000" dirty="0" err="1"/>
              <a:t>e</a:t>
            </a:r>
            <a:r>
              <a:rPr lang="en-US" sz="3600" dirty="0"/>
              <a:t>, is equated to the required rate of return in market equilibrium.  The risk-return relationship is described by the Security Market Line (SML</a:t>
            </a:r>
            <a:r>
              <a:rPr lang="en-US" sz="3600" dirty="0" smtClean="0"/>
              <a:t>). Required rate of return </a:t>
            </a:r>
            <a:r>
              <a:rPr lang="en-US" sz="3600" dirty="0" err="1" smtClean="0"/>
              <a:t>R</a:t>
            </a:r>
            <a:r>
              <a:rPr lang="en-US" sz="3600" baseline="-25000" dirty="0" err="1" smtClean="0"/>
              <a:t>j</a:t>
            </a:r>
            <a:r>
              <a:rPr lang="en-US" sz="3600" dirty="0" smtClean="0"/>
              <a:t> for a share of stock  </a:t>
            </a:r>
          </a:p>
          <a:p>
            <a:pPr marL="114300" lvl="1" indent="0">
              <a:buFont typeface="Monotype Sorts" pitchFamily="2" charset="2"/>
              <a:buNone/>
            </a:pPr>
            <a:endParaRPr lang="en-US" sz="3600" dirty="0"/>
          </a:p>
          <a:p>
            <a:pPr marL="114300" lvl="1" indent="0">
              <a:buFont typeface="Monotype Sorts" pitchFamily="2" charset="2"/>
              <a:buNone/>
            </a:pPr>
            <a:r>
              <a:rPr lang="en-US" sz="3600" dirty="0" err="1" smtClean="0"/>
              <a:t>k</a:t>
            </a:r>
            <a:r>
              <a:rPr lang="en-US" sz="3600" baseline="-25000" dirty="0" err="1" smtClean="0"/>
              <a:t>e</a:t>
            </a:r>
            <a:r>
              <a:rPr lang="en-US" sz="3600" dirty="0" smtClean="0"/>
              <a:t>  </a:t>
            </a:r>
            <a:r>
              <a:rPr lang="en-US" sz="3600" dirty="0"/>
              <a:t>= </a:t>
            </a:r>
            <a:r>
              <a:rPr lang="en-US" sz="3600" dirty="0" err="1"/>
              <a:t>R</a:t>
            </a:r>
            <a:r>
              <a:rPr lang="en-US" sz="3600" baseline="-25000" dirty="0" err="1"/>
              <a:t>j</a:t>
            </a:r>
            <a:r>
              <a:rPr lang="en-US" sz="3600" dirty="0"/>
              <a:t> = </a:t>
            </a:r>
            <a:r>
              <a:rPr lang="en-US" sz="3600" dirty="0" err="1"/>
              <a:t>R</a:t>
            </a:r>
            <a:r>
              <a:rPr lang="en-US" sz="3600" baseline="-25000" dirty="0" err="1"/>
              <a:t>f</a:t>
            </a:r>
            <a:r>
              <a:rPr lang="en-US" sz="3600" dirty="0"/>
              <a:t> + (</a:t>
            </a:r>
            <a:r>
              <a:rPr lang="en-US" sz="3600" dirty="0" err="1"/>
              <a:t>R</a:t>
            </a:r>
            <a:r>
              <a:rPr lang="en-US" sz="3600" baseline="-25000" dirty="0" err="1"/>
              <a:t>m</a:t>
            </a:r>
            <a:r>
              <a:rPr lang="en-US" sz="3600" dirty="0"/>
              <a:t> - </a:t>
            </a:r>
            <a:r>
              <a:rPr lang="en-US" sz="3600" dirty="0" err="1" smtClean="0"/>
              <a:t>R</a:t>
            </a:r>
            <a:r>
              <a:rPr lang="en-US" sz="3600" baseline="-25000" dirty="0" err="1" smtClean="0"/>
              <a:t>f</a:t>
            </a:r>
            <a:r>
              <a:rPr lang="en-US" sz="3600" dirty="0" smtClean="0"/>
              <a:t>)</a:t>
            </a:r>
            <a:r>
              <a:rPr lang="en-US" sz="3600" dirty="0" err="1" smtClean="0">
                <a:latin typeface="Symbol" pitchFamily="18" charset="2"/>
              </a:rPr>
              <a:t>b</a:t>
            </a:r>
            <a:r>
              <a:rPr lang="en-US" sz="3600" baseline="-25000" dirty="0" err="1" smtClean="0"/>
              <a:t>j</a:t>
            </a:r>
            <a:endParaRPr lang="en-US" sz="3600" baseline="-25000" dirty="0" smtClean="0"/>
          </a:p>
          <a:p>
            <a:pPr marL="114300" lvl="1" indent="0">
              <a:buFont typeface="Monotype Sorts" pitchFamily="2" charset="2"/>
              <a:buNone/>
            </a:pPr>
            <a:endParaRPr lang="en-US" sz="3600" baseline="-25000" dirty="0" smtClean="0"/>
          </a:p>
          <a:p>
            <a:pPr marL="114300" lvl="1" indent="0">
              <a:buFont typeface="Monotype Sorts" pitchFamily="2" charset="2"/>
              <a:buNone/>
            </a:pPr>
            <a:r>
              <a:rPr lang="en-US" sz="3600" dirty="0" smtClean="0"/>
              <a:t>Where </a:t>
            </a:r>
            <a:r>
              <a:rPr lang="en-US" sz="3600" dirty="0" err="1" smtClean="0"/>
              <a:t>R</a:t>
            </a:r>
            <a:r>
              <a:rPr lang="en-US" sz="3600" baseline="-25000" dirty="0" err="1" smtClean="0"/>
              <a:t>f</a:t>
            </a:r>
            <a:r>
              <a:rPr lang="en-US" sz="3600" baseline="-25000" dirty="0" smtClean="0"/>
              <a:t> </a:t>
            </a:r>
            <a:r>
              <a:rPr lang="en-US" sz="3600" dirty="0" smtClean="0"/>
              <a:t>is the risk free rate of return, </a:t>
            </a:r>
            <a:r>
              <a:rPr lang="en-US" sz="3600" dirty="0" err="1" smtClean="0"/>
              <a:t>R</a:t>
            </a:r>
            <a:r>
              <a:rPr lang="en-US" sz="3600" baseline="-25000" dirty="0" err="1" smtClean="0"/>
              <a:t>m</a:t>
            </a:r>
            <a:r>
              <a:rPr lang="en-US" sz="3600" dirty="0" smtClean="0"/>
              <a:t> is the expected return for the market portfolio, and </a:t>
            </a:r>
            <a:r>
              <a:rPr lang="en-US" sz="3600" dirty="0" err="1" smtClean="0">
                <a:latin typeface="Symbol" pitchFamily="18" charset="2"/>
              </a:rPr>
              <a:t>b</a:t>
            </a:r>
            <a:r>
              <a:rPr lang="en-US" sz="3600" baseline="-25000" dirty="0" err="1" smtClean="0"/>
              <a:t>j</a:t>
            </a:r>
            <a:r>
              <a:rPr lang="en-US" sz="3600" baseline="-25000" dirty="0"/>
              <a:t> </a:t>
            </a:r>
            <a:r>
              <a:rPr lang="en-US" sz="3600" dirty="0" smtClean="0"/>
              <a:t>is the beta coefficient for stock j, the greater the beta of a stock the greater the its required return.</a:t>
            </a:r>
          </a:p>
          <a:p>
            <a:pPr marL="114300" lvl="1" indent="0">
              <a:buFont typeface="Monotype Sorts" pitchFamily="2" charset="2"/>
              <a:buNone/>
            </a:pPr>
            <a:endParaRPr lang="en-US" sz="3600" baseline="-25000" dirty="0"/>
          </a:p>
        </p:txBody>
      </p:sp>
      <p:sp>
        <p:nvSpPr>
          <p:cNvPr id="25606" name="Line 6"/>
          <p:cNvSpPr>
            <a:spLocks noChangeShapeType="1"/>
          </p:cNvSpPr>
          <p:nvPr/>
        </p:nvSpPr>
        <p:spPr bwMode="auto">
          <a:xfrm>
            <a:off x="2432255" y="3657600"/>
            <a:ext cx="2286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6"/>
          <p:cNvSpPr>
            <a:spLocks noChangeShapeType="1"/>
          </p:cNvSpPr>
          <p:nvPr/>
        </p:nvSpPr>
        <p:spPr bwMode="auto">
          <a:xfrm>
            <a:off x="5671984" y="4321277"/>
            <a:ext cx="2286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332096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828800"/>
            <a:ext cx="8077200" cy="4953000"/>
          </a:xfrm>
          <a:noFill/>
          <a:ln/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sz="3200" dirty="0"/>
              <a:t>Assume that </a:t>
            </a:r>
            <a:r>
              <a:rPr lang="en-US" sz="3200" i="1" dirty="0" smtClean="0"/>
              <a:t>AB Corporation (ABC) </a:t>
            </a:r>
            <a:r>
              <a:rPr lang="en-US" sz="3200" dirty="0"/>
              <a:t>has a company beta of </a:t>
            </a:r>
            <a:r>
              <a:rPr lang="en-US" sz="3200" dirty="0" smtClean="0"/>
              <a:t>1.20.  It is suggested </a:t>
            </a:r>
            <a:r>
              <a:rPr lang="en-US" sz="3200" dirty="0"/>
              <a:t>that the risk-free rate is </a:t>
            </a:r>
            <a:r>
              <a:rPr lang="en-US" sz="3200" dirty="0" smtClean="0"/>
              <a:t>8% </a:t>
            </a:r>
            <a:r>
              <a:rPr lang="en-US" sz="3200" dirty="0"/>
              <a:t>and the expected return on the market is </a:t>
            </a:r>
            <a:r>
              <a:rPr lang="en-US" sz="3200" dirty="0" smtClean="0"/>
              <a:t>13% </a:t>
            </a:r>
            <a:endParaRPr lang="en-US" sz="3200" dirty="0"/>
          </a:p>
          <a:p>
            <a:pPr marL="0" indent="0">
              <a:buFont typeface="Monotype Sorts" pitchFamily="2" charset="2"/>
              <a:buNone/>
            </a:pPr>
            <a:endParaRPr lang="en-US" dirty="0" smtClean="0"/>
          </a:p>
          <a:p>
            <a:pPr marL="0" indent="0">
              <a:buFont typeface="Monotype Sorts" pitchFamily="2" charset="2"/>
              <a:buNone/>
            </a:pPr>
            <a:r>
              <a:rPr lang="en-US" dirty="0" smtClean="0"/>
              <a:t>           </a:t>
            </a:r>
            <a:r>
              <a:rPr lang="en-US" dirty="0" err="1" smtClean="0"/>
              <a:t>k</a:t>
            </a:r>
            <a:r>
              <a:rPr lang="en-US" baseline="-25000" dirty="0" err="1" smtClean="0"/>
              <a:t>e</a:t>
            </a:r>
            <a:r>
              <a:rPr lang="en-US" dirty="0" smtClean="0"/>
              <a:t>  </a:t>
            </a:r>
            <a:r>
              <a:rPr lang="en-US" dirty="0"/>
              <a:t>	= </a:t>
            </a:r>
            <a:r>
              <a:rPr lang="en-US" dirty="0" err="1"/>
              <a:t>R</a:t>
            </a:r>
            <a:r>
              <a:rPr lang="en-US" baseline="-25000" dirty="0" err="1"/>
              <a:t>f</a:t>
            </a:r>
            <a:r>
              <a:rPr lang="en-US" dirty="0"/>
              <a:t> + (</a:t>
            </a:r>
            <a:r>
              <a:rPr lang="en-US" dirty="0" err="1"/>
              <a:t>R</a:t>
            </a:r>
            <a:r>
              <a:rPr lang="en-US" baseline="-25000" dirty="0" err="1"/>
              <a:t>m</a:t>
            </a:r>
            <a:r>
              <a:rPr lang="en-US" dirty="0"/>
              <a:t> - </a:t>
            </a:r>
            <a:r>
              <a:rPr lang="en-US" dirty="0" err="1"/>
              <a:t>R</a:t>
            </a:r>
            <a:r>
              <a:rPr lang="en-US" baseline="-25000" dirty="0" err="1"/>
              <a:t>f</a:t>
            </a:r>
            <a:r>
              <a:rPr lang="en-US" dirty="0"/>
              <a:t>)</a:t>
            </a:r>
            <a:r>
              <a:rPr lang="en-US" dirty="0" err="1">
                <a:latin typeface="Symbol" pitchFamily="18" charset="2"/>
              </a:rPr>
              <a:t>b</a:t>
            </a:r>
            <a:r>
              <a:rPr lang="en-US" baseline="-25000" dirty="0" err="1"/>
              <a:t>j</a:t>
            </a:r>
            <a:r>
              <a:rPr lang="en-US" dirty="0"/>
              <a:t> </a:t>
            </a:r>
          </a:p>
          <a:p>
            <a:pPr marL="0" indent="0">
              <a:buFont typeface="Monotype Sorts" pitchFamily="2" charset="2"/>
              <a:buNone/>
            </a:pPr>
            <a:r>
              <a:rPr lang="en-US" dirty="0"/>
              <a:t>		= </a:t>
            </a:r>
            <a:r>
              <a:rPr lang="en-US" dirty="0" smtClean="0"/>
              <a:t>8% </a:t>
            </a:r>
            <a:r>
              <a:rPr lang="en-US" dirty="0"/>
              <a:t>+ (</a:t>
            </a:r>
            <a:r>
              <a:rPr lang="en-US" dirty="0" smtClean="0"/>
              <a:t>13% </a:t>
            </a:r>
            <a:r>
              <a:rPr lang="en-US" dirty="0"/>
              <a:t>- </a:t>
            </a:r>
            <a:r>
              <a:rPr lang="en-US" dirty="0" smtClean="0"/>
              <a:t>8%)1.20</a:t>
            </a:r>
            <a:endParaRPr lang="en-US" dirty="0"/>
          </a:p>
          <a:p>
            <a:pPr marL="0" indent="0">
              <a:buFont typeface="Monotype Sorts" pitchFamily="2" charset="2"/>
              <a:buNone/>
            </a:pPr>
            <a:r>
              <a:rPr lang="en-US" dirty="0"/>
              <a:t>	 </a:t>
            </a:r>
            <a:r>
              <a:rPr lang="en-US" dirty="0" err="1"/>
              <a:t>k</a:t>
            </a:r>
            <a:r>
              <a:rPr lang="en-US" baseline="-25000" dirty="0" err="1"/>
              <a:t>e</a:t>
            </a:r>
            <a:r>
              <a:rPr lang="en-US" dirty="0"/>
              <a:t>  	= </a:t>
            </a:r>
            <a:r>
              <a:rPr lang="en-US" dirty="0" smtClean="0"/>
              <a:t>8% </a:t>
            </a:r>
            <a:r>
              <a:rPr lang="en-US" dirty="0"/>
              <a:t>+ </a:t>
            </a:r>
            <a:r>
              <a:rPr lang="en-US" dirty="0" smtClean="0"/>
              <a:t>6% </a:t>
            </a:r>
            <a:r>
              <a:rPr lang="en-US" dirty="0"/>
              <a:t>= </a:t>
            </a:r>
            <a:r>
              <a:rPr lang="en-US" dirty="0" smtClean="0"/>
              <a:t>14%</a:t>
            </a:r>
            <a:endParaRPr lang="en-US" dirty="0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title"/>
          </p:nvPr>
        </p:nvSpPr>
        <p:spPr>
          <a:xfrm>
            <a:off x="609600" y="76200"/>
            <a:ext cx="7848600" cy="16002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Determination of the Cost of Equity (CAPM)</a:t>
            </a:r>
          </a:p>
        </p:txBody>
      </p:sp>
      <p:sp>
        <p:nvSpPr>
          <p:cNvPr id="26630" name="Line 6"/>
          <p:cNvSpPr>
            <a:spLocks noChangeShapeType="1"/>
          </p:cNvSpPr>
          <p:nvPr/>
        </p:nvSpPr>
        <p:spPr bwMode="auto">
          <a:xfrm>
            <a:off x="3581400" y="4495800"/>
            <a:ext cx="2286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04783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686800" cy="17526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Before-Tax Cost of Debt Plus 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>Risk </a:t>
            </a:r>
            <a:r>
              <a:rPr lang="en-US" sz="4000" b="1" dirty="0"/>
              <a:t>Premium</a:t>
            </a:r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381000" y="1828800"/>
            <a:ext cx="8229600" cy="4572000"/>
          </a:xfrm>
          <a:noFill/>
          <a:ln/>
        </p:spPr>
        <p:txBody>
          <a:bodyPr>
            <a:normAutofit/>
          </a:bodyPr>
          <a:lstStyle/>
          <a:p>
            <a:pPr marL="114300" lvl="1" indent="0">
              <a:buFont typeface="Monotype Sorts" pitchFamily="2" charset="2"/>
              <a:buNone/>
            </a:pPr>
            <a:r>
              <a:rPr lang="en-US" sz="3200" dirty="0" smtClean="0"/>
              <a:t>The </a:t>
            </a:r>
            <a:r>
              <a:rPr lang="en-US" sz="3200" dirty="0"/>
              <a:t>cost of equity capital, </a:t>
            </a:r>
            <a:r>
              <a:rPr lang="en-US" sz="3200" dirty="0" err="1"/>
              <a:t>k</a:t>
            </a:r>
            <a:r>
              <a:rPr lang="en-US" sz="3200" baseline="-25000" dirty="0" err="1"/>
              <a:t>e</a:t>
            </a:r>
            <a:r>
              <a:rPr lang="en-US" sz="3200" dirty="0"/>
              <a:t>, is the sum of the before-tax cost of debt and a risk premium in expected return for common stock over debt.  </a:t>
            </a:r>
          </a:p>
          <a:p>
            <a:pPr marL="114300" lvl="1" indent="0">
              <a:buFont typeface="Monotype Sorts" pitchFamily="2" charset="2"/>
              <a:buNone/>
            </a:pPr>
            <a:r>
              <a:rPr lang="en-US" sz="3200" dirty="0" err="1"/>
              <a:t>k</a:t>
            </a:r>
            <a:r>
              <a:rPr lang="en-US" sz="3200" baseline="-25000" dirty="0" err="1"/>
              <a:t>e</a:t>
            </a:r>
            <a:r>
              <a:rPr lang="en-US" sz="3200" dirty="0"/>
              <a:t>  = </a:t>
            </a:r>
            <a:r>
              <a:rPr lang="en-US" sz="3200" dirty="0" err="1"/>
              <a:t>k</a:t>
            </a:r>
            <a:r>
              <a:rPr lang="en-US" sz="3200" baseline="-25000" dirty="0" err="1"/>
              <a:t>d</a:t>
            </a:r>
            <a:r>
              <a:rPr lang="en-US" sz="3200" dirty="0"/>
              <a:t> + Risk Premium*</a:t>
            </a:r>
          </a:p>
          <a:p>
            <a:pPr marL="114300" lvl="1" indent="0">
              <a:buFont typeface="Monotype Sorts" pitchFamily="2" charset="2"/>
              <a:buNone/>
            </a:pPr>
            <a:endParaRPr lang="en-US" sz="3200" dirty="0"/>
          </a:p>
          <a:p>
            <a:pPr marL="114300" lvl="1" indent="0">
              <a:buFont typeface="Monotype Sorts" pitchFamily="2" charset="2"/>
              <a:buNone/>
            </a:pPr>
            <a:r>
              <a:rPr lang="en-US" sz="3200" dirty="0"/>
              <a:t>* Risk premium is not the same as CAPM risk premium</a:t>
            </a:r>
          </a:p>
        </p:txBody>
      </p:sp>
    </p:spTree>
    <p:extLst>
      <p:ext uri="{BB962C8B-B14F-4D97-AF65-F5344CB8AC3E}">
        <p14:creationId xmlns:p14="http://schemas.microsoft.com/office/powerpoint/2010/main" xmlns="" val="22951570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828800"/>
            <a:ext cx="8077200" cy="4191000"/>
          </a:xfrm>
          <a:noFill/>
          <a:ln/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sz="3200" dirty="0"/>
              <a:t>Assume that </a:t>
            </a:r>
            <a:r>
              <a:rPr lang="en-US" sz="3200" i="1" dirty="0" smtClean="0"/>
              <a:t>AB Corporation (ABC) </a:t>
            </a:r>
            <a:r>
              <a:rPr lang="en-US" sz="3200" dirty="0"/>
              <a:t>typically adds a </a:t>
            </a:r>
            <a:r>
              <a:rPr lang="en-US" sz="3200" dirty="0" smtClean="0"/>
              <a:t>5% </a:t>
            </a:r>
            <a:r>
              <a:rPr lang="en-US" sz="3200" dirty="0"/>
              <a:t>premium to the before-tax cost of </a:t>
            </a:r>
            <a:r>
              <a:rPr lang="en-US" sz="3200" dirty="0" smtClean="0"/>
              <a:t>debt</a:t>
            </a:r>
            <a:r>
              <a:rPr lang="en-US" dirty="0"/>
              <a:t> </a:t>
            </a:r>
            <a:r>
              <a:rPr lang="en-US" dirty="0" smtClean="0"/>
              <a:t>(9%)</a:t>
            </a:r>
            <a:endParaRPr lang="en-US" sz="3200" dirty="0"/>
          </a:p>
          <a:p>
            <a:pPr marL="0" indent="0">
              <a:buFont typeface="Monotype Sorts" pitchFamily="2" charset="2"/>
              <a:buNone/>
            </a:pPr>
            <a:r>
              <a:rPr lang="en-US" dirty="0"/>
              <a:t>	 </a:t>
            </a:r>
            <a:r>
              <a:rPr lang="en-US" dirty="0" err="1"/>
              <a:t>k</a:t>
            </a:r>
            <a:r>
              <a:rPr lang="en-US" baseline="-25000" dirty="0" err="1"/>
              <a:t>e</a:t>
            </a:r>
            <a:r>
              <a:rPr lang="en-US" dirty="0"/>
              <a:t>  	= </a:t>
            </a:r>
            <a:r>
              <a:rPr lang="en-US" dirty="0" err="1"/>
              <a:t>k</a:t>
            </a:r>
            <a:r>
              <a:rPr lang="en-US" baseline="-25000" dirty="0" err="1"/>
              <a:t>d</a:t>
            </a:r>
            <a:r>
              <a:rPr lang="en-US" dirty="0"/>
              <a:t> + Risk Premium</a:t>
            </a:r>
          </a:p>
          <a:p>
            <a:pPr marL="0" indent="0">
              <a:buFont typeface="Monotype Sorts" pitchFamily="2" charset="2"/>
              <a:buNone/>
            </a:pPr>
            <a:r>
              <a:rPr lang="en-US" dirty="0"/>
              <a:t>		= </a:t>
            </a:r>
            <a:r>
              <a:rPr lang="en-US" dirty="0" smtClean="0"/>
              <a:t>9% </a:t>
            </a:r>
            <a:r>
              <a:rPr lang="en-US" dirty="0"/>
              <a:t>+ </a:t>
            </a:r>
            <a:r>
              <a:rPr lang="en-US" dirty="0" smtClean="0"/>
              <a:t>5%</a:t>
            </a:r>
            <a:endParaRPr lang="en-US" dirty="0"/>
          </a:p>
          <a:p>
            <a:pPr marL="0" indent="0">
              <a:buFont typeface="Monotype Sorts" pitchFamily="2" charset="2"/>
              <a:buNone/>
            </a:pPr>
            <a:r>
              <a:rPr lang="en-US" dirty="0"/>
              <a:t>	 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k</a:t>
            </a:r>
            <a:r>
              <a:rPr lang="en-US" baseline="-250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e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dirty="0"/>
              <a:t> 	=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14%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8229600" cy="16002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Determination of the </a:t>
            </a:r>
            <a:br>
              <a:rPr lang="en-US" sz="4000" b="1" dirty="0"/>
            </a:br>
            <a:r>
              <a:rPr lang="en-US" sz="4000" b="1" dirty="0"/>
              <a:t>Cost of Equity (</a:t>
            </a:r>
            <a:r>
              <a:rPr lang="en-US" sz="4000" b="1" dirty="0" err="1"/>
              <a:t>k</a:t>
            </a:r>
            <a:r>
              <a:rPr lang="en-US" sz="4000" b="1" baseline="-25000" dirty="0" err="1"/>
              <a:t>d</a:t>
            </a:r>
            <a:r>
              <a:rPr lang="en-US" sz="4000" b="1" dirty="0"/>
              <a:t> + R.P.)</a:t>
            </a:r>
          </a:p>
        </p:txBody>
      </p:sp>
    </p:spTree>
    <p:extLst>
      <p:ext uri="{BB962C8B-B14F-4D97-AF65-F5344CB8AC3E}">
        <p14:creationId xmlns:p14="http://schemas.microsoft.com/office/powerpoint/2010/main" xmlns="" val="30695876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057400"/>
            <a:ext cx="8077200" cy="3962400"/>
          </a:xfrm>
          <a:noFill/>
          <a:ln/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dirty="0"/>
              <a:t>Constant Growth Model		</a:t>
            </a:r>
            <a:r>
              <a:rPr lang="en-US" dirty="0" smtClean="0"/>
              <a:t>15.4%</a:t>
            </a:r>
            <a:endParaRPr lang="en-US" dirty="0"/>
          </a:p>
          <a:p>
            <a:pPr marL="0" indent="0">
              <a:buFont typeface="Monotype Sorts" pitchFamily="2" charset="2"/>
              <a:buNone/>
            </a:pPr>
            <a:r>
              <a:rPr lang="en-US" dirty="0"/>
              <a:t>Capital Asset Pricing Model	</a:t>
            </a:r>
            <a:r>
              <a:rPr lang="en-US" dirty="0" smtClean="0"/>
              <a:t>	14%</a:t>
            </a:r>
            <a:endParaRPr lang="en-US" dirty="0"/>
          </a:p>
          <a:p>
            <a:pPr marL="0" indent="0">
              <a:buFont typeface="Monotype Sorts" pitchFamily="2" charset="2"/>
              <a:buNone/>
            </a:pPr>
            <a:r>
              <a:rPr lang="en-US" dirty="0"/>
              <a:t>Cost of Debt + Risk Premium	</a:t>
            </a:r>
            <a:r>
              <a:rPr lang="en-US" dirty="0" smtClean="0"/>
              <a:t>14%</a:t>
            </a:r>
            <a:endParaRPr lang="en-US" dirty="0"/>
          </a:p>
          <a:p>
            <a:pPr marL="0" indent="0">
              <a:spcBef>
                <a:spcPct val="35000"/>
              </a:spcBef>
              <a:buFont typeface="Monotype Sorts" pitchFamily="2" charset="2"/>
              <a:buNone/>
            </a:pPr>
            <a:r>
              <a:rPr lang="en-US" dirty="0" smtClean="0"/>
              <a:t>Generally</a:t>
            </a:r>
            <a:r>
              <a:rPr lang="en-US" dirty="0"/>
              <a:t>, the three </a:t>
            </a:r>
            <a:r>
              <a:rPr lang="en-US" dirty="0" smtClean="0"/>
              <a:t>methods </a:t>
            </a:r>
            <a:r>
              <a:rPr lang="en-US" dirty="0"/>
              <a:t>will </a:t>
            </a:r>
            <a:r>
              <a:rPr lang="en-US" i="1" u="sng" dirty="0"/>
              <a:t>not</a:t>
            </a:r>
            <a:r>
              <a:rPr lang="en-US" dirty="0"/>
              <a:t> agree.     </a:t>
            </a: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8382000" cy="12954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Comparison of the </a:t>
            </a:r>
            <a:r>
              <a:rPr lang="en-US" sz="3600" b="1" dirty="0" smtClean="0"/>
              <a:t>Cost </a:t>
            </a:r>
            <a:r>
              <a:rPr lang="en-US" sz="3600" b="1" dirty="0"/>
              <a:t>of Equity Methods</a:t>
            </a:r>
          </a:p>
        </p:txBody>
      </p:sp>
    </p:spTree>
    <p:extLst>
      <p:ext uri="{BB962C8B-B14F-4D97-AF65-F5344CB8AC3E}">
        <p14:creationId xmlns:p14="http://schemas.microsoft.com/office/powerpoint/2010/main" xmlns="" val="23990501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 smtClean="0"/>
              <a:t>Summary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25780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500" dirty="0" smtClean="0"/>
              <a:t>We covered the following topics in today’s lecture</a:t>
            </a:r>
          </a:p>
          <a:p>
            <a:pPr marL="457200" indent="-457200">
              <a:lnSpc>
                <a:spcPct val="120000"/>
              </a:lnSpc>
            </a:pPr>
            <a:r>
              <a:rPr lang="en-US" sz="2500" dirty="0" smtClean="0"/>
              <a:t>Value creation </a:t>
            </a:r>
            <a:r>
              <a:rPr lang="en-US" sz="2500" dirty="0"/>
              <a:t>and </a:t>
            </a:r>
            <a:r>
              <a:rPr lang="en-US" sz="2500" dirty="0" smtClean="0"/>
              <a:t>the </a:t>
            </a:r>
            <a:r>
              <a:rPr lang="en-US" sz="2500" dirty="0"/>
              <a:t>key sources of value </a:t>
            </a:r>
            <a:r>
              <a:rPr lang="en-US" sz="2500" dirty="0" smtClean="0"/>
              <a:t>creation for the firm.</a:t>
            </a:r>
            <a:endParaRPr lang="en-US" sz="2500" dirty="0"/>
          </a:p>
          <a:p>
            <a:pPr marL="457200" indent="-457200">
              <a:lnSpc>
                <a:spcPct val="120000"/>
              </a:lnSpc>
            </a:pPr>
            <a:r>
              <a:rPr lang="en-US" sz="2500" dirty="0"/>
              <a:t>O</a:t>
            </a:r>
            <a:r>
              <a:rPr lang="en-US" sz="2500" dirty="0" smtClean="0"/>
              <a:t>verall cost </a:t>
            </a:r>
            <a:r>
              <a:rPr lang="en-US" sz="2500" dirty="0"/>
              <a:t>of </a:t>
            </a:r>
            <a:r>
              <a:rPr lang="en-US" sz="2500" dirty="0" smtClean="0"/>
              <a:t>capital </a:t>
            </a:r>
            <a:r>
              <a:rPr lang="en-US" sz="2500" dirty="0"/>
              <a:t>of the firm. </a:t>
            </a:r>
          </a:p>
          <a:p>
            <a:pPr marL="457200" indent="-457200">
              <a:lnSpc>
                <a:spcPct val="120000"/>
              </a:lnSpc>
            </a:pPr>
            <a:r>
              <a:rPr lang="en-US" sz="2500" dirty="0"/>
              <a:t>C</a:t>
            </a:r>
            <a:r>
              <a:rPr lang="en-US" sz="2500" dirty="0" smtClean="0"/>
              <a:t>osts </a:t>
            </a:r>
            <a:r>
              <a:rPr lang="en-US" sz="2500" dirty="0"/>
              <a:t>of the individual components of a firm’s cost of capital - cost of debt, cost of preferred stock, and cost of equity. </a:t>
            </a:r>
          </a:p>
          <a:p>
            <a:pPr marL="457200" indent="-457200">
              <a:lnSpc>
                <a:spcPct val="120000"/>
              </a:lnSpc>
            </a:pPr>
            <a:r>
              <a:rPr lang="en-US" sz="2500" dirty="0"/>
              <a:t>A</a:t>
            </a:r>
            <a:r>
              <a:rPr lang="en-US" sz="2500" dirty="0" smtClean="0"/>
              <a:t>lternative </a:t>
            </a:r>
            <a:r>
              <a:rPr lang="en-US" sz="2500" dirty="0"/>
              <a:t>models to determine the cost of equity, including the dividend discount approach, the capital-asset pricing model (CAPM) approach, and the before-tax cost of debt plus risk premium approach.</a:t>
            </a:r>
          </a:p>
          <a:p>
            <a:pPr>
              <a:lnSpc>
                <a:spcPct val="120000"/>
              </a:lnSpc>
            </a:pP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xmlns="" val="336354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</TotalTime>
  <Words>1317</Words>
  <Application>Microsoft Office PowerPoint</Application>
  <PresentationFormat>On-screen Show (4:3)</PresentationFormat>
  <Paragraphs>216</Paragraphs>
  <Slides>30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Summary of Previous Lecture</vt:lpstr>
      <vt:lpstr>Slide 2</vt:lpstr>
      <vt:lpstr>Slide 3</vt:lpstr>
      <vt:lpstr>Slide 4</vt:lpstr>
      <vt:lpstr>Slide 5</vt:lpstr>
      <vt:lpstr>Slide 6</vt:lpstr>
      <vt:lpstr>Chapter 15 (I)</vt:lpstr>
      <vt:lpstr>Learning Outcomes</vt:lpstr>
      <vt:lpstr>Required Returns and the Cost of Capital</vt:lpstr>
      <vt:lpstr>Key Sources of Value Creation</vt:lpstr>
      <vt:lpstr>Overall Cost of Capital of the Firm</vt:lpstr>
      <vt:lpstr>Cost of Capital</vt:lpstr>
      <vt:lpstr>Market Value of Long-Term Financing</vt:lpstr>
      <vt:lpstr>Cost of Debt</vt:lpstr>
      <vt:lpstr>Determination of the Cost of Debt</vt:lpstr>
      <vt:lpstr>Determination of the Cost of Debt</vt:lpstr>
      <vt:lpstr>Cost of Preferred Stock</vt:lpstr>
      <vt:lpstr>Determination of the Cost of Preferred Stock</vt:lpstr>
      <vt:lpstr>Cost of Equity Approaches</vt:lpstr>
      <vt:lpstr>Dividend Discount Model</vt:lpstr>
      <vt:lpstr>Constant Growth Model</vt:lpstr>
      <vt:lpstr>Determination of the Cost of Equity Capital</vt:lpstr>
      <vt:lpstr>Growth Phases Model</vt:lpstr>
      <vt:lpstr>Growth Phases Model</vt:lpstr>
      <vt:lpstr>Capital Asset Pricing Model (CAPM)</vt:lpstr>
      <vt:lpstr>Determination of the Cost of Equity (CAPM)</vt:lpstr>
      <vt:lpstr>Before-Tax Cost of Debt Plus  Risk Premium</vt:lpstr>
      <vt:lpstr>Determination of the  Cost of Equity (kd + R.P.)</vt:lpstr>
      <vt:lpstr>Comparison of the Cost of Equity Methods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Summary of Previous Lecture</dc:title>
  <dc:creator>Dr. Muhammad Azhar Khan</dc:creator>
  <cp:lastModifiedBy>NTS</cp:lastModifiedBy>
  <cp:revision>31</cp:revision>
  <dcterms:created xsi:type="dcterms:W3CDTF">2012-11-27T11:35:49Z</dcterms:created>
  <dcterms:modified xsi:type="dcterms:W3CDTF">2012-11-28T09:41:18Z</dcterms:modified>
</cp:coreProperties>
</file>