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8" r:id="rId2"/>
    <p:sldId id="257" r:id="rId3"/>
    <p:sldId id="258" r:id="rId4"/>
    <p:sldId id="309" r:id="rId5"/>
    <p:sldId id="326" r:id="rId6"/>
    <p:sldId id="327" r:id="rId7"/>
    <p:sldId id="328" r:id="rId8"/>
    <p:sldId id="329" r:id="rId9"/>
    <p:sldId id="330" r:id="rId10"/>
    <p:sldId id="331" r:id="rId11"/>
    <p:sldId id="341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0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64A80-C921-4C70-ADA0-4733BB806E8B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A905A-A859-4579-B878-5FF10131A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600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34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5360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826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3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002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782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84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106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23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21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49D2A-B689-4354-A765-E6112517B698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F5441-2590-490C-835E-5EE9833BA5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423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We covered following topics in our previous lecture;</a:t>
            </a:r>
          </a:p>
          <a:p>
            <a:pPr marL="457200" indent="-457200"/>
            <a:r>
              <a:rPr lang="en-US" sz="2800" dirty="0"/>
              <a:t>M</a:t>
            </a:r>
            <a:r>
              <a:rPr lang="en-US" sz="2800" dirty="0" smtClean="0"/>
              <a:t>ethods </a:t>
            </a:r>
            <a:r>
              <a:rPr lang="en-US" sz="2800" dirty="0"/>
              <a:t>for assessing total project risk, including a probability approach and a simulation approach. </a:t>
            </a:r>
          </a:p>
          <a:p>
            <a:pPr marL="457200" indent="-457200"/>
            <a:r>
              <a:rPr lang="en-US" sz="2800" dirty="0"/>
              <a:t>Judge projects with respect to their contribution to total firm risk (a firm-portfolio approach). </a:t>
            </a:r>
          </a:p>
          <a:p>
            <a:pPr marL="457200" indent="-457200"/>
            <a:r>
              <a:rPr lang="en-US" sz="2800" dirty="0"/>
              <a:t>P</a:t>
            </a:r>
            <a:r>
              <a:rPr lang="en-US" sz="2800" dirty="0" smtClean="0"/>
              <a:t>resence </a:t>
            </a:r>
            <a:r>
              <a:rPr lang="en-US" sz="2800" dirty="0"/>
              <a:t>of managerial (real) options </a:t>
            </a:r>
            <a:r>
              <a:rPr lang="en-US" sz="2800" dirty="0" smtClean="0"/>
              <a:t>and how it enhances </a:t>
            </a:r>
            <a:r>
              <a:rPr lang="en-US" sz="2800" dirty="0"/>
              <a:t>the worth of an investment project.</a:t>
            </a:r>
          </a:p>
          <a:p>
            <a:pPr marL="457200" indent="-457200"/>
            <a:r>
              <a:rPr lang="en-US" sz="2800" dirty="0"/>
              <a:t>List, discuss, and value different types of managerial (real) </a:t>
            </a:r>
            <a:r>
              <a:rPr lang="en-US" sz="2800" dirty="0" smtClean="0"/>
              <a:t>options like expansion or contraction of project, abandonment of project, and postponement of the project.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10046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14 (III)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209800"/>
            <a:ext cx="8305800" cy="29718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5400" b="1" dirty="0">
                <a:solidFill>
                  <a:schemeClr val="tx1"/>
                </a:solidFill>
              </a:rPr>
              <a:t>Risk and Managerial (Real) Options in Capital Budgeting</a:t>
            </a:r>
          </a:p>
        </p:txBody>
      </p:sp>
    </p:spTree>
    <p:extLst>
      <p:ext uri="{BB962C8B-B14F-4D97-AF65-F5344CB8AC3E}">
        <p14:creationId xmlns:p14="http://schemas.microsoft.com/office/powerpoint/2010/main" xmlns="" val="2791992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1955"/>
            <a:ext cx="78486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8006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500" dirty="0"/>
              <a:t>After studying Chapter 14, you should be able to:</a:t>
            </a:r>
          </a:p>
          <a:p>
            <a:pPr marL="685800" indent="-685800">
              <a:lnSpc>
                <a:spcPct val="80000"/>
              </a:lnSpc>
            </a:pPr>
            <a:r>
              <a:rPr lang="en-US" sz="2500" dirty="0" smtClean="0"/>
              <a:t>Define </a:t>
            </a:r>
            <a:r>
              <a:rPr lang="en-US" sz="2500" dirty="0"/>
              <a:t>the "riskiness" of a capital investment project. </a:t>
            </a:r>
          </a:p>
          <a:p>
            <a:pPr marL="685800" indent="-685800">
              <a:lnSpc>
                <a:spcPct val="80000"/>
              </a:lnSpc>
            </a:pPr>
            <a:r>
              <a:rPr lang="en-US" sz="2500" dirty="0"/>
              <a:t>Understand how cash-flow riskiness for a particular period is measured, including the concepts of expected value, standard deviation, and coefficient of variation.</a:t>
            </a:r>
          </a:p>
          <a:p>
            <a:pPr marL="685800" indent="-685800">
              <a:lnSpc>
                <a:spcPct val="80000"/>
              </a:lnSpc>
            </a:pPr>
            <a:r>
              <a:rPr lang="en-US" sz="2500" dirty="0" smtClean="0"/>
              <a:t>Describe methods for assessing total project risk, including a probability approach and a simulation approach. </a:t>
            </a:r>
          </a:p>
          <a:p>
            <a:pPr marL="685800" indent="-685800">
              <a:lnSpc>
                <a:spcPct val="80000"/>
              </a:lnSpc>
            </a:pPr>
            <a:r>
              <a:rPr lang="en-US" sz="2500" dirty="0" smtClean="0"/>
              <a:t>Judge projects with respect to their contribution to total firm risk (a firm-portfolio approach). </a:t>
            </a:r>
          </a:p>
          <a:p>
            <a:pPr marL="685800" indent="-685800">
              <a:lnSpc>
                <a:spcPct val="80000"/>
              </a:lnSpc>
            </a:pPr>
            <a:r>
              <a:rPr lang="en-US" sz="2500" dirty="0" smtClean="0"/>
              <a:t>Understand how the presence of managerial (real) options enhances the worth of an investment project.</a:t>
            </a:r>
          </a:p>
          <a:p>
            <a:pPr marL="685800" indent="-685800">
              <a:lnSpc>
                <a:spcPct val="80000"/>
              </a:lnSpc>
            </a:pPr>
            <a:r>
              <a:rPr lang="en-US" sz="2500" dirty="0" smtClean="0"/>
              <a:t>List, discuss, and value different types of managerial (real) options.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37134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6764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1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04913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6002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1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6764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2 </a:t>
            </a:r>
            <a:endParaRPr lang="en-US" sz="28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33400" y="12954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33400" y="19050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3400" y="25908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3400" y="32004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38100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33400" y="44196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3400" y="50292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828800" y="1295400"/>
            <a:ext cx="0" cy="3733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10000" y="1295400"/>
            <a:ext cx="0" cy="3733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67400" y="1295400"/>
            <a:ext cx="0" cy="3733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371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</a:t>
            </a:r>
            <a:endParaRPr lang="en-US" sz="2800" b="1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0" y="19665"/>
            <a:ext cx="1676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smtClean="0"/>
              <a:t>Problem 2 </a:t>
            </a:r>
            <a:endParaRPr lang="en-US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2954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3400" y="19050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3400" y="25908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3400" y="32004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33400" y="38100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3400" y="44196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33400" y="502920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828800" y="1295400"/>
            <a:ext cx="0" cy="3733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410200" y="1295400"/>
            <a:ext cx="0" cy="3733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6764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2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6002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3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20574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4 a </a:t>
            </a:r>
            <a:endParaRPr lang="en-US" sz="28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76200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410200" y="732503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19400" y="737419"/>
            <a:ext cx="213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772400" y="732503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2400" y="1219200"/>
            <a:ext cx="876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990600" cy="285135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err="1" smtClean="0"/>
              <a:t>Pr</a:t>
            </a:r>
            <a:r>
              <a:rPr lang="en-US" sz="2800" b="1" dirty="0" smtClean="0"/>
              <a:t> 4 b </a:t>
            </a:r>
            <a:endParaRPr lang="en-US" sz="28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7664762"/>
              </p:ext>
            </p:extLst>
          </p:nvPr>
        </p:nvGraphicFramePr>
        <p:xfrm>
          <a:off x="0" y="609596"/>
          <a:ext cx="9144000" cy="6248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4572000"/>
                <a:gridCol w="1676400"/>
                <a:gridCol w="2286000"/>
              </a:tblGrid>
              <a:tr h="6942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426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2604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6002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err="1" smtClean="0"/>
              <a:t>Pr</a:t>
            </a:r>
            <a:r>
              <a:rPr lang="en-US" sz="2800" b="1" dirty="0" smtClean="0"/>
              <a:t> 4 c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752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 5</a:t>
            </a:r>
            <a:endParaRPr lang="en-US" sz="2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0775821"/>
              </p:ext>
            </p:extLst>
          </p:nvPr>
        </p:nvGraphicFramePr>
        <p:xfrm>
          <a:off x="0" y="838200"/>
          <a:ext cx="91440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7048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9050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 5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752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6 </a:t>
            </a:r>
            <a:endParaRPr lang="en-US" sz="28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7301230"/>
              </p:ext>
            </p:extLst>
          </p:nvPr>
        </p:nvGraphicFramePr>
        <p:xfrm>
          <a:off x="0" y="609598"/>
          <a:ext cx="9144000" cy="6248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286000"/>
                <a:gridCol w="2286000"/>
                <a:gridCol w="3276600"/>
              </a:tblGrid>
              <a:tr h="5680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0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371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371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665"/>
            <a:ext cx="1371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Problem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8315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dirty="0" smtClean="0"/>
              <a:t>We solved the problem given at the end of the chapter and hope it helped to clarify the confusing concepts of the chapter.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245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281</Words>
  <Application>Microsoft Office PowerPoint</Application>
  <PresentationFormat>On-screen Show (4:3)</PresentationFormat>
  <Paragraphs>34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Summary of Previous Lecture</vt:lpstr>
      <vt:lpstr>Chapter 14 (III)</vt:lpstr>
      <vt:lpstr>Learning Outcomes</vt:lpstr>
      <vt:lpstr>Problem 1</vt:lpstr>
      <vt:lpstr>Problem 1 </vt:lpstr>
      <vt:lpstr>Problem 2 </vt:lpstr>
      <vt:lpstr>Problem </vt:lpstr>
      <vt:lpstr>Problem 2 </vt:lpstr>
      <vt:lpstr>Problem 3</vt:lpstr>
      <vt:lpstr>Problem 4 a </vt:lpstr>
      <vt:lpstr>Pr 4 b </vt:lpstr>
      <vt:lpstr>Pr 4 c </vt:lpstr>
      <vt:lpstr>Problem  5</vt:lpstr>
      <vt:lpstr>Problem  5</vt:lpstr>
      <vt:lpstr>Problem 6 </vt:lpstr>
      <vt:lpstr>Problem </vt:lpstr>
      <vt:lpstr>Problem </vt:lpstr>
      <vt:lpstr>Problem 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40</cp:revision>
  <dcterms:created xsi:type="dcterms:W3CDTF">2012-11-17T13:42:47Z</dcterms:created>
  <dcterms:modified xsi:type="dcterms:W3CDTF">2012-11-27T08:10:56Z</dcterms:modified>
</cp:coreProperties>
</file>