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86" r:id="rId5"/>
    <p:sldId id="287" r:id="rId6"/>
    <p:sldId id="288" r:id="rId7"/>
    <p:sldId id="289" r:id="rId8"/>
    <p:sldId id="308" r:id="rId9"/>
    <p:sldId id="309" r:id="rId10"/>
    <p:sldId id="310" r:id="rId11"/>
    <p:sldId id="311" r:id="rId12"/>
    <p:sldId id="312" r:id="rId13"/>
    <p:sldId id="290" r:id="rId14"/>
    <p:sldId id="291" r:id="rId15"/>
    <p:sldId id="292" r:id="rId16"/>
    <p:sldId id="293" r:id="rId17"/>
    <p:sldId id="294" r:id="rId18"/>
    <p:sldId id="295" r:id="rId19"/>
    <p:sldId id="301" r:id="rId20"/>
    <p:sldId id="303" r:id="rId21"/>
    <p:sldId id="302" r:id="rId22"/>
    <p:sldId id="304" r:id="rId23"/>
    <p:sldId id="296" r:id="rId24"/>
    <p:sldId id="305" r:id="rId25"/>
    <p:sldId id="297" r:id="rId26"/>
    <p:sldId id="298" r:id="rId27"/>
    <p:sldId id="299" r:id="rId28"/>
    <p:sldId id="306" r:id="rId29"/>
    <p:sldId id="300" r:id="rId30"/>
    <p:sldId id="30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564A80-C921-4C70-ADA0-4733BB806E8B}" type="datetimeFigureOut">
              <a:rPr lang="en-US" smtClean="0"/>
              <a:pPr/>
              <a:t>11/26/2012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9A905A-A859-4579-B878-5FF10131AEE7}" type="slidenum">
              <a:rPr lang="en-US" smtClean="0"/>
              <a:pPr/>
              <a:t>‹#›</a:t>
            </a:fld>
            <a:endParaRPr lang="en-US"/>
          </a:p>
        </p:txBody>
      </p:sp>
    </p:spTree>
    <p:extLst>
      <p:ext uri="{BB962C8B-B14F-4D97-AF65-F5344CB8AC3E}">
        <p14:creationId xmlns:p14="http://schemas.microsoft.com/office/powerpoint/2010/main" xmlns="" val="1781600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en-GB"/>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257349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4225360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2208264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8396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219434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1740021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2607826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2593846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1001065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200231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A49D2A-B689-4354-A765-E6112517B698}" type="datetimeFigureOut">
              <a:rPr lang="en-US" smtClean="0"/>
              <a:pPr/>
              <a:t>11/26/2012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3290218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A49D2A-B689-4354-A765-E6112517B698}" type="datetimeFigureOut">
              <a:rPr lang="en-US" smtClean="0"/>
              <a:pPr/>
              <a:t>11/26/2012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8F5441-2590-490C-835E-5EE9833BA550}" type="slidenum">
              <a:rPr lang="en-US" smtClean="0"/>
              <a:pPr/>
              <a:t>‹#›</a:t>
            </a:fld>
            <a:endParaRPr lang="en-US"/>
          </a:p>
        </p:txBody>
      </p:sp>
    </p:spTree>
    <p:extLst>
      <p:ext uri="{BB962C8B-B14F-4D97-AF65-F5344CB8AC3E}">
        <p14:creationId xmlns:p14="http://schemas.microsoft.com/office/powerpoint/2010/main" xmlns="" val="1734232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4000" b="1" dirty="0" smtClean="0"/>
              <a:t>Summary of Previous Lecture</a:t>
            </a:r>
            <a:endParaRPr lang="en-US" sz="4000" b="1" dirty="0"/>
          </a:p>
        </p:txBody>
      </p:sp>
      <p:sp>
        <p:nvSpPr>
          <p:cNvPr id="5" name="Content Placeholder 4"/>
          <p:cNvSpPr>
            <a:spLocks noGrp="1"/>
          </p:cNvSpPr>
          <p:nvPr>
            <p:ph idx="1"/>
          </p:nvPr>
        </p:nvSpPr>
        <p:spPr/>
        <p:txBody>
          <a:bodyPr>
            <a:normAutofit/>
          </a:bodyPr>
          <a:lstStyle/>
          <a:p>
            <a:r>
              <a:rPr lang="en-US" dirty="0" smtClean="0"/>
              <a:t>In previous lecture we covered the following topics.</a:t>
            </a:r>
          </a:p>
          <a:p>
            <a:pPr marL="685800" indent="-685800">
              <a:lnSpc>
                <a:spcPct val="80000"/>
              </a:lnSpc>
            </a:pPr>
            <a:r>
              <a:rPr lang="en-US" dirty="0" smtClean="0"/>
              <a:t>Defined </a:t>
            </a:r>
            <a:r>
              <a:rPr lang="en-US" dirty="0"/>
              <a:t>the "riskiness" of a capital investment project. </a:t>
            </a:r>
          </a:p>
          <a:p>
            <a:pPr marL="685800" indent="-685800">
              <a:lnSpc>
                <a:spcPct val="80000"/>
              </a:lnSpc>
            </a:pPr>
            <a:r>
              <a:rPr lang="en-US" dirty="0"/>
              <a:t>Understand how cash-flow riskiness for a particular period is measured, including the concepts of expected value, standard deviation, and coefficient of variation.</a:t>
            </a:r>
          </a:p>
          <a:p>
            <a:pPr marL="685800" indent="-685800">
              <a:lnSpc>
                <a:spcPct val="80000"/>
              </a:lnSpc>
            </a:pPr>
            <a:r>
              <a:rPr lang="en-US" dirty="0"/>
              <a:t>Describe methods for assessing total project risk, including a probability approach. </a:t>
            </a:r>
          </a:p>
          <a:p>
            <a:endParaRPr lang="en-US" dirty="0" smtClean="0"/>
          </a:p>
          <a:p>
            <a:endParaRPr lang="en-US" dirty="0"/>
          </a:p>
        </p:txBody>
      </p:sp>
    </p:spTree>
    <p:extLst>
      <p:ext uri="{BB962C8B-B14F-4D97-AF65-F5344CB8AC3E}">
        <p14:creationId xmlns:p14="http://schemas.microsoft.com/office/powerpoint/2010/main" xmlns="" val="427156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609600"/>
            <a:ext cx="7772400" cy="1143000"/>
          </a:xfrm>
          <a:noFill/>
          <a:ln/>
        </p:spPr>
        <p:txBody>
          <a:bodyPr>
            <a:normAutofit/>
          </a:bodyPr>
          <a:lstStyle/>
          <a:p>
            <a:pPr algn="ctr"/>
            <a:r>
              <a:rPr lang="en-US" sz="5400" b="1" dirty="0"/>
              <a:t>Chapter </a:t>
            </a:r>
            <a:r>
              <a:rPr lang="en-US" sz="5400" b="1" dirty="0" smtClean="0"/>
              <a:t>14 (II)</a:t>
            </a:r>
            <a:endParaRPr lang="en-US" sz="5400" b="1" dirty="0"/>
          </a:p>
        </p:txBody>
      </p:sp>
      <p:sp>
        <p:nvSpPr>
          <p:cNvPr id="4099" name="Rectangle 3"/>
          <p:cNvSpPr>
            <a:spLocks noGrp="1" noChangeArrowheads="1"/>
          </p:cNvSpPr>
          <p:nvPr>
            <p:ph type="subTitle" idx="1"/>
          </p:nvPr>
        </p:nvSpPr>
        <p:spPr>
          <a:xfrm>
            <a:off x="457200" y="2209800"/>
            <a:ext cx="8305800" cy="2971800"/>
          </a:xfrm>
          <a:noFill/>
          <a:ln/>
          <a:effectLst/>
        </p:spPr>
        <p:txBody>
          <a:bodyPr>
            <a:normAutofit/>
          </a:bodyPr>
          <a:lstStyle/>
          <a:p>
            <a:pPr marL="342900" indent="-342900"/>
            <a:r>
              <a:rPr lang="en-US" sz="5400" b="1" dirty="0">
                <a:solidFill>
                  <a:schemeClr val="tx1"/>
                </a:solidFill>
              </a:rPr>
              <a:t>Risk and Managerial (Real) Options in Capital Budgeting</a:t>
            </a:r>
          </a:p>
        </p:txBody>
      </p:sp>
    </p:spTree>
    <p:extLst>
      <p:ext uri="{BB962C8B-B14F-4D97-AF65-F5344CB8AC3E}">
        <p14:creationId xmlns:p14="http://schemas.microsoft.com/office/powerpoint/2010/main" xmlns="" val="279199226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31955"/>
            <a:ext cx="7848600" cy="1276350"/>
          </a:xfrm>
        </p:spPr>
        <p:txBody>
          <a:bodyPr>
            <a:normAutofit/>
          </a:bodyPr>
          <a:lstStyle/>
          <a:p>
            <a:pPr algn="l"/>
            <a:r>
              <a:rPr lang="en-US" sz="4000" b="1" dirty="0" smtClean="0"/>
              <a:t>Learning Outcomes</a:t>
            </a:r>
            <a:endParaRPr lang="en-US" sz="4000" b="1" dirty="0"/>
          </a:p>
        </p:txBody>
      </p:sp>
      <p:sp>
        <p:nvSpPr>
          <p:cNvPr id="52227" name="Rectangle 3"/>
          <p:cNvSpPr>
            <a:spLocks noGrp="1" noChangeArrowheads="1"/>
          </p:cNvSpPr>
          <p:nvPr>
            <p:ph type="body" idx="1"/>
          </p:nvPr>
        </p:nvSpPr>
        <p:spPr>
          <a:xfrm>
            <a:off x="457200" y="1295400"/>
            <a:ext cx="8382000" cy="4800600"/>
          </a:xfrm>
        </p:spPr>
        <p:txBody>
          <a:bodyPr>
            <a:noAutofit/>
          </a:bodyPr>
          <a:lstStyle/>
          <a:p>
            <a:pPr marL="0" indent="0">
              <a:lnSpc>
                <a:spcPct val="80000"/>
              </a:lnSpc>
              <a:buNone/>
            </a:pPr>
            <a:r>
              <a:rPr lang="en-US" sz="2500" dirty="0"/>
              <a:t>After studying Chapter 14, you should be able to:</a:t>
            </a:r>
          </a:p>
          <a:p>
            <a:pPr marL="685800" indent="-685800">
              <a:lnSpc>
                <a:spcPct val="80000"/>
              </a:lnSpc>
            </a:pPr>
            <a:r>
              <a:rPr lang="en-US" sz="2500" dirty="0" smtClean="0"/>
              <a:t>Define </a:t>
            </a:r>
            <a:r>
              <a:rPr lang="en-US" sz="2500" dirty="0"/>
              <a:t>the "riskiness" of a capital investment project. </a:t>
            </a:r>
          </a:p>
          <a:p>
            <a:pPr marL="685800" indent="-685800">
              <a:lnSpc>
                <a:spcPct val="80000"/>
              </a:lnSpc>
            </a:pPr>
            <a:r>
              <a:rPr lang="en-US" sz="2500" dirty="0"/>
              <a:t>Understand how cash-flow riskiness for a particular period is measured, including the concepts of expected value, standard deviation, and coefficient of variation.</a:t>
            </a:r>
          </a:p>
          <a:p>
            <a:pPr marL="685800" indent="-685800">
              <a:lnSpc>
                <a:spcPct val="80000"/>
              </a:lnSpc>
            </a:pPr>
            <a:r>
              <a:rPr lang="en-US" sz="2500" dirty="0" smtClean="0"/>
              <a:t>Describe methods for assessing total project risk, including a probability approach and a simulation approach. </a:t>
            </a:r>
          </a:p>
          <a:p>
            <a:pPr marL="685800" indent="-685800">
              <a:lnSpc>
                <a:spcPct val="80000"/>
              </a:lnSpc>
            </a:pPr>
            <a:r>
              <a:rPr lang="en-US" sz="2500" dirty="0" smtClean="0"/>
              <a:t>Judge projects with respect to their contribution to total firm risk (a firm-portfolio approach). </a:t>
            </a:r>
          </a:p>
          <a:p>
            <a:pPr marL="685800" indent="-685800">
              <a:lnSpc>
                <a:spcPct val="80000"/>
              </a:lnSpc>
            </a:pPr>
            <a:r>
              <a:rPr lang="en-US" sz="2500" dirty="0" smtClean="0"/>
              <a:t>Understand how the presence of managerial (real) options enhances the worth of an investment project.</a:t>
            </a:r>
          </a:p>
          <a:p>
            <a:pPr marL="685800" indent="-685800">
              <a:lnSpc>
                <a:spcPct val="80000"/>
              </a:lnSpc>
            </a:pPr>
            <a:r>
              <a:rPr lang="en-US" sz="2500" dirty="0" smtClean="0"/>
              <a:t>List, discuss, and value different types of managerial (real) options.</a:t>
            </a:r>
            <a:endParaRPr lang="en-US" sz="2500" dirty="0"/>
          </a:p>
        </p:txBody>
      </p:sp>
    </p:spTree>
    <p:extLst>
      <p:ext uri="{BB962C8B-B14F-4D97-AF65-F5344CB8AC3E}">
        <p14:creationId xmlns:p14="http://schemas.microsoft.com/office/powerpoint/2010/main" xmlns="" val="37134909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p:cNvSpPr>
            <a:spLocks noGrp="1" noChangeArrowheads="1"/>
          </p:cNvSpPr>
          <p:nvPr>
            <p:ph type="title"/>
          </p:nvPr>
        </p:nvSpPr>
        <p:spPr>
          <a:xfrm>
            <a:off x="685800" y="476250"/>
            <a:ext cx="8382000" cy="1276350"/>
          </a:xfrm>
          <a:noFill/>
          <a:ln/>
        </p:spPr>
        <p:txBody>
          <a:bodyPr>
            <a:normAutofit/>
          </a:bodyPr>
          <a:lstStyle/>
          <a:p>
            <a:pPr algn="l"/>
            <a:r>
              <a:rPr lang="en-US" sz="4000" b="1" dirty="0"/>
              <a:t>Simulation Approach</a:t>
            </a:r>
          </a:p>
        </p:txBody>
      </p:sp>
      <p:sp>
        <p:nvSpPr>
          <p:cNvPr id="30725" name="Rectangle 5"/>
          <p:cNvSpPr>
            <a:spLocks noGrp="1" noChangeArrowheads="1"/>
          </p:cNvSpPr>
          <p:nvPr>
            <p:ph type="body" sz="half" idx="1"/>
          </p:nvPr>
        </p:nvSpPr>
        <p:spPr>
          <a:xfrm>
            <a:off x="685800" y="1981200"/>
            <a:ext cx="8001000" cy="4114800"/>
          </a:xfrm>
          <a:noFill/>
          <a:ln/>
        </p:spPr>
        <p:txBody>
          <a:bodyPr/>
          <a:lstStyle/>
          <a:p>
            <a:pPr marL="0" indent="0">
              <a:spcAft>
                <a:spcPct val="35000"/>
              </a:spcAft>
              <a:buFont typeface="Monotype Sorts" pitchFamily="2" charset="2"/>
              <a:buNone/>
            </a:pPr>
            <a:r>
              <a:rPr lang="en-US" sz="3600" dirty="0"/>
              <a:t>An approach that allows us to test the possible results of an investment proposal before it is accepted.  Testing is based on a model coupled with probabilistic information.</a:t>
            </a:r>
          </a:p>
        </p:txBody>
      </p:sp>
    </p:spTree>
    <p:extLst>
      <p:ext uri="{BB962C8B-B14F-4D97-AF65-F5344CB8AC3E}">
        <p14:creationId xmlns:p14="http://schemas.microsoft.com/office/powerpoint/2010/main" xmlns="" val="22395078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7" name="Rectangle 3"/>
          <p:cNvSpPr>
            <a:spLocks noGrp="1" noChangeArrowheads="1"/>
          </p:cNvSpPr>
          <p:nvPr>
            <p:ph type="title"/>
          </p:nvPr>
        </p:nvSpPr>
        <p:spPr>
          <a:xfrm>
            <a:off x="304800" y="228600"/>
            <a:ext cx="8686800" cy="1276350"/>
          </a:xfrm>
          <a:noFill/>
          <a:ln/>
        </p:spPr>
        <p:txBody>
          <a:bodyPr>
            <a:normAutofit/>
          </a:bodyPr>
          <a:lstStyle/>
          <a:p>
            <a:pPr algn="l"/>
            <a:r>
              <a:rPr lang="en-US" sz="4000" b="1" dirty="0"/>
              <a:t>Simulation Approach</a:t>
            </a:r>
          </a:p>
        </p:txBody>
      </p:sp>
      <p:sp>
        <p:nvSpPr>
          <p:cNvPr id="31749" name="Rectangle 5"/>
          <p:cNvSpPr>
            <a:spLocks noGrp="1" noChangeArrowheads="1"/>
          </p:cNvSpPr>
          <p:nvPr>
            <p:ph type="body" sz="half" idx="1"/>
          </p:nvPr>
        </p:nvSpPr>
        <p:spPr>
          <a:xfrm>
            <a:off x="304800" y="2286000"/>
            <a:ext cx="8382000" cy="4191000"/>
          </a:xfrm>
          <a:noFill/>
          <a:ln/>
        </p:spPr>
        <p:txBody>
          <a:bodyPr>
            <a:normAutofit lnSpcReduction="10000"/>
          </a:bodyPr>
          <a:lstStyle/>
          <a:p>
            <a:pPr lvl="1">
              <a:spcAft>
                <a:spcPct val="0"/>
              </a:spcAft>
            </a:pPr>
            <a:r>
              <a:rPr lang="en-US" sz="3200" dirty="0"/>
              <a:t> </a:t>
            </a:r>
            <a:r>
              <a:rPr lang="en-US" sz="3200" u="sng" dirty="0"/>
              <a:t>Market analysis</a:t>
            </a:r>
            <a:endParaRPr lang="en-US" sz="3200" dirty="0"/>
          </a:p>
          <a:p>
            <a:pPr marL="914400" lvl="2" indent="0">
              <a:spcBef>
                <a:spcPct val="0"/>
              </a:spcBef>
              <a:spcAft>
                <a:spcPct val="0"/>
              </a:spcAft>
              <a:buNone/>
            </a:pPr>
            <a:r>
              <a:rPr lang="en-US" sz="3200" dirty="0" smtClean="0"/>
              <a:t>1.  Market </a:t>
            </a:r>
            <a:r>
              <a:rPr lang="en-US" sz="3200" dirty="0"/>
              <a:t>size, </a:t>
            </a:r>
            <a:r>
              <a:rPr lang="en-US" sz="3200" dirty="0" smtClean="0"/>
              <a:t>2.  selling </a:t>
            </a:r>
            <a:r>
              <a:rPr lang="en-US" sz="3200" dirty="0"/>
              <a:t>price, </a:t>
            </a:r>
            <a:r>
              <a:rPr lang="en-US" sz="3200" dirty="0" smtClean="0"/>
              <a:t>3.  market                                 </a:t>
            </a:r>
            <a:r>
              <a:rPr lang="en-US" sz="3200" dirty="0"/>
              <a:t>growth rate, and </a:t>
            </a:r>
            <a:r>
              <a:rPr lang="en-US" sz="3200" dirty="0" smtClean="0"/>
              <a:t>4.  market share (Physical sales volume)</a:t>
            </a:r>
            <a:endParaRPr lang="en-US" sz="3200" dirty="0"/>
          </a:p>
          <a:p>
            <a:pPr lvl="1">
              <a:spcBef>
                <a:spcPct val="0"/>
              </a:spcBef>
              <a:spcAft>
                <a:spcPct val="0"/>
              </a:spcAft>
            </a:pPr>
            <a:r>
              <a:rPr lang="en-US" sz="3200" dirty="0"/>
              <a:t> </a:t>
            </a:r>
            <a:r>
              <a:rPr lang="en-US" sz="3200" u="sng" dirty="0"/>
              <a:t>Investment cost analysis</a:t>
            </a:r>
            <a:endParaRPr lang="en-US" sz="3200" dirty="0"/>
          </a:p>
          <a:p>
            <a:pPr marL="914400" lvl="2" indent="0">
              <a:spcBef>
                <a:spcPct val="0"/>
              </a:spcBef>
              <a:spcAft>
                <a:spcPct val="0"/>
              </a:spcAft>
              <a:buNone/>
            </a:pPr>
            <a:r>
              <a:rPr lang="en-US" sz="3200" dirty="0" smtClean="0"/>
              <a:t>5.  Investment </a:t>
            </a:r>
            <a:r>
              <a:rPr lang="en-US" sz="3200" dirty="0"/>
              <a:t>required, </a:t>
            </a:r>
            <a:r>
              <a:rPr lang="en-US" sz="3200" dirty="0" smtClean="0"/>
              <a:t>6.  useful </a:t>
            </a:r>
            <a:r>
              <a:rPr lang="en-US" sz="3200" dirty="0"/>
              <a:t>life of facilities, and </a:t>
            </a:r>
            <a:r>
              <a:rPr lang="en-US" sz="3200" dirty="0" smtClean="0"/>
              <a:t>7.  residual </a:t>
            </a:r>
            <a:r>
              <a:rPr lang="en-US" sz="3200" dirty="0"/>
              <a:t>value</a:t>
            </a:r>
          </a:p>
          <a:p>
            <a:pPr lvl="1">
              <a:spcBef>
                <a:spcPct val="0"/>
              </a:spcBef>
              <a:spcAft>
                <a:spcPct val="0"/>
              </a:spcAft>
            </a:pPr>
            <a:r>
              <a:rPr lang="en-US" sz="3200" dirty="0"/>
              <a:t> </a:t>
            </a:r>
            <a:r>
              <a:rPr lang="en-US" sz="3200" u="sng" dirty="0"/>
              <a:t>Operating and fixed costs</a:t>
            </a:r>
            <a:endParaRPr lang="en-US" sz="3200" dirty="0"/>
          </a:p>
          <a:p>
            <a:pPr marL="914400" lvl="2" indent="0">
              <a:buNone/>
            </a:pPr>
            <a:r>
              <a:rPr lang="en-US" sz="3200" dirty="0" smtClean="0"/>
              <a:t>8.  Operating </a:t>
            </a:r>
            <a:r>
              <a:rPr lang="en-US" sz="3200" dirty="0"/>
              <a:t>costs and </a:t>
            </a:r>
            <a:r>
              <a:rPr lang="en-US" sz="3200" dirty="0" smtClean="0"/>
              <a:t>9.  fixed </a:t>
            </a:r>
            <a:r>
              <a:rPr lang="en-US" sz="3200" dirty="0"/>
              <a:t>costs</a:t>
            </a:r>
          </a:p>
        </p:txBody>
      </p:sp>
      <p:sp>
        <p:nvSpPr>
          <p:cNvPr id="31750" name="Rectangle 6"/>
          <p:cNvSpPr>
            <a:spLocks noChangeArrowheads="1"/>
          </p:cNvSpPr>
          <p:nvPr/>
        </p:nvSpPr>
        <p:spPr bwMode="auto">
          <a:xfrm>
            <a:off x="304800" y="1576848"/>
            <a:ext cx="83820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p>
            <a:r>
              <a:rPr lang="en-US" sz="3200" u="sng" dirty="0"/>
              <a:t>Factors we might consider in a </a:t>
            </a:r>
            <a:r>
              <a:rPr lang="en-US" sz="3200" u="sng" dirty="0" smtClean="0"/>
              <a:t>simulation model</a:t>
            </a:r>
            <a:r>
              <a:rPr lang="en-US" sz="3200" dirty="0"/>
              <a:t>:</a:t>
            </a:r>
          </a:p>
        </p:txBody>
      </p:sp>
    </p:spTree>
    <p:extLst>
      <p:ext uri="{BB962C8B-B14F-4D97-AF65-F5344CB8AC3E}">
        <p14:creationId xmlns:p14="http://schemas.microsoft.com/office/powerpoint/2010/main" xmlns="" val="20514157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749">
                                            <p:txEl>
                                              <p:pRg st="0" end="0"/>
                                            </p:txEl>
                                          </p:spTgt>
                                        </p:tgtEl>
                                        <p:attrNameLst>
                                          <p:attrName>style.visibility</p:attrName>
                                        </p:attrNameLst>
                                      </p:cBhvr>
                                      <p:to>
                                        <p:strVal val="visible"/>
                                      </p:to>
                                    </p:set>
                                    <p:animEffect transition="in" filter="wipe(left)">
                                      <p:cBhvr>
                                        <p:cTn id="7" dur="500"/>
                                        <p:tgtEl>
                                          <p:spTgt spid="3174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749">
                                            <p:txEl>
                                              <p:pRg st="1" end="1"/>
                                            </p:txEl>
                                          </p:spTgt>
                                        </p:tgtEl>
                                        <p:attrNameLst>
                                          <p:attrName>style.visibility</p:attrName>
                                        </p:attrNameLst>
                                      </p:cBhvr>
                                      <p:to>
                                        <p:strVal val="visible"/>
                                      </p:to>
                                    </p:set>
                                    <p:animEffect transition="in" filter="wipe(left)">
                                      <p:cBhvr>
                                        <p:cTn id="10" dur="500"/>
                                        <p:tgtEl>
                                          <p:spTgt spid="3174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1749">
                                            <p:txEl>
                                              <p:pRg st="2" end="2"/>
                                            </p:txEl>
                                          </p:spTgt>
                                        </p:tgtEl>
                                        <p:attrNameLst>
                                          <p:attrName>style.visibility</p:attrName>
                                        </p:attrNameLst>
                                      </p:cBhvr>
                                      <p:to>
                                        <p:strVal val="visible"/>
                                      </p:to>
                                    </p:set>
                                    <p:animEffect transition="in" filter="wipe(left)">
                                      <p:cBhvr>
                                        <p:cTn id="15" dur="500"/>
                                        <p:tgtEl>
                                          <p:spTgt spid="31749">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1749">
                                            <p:txEl>
                                              <p:pRg st="3" end="3"/>
                                            </p:txEl>
                                          </p:spTgt>
                                        </p:tgtEl>
                                        <p:attrNameLst>
                                          <p:attrName>style.visibility</p:attrName>
                                        </p:attrNameLst>
                                      </p:cBhvr>
                                      <p:to>
                                        <p:strVal val="visible"/>
                                      </p:to>
                                    </p:set>
                                    <p:animEffect transition="in" filter="wipe(left)">
                                      <p:cBhvr>
                                        <p:cTn id="18" dur="500"/>
                                        <p:tgtEl>
                                          <p:spTgt spid="31749">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1749">
                                            <p:txEl>
                                              <p:pRg st="4" end="4"/>
                                            </p:txEl>
                                          </p:spTgt>
                                        </p:tgtEl>
                                        <p:attrNameLst>
                                          <p:attrName>style.visibility</p:attrName>
                                        </p:attrNameLst>
                                      </p:cBhvr>
                                      <p:to>
                                        <p:strVal val="visible"/>
                                      </p:to>
                                    </p:set>
                                    <p:animEffect transition="in" filter="wipe(left)">
                                      <p:cBhvr>
                                        <p:cTn id="23" dur="500"/>
                                        <p:tgtEl>
                                          <p:spTgt spid="31749">
                                            <p:txEl>
                                              <p:pRg st="4" end="4"/>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1749">
                                            <p:txEl>
                                              <p:pRg st="5" end="5"/>
                                            </p:txEl>
                                          </p:spTgt>
                                        </p:tgtEl>
                                        <p:attrNameLst>
                                          <p:attrName>style.visibility</p:attrName>
                                        </p:attrNameLst>
                                      </p:cBhvr>
                                      <p:to>
                                        <p:strVal val="visible"/>
                                      </p:to>
                                    </p:set>
                                    <p:animEffect transition="in" filter="wipe(left)">
                                      <p:cBhvr>
                                        <p:cTn id="26" dur="500"/>
                                        <p:tgtEl>
                                          <p:spTgt spid="317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title"/>
          </p:nvPr>
        </p:nvSpPr>
        <p:spPr>
          <a:xfrm>
            <a:off x="304800" y="152400"/>
            <a:ext cx="7391400" cy="1276350"/>
          </a:xfrm>
          <a:noFill/>
          <a:ln/>
        </p:spPr>
        <p:txBody>
          <a:bodyPr>
            <a:normAutofit/>
          </a:bodyPr>
          <a:lstStyle/>
          <a:p>
            <a:pPr algn="l"/>
            <a:r>
              <a:rPr lang="en-US" sz="4000" b="1" dirty="0"/>
              <a:t>Simulation Approach</a:t>
            </a:r>
          </a:p>
        </p:txBody>
      </p:sp>
      <p:sp>
        <p:nvSpPr>
          <p:cNvPr id="32773" name="Rectangle 5"/>
          <p:cNvSpPr>
            <a:spLocks noGrp="1" noChangeArrowheads="1"/>
          </p:cNvSpPr>
          <p:nvPr>
            <p:ph type="body" sz="half" idx="1"/>
          </p:nvPr>
        </p:nvSpPr>
        <p:spPr>
          <a:xfrm>
            <a:off x="228600" y="1828800"/>
            <a:ext cx="8686800" cy="4648200"/>
          </a:xfrm>
          <a:noFill/>
          <a:ln/>
        </p:spPr>
        <p:txBody>
          <a:bodyPr/>
          <a:lstStyle/>
          <a:p>
            <a:pPr marL="0" indent="0">
              <a:spcBef>
                <a:spcPct val="10000"/>
              </a:spcBef>
              <a:spcAft>
                <a:spcPct val="0"/>
              </a:spcAft>
              <a:buFont typeface="Monotype Sorts" pitchFamily="2" charset="2"/>
              <a:buNone/>
            </a:pPr>
            <a:r>
              <a:rPr lang="en-US" sz="3200" u="sng" dirty="0"/>
              <a:t>Each variable</a:t>
            </a:r>
            <a:r>
              <a:rPr lang="en-US" sz="3200" dirty="0"/>
              <a:t> is assigned an appropriate probability distribution.  The distribution for the selling price </a:t>
            </a:r>
            <a:r>
              <a:rPr lang="en-US" sz="3200" dirty="0" smtClean="0"/>
              <a:t>might </a:t>
            </a:r>
            <a:r>
              <a:rPr lang="en-US" sz="3200" dirty="0"/>
              <a:t>look like:</a:t>
            </a:r>
          </a:p>
          <a:p>
            <a:pPr marL="0" indent="0">
              <a:spcBef>
                <a:spcPct val="10000"/>
              </a:spcBef>
              <a:spcAft>
                <a:spcPct val="0"/>
              </a:spcAft>
              <a:buFont typeface="Monotype Sorts" pitchFamily="2" charset="2"/>
              <a:buNone/>
            </a:pPr>
            <a:r>
              <a:rPr lang="en-US" sz="2600" dirty="0" smtClean="0"/>
              <a:t>Market Size      $450    $500    $550    $600    $650    $700    $750 Pr. of Occ.           .05     .10         .20     </a:t>
            </a:r>
            <a:r>
              <a:rPr lang="en-US" sz="2600" dirty="0"/>
              <a:t>.</a:t>
            </a:r>
            <a:r>
              <a:rPr lang="en-US" sz="2600" dirty="0" smtClean="0"/>
              <a:t>30          </a:t>
            </a:r>
            <a:r>
              <a:rPr lang="en-US" sz="2600" dirty="0"/>
              <a:t>.</a:t>
            </a:r>
            <a:r>
              <a:rPr lang="en-US" sz="2600" dirty="0" smtClean="0"/>
              <a:t>20     .10         </a:t>
            </a:r>
            <a:r>
              <a:rPr lang="en-US" sz="2600" dirty="0"/>
              <a:t>.</a:t>
            </a:r>
            <a:r>
              <a:rPr lang="en-US" sz="2600" dirty="0" smtClean="0"/>
              <a:t>05</a:t>
            </a:r>
            <a:r>
              <a:rPr lang="en-US" sz="3200" dirty="0" smtClean="0"/>
              <a:t>   </a:t>
            </a:r>
            <a:endParaRPr lang="en-US" sz="3200" dirty="0"/>
          </a:p>
        </p:txBody>
      </p:sp>
      <p:sp>
        <p:nvSpPr>
          <p:cNvPr id="32774" name="Line 6"/>
          <p:cNvSpPr>
            <a:spLocks noChangeShapeType="1"/>
          </p:cNvSpPr>
          <p:nvPr/>
        </p:nvSpPr>
        <p:spPr bwMode="auto">
          <a:xfrm>
            <a:off x="304800" y="3760838"/>
            <a:ext cx="8534400" cy="0"/>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 name="Line 6"/>
          <p:cNvSpPr>
            <a:spLocks noChangeShapeType="1"/>
          </p:cNvSpPr>
          <p:nvPr/>
        </p:nvSpPr>
        <p:spPr bwMode="auto">
          <a:xfrm>
            <a:off x="304800" y="3352800"/>
            <a:ext cx="8534400" cy="0"/>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 name="Line 6"/>
          <p:cNvSpPr>
            <a:spLocks noChangeShapeType="1"/>
          </p:cNvSpPr>
          <p:nvPr/>
        </p:nvSpPr>
        <p:spPr bwMode="auto">
          <a:xfrm>
            <a:off x="304800" y="4168877"/>
            <a:ext cx="8534400" cy="0"/>
          </a:xfrm>
          <a:prstGeom prst="line">
            <a:avLst/>
          </a:prstGeom>
          <a:noFill/>
          <a:ln w="1905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cxnSp>
        <p:nvCxnSpPr>
          <p:cNvPr id="3" name="Straight Connector 2"/>
          <p:cNvCxnSpPr/>
          <p:nvPr/>
        </p:nvCxnSpPr>
        <p:spPr>
          <a:xfrm>
            <a:off x="2057400" y="3352800"/>
            <a:ext cx="0" cy="8160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8308224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title"/>
          </p:nvPr>
        </p:nvSpPr>
        <p:spPr>
          <a:xfrm>
            <a:off x="533400" y="476250"/>
            <a:ext cx="8534400" cy="1276350"/>
          </a:xfrm>
          <a:noFill/>
          <a:ln/>
        </p:spPr>
        <p:txBody>
          <a:bodyPr>
            <a:normAutofit/>
          </a:bodyPr>
          <a:lstStyle/>
          <a:p>
            <a:pPr algn="l"/>
            <a:r>
              <a:rPr lang="en-US" sz="4000" b="1" dirty="0"/>
              <a:t>Simulation Approach</a:t>
            </a:r>
          </a:p>
        </p:txBody>
      </p:sp>
      <p:sp>
        <p:nvSpPr>
          <p:cNvPr id="33797" name="Rectangle 5"/>
          <p:cNvSpPr>
            <a:spLocks noGrp="1" noChangeArrowheads="1"/>
          </p:cNvSpPr>
          <p:nvPr>
            <p:ph type="body" sz="half" idx="1"/>
          </p:nvPr>
        </p:nvSpPr>
        <p:spPr>
          <a:xfrm>
            <a:off x="457200" y="1828800"/>
            <a:ext cx="8229600" cy="4648200"/>
          </a:xfrm>
          <a:noFill/>
          <a:ln/>
        </p:spPr>
        <p:txBody>
          <a:bodyPr/>
          <a:lstStyle/>
          <a:p>
            <a:pPr marL="0" indent="0">
              <a:spcBef>
                <a:spcPct val="30000"/>
              </a:spcBef>
              <a:spcAft>
                <a:spcPct val="0"/>
              </a:spcAft>
              <a:buFont typeface="Monotype Sorts" pitchFamily="2" charset="2"/>
              <a:buNone/>
            </a:pPr>
            <a:r>
              <a:rPr lang="en-US" dirty="0"/>
              <a:t>Each proposal will generate an </a:t>
            </a:r>
            <a:r>
              <a:rPr lang="en-US" dirty="0">
                <a:effectLst>
                  <a:outerShdw blurRad="38100" dist="38100" dir="2700000" algn="tl">
                    <a:srgbClr val="C0C0C0"/>
                  </a:outerShdw>
                </a:effectLst>
              </a:rPr>
              <a:t>internal rate of return</a:t>
            </a:r>
            <a:r>
              <a:rPr lang="en-US" dirty="0"/>
              <a:t>.  The process of generating </a:t>
            </a:r>
            <a:r>
              <a:rPr lang="en-US" dirty="0" smtClean="0"/>
              <a:t>many </a:t>
            </a:r>
            <a:r>
              <a:rPr lang="en-US" dirty="0"/>
              <a:t>many simulations results in a large set of internal rates of return.  The </a:t>
            </a:r>
            <a:r>
              <a:rPr lang="en-US" dirty="0">
                <a:effectLst>
                  <a:outerShdw blurRad="38100" dist="38100" dir="2700000" algn="tl">
                    <a:srgbClr val="C0C0C0"/>
                  </a:outerShdw>
                </a:effectLst>
              </a:rPr>
              <a:t>distribution</a:t>
            </a:r>
            <a:r>
              <a:rPr lang="en-US" dirty="0"/>
              <a:t> might look like the following:</a:t>
            </a:r>
          </a:p>
        </p:txBody>
      </p:sp>
      <p:sp>
        <p:nvSpPr>
          <p:cNvPr id="33798" name="Line 6"/>
          <p:cNvSpPr>
            <a:spLocks noChangeShapeType="1"/>
          </p:cNvSpPr>
          <p:nvPr/>
        </p:nvSpPr>
        <p:spPr bwMode="auto">
          <a:xfrm>
            <a:off x="1676400" y="3581400"/>
            <a:ext cx="0" cy="2543175"/>
          </a:xfrm>
          <a:prstGeom prst="line">
            <a:avLst/>
          </a:prstGeom>
          <a:noFill/>
          <a:ln w="508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799" name="Line 7"/>
          <p:cNvSpPr>
            <a:spLocks noChangeShapeType="1"/>
          </p:cNvSpPr>
          <p:nvPr/>
        </p:nvSpPr>
        <p:spPr bwMode="auto">
          <a:xfrm flipH="1">
            <a:off x="1657350" y="6115050"/>
            <a:ext cx="5334000" cy="0"/>
          </a:xfrm>
          <a:prstGeom prst="line">
            <a:avLst/>
          </a:prstGeom>
          <a:noFill/>
          <a:ln w="508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01" name="Rectangle 9"/>
          <p:cNvSpPr>
            <a:spLocks noChangeArrowheads="1"/>
          </p:cNvSpPr>
          <p:nvPr/>
        </p:nvSpPr>
        <p:spPr bwMode="auto">
          <a:xfrm>
            <a:off x="2347913" y="6203950"/>
            <a:ext cx="3460051" cy="3975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t>INTERNAL RATE OF RETURN (%)</a:t>
            </a:r>
          </a:p>
        </p:txBody>
      </p:sp>
      <p:sp>
        <p:nvSpPr>
          <p:cNvPr id="33802" name="Rectangle 10"/>
          <p:cNvSpPr>
            <a:spLocks noChangeArrowheads="1"/>
          </p:cNvSpPr>
          <p:nvPr/>
        </p:nvSpPr>
        <p:spPr bwMode="auto">
          <a:xfrm rot="16200000">
            <a:off x="243695" y="4903553"/>
            <a:ext cx="1966885" cy="7053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000"/>
              <a:t>PROBABILITY</a:t>
            </a:r>
          </a:p>
          <a:p>
            <a:pPr algn="ctr"/>
            <a:r>
              <a:rPr lang="en-US" sz="2000"/>
              <a:t>OF OCCURRENCE</a:t>
            </a:r>
          </a:p>
        </p:txBody>
      </p:sp>
      <p:sp>
        <p:nvSpPr>
          <p:cNvPr id="5" name="Freeform 4"/>
          <p:cNvSpPr/>
          <p:nvPr/>
        </p:nvSpPr>
        <p:spPr>
          <a:xfrm>
            <a:off x="2403987" y="3789798"/>
            <a:ext cx="3097161" cy="2330783"/>
          </a:xfrm>
          <a:custGeom>
            <a:avLst/>
            <a:gdLst>
              <a:gd name="connsiteX0" fmla="*/ 0 w 3097161"/>
              <a:gd name="connsiteY0" fmla="*/ 2330783 h 2330783"/>
              <a:gd name="connsiteX1" fmla="*/ 1489587 w 3097161"/>
              <a:gd name="connsiteY1" fmla="*/ 537 h 2330783"/>
              <a:gd name="connsiteX2" fmla="*/ 3097161 w 3097161"/>
              <a:gd name="connsiteY2" fmla="*/ 2094808 h 2330783"/>
              <a:gd name="connsiteX3" fmla="*/ 3097161 w 3097161"/>
              <a:gd name="connsiteY3" fmla="*/ 2094808 h 2330783"/>
            </a:gdLst>
            <a:ahLst/>
            <a:cxnLst>
              <a:cxn ang="0">
                <a:pos x="connsiteX0" y="connsiteY0"/>
              </a:cxn>
              <a:cxn ang="0">
                <a:pos x="connsiteX1" y="connsiteY1"/>
              </a:cxn>
              <a:cxn ang="0">
                <a:pos x="connsiteX2" y="connsiteY2"/>
              </a:cxn>
              <a:cxn ang="0">
                <a:pos x="connsiteX3" y="connsiteY3"/>
              </a:cxn>
            </a:cxnLst>
            <a:rect l="l" t="t" r="r" b="b"/>
            <a:pathLst>
              <a:path w="3097161" h="2330783">
                <a:moveTo>
                  <a:pt x="0" y="2330783"/>
                </a:moveTo>
                <a:cubicBezTo>
                  <a:pt x="486697" y="1185324"/>
                  <a:pt x="973394" y="39866"/>
                  <a:pt x="1489587" y="537"/>
                </a:cubicBezTo>
                <a:cubicBezTo>
                  <a:pt x="2005780" y="-38792"/>
                  <a:pt x="3097161" y="2094808"/>
                  <a:pt x="3097161" y="2094808"/>
                </a:cubicBezTo>
                <a:lnTo>
                  <a:pt x="3097161" y="2094808"/>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p:cNvCxnSpPr>
            <a:stCxn id="5" idx="1"/>
          </p:cNvCxnSpPr>
          <p:nvPr/>
        </p:nvCxnSpPr>
        <p:spPr>
          <a:xfrm>
            <a:off x="3893574" y="3790335"/>
            <a:ext cx="0" cy="233024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048000" y="4724400"/>
            <a:ext cx="0" cy="1400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048000" y="5562600"/>
            <a:ext cx="381000" cy="5619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000066" y="5083356"/>
            <a:ext cx="952501" cy="523220"/>
          </a:xfrm>
          <a:prstGeom prst="rect">
            <a:avLst/>
          </a:prstGeom>
          <a:noFill/>
        </p:spPr>
        <p:txBody>
          <a:bodyPr wrap="square" rtlCol="0">
            <a:spAutoFit/>
          </a:bodyPr>
          <a:lstStyle/>
          <a:p>
            <a:r>
              <a:rPr lang="en-US" sz="1400" dirty="0" smtClean="0"/>
              <a:t>Risk free     rate</a:t>
            </a:r>
            <a:endParaRPr lang="en-US" sz="1400" dirty="0"/>
          </a:p>
        </p:txBody>
      </p:sp>
    </p:spTree>
    <p:extLst>
      <p:ext uri="{BB962C8B-B14F-4D97-AF65-F5344CB8AC3E}">
        <p14:creationId xmlns:p14="http://schemas.microsoft.com/office/powerpoint/2010/main" xmlns="" val="330211341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44562"/>
          </a:xfrm>
        </p:spPr>
        <p:txBody>
          <a:bodyPr>
            <a:normAutofit fontScale="90000"/>
          </a:bodyPr>
          <a:lstStyle/>
          <a:p>
            <a:pPr algn="l"/>
            <a:r>
              <a:rPr lang="en-US" sz="3600" b="1" dirty="0" smtClean="0"/>
              <a:t>Use of Probability Distribution Information</a:t>
            </a:r>
            <a:endParaRPr lang="en-US" sz="3600" b="1" dirty="0"/>
          </a:p>
        </p:txBody>
      </p:sp>
      <p:sp>
        <p:nvSpPr>
          <p:cNvPr id="6" name="Content Placeholder 5"/>
          <p:cNvSpPr>
            <a:spLocks noGrp="1"/>
          </p:cNvSpPr>
          <p:nvPr>
            <p:ph idx="1"/>
          </p:nvPr>
        </p:nvSpPr>
        <p:spPr/>
        <p:txBody>
          <a:bodyPr>
            <a:normAutofit fontScale="92500" lnSpcReduction="10000"/>
          </a:bodyPr>
          <a:lstStyle/>
          <a:p>
            <a:pPr marL="0" indent="0">
              <a:buNone/>
            </a:pPr>
            <a:r>
              <a:rPr lang="en-US" dirty="0" smtClean="0"/>
              <a:t>IRR derived by a probability tree or simulation approach help to evaluate the risk of the investment proposal. For example, if the probability distribution on NPV is approximately normal, we can calculated the probability of the proposal providing NPV of less than (greater than) a specified amount.</a:t>
            </a:r>
          </a:p>
          <a:p>
            <a:pPr marL="0" indent="0">
              <a:buNone/>
            </a:pPr>
            <a:r>
              <a:rPr lang="en-US" dirty="0" smtClean="0"/>
              <a:t>The probability is found by determining the area under the probability distribution curve to the left (right) of a particular point of interest.</a:t>
            </a:r>
          </a:p>
        </p:txBody>
      </p:sp>
    </p:spTree>
    <p:extLst>
      <p:ext uri="{BB962C8B-B14F-4D97-AF65-F5344CB8AC3E}">
        <p14:creationId xmlns:p14="http://schemas.microsoft.com/office/powerpoint/2010/main" xmlns="" val="10911265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a:t>Use of Probability Distribution Information</a:t>
            </a:r>
            <a:endParaRPr lang="en-US" sz="3200" dirty="0"/>
          </a:p>
        </p:txBody>
      </p:sp>
      <p:sp>
        <p:nvSpPr>
          <p:cNvPr id="3" name="Content Placeholder 2"/>
          <p:cNvSpPr>
            <a:spLocks noGrp="1"/>
          </p:cNvSpPr>
          <p:nvPr>
            <p:ph idx="1"/>
          </p:nvPr>
        </p:nvSpPr>
        <p:spPr/>
        <p:txBody>
          <a:bodyPr/>
          <a:lstStyle/>
          <a:p>
            <a:pPr marL="0" indent="0">
              <a:buNone/>
            </a:pPr>
            <a:r>
              <a:rPr lang="en-US" dirty="0" smtClean="0"/>
              <a:t>For </a:t>
            </a:r>
            <a:r>
              <a:rPr lang="en-US" dirty="0" smtClean="0"/>
              <a:t>example </a:t>
            </a:r>
            <a:r>
              <a:rPr lang="en-US" dirty="0" smtClean="0"/>
              <a:t>the following information from the probability tree example from our previous lecture;</a:t>
            </a:r>
          </a:p>
          <a:p>
            <a:pPr marL="0" indent="0">
              <a:buNone/>
            </a:pPr>
            <a:r>
              <a:rPr lang="en-US" dirty="0" smtClean="0"/>
              <a:t>NPV 		= $116</a:t>
            </a:r>
          </a:p>
          <a:p>
            <a:pPr marL="0" indent="0">
              <a:buNone/>
            </a:pPr>
            <a:r>
              <a:rPr lang="en-US" dirty="0" smtClean="0"/>
              <a:t>SD</a:t>
            </a:r>
            <a:r>
              <a:rPr lang="en-US" baseline="-25000" dirty="0" smtClean="0"/>
              <a:t>NPV		</a:t>
            </a:r>
            <a:r>
              <a:rPr lang="en-US" dirty="0" smtClean="0"/>
              <a:t>=$451</a:t>
            </a:r>
          </a:p>
          <a:p>
            <a:pPr marL="0" indent="0">
              <a:buNone/>
            </a:pPr>
            <a:r>
              <a:rPr lang="en-US" dirty="0" smtClean="0"/>
              <a:t>We want to determine the probability that the NPV will be zero or less.</a:t>
            </a:r>
            <a:endParaRPr lang="en-US" dirty="0"/>
          </a:p>
        </p:txBody>
      </p:sp>
      <p:cxnSp>
        <p:nvCxnSpPr>
          <p:cNvPr id="5" name="Straight Connector 4"/>
          <p:cNvCxnSpPr/>
          <p:nvPr/>
        </p:nvCxnSpPr>
        <p:spPr>
          <a:xfrm>
            <a:off x="533400" y="3276600"/>
            <a:ext cx="76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14066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a:t>Use of Probability Distribution Information</a:t>
            </a:r>
            <a:endParaRPr lang="en-US" sz="3200" dirty="0"/>
          </a:p>
        </p:txBody>
      </p:sp>
      <p:sp>
        <p:nvSpPr>
          <p:cNvPr id="3" name="Content Placeholder 2"/>
          <p:cNvSpPr>
            <a:spLocks noGrp="1"/>
          </p:cNvSpPr>
          <p:nvPr>
            <p:ph idx="1"/>
          </p:nvPr>
        </p:nvSpPr>
        <p:spPr>
          <a:xfrm>
            <a:off x="457200" y="1600200"/>
            <a:ext cx="8229600" cy="5105400"/>
          </a:xfrm>
        </p:spPr>
        <p:txBody>
          <a:bodyPr>
            <a:normAutofit lnSpcReduction="10000"/>
          </a:bodyPr>
          <a:lstStyle/>
          <a:p>
            <a:pPr marL="0" indent="0">
              <a:buNone/>
            </a:pPr>
            <a:r>
              <a:rPr lang="en-US" dirty="0" smtClean="0"/>
              <a:t>To determine this probability we first determine how many SDs zero is from the expected value of NPV ($116). The general formula is</a:t>
            </a:r>
            <a:endParaRPr lang="en-US" dirty="0"/>
          </a:p>
          <a:p>
            <a:pPr marL="0" indent="0">
              <a:buNone/>
            </a:pPr>
            <a:endParaRPr lang="en-US" dirty="0" smtClean="0"/>
          </a:p>
          <a:p>
            <a:pPr marL="0" indent="0">
              <a:buNone/>
            </a:pPr>
            <a:r>
              <a:rPr lang="en-US" dirty="0"/>
              <a:t>	</a:t>
            </a:r>
            <a:r>
              <a:rPr lang="en-US" dirty="0" smtClean="0"/>
              <a:t>Z = NPV</a:t>
            </a:r>
            <a:r>
              <a:rPr lang="en-US" baseline="30000" dirty="0" smtClean="0"/>
              <a:t>* </a:t>
            </a:r>
            <a:r>
              <a:rPr lang="en-US" dirty="0" smtClean="0"/>
              <a:t>- NPV/ SD</a:t>
            </a:r>
            <a:r>
              <a:rPr lang="en-US" baseline="-25000" dirty="0" smtClean="0"/>
              <a:t>NPV</a:t>
            </a:r>
          </a:p>
          <a:p>
            <a:pPr marL="0" indent="0">
              <a:buNone/>
            </a:pPr>
            <a:r>
              <a:rPr lang="en-US" dirty="0" smtClean="0"/>
              <a:t>Where  Z-score tells how many SDs NPV* is from the expected value.</a:t>
            </a:r>
          </a:p>
          <a:p>
            <a:pPr marL="0" indent="0">
              <a:buNone/>
            </a:pPr>
            <a:r>
              <a:rPr lang="en-US" dirty="0"/>
              <a:t>	</a:t>
            </a:r>
            <a:r>
              <a:rPr lang="en-US" dirty="0" smtClean="0"/>
              <a:t>Z = 0-116/451 = - 0.26</a:t>
            </a:r>
          </a:p>
          <a:p>
            <a:pPr marL="0" indent="0">
              <a:buNone/>
            </a:pPr>
            <a:r>
              <a:rPr lang="en-US" dirty="0" smtClean="0"/>
              <a:t>Negative Z-score means we are looking toward the left of the mean.</a:t>
            </a:r>
          </a:p>
        </p:txBody>
      </p:sp>
      <p:cxnSp>
        <p:nvCxnSpPr>
          <p:cNvPr id="6" name="Straight Connector 5"/>
          <p:cNvCxnSpPr/>
          <p:nvPr/>
        </p:nvCxnSpPr>
        <p:spPr>
          <a:xfrm>
            <a:off x="3124200" y="3581400"/>
            <a:ext cx="685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534202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200" b="1" dirty="0"/>
              <a:t>Use of Probability Distribution Information</a:t>
            </a:r>
            <a:endParaRPr lang="en-US" sz="3200" dirty="0"/>
          </a:p>
        </p:txBody>
      </p:sp>
      <p:sp>
        <p:nvSpPr>
          <p:cNvPr id="3" name="Content Placeholder 2"/>
          <p:cNvSpPr>
            <a:spLocks noGrp="1"/>
          </p:cNvSpPr>
          <p:nvPr>
            <p:ph idx="1"/>
          </p:nvPr>
        </p:nvSpPr>
        <p:spPr/>
        <p:txBody>
          <a:bodyPr/>
          <a:lstStyle/>
          <a:p>
            <a:pPr marL="0" indent="0">
              <a:buNone/>
            </a:pPr>
            <a:r>
              <a:rPr lang="en-US" dirty="0" smtClean="0"/>
              <a:t>Use table V to determine the desired probability that the NPV of the project will be zero or less. There is approximately 40% probability that the NPV of the proposal will be zero or less.</a:t>
            </a:r>
            <a:endParaRPr lang="en-US" dirty="0"/>
          </a:p>
        </p:txBody>
      </p:sp>
    </p:spTree>
    <p:extLst>
      <p:ext uri="{BB962C8B-B14F-4D97-AF65-F5344CB8AC3E}">
        <p14:creationId xmlns:p14="http://schemas.microsoft.com/office/powerpoint/2010/main" xmlns="" val="37015621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a:xfrm>
            <a:off x="504824" y="0"/>
            <a:ext cx="8562976" cy="1752600"/>
          </a:xfrm>
          <a:noFill/>
          <a:ln/>
          <a:effectLst/>
        </p:spPr>
        <p:txBody>
          <a:bodyPr/>
          <a:lstStyle/>
          <a:p>
            <a:pPr algn="l"/>
            <a:r>
              <a:rPr lang="en-US" sz="3600" b="1" dirty="0"/>
              <a:t>Contribution to Total Firm Risk:  Firm-Portfolio Approach</a:t>
            </a:r>
          </a:p>
        </p:txBody>
      </p:sp>
      <p:sp>
        <p:nvSpPr>
          <p:cNvPr id="2" name="Content Placeholder 1"/>
          <p:cNvSpPr>
            <a:spLocks noGrp="1"/>
          </p:cNvSpPr>
          <p:nvPr>
            <p:ph idx="1"/>
          </p:nvPr>
        </p:nvSpPr>
        <p:spPr>
          <a:xfrm>
            <a:off x="457200" y="1600200"/>
            <a:ext cx="8382000" cy="4525963"/>
          </a:xfrm>
        </p:spPr>
        <p:txBody>
          <a:bodyPr/>
          <a:lstStyle/>
          <a:p>
            <a:pPr marL="0" indent="0">
              <a:buNone/>
            </a:pPr>
            <a:r>
              <a:rPr lang="en-US" dirty="0" smtClean="0"/>
              <a:t>When the firms have to choose among the multiple investment projects, we consider their combined risk with the existing assets.</a:t>
            </a:r>
          </a:p>
          <a:p>
            <a:pPr marL="0" indent="0">
              <a:buNone/>
            </a:pPr>
            <a:r>
              <a:rPr lang="en-US" dirty="0" smtClean="0"/>
              <a:t>Total risk of the firm will increase more if the firm adds projects with future cash flows highly correlated with the existing assets and vice versa.</a:t>
            </a:r>
          </a:p>
          <a:p>
            <a:pPr marL="0" indent="0">
              <a:buNone/>
            </a:pPr>
            <a:r>
              <a:rPr lang="en-US" dirty="0" smtClean="0"/>
              <a:t>Firms should seek out such projects whose combined result is a reduced risk for the firm.</a:t>
            </a:r>
            <a:endParaRPr lang="en-US" dirty="0"/>
          </a:p>
        </p:txBody>
      </p:sp>
    </p:spTree>
    <p:extLst>
      <p:ext uri="{BB962C8B-B14F-4D97-AF65-F5344CB8AC3E}">
        <p14:creationId xmlns:p14="http://schemas.microsoft.com/office/powerpoint/2010/main" xmlns="" val="416328910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285750" y="5495925"/>
            <a:ext cx="8743950" cy="1019175"/>
          </a:xfrm>
          <a:noFill/>
          <a:ln/>
          <a:effectLst>
            <a:outerShdw algn="ctr" rotWithShape="0">
              <a:schemeClr val="bg2"/>
            </a:outerShdw>
          </a:effectLst>
        </p:spPr>
        <p:txBody>
          <a:bodyPr>
            <a:normAutofit lnSpcReduction="10000"/>
          </a:bodyPr>
          <a:lstStyle/>
          <a:p>
            <a:pPr marL="0" indent="0" algn="ctr">
              <a:buFont typeface="Monotype Sorts" pitchFamily="2" charset="2"/>
              <a:buNone/>
            </a:pPr>
            <a:r>
              <a:rPr lang="en-US" sz="3200"/>
              <a:t>Combining projects in this manner reduces the firm risk due to </a:t>
            </a:r>
            <a:r>
              <a:rPr lang="en-US" sz="3200" i="1" u="sng">
                <a:effectLst>
                  <a:outerShdw blurRad="38100" dist="38100" dir="2700000" algn="tl">
                    <a:srgbClr val="C0C0C0"/>
                  </a:outerShdw>
                </a:effectLst>
              </a:rPr>
              <a:t>diversification</a:t>
            </a:r>
            <a:r>
              <a:rPr lang="en-US" sz="3200" i="1"/>
              <a:t>.</a:t>
            </a:r>
          </a:p>
        </p:txBody>
      </p:sp>
      <p:sp>
        <p:nvSpPr>
          <p:cNvPr id="34820" name="Rectangle 4"/>
          <p:cNvSpPr>
            <a:spLocks noGrp="1" noChangeArrowheads="1"/>
          </p:cNvSpPr>
          <p:nvPr>
            <p:ph type="title"/>
          </p:nvPr>
        </p:nvSpPr>
        <p:spPr>
          <a:xfrm>
            <a:off x="504824" y="0"/>
            <a:ext cx="8562976" cy="1752600"/>
          </a:xfrm>
          <a:noFill/>
          <a:ln/>
          <a:effectLst/>
        </p:spPr>
        <p:txBody>
          <a:bodyPr/>
          <a:lstStyle/>
          <a:p>
            <a:pPr algn="l"/>
            <a:r>
              <a:rPr lang="en-US" sz="3600" b="1" dirty="0"/>
              <a:t>Contribution to Total Firm Risk:  Firm-Portfolio Approach</a:t>
            </a:r>
          </a:p>
        </p:txBody>
      </p:sp>
      <p:sp>
        <p:nvSpPr>
          <p:cNvPr id="34822" name="Line 6"/>
          <p:cNvSpPr>
            <a:spLocks noChangeShapeType="1"/>
          </p:cNvSpPr>
          <p:nvPr/>
        </p:nvSpPr>
        <p:spPr bwMode="auto">
          <a:xfrm>
            <a:off x="990600" y="2438400"/>
            <a:ext cx="0" cy="26670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3" name="Line 7"/>
          <p:cNvSpPr>
            <a:spLocks noChangeShapeType="1"/>
          </p:cNvSpPr>
          <p:nvPr/>
        </p:nvSpPr>
        <p:spPr bwMode="auto">
          <a:xfrm>
            <a:off x="3886200" y="2438400"/>
            <a:ext cx="0" cy="26670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4" name="Line 8"/>
          <p:cNvSpPr>
            <a:spLocks noChangeShapeType="1"/>
          </p:cNvSpPr>
          <p:nvPr/>
        </p:nvSpPr>
        <p:spPr bwMode="auto">
          <a:xfrm>
            <a:off x="6629400" y="2438400"/>
            <a:ext cx="0" cy="26670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5" name="Line 9"/>
          <p:cNvSpPr>
            <a:spLocks noChangeShapeType="1"/>
          </p:cNvSpPr>
          <p:nvPr/>
        </p:nvSpPr>
        <p:spPr bwMode="auto">
          <a:xfrm>
            <a:off x="990600" y="5105400"/>
            <a:ext cx="2209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6" name="Line 10"/>
          <p:cNvSpPr>
            <a:spLocks noChangeShapeType="1"/>
          </p:cNvSpPr>
          <p:nvPr/>
        </p:nvSpPr>
        <p:spPr bwMode="auto">
          <a:xfrm>
            <a:off x="3886200" y="5105400"/>
            <a:ext cx="2209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7" name="Line 11"/>
          <p:cNvSpPr>
            <a:spLocks noChangeShapeType="1"/>
          </p:cNvSpPr>
          <p:nvPr/>
        </p:nvSpPr>
        <p:spPr bwMode="auto">
          <a:xfrm>
            <a:off x="6629400" y="5105400"/>
            <a:ext cx="22098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8" name="Freeform 12"/>
          <p:cNvSpPr>
            <a:spLocks/>
          </p:cNvSpPr>
          <p:nvPr/>
        </p:nvSpPr>
        <p:spPr bwMode="auto">
          <a:xfrm>
            <a:off x="990600" y="3947280"/>
            <a:ext cx="1909762" cy="636588"/>
          </a:xfrm>
          <a:custGeom>
            <a:avLst/>
            <a:gdLst>
              <a:gd name="T0" fmla="*/ 0 w 1203"/>
              <a:gd name="T1" fmla="*/ 400 h 401"/>
              <a:gd name="T2" fmla="*/ 206 w 1203"/>
              <a:gd name="T3" fmla="*/ 137 h 401"/>
              <a:gd name="T4" fmla="*/ 415 w 1203"/>
              <a:gd name="T5" fmla="*/ 256 h 401"/>
              <a:gd name="T6" fmla="*/ 676 w 1203"/>
              <a:gd name="T7" fmla="*/ 43 h 401"/>
              <a:gd name="T8" fmla="*/ 933 w 1203"/>
              <a:gd name="T9" fmla="*/ 159 h 401"/>
              <a:gd name="T10" fmla="*/ 1202 w 1203"/>
              <a:gd name="T11" fmla="*/ 0 h 401"/>
            </a:gdLst>
            <a:ahLst/>
            <a:cxnLst>
              <a:cxn ang="0">
                <a:pos x="T0" y="T1"/>
              </a:cxn>
              <a:cxn ang="0">
                <a:pos x="T2" y="T3"/>
              </a:cxn>
              <a:cxn ang="0">
                <a:pos x="T4" y="T5"/>
              </a:cxn>
              <a:cxn ang="0">
                <a:pos x="T6" y="T7"/>
              </a:cxn>
              <a:cxn ang="0">
                <a:pos x="T8" y="T9"/>
              </a:cxn>
              <a:cxn ang="0">
                <a:pos x="T10" y="T11"/>
              </a:cxn>
            </a:cxnLst>
            <a:rect l="0" t="0" r="r" b="b"/>
            <a:pathLst>
              <a:path w="1203" h="401">
                <a:moveTo>
                  <a:pt x="0" y="400"/>
                </a:moveTo>
                <a:lnTo>
                  <a:pt x="206" y="137"/>
                </a:lnTo>
                <a:lnTo>
                  <a:pt x="415" y="256"/>
                </a:lnTo>
                <a:lnTo>
                  <a:pt x="676" y="43"/>
                </a:lnTo>
                <a:lnTo>
                  <a:pt x="933" y="159"/>
                </a:lnTo>
                <a:lnTo>
                  <a:pt x="1202" y="0"/>
                </a:lnTo>
              </a:path>
            </a:pathLst>
          </a:custGeom>
          <a:noFill/>
          <a:ln w="25400" cap="rnd" cmpd="sng">
            <a:solidFill>
              <a:schemeClr val="hlink"/>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29" name="Freeform 13"/>
          <p:cNvSpPr>
            <a:spLocks/>
          </p:cNvSpPr>
          <p:nvPr/>
        </p:nvSpPr>
        <p:spPr bwMode="auto">
          <a:xfrm>
            <a:off x="3886200" y="3822610"/>
            <a:ext cx="1944688" cy="468313"/>
          </a:xfrm>
          <a:custGeom>
            <a:avLst/>
            <a:gdLst>
              <a:gd name="T0" fmla="*/ 0 w 1225"/>
              <a:gd name="T1" fmla="*/ 54 h 295"/>
              <a:gd name="T2" fmla="*/ 225 w 1225"/>
              <a:gd name="T3" fmla="*/ 294 h 295"/>
              <a:gd name="T4" fmla="*/ 387 w 1225"/>
              <a:gd name="T5" fmla="*/ 13 h 295"/>
              <a:gd name="T6" fmla="*/ 697 w 1225"/>
              <a:gd name="T7" fmla="*/ 148 h 295"/>
              <a:gd name="T8" fmla="*/ 923 w 1225"/>
              <a:gd name="T9" fmla="*/ 0 h 295"/>
              <a:gd name="T10" fmla="*/ 1224 w 1225"/>
              <a:gd name="T11" fmla="*/ 62 h 295"/>
            </a:gdLst>
            <a:ahLst/>
            <a:cxnLst>
              <a:cxn ang="0">
                <a:pos x="T0" y="T1"/>
              </a:cxn>
              <a:cxn ang="0">
                <a:pos x="T2" y="T3"/>
              </a:cxn>
              <a:cxn ang="0">
                <a:pos x="T4" y="T5"/>
              </a:cxn>
              <a:cxn ang="0">
                <a:pos x="T6" y="T7"/>
              </a:cxn>
              <a:cxn ang="0">
                <a:pos x="T8" y="T9"/>
              </a:cxn>
              <a:cxn ang="0">
                <a:pos x="T10" y="T11"/>
              </a:cxn>
            </a:cxnLst>
            <a:rect l="0" t="0" r="r" b="b"/>
            <a:pathLst>
              <a:path w="1225" h="295">
                <a:moveTo>
                  <a:pt x="0" y="54"/>
                </a:moveTo>
                <a:lnTo>
                  <a:pt x="225" y="294"/>
                </a:lnTo>
                <a:lnTo>
                  <a:pt x="387" y="13"/>
                </a:lnTo>
                <a:lnTo>
                  <a:pt x="697" y="148"/>
                </a:lnTo>
                <a:lnTo>
                  <a:pt x="923" y="0"/>
                </a:lnTo>
                <a:lnTo>
                  <a:pt x="1224" y="62"/>
                </a:lnTo>
              </a:path>
            </a:pathLst>
          </a:custGeom>
          <a:noFill/>
          <a:ln w="25400" cap="rnd" cmpd="sng">
            <a:solidFill>
              <a:schemeClr val="tx2"/>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30" name="Freeform 14"/>
          <p:cNvSpPr>
            <a:spLocks/>
          </p:cNvSpPr>
          <p:nvPr/>
        </p:nvSpPr>
        <p:spPr bwMode="auto">
          <a:xfrm>
            <a:off x="6629400" y="3276600"/>
            <a:ext cx="1828800" cy="560525"/>
          </a:xfrm>
          <a:custGeom>
            <a:avLst/>
            <a:gdLst>
              <a:gd name="T0" fmla="*/ 0 w 1249"/>
              <a:gd name="T1" fmla="*/ 180 h 181"/>
              <a:gd name="T2" fmla="*/ 240 w 1249"/>
              <a:gd name="T3" fmla="*/ 72 h 181"/>
              <a:gd name="T4" fmla="*/ 432 w 1249"/>
              <a:gd name="T5" fmla="*/ 108 h 181"/>
              <a:gd name="T6" fmla="*/ 720 w 1249"/>
              <a:gd name="T7" fmla="*/ 36 h 181"/>
              <a:gd name="T8" fmla="*/ 960 w 1249"/>
              <a:gd name="T9" fmla="*/ 72 h 181"/>
              <a:gd name="T10" fmla="*/ 1248 w 1249"/>
              <a:gd name="T11" fmla="*/ 0 h 181"/>
            </a:gdLst>
            <a:ahLst/>
            <a:cxnLst>
              <a:cxn ang="0">
                <a:pos x="T0" y="T1"/>
              </a:cxn>
              <a:cxn ang="0">
                <a:pos x="T2" y="T3"/>
              </a:cxn>
              <a:cxn ang="0">
                <a:pos x="T4" y="T5"/>
              </a:cxn>
              <a:cxn ang="0">
                <a:pos x="T6" y="T7"/>
              </a:cxn>
              <a:cxn ang="0">
                <a:pos x="T8" y="T9"/>
              </a:cxn>
              <a:cxn ang="0">
                <a:pos x="T10" y="T11"/>
              </a:cxn>
            </a:cxnLst>
            <a:rect l="0" t="0" r="r" b="b"/>
            <a:pathLst>
              <a:path w="1249" h="181">
                <a:moveTo>
                  <a:pt x="0" y="180"/>
                </a:moveTo>
                <a:lnTo>
                  <a:pt x="240" y="72"/>
                </a:lnTo>
                <a:lnTo>
                  <a:pt x="432" y="108"/>
                </a:lnTo>
                <a:lnTo>
                  <a:pt x="720" y="36"/>
                </a:lnTo>
                <a:lnTo>
                  <a:pt x="960" y="72"/>
                </a:lnTo>
                <a:lnTo>
                  <a:pt x="1248" y="0"/>
                </a:lnTo>
              </a:path>
            </a:pathLst>
          </a:custGeom>
          <a:noFill/>
          <a:ln w="25400" cap="rnd" cmpd="sng">
            <a:solidFill>
              <a:srgbClr val="014A0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31" name="Rectangle 15"/>
          <p:cNvSpPr>
            <a:spLocks noChangeArrowheads="1"/>
          </p:cNvSpPr>
          <p:nvPr/>
        </p:nvSpPr>
        <p:spPr bwMode="auto">
          <a:xfrm rot="16200000">
            <a:off x="38755" y="3715518"/>
            <a:ext cx="129567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t>CASH FLOW</a:t>
            </a:r>
          </a:p>
        </p:txBody>
      </p:sp>
      <p:sp>
        <p:nvSpPr>
          <p:cNvPr id="34832" name="Rectangle 16"/>
          <p:cNvSpPr>
            <a:spLocks noChangeArrowheads="1"/>
          </p:cNvSpPr>
          <p:nvPr/>
        </p:nvSpPr>
        <p:spPr bwMode="auto">
          <a:xfrm>
            <a:off x="1754188" y="5159375"/>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t>TIME</a:t>
            </a:r>
          </a:p>
        </p:txBody>
      </p:sp>
      <p:sp>
        <p:nvSpPr>
          <p:cNvPr id="34833" name="Rectangle 17"/>
          <p:cNvSpPr>
            <a:spLocks noChangeArrowheads="1"/>
          </p:cNvSpPr>
          <p:nvPr/>
        </p:nvSpPr>
        <p:spPr bwMode="auto">
          <a:xfrm>
            <a:off x="7621588" y="5159375"/>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t>TIME</a:t>
            </a:r>
          </a:p>
        </p:txBody>
      </p:sp>
      <p:sp>
        <p:nvSpPr>
          <p:cNvPr id="34834" name="Rectangle 18"/>
          <p:cNvSpPr>
            <a:spLocks noChangeArrowheads="1"/>
          </p:cNvSpPr>
          <p:nvPr/>
        </p:nvSpPr>
        <p:spPr bwMode="auto">
          <a:xfrm>
            <a:off x="4802188" y="5159375"/>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t>TIME</a:t>
            </a:r>
          </a:p>
        </p:txBody>
      </p:sp>
      <p:sp>
        <p:nvSpPr>
          <p:cNvPr id="34835" name="Rectangle 19"/>
          <p:cNvSpPr>
            <a:spLocks noChangeArrowheads="1"/>
          </p:cNvSpPr>
          <p:nvPr/>
        </p:nvSpPr>
        <p:spPr bwMode="auto">
          <a:xfrm>
            <a:off x="1373188" y="2339975"/>
            <a:ext cx="1182504"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Proposal A</a:t>
            </a:r>
          </a:p>
        </p:txBody>
      </p:sp>
      <p:sp>
        <p:nvSpPr>
          <p:cNvPr id="34836" name="Rectangle 20"/>
          <p:cNvSpPr>
            <a:spLocks noChangeArrowheads="1"/>
          </p:cNvSpPr>
          <p:nvPr/>
        </p:nvSpPr>
        <p:spPr bwMode="auto">
          <a:xfrm>
            <a:off x="4268788" y="2339975"/>
            <a:ext cx="1174490"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Proposal B</a:t>
            </a:r>
          </a:p>
        </p:txBody>
      </p:sp>
      <p:sp>
        <p:nvSpPr>
          <p:cNvPr id="34837" name="Rectangle 21"/>
          <p:cNvSpPr>
            <a:spLocks noChangeArrowheads="1"/>
          </p:cNvSpPr>
          <p:nvPr/>
        </p:nvSpPr>
        <p:spPr bwMode="auto">
          <a:xfrm>
            <a:off x="6872291" y="2168525"/>
            <a:ext cx="1857368" cy="6437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1800">
                <a:effectLst>
                  <a:outerShdw blurRad="38100" dist="38100" dir="2700000" algn="tl">
                    <a:srgbClr val="C0C0C0"/>
                  </a:outerShdw>
                </a:effectLst>
              </a:rPr>
              <a:t>Combination of </a:t>
            </a:r>
          </a:p>
          <a:p>
            <a:pPr algn="ctr"/>
            <a:r>
              <a:rPr lang="en-US" sz="1800">
                <a:effectLst>
                  <a:outerShdw blurRad="38100" dist="38100" dir="2700000" algn="tl">
                    <a:srgbClr val="C0C0C0"/>
                  </a:outerShdw>
                </a:effectLst>
              </a:rPr>
              <a:t>Proposals A and B</a:t>
            </a:r>
          </a:p>
        </p:txBody>
      </p:sp>
      <p:sp>
        <p:nvSpPr>
          <p:cNvPr id="34838" name="Line 22"/>
          <p:cNvSpPr>
            <a:spLocks noChangeShapeType="1"/>
          </p:cNvSpPr>
          <p:nvPr/>
        </p:nvSpPr>
        <p:spPr bwMode="auto">
          <a:xfrm>
            <a:off x="104775" y="4191000"/>
            <a:ext cx="769620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39" name="Line 23"/>
          <p:cNvSpPr>
            <a:spLocks noChangeShapeType="1"/>
          </p:cNvSpPr>
          <p:nvPr/>
        </p:nvSpPr>
        <p:spPr bwMode="auto">
          <a:xfrm>
            <a:off x="914400" y="3810000"/>
            <a:ext cx="769620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40" name="Line 24"/>
          <p:cNvSpPr>
            <a:spLocks noChangeShapeType="1"/>
          </p:cNvSpPr>
          <p:nvPr/>
        </p:nvSpPr>
        <p:spPr bwMode="auto">
          <a:xfrm>
            <a:off x="990600" y="3276600"/>
            <a:ext cx="769620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258563317"/>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377825" y="2004656"/>
            <a:ext cx="8534400" cy="4419600"/>
          </a:xfrm>
          <a:noFill/>
          <a:ln/>
          <a:effectLst>
            <a:outerShdw algn="ctr" rotWithShape="0">
              <a:schemeClr val="bg2"/>
            </a:outerShdw>
          </a:effectLst>
        </p:spPr>
        <p:txBody>
          <a:bodyPr/>
          <a:lstStyle/>
          <a:p>
            <a:pPr marL="0" indent="0">
              <a:buFont typeface="Monotype Sorts" pitchFamily="2" charset="2"/>
              <a:buNone/>
            </a:pPr>
            <a:r>
              <a:rPr lang="en-US" sz="4000" dirty="0" smtClean="0"/>
              <a:t>NPV</a:t>
            </a:r>
            <a:r>
              <a:rPr lang="en-US" sz="4000" baseline="-25000" dirty="0" smtClean="0"/>
              <a:t>P</a:t>
            </a:r>
            <a:r>
              <a:rPr lang="en-US" sz="4000" dirty="0" smtClean="0"/>
              <a:t> </a:t>
            </a:r>
            <a:r>
              <a:rPr lang="en-US" sz="4000" dirty="0"/>
              <a:t>= </a:t>
            </a:r>
            <a:r>
              <a:rPr lang="en-US" sz="4400" dirty="0">
                <a:latin typeface="Symbol" pitchFamily="18" charset="2"/>
              </a:rPr>
              <a:t>S</a:t>
            </a:r>
            <a:r>
              <a:rPr lang="en-US" sz="4000" dirty="0"/>
              <a:t> ( </a:t>
            </a:r>
            <a:r>
              <a:rPr lang="en-US" sz="4000" i="1" dirty="0" err="1"/>
              <a:t>NPV</a:t>
            </a:r>
            <a:r>
              <a:rPr lang="en-US" sz="4000" i="1" baseline="-25000" dirty="0" err="1"/>
              <a:t>j</a:t>
            </a:r>
            <a:r>
              <a:rPr lang="en-US" sz="4000" dirty="0"/>
              <a:t> </a:t>
            </a:r>
            <a:r>
              <a:rPr lang="en-US" sz="4000" dirty="0" smtClean="0"/>
              <a:t>)</a:t>
            </a:r>
            <a:endParaRPr lang="en-US" sz="4000" dirty="0"/>
          </a:p>
          <a:p>
            <a:pPr marL="0" indent="0">
              <a:spcBef>
                <a:spcPct val="40000"/>
              </a:spcBef>
              <a:buFont typeface="Monotype Sorts" pitchFamily="2" charset="2"/>
              <a:buNone/>
            </a:pPr>
            <a:r>
              <a:rPr lang="en-US" dirty="0"/>
              <a:t>NPV</a:t>
            </a:r>
            <a:r>
              <a:rPr lang="en-US" baseline="-25000" dirty="0"/>
              <a:t>P</a:t>
            </a:r>
            <a:r>
              <a:rPr lang="en-US" dirty="0"/>
              <a:t> is the expected portfolio NPV,</a:t>
            </a:r>
          </a:p>
          <a:p>
            <a:pPr marL="0" indent="0">
              <a:buFont typeface="Monotype Sorts" pitchFamily="2" charset="2"/>
              <a:buNone/>
            </a:pPr>
            <a:r>
              <a:rPr lang="en-US" i="1" dirty="0" err="1"/>
              <a:t>NPV</a:t>
            </a:r>
            <a:r>
              <a:rPr lang="en-US" i="1" baseline="-25000" dirty="0" err="1"/>
              <a:t>j</a:t>
            </a:r>
            <a:r>
              <a:rPr lang="en-US" dirty="0"/>
              <a:t> is the expected NPV of the </a:t>
            </a:r>
            <a:r>
              <a:rPr lang="en-US" dirty="0" err="1"/>
              <a:t>jth</a:t>
            </a:r>
            <a:r>
              <a:rPr lang="en-US" dirty="0"/>
              <a:t> NPV that the firm undertakes,</a:t>
            </a:r>
          </a:p>
          <a:p>
            <a:pPr marL="0" indent="0">
              <a:buFont typeface="Monotype Sorts" pitchFamily="2" charset="2"/>
              <a:buNone/>
            </a:pPr>
            <a:r>
              <a:rPr lang="en-US" dirty="0"/>
              <a:t>m is the total number of projects in the firm portfolio.</a:t>
            </a:r>
          </a:p>
        </p:txBody>
      </p:sp>
      <p:sp>
        <p:nvSpPr>
          <p:cNvPr id="35844" name="Rectangle 4"/>
          <p:cNvSpPr>
            <a:spLocks noGrp="1" noChangeArrowheads="1"/>
          </p:cNvSpPr>
          <p:nvPr>
            <p:ph type="title"/>
          </p:nvPr>
        </p:nvSpPr>
        <p:spPr>
          <a:xfrm>
            <a:off x="457200" y="0"/>
            <a:ext cx="8686800" cy="1752600"/>
          </a:xfrm>
          <a:noFill/>
          <a:ln/>
          <a:effectLst/>
        </p:spPr>
        <p:txBody>
          <a:bodyPr/>
          <a:lstStyle/>
          <a:p>
            <a:pPr algn="l"/>
            <a:r>
              <a:rPr lang="en-US" sz="3800" b="1" dirty="0"/>
              <a:t>Determining the Expected </a:t>
            </a:r>
            <a:r>
              <a:rPr lang="en-US" sz="3800" b="1" dirty="0" smtClean="0"/>
              <a:t>NPV </a:t>
            </a:r>
            <a:r>
              <a:rPr lang="en-US" sz="3800" b="1" dirty="0"/>
              <a:t>for a Portfolio of Projects</a:t>
            </a:r>
          </a:p>
        </p:txBody>
      </p:sp>
      <p:sp>
        <p:nvSpPr>
          <p:cNvPr id="35846" name="Line 6"/>
          <p:cNvSpPr>
            <a:spLocks noChangeShapeType="1"/>
          </p:cNvSpPr>
          <p:nvPr/>
        </p:nvSpPr>
        <p:spPr bwMode="auto">
          <a:xfrm>
            <a:off x="2667000" y="2143741"/>
            <a:ext cx="990600" cy="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47" name="Rectangle 7"/>
          <p:cNvSpPr>
            <a:spLocks noChangeArrowheads="1"/>
          </p:cNvSpPr>
          <p:nvPr/>
        </p:nvSpPr>
        <p:spPr bwMode="auto">
          <a:xfrm>
            <a:off x="2190058" y="1916728"/>
            <a:ext cx="367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m</a:t>
            </a:r>
          </a:p>
        </p:txBody>
      </p:sp>
      <p:sp>
        <p:nvSpPr>
          <p:cNvPr id="35848" name="Rectangle 8"/>
          <p:cNvSpPr>
            <a:spLocks noChangeArrowheads="1"/>
          </p:cNvSpPr>
          <p:nvPr/>
        </p:nvSpPr>
        <p:spPr bwMode="auto">
          <a:xfrm>
            <a:off x="2190058" y="2516547"/>
            <a:ext cx="61277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j=1</a:t>
            </a:r>
          </a:p>
        </p:txBody>
      </p:sp>
      <p:sp>
        <p:nvSpPr>
          <p:cNvPr id="35849" name="Line 9"/>
          <p:cNvSpPr>
            <a:spLocks noChangeShapeType="1"/>
          </p:cNvSpPr>
          <p:nvPr/>
        </p:nvSpPr>
        <p:spPr bwMode="auto">
          <a:xfrm>
            <a:off x="393289" y="2914292"/>
            <a:ext cx="914400" cy="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50" name="Line 10"/>
          <p:cNvSpPr>
            <a:spLocks noChangeShapeType="1"/>
          </p:cNvSpPr>
          <p:nvPr/>
        </p:nvSpPr>
        <p:spPr bwMode="auto">
          <a:xfrm>
            <a:off x="511277" y="2151115"/>
            <a:ext cx="990600" cy="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51" name="Line 11"/>
          <p:cNvSpPr>
            <a:spLocks noChangeShapeType="1"/>
          </p:cNvSpPr>
          <p:nvPr/>
        </p:nvSpPr>
        <p:spPr bwMode="auto">
          <a:xfrm>
            <a:off x="393289" y="3500284"/>
            <a:ext cx="914400" cy="0"/>
          </a:xfrm>
          <a:prstGeom prst="line">
            <a:avLst/>
          </a:prstGeom>
          <a:noFill/>
          <a:ln w="508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183549351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body" idx="1"/>
          </p:nvPr>
        </p:nvSpPr>
        <p:spPr>
          <a:xfrm>
            <a:off x="990600" y="2026418"/>
            <a:ext cx="7216775" cy="4572000"/>
          </a:xfrm>
          <a:noFill/>
          <a:ln/>
          <a:effectLst>
            <a:outerShdw algn="ctr" rotWithShape="0">
              <a:schemeClr val="bg2"/>
            </a:outerShdw>
          </a:effectLst>
        </p:spPr>
        <p:txBody>
          <a:bodyPr/>
          <a:lstStyle/>
          <a:p>
            <a:pPr marL="0" indent="0" algn="ctr">
              <a:buFont typeface="Monotype Sorts" pitchFamily="2" charset="2"/>
              <a:buNone/>
            </a:pPr>
            <a:r>
              <a:rPr lang="en-US" dirty="0" err="1">
                <a:latin typeface="Symbol" pitchFamily="18" charset="2"/>
              </a:rPr>
              <a:t>s</a:t>
            </a:r>
            <a:r>
              <a:rPr lang="en-US" baseline="-25000" dirty="0" err="1"/>
              <a:t>P</a:t>
            </a:r>
            <a:r>
              <a:rPr lang="en-US" dirty="0"/>
              <a:t> =       </a:t>
            </a:r>
            <a:r>
              <a:rPr lang="en-US" sz="4000" dirty="0">
                <a:latin typeface="Symbol" pitchFamily="18" charset="2"/>
              </a:rPr>
              <a:t>S  </a:t>
            </a:r>
            <a:r>
              <a:rPr lang="en-US" sz="4000" dirty="0" err="1">
                <a:latin typeface="Symbol" pitchFamily="18" charset="2"/>
              </a:rPr>
              <a:t>S</a:t>
            </a:r>
            <a:r>
              <a:rPr lang="en-US" sz="4000" dirty="0">
                <a:latin typeface="Symbol" pitchFamily="18" charset="2"/>
              </a:rPr>
              <a:t> </a:t>
            </a:r>
            <a:r>
              <a:rPr lang="en-US" dirty="0" err="1">
                <a:latin typeface="Symbol" pitchFamily="18" charset="2"/>
              </a:rPr>
              <a:t>s</a:t>
            </a:r>
            <a:r>
              <a:rPr lang="en-US" i="1" baseline="-25000" dirty="0" err="1"/>
              <a:t>jk</a:t>
            </a:r>
            <a:r>
              <a:rPr lang="en-US" dirty="0"/>
              <a:t>  </a:t>
            </a:r>
          </a:p>
          <a:p>
            <a:pPr marL="0" indent="0">
              <a:buFont typeface="Monotype Sorts" pitchFamily="2" charset="2"/>
              <a:buNone/>
            </a:pPr>
            <a:r>
              <a:rPr lang="en-US" sz="3200" dirty="0" err="1">
                <a:latin typeface="Symbol" pitchFamily="18" charset="2"/>
              </a:rPr>
              <a:t>s</a:t>
            </a:r>
            <a:r>
              <a:rPr lang="en-US" sz="3200" baseline="-25000" dirty="0" err="1"/>
              <a:t>jk</a:t>
            </a:r>
            <a:r>
              <a:rPr lang="en-US" sz="3200" baseline="-25000" dirty="0"/>
              <a:t> </a:t>
            </a:r>
            <a:r>
              <a:rPr lang="en-US" sz="2800" dirty="0"/>
              <a:t>is the covariance between possible NPVs for projects j and k</a:t>
            </a:r>
            <a:r>
              <a:rPr lang="en-US" sz="2800" dirty="0">
                <a:latin typeface="Symbol" pitchFamily="18" charset="2"/>
              </a:rPr>
              <a:t>,</a:t>
            </a:r>
            <a:endParaRPr lang="en-US" sz="3200" dirty="0">
              <a:latin typeface="Symbol" pitchFamily="18" charset="2"/>
            </a:endParaRPr>
          </a:p>
          <a:p>
            <a:pPr marL="0" indent="0" algn="ctr">
              <a:buFont typeface="Monotype Sorts" pitchFamily="2" charset="2"/>
              <a:buNone/>
            </a:pPr>
            <a:r>
              <a:rPr lang="en-US" sz="3200" dirty="0">
                <a:latin typeface="Symbol" pitchFamily="18" charset="2"/>
              </a:rPr>
              <a:t>s</a:t>
            </a:r>
            <a:r>
              <a:rPr lang="en-US" sz="3200" i="1" dirty="0">
                <a:latin typeface="Symbol" pitchFamily="18" charset="2"/>
              </a:rPr>
              <a:t> </a:t>
            </a:r>
            <a:r>
              <a:rPr lang="en-US" sz="3200" i="1" baseline="-25000" dirty="0" err="1" smtClean="0"/>
              <a:t>j,k</a:t>
            </a:r>
            <a:r>
              <a:rPr lang="en-US" sz="3200" dirty="0" smtClean="0"/>
              <a:t> </a:t>
            </a:r>
            <a:r>
              <a:rPr lang="en-US" sz="3200" dirty="0"/>
              <a:t>= </a:t>
            </a:r>
            <a:r>
              <a:rPr lang="en-US" i="1" dirty="0"/>
              <a:t>r</a:t>
            </a:r>
            <a:r>
              <a:rPr lang="en-US" i="1" dirty="0">
                <a:latin typeface="Symbol" pitchFamily="18" charset="2"/>
              </a:rPr>
              <a:t> </a:t>
            </a:r>
            <a:r>
              <a:rPr lang="en-US" i="1" baseline="-25000" dirty="0" err="1" smtClean="0"/>
              <a:t>j,k</a:t>
            </a:r>
            <a:r>
              <a:rPr lang="en-US" sz="2400" i="1" dirty="0" smtClean="0"/>
              <a:t> </a:t>
            </a:r>
            <a:r>
              <a:rPr lang="en-US" sz="3200" dirty="0" smtClean="0"/>
              <a:t> </a:t>
            </a:r>
            <a:r>
              <a:rPr lang="en-US" sz="3200" dirty="0">
                <a:latin typeface="Symbol" pitchFamily="18" charset="2"/>
              </a:rPr>
              <a:t>s</a:t>
            </a:r>
            <a:r>
              <a:rPr lang="en-US" sz="3200" i="1" dirty="0">
                <a:latin typeface="Symbol" pitchFamily="18" charset="2"/>
              </a:rPr>
              <a:t> </a:t>
            </a:r>
            <a:r>
              <a:rPr lang="en-US" sz="3200" i="1" baseline="-25000" dirty="0"/>
              <a:t>j </a:t>
            </a:r>
            <a:r>
              <a:rPr lang="en-US" sz="3200" dirty="0">
                <a:latin typeface="Symbol" pitchFamily="18" charset="2"/>
              </a:rPr>
              <a:t>s</a:t>
            </a:r>
            <a:r>
              <a:rPr lang="en-US" sz="3200" i="1" dirty="0">
                <a:latin typeface="Symbol" pitchFamily="18" charset="2"/>
              </a:rPr>
              <a:t> </a:t>
            </a:r>
            <a:r>
              <a:rPr lang="en-US" sz="3200" i="1" baseline="-25000" dirty="0" smtClean="0"/>
              <a:t>k</a:t>
            </a:r>
            <a:r>
              <a:rPr lang="en-US" sz="2800" dirty="0" smtClean="0"/>
              <a:t>.</a:t>
            </a:r>
            <a:endParaRPr lang="en-US" sz="2800" dirty="0"/>
          </a:p>
          <a:p>
            <a:pPr marL="0" indent="0">
              <a:spcBef>
                <a:spcPct val="0"/>
              </a:spcBef>
              <a:spcAft>
                <a:spcPct val="0"/>
              </a:spcAft>
              <a:buFont typeface="Monotype Sorts" pitchFamily="2" charset="2"/>
              <a:buNone/>
            </a:pPr>
            <a:r>
              <a:rPr lang="en-US" dirty="0" err="1">
                <a:latin typeface="Symbol" pitchFamily="18" charset="2"/>
              </a:rPr>
              <a:t>s</a:t>
            </a:r>
            <a:r>
              <a:rPr lang="en-US" baseline="-25000" dirty="0" err="1"/>
              <a:t>j</a:t>
            </a:r>
            <a:r>
              <a:rPr lang="en-US" baseline="-25000" dirty="0"/>
              <a:t> </a:t>
            </a:r>
            <a:r>
              <a:rPr lang="en-US" sz="2800" dirty="0"/>
              <a:t>is the standard deviation of project j,</a:t>
            </a:r>
          </a:p>
          <a:p>
            <a:pPr marL="0" indent="0">
              <a:spcBef>
                <a:spcPct val="0"/>
              </a:spcBef>
              <a:spcAft>
                <a:spcPct val="0"/>
              </a:spcAft>
              <a:buFont typeface="Monotype Sorts" pitchFamily="2" charset="2"/>
              <a:buNone/>
            </a:pPr>
            <a:r>
              <a:rPr lang="en-US" dirty="0" err="1">
                <a:latin typeface="Symbol" pitchFamily="18" charset="2"/>
              </a:rPr>
              <a:t>s</a:t>
            </a:r>
            <a:r>
              <a:rPr lang="en-US" baseline="-25000" dirty="0" err="1"/>
              <a:t>k</a:t>
            </a:r>
            <a:r>
              <a:rPr lang="en-US" sz="2800" baseline="-25000" dirty="0"/>
              <a:t> </a:t>
            </a:r>
            <a:r>
              <a:rPr lang="en-US" sz="2800" dirty="0"/>
              <a:t>is the standard deviation of project k,</a:t>
            </a:r>
          </a:p>
          <a:p>
            <a:pPr marL="0" indent="0">
              <a:spcBef>
                <a:spcPct val="0"/>
              </a:spcBef>
              <a:spcAft>
                <a:spcPct val="0"/>
              </a:spcAft>
              <a:buFont typeface="Monotype Sorts" pitchFamily="2" charset="2"/>
              <a:buNone/>
            </a:pPr>
            <a:r>
              <a:rPr lang="en-US" sz="2800" dirty="0" err="1"/>
              <a:t>r</a:t>
            </a:r>
            <a:r>
              <a:rPr lang="en-US" sz="2800" baseline="-25000" dirty="0" err="1"/>
              <a:t>jk</a:t>
            </a:r>
            <a:r>
              <a:rPr lang="en-US" sz="2800" baseline="-25000" dirty="0"/>
              <a:t> </a:t>
            </a:r>
            <a:r>
              <a:rPr lang="en-US" sz="2800" dirty="0"/>
              <a:t>is the correlation coefficient between projects j and k.</a:t>
            </a:r>
          </a:p>
        </p:txBody>
      </p:sp>
      <p:sp>
        <p:nvSpPr>
          <p:cNvPr id="36868" name="Rectangle 4"/>
          <p:cNvSpPr>
            <a:spLocks noGrp="1" noChangeArrowheads="1"/>
          </p:cNvSpPr>
          <p:nvPr>
            <p:ph type="title"/>
          </p:nvPr>
        </p:nvSpPr>
        <p:spPr>
          <a:xfrm>
            <a:off x="545289" y="0"/>
            <a:ext cx="8598711" cy="1143000"/>
          </a:xfrm>
          <a:noFill/>
          <a:ln/>
          <a:effectLst/>
        </p:spPr>
        <p:txBody>
          <a:bodyPr>
            <a:normAutofit/>
          </a:bodyPr>
          <a:lstStyle/>
          <a:p>
            <a:pPr algn="l"/>
            <a:r>
              <a:rPr lang="en-US" sz="3800" b="1" dirty="0"/>
              <a:t>Determining Portfolio Standard </a:t>
            </a:r>
            <a:r>
              <a:rPr lang="en-US" sz="3800" b="1" dirty="0" smtClean="0"/>
              <a:t>Deviation</a:t>
            </a:r>
            <a:endParaRPr lang="en-US" sz="3800" b="1" dirty="0"/>
          </a:p>
        </p:txBody>
      </p:sp>
      <p:sp>
        <p:nvSpPr>
          <p:cNvPr id="36870" name="Rectangle 6"/>
          <p:cNvSpPr>
            <a:spLocks noChangeArrowheads="1"/>
          </p:cNvSpPr>
          <p:nvPr/>
        </p:nvSpPr>
        <p:spPr bwMode="auto">
          <a:xfrm>
            <a:off x="4661309" y="1927225"/>
            <a:ext cx="36985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a:t>m</a:t>
            </a:r>
          </a:p>
        </p:txBody>
      </p:sp>
      <p:sp>
        <p:nvSpPr>
          <p:cNvPr id="36871" name="Rectangle 7"/>
          <p:cNvSpPr>
            <a:spLocks noChangeArrowheads="1"/>
          </p:cNvSpPr>
          <p:nvPr/>
        </p:nvSpPr>
        <p:spPr bwMode="auto">
          <a:xfrm>
            <a:off x="4622437" y="2590800"/>
            <a:ext cx="473220"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a:t>j=1</a:t>
            </a:r>
          </a:p>
        </p:txBody>
      </p:sp>
      <p:sp>
        <p:nvSpPr>
          <p:cNvPr id="36872" name="Line 8"/>
          <p:cNvSpPr>
            <a:spLocks noChangeShapeType="1"/>
          </p:cNvSpPr>
          <p:nvPr/>
        </p:nvSpPr>
        <p:spPr bwMode="auto">
          <a:xfrm>
            <a:off x="4404671" y="1981200"/>
            <a:ext cx="1996129"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3" name="Line 9"/>
          <p:cNvSpPr>
            <a:spLocks noChangeShapeType="1"/>
          </p:cNvSpPr>
          <p:nvPr/>
        </p:nvSpPr>
        <p:spPr bwMode="auto">
          <a:xfrm flipH="1">
            <a:off x="4266052" y="1981200"/>
            <a:ext cx="153548" cy="838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4" name="Line 10"/>
          <p:cNvSpPr>
            <a:spLocks noChangeShapeType="1"/>
          </p:cNvSpPr>
          <p:nvPr/>
        </p:nvSpPr>
        <p:spPr bwMode="auto">
          <a:xfrm flipH="1" flipV="1">
            <a:off x="4184076" y="2514600"/>
            <a:ext cx="76774"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5" name="Line 11"/>
          <p:cNvSpPr>
            <a:spLocks noChangeShapeType="1"/>
          </p:cNvSpPr>
          <p:nvPr/>
        </p:nvSpPr>
        <p:spPr bwMode="auto">
          <a:xfrm flipH="1">
            <a:off x="4031102" y="2508250"/>
            <a:ext cx="153548"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6876" name="Rectangle 12"/>
          <p:cNvSpPr>
            <a:spLocks noChangeArrowheads="1"/>
          </p:cNvSpPr>
          <p:nvPr/>
        </p:nvSpPr>
        <p:spPr bwMode="auto">
          <a:xfrm>
            <a:off x="5259797" y="1927225"/>
            <a:ext cx="36985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a:t>m</a:t>
            </a:r>
          </a:p>
        </p:txBody>
      </p:sp>
      <p:sp>
        <p:nvSpPr>
          <p:cNvPr id="36877" name="Rectangle 13"/>
          <p:cNvSpPr>
            <a:spLocks noChangeArrowheads="1"/>
          </p:cNvSpPr>
          <p:nvPr/>
        </p:nvSpPr>
        <p:spPr bwMode="auto">
          <a:xfrm>
            <a:off x="5142761" y="2573338"/>
            <a:ext cx="523288"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a:t>k=1</a:t>
            </a:r>
          </a:p>
        </p:txBody>
      </p:sp>
    </p:spTree>
    <p:extLst>
      <p:ext uri="{BB962C8B-B14F-4D97-AF65-F5344CB8AC3E}">
        <p14:creationId xmlns:p14="http://schemas.microsoft.com/office/powerpoint/2010/main" xmlns="" val="4583335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sz="half" idx="1"/>
          </p:nvPr>
        </p:nvSpPr>
        <p:spPr>
          <a:xfrm>
            <a:off x="381000" y="1811338"/>
            <a:ext cx="4191000" cy="4419600"/>
          </a:xfrm>
          <a:solidFill>
            <a:schemeClr val="bg1"/>
          </a:solidFill>
          <a:ln/>
        </p:spPr>
        <p:txBody>
          <a:bodyPr>
            <a:normAutofit/>
          </a:bodyPr>
          <a:lstStyle/>
          <a:p>
            <a:pPr marL="0" indent="0">
              <a:spcAft>
                <a:spcPct val="35000"/>
              </a:spcAft>
              <a:buFont typeface="Monotype Sorts" pitchFamily="2" charset="2"/>
              <a:buNone/>
            </a:pPr>
            <a:r>
              <a:rPr lang="en-US" dirty="0"/>
              <a:t>E:  Existing Projects</a:t>
            </a:r>
          </a:p>
          <a:p>
            <a:pPr marL="0" indent="0">
              <a:spcAft>
                <a:spcPct val="35000"/>
              </a:spcAft>
              <a:buFont typeface="Monotype Sorts" pitchFamily="2" charset="2"/>
              <a:buNone/>
            </a:pPr>
            <a:r>
              <a:rPr lang="en-US" u="sng" dirty="0"/>
              <a:t>8 Combinations</a:t>
            </a:r>
            <a:endParaRPr lang="en-US" dirty="0"/>
          </a:p>
          <a:p>
            <a:pPr marL="0" indent="0">
              <a:spcAft>
                <a:spcPct val="35000"/>
              </a:spcAft>
              <a:buFont typeface="Monotype Sorts" pitchFamily="2" charset="2"/>
              <a:buNone/>
            </a:pPr>
            <a:r>
              <a:rPr lang="en-US" sz="2400" dirty="0"/>
              <a:t>  E	E + 1	     E + 1 + 2	 	E + 2 	     E + 1 + 3		E + 3 	     E + 2 + 3</a:t>
            </a:r>
          </a:p>
          <a:p>
            <a:pPr marL="0" indent="0">
              <a:spcAft>
                <a:spcPct val="35000"/>
              </a:spcAft>
              <a:buFont typeface="Monotype Sorts" pitchFamily="2" charset="2"/>
              <a:buNone/>
            </a:pPr>
            <a:r>
              <a:rPr lang="en-US" sz="2400" dirty="0" smtClean="0"/>
              <a:t>             E </a:t>
            </a:r>
            <a:r>
              <a:rPr lang="en-US" sz="2400" dirty="0"/>
              <a:t>+ 1 + 2 + 3</a:t>
            </a:r>
          </a:p>
          <a:p>
            <a:pPr marL="0" indent="0">
              <a:spcAft>
                <a:spcPct val="35000"/>
              </a:spcAft>
              <a:buFont typeface="Monotype Sorts" pitchFamily="2" charset="2"/>
              <a:buNone/>
            </a:pPr>
            <a:r>
              <a:rPr lang="en-US" sz="2400" dirty="0"/>
              <a:t>A, B, and C are </a:t>
            </a:r>
            <a:r>
              <a:rPr lang="en-US" sz="2400" i="1" u="sng" dirty="0"/>
              <a:t>dominating</a:t>
            </a:r>
            <a:r>
              <a:rPr lang="en-US" sz="2400" dirty="0"/>
              <a:t> combinations from the eight possible.</a:t>
            </a:r>
          </a:p>
        </p:txBody>
      </p:sp>
      <p:sp>
        <p:nvSpPr>
          <p:cNvPr id="37893" name="Rectangle 5"/>
          <p:cNvSpPr>
            <a:spLocks noGrp="1" noChangeArrowheads="1"/>
          </p:cNvSpPr>
          <p:nvPr>
            <p:ph type="title"/>
          </p:nvPr>
        </p:nvSpPr>
        <p:spPr>
          <a:xfrm>
            <a:off x="228600" y="76200"/>
            <a:ext cx="8839200" cy="1371600"/>
          </a:xfrm>
          <a:noFill/>
          <a:ln/>
        </p:spPr>
        <p:txBody>
          <a:bodyPr>
            <a:normAutofit/>
          </a:bodyPr>
          <a:lstStyle/>
          <a:p>
            <a:pPr algn="l"/>
            <a:r>
              <a:rPr lang="en-US" sz="4000" b="1" dirty="0"/>
              <a:t>Combinations of </a:t>
            </a:r>
            <a:r>
              <a:rPr lang="en-US" sz="4000" b="1" dirty="0" smtClean="0"/>
              <a:t>Risky </a:t>
            </a:r>
            <a:r>
              <a:rPr lang="en-US" sz="4000" b="1" dirty="0"/>
              <a:t>Investments</a:t>
            </a:r>
          </a:p>
        </p:txBody>
      </p:sp>
      <p:sp>
        <p:nvSpPr>
          <p:cNvPr id="37895" name="Line 7"/>
          <p:cNvSpPr>
            <a:spLocks noChangeShapeType="1"/>
          </p:cNvSpPr>
          <p:nvPr/>
        </p:nvSpPr>
        <p:spPr bwMode="auto">
          <a:xfrm>
            <a:off x="5257800" y="2057400"/>
            <a:ext cx="0" cy="3657600"/>
          </a:xfrm>
          <a:prstGeom prst="line">
            <a:avLst/>
          </a:prstGeom>
          <a:noFill/>
          <a:ln w="508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7896" name="Line 8"/>
          <p:cNvSpPr>
            <a:spLocks noChangeShapeType="1"/>
          </p:cNvSpPr>
          <p:nvPr/>
        </p:nvSpPr>
        <p:spPr bwMode="auto">
          <a:xfrm flipH="1">
            <a:off x="5257800" y="5715000"/>
            <a:ext cx="3200400" cy="0"/>
          </a:xfrm>
          <a:prstGeom prst="line">
            <a:avLst/>
          </a:prstGeom>
          <a:noFill/>
          <a:ln w="508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7897" name="Oval 9"/>
          <p:cNvSpPr>
            <a:spLocks noChangeArrowheads="1"/>
          </p:cNvSpPr>
          <p:nvPr/>
        </p:nvSpPr>
        <p:spPr bwMode="auto">
          <a:xfrm>
            <a:off x="6635750" y="4578350"/>
            <a:ext cx="139700" cy="139700"/>
          </a:xfrm>
          <a:prstGeom prst="ellipse">
            <a:avLst/>
          </a:prstGeom>
          <a:solidFill>
            <a:schemeClr val="accent1"/>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8" name="Oval 10"/>
          <p:cNvSpPr>
            <a:spLocks noChangeArrowheads="1"/>
          </p:cNvSpPr>
          <p:nvPr/>
        </p:nvSpPr>
        <p:spPr bwMode="auto">
          <a:xfrm>
            <a:off x="6483350" y="3359150"/>
            <a:ext cx="139700" cy="139700"/>
          </a:xfrm>
          <a:prstGeom prst="ellipse">
            <a:avLst/>
          </a:prstGeom>
          <a:solidFill>
            <a:schemeClr val="hlink"/>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9" name="Oval 11"/>
          <p:cNvSpPr>
            <a:spLocks noChangeArrowheads="1"/>
          </p:cNvSpPr>
          <p:nvPr/>
        </p:nvSpPr>
        <p:spPr bwMode="auto">
          <a:xfrm>
            <a:off x="7550150" y="2597150"/>
            <a:ext cx="139700" cy="139700"/>
          </a:xfrm>
          <a:prstGeom prst="ellipse">
            <a:avLst/>
          </a:prstGeom>
          <a:solidFill>
            <a:schemeClr val="hlink"/>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900" name="Oval 12"/>
          <p:cNvSpPr>
            <a:spLocks noChangeArrowheads="1"/>
          </p:cNvSpPr>
          <p:nvPr/>
        </p:nvSpPr>
        <p:spPr bwMode="auto">
          <a:xfrm>
            <a:off x="7931150" y="3130550"/>
            <a:ext cx="139700" cy="139700"/>
          </a:xfrm>
          <a:prstGeom prst="ellipse">
            <a:avLst/>
          </a:prstGeom>
          <a:solidFill>
            <a:schemeClr val="accent1"/>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901" name="Oval 13"/>
          <p:cNvSpPr>
            <a:spLocks noChangeArrowheads="1"/>
          </p:cNvSpPr>
          <p:nvPr/>
        </p:nvSpPr>
        <p:spPr bwMode="auto">
          <a:xfrm>
            <a:off x="6102350" y="5035550"/>
            <a:ext cx="139700" cy="139700"/>
          </a:xfrm>
          <a:prstGeom prst="ellipse">
            <a:avLst/>
          </a:prstGeom>
          <a:solidFill>
            <a:schemeClr val="hlink"/>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902" name="Oval 14"/>
          <p:cNvSpPr>
            <a:spLocks noChangeArrowheads="1"/>
          </p:cNvSpPr>
          <p:nvPr/>
        </p:nvSpPr>
        <p:spPr bwMode="auto">
          <a:xfrm>
            <a:off x="7854950" y="3816350"/>
            <a:ext cx="139700" cy="139700"/>
          </a:xfrm>
          <a:prstGeom prst="ellipse">
            <a:avLst/>
          </a:prstGeom>
          <a:solidFill>
            <a:schemeClr val="accent1"/>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903" name="Oval 15"/>
          <p:cNvSpPr>
            <a:spLocks noChangeArrowheads="1"/>
          </p:cNvSpPr>
          <p:nvPr/>
        </p:nvSpPr>
        <p:spPr bwMode="auto">
          <a:xfrm>
            <a:off x="7169150" y="4121150"/>
            <a:ext cx="139700" cy="139700"/>
          </a:xfrm>
          <a:prstGeom prst="ellipse">
            <a:avLst/>
          </a:prstGeom>
          <a:solidFill>
            <a:srgbClr val="42B200"/>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904" name="Oval 16"/>
          <p:cNvSpPr>
            <a:spLocks noChangeArrowheads="1"/>
          </p:cNvSpPr>
          <p:nvPr/>
        </p:nvSpPr>
        <p:spPr bwMode="auto">
          <a:xfrm>
            <a:off x="7550150" y="4883150"/>
            <a:ext cx="139700" cy="139700"/>
          </a:xfrm>
          <a:prstGeom prst="ellipse">
            <a:avLst/>
          </a:prstGeom>
          <a:solidFill>
            <a:schemeClr val="accent1"/>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905" name="Rectangle 17"/>
          <p:cNvSpPr>
            <a:spLocks noChangeArrowheads="1"/>
          </p:cNvSpPr>
          <p:nvPr/>
        </p:nvSpPr>
        <p:spPr bwMode="auto">
          <a:xfrm>
            <a:off x="5776913" y="4710113"/>
            <a:ext cx="4016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A</a:t>
            </a:r>
          </a:p>
        </p:txBody>
      </p:sp>
      <p:sp>
        <p:nvSpPr>
          <p:cNvPr id="37906" name="Rectangle 18"/>
          <p:cNvSpPr>
            <a:spLocks noChangeArrowheads="1"/>
          </p:cNvSpPr>
          <p:nvPr/>
        </p:nvSpPr>
        <p:spPr bwMode="auto">
          <a:xfrm>
            <a:off x="6157913" y="3033713"/>
            <a:ext cx="4016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B</a:t>
            </a:r>
          </a:p>
        </p:txBody>
      </p:sp>
      <p:sp>
        <p:nvSpPr>
          <p:cNvPr id="37907" name="Rectangle 19"/>
          <p:cNvSpPr>
            <a:spLocks noChangeArrowheads="1"/>
          </p:cNvSpPr>
          <p:nvPr/>
        </p:nvSpPr>
        <p:spPr bwMode="auto">
          <a:xfrm>
            <a:off x="7300913" y="2195513"/>
            <a:ext cx="4016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C</a:t>
            </a:r>
          </a:p>
        </p:txBody>
      </p:sp>
      <p:sp>
        <p:nvSpPr>
          <p:cNvPr id="37908" name="Rectangle 20"/>
          <p:cNvSpPr>
            <a:spLocks noChangeArrowheads="1"/>
          </p:cNvSpPr>
          <p:nvPr/>
        </p:nvSpPr>
        <p:spPr bwMode="auto">
          <a:xfrm>
            <a:off x="6843713" y="3719513"/>
            <a:ext cx="38417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E</a:t>
            </a:r>
          </a:p>
        </p:txBody>
      </p:sp>
      <p:sp>
        <p:nvSpPr>
          <p:cNvPr id="37909" name="Rectangle 21"/>
          <p:cNvSpPr>
            <a:spLocks noChangeArrowheads="1"/>
          </p:cNvSpPr>
          <p:nvPr/>
        </p:nvSpPr>
        <p:spPr bwMode="auto">
          <a:xfrm>
            <a:off x="5472113" y="5776913"/>
            <a:ext cx="2957512"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Standard Deviation</a:t>
            </a:r>
          </a:p>
        </p:txBody>
      </p:sp>
      <p:sp>
        <p:nvSpPr>
          <p:cNvPr id="37910" name="Rectangle 22"/>
          <p:cNvSpPr>
            <a:spLocks noChangeArrowheads="1"/>
          </p:cNvSpPr>
          <p:nvPr/>
        </p:nvSpPr>
        <p:spPr bwMode="auto">
          <a:xfrm rot="16200000">
            <a:off x="3180557" y="3647281"/>
            <a:ext cx="3516312"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t>Expected Value of NPV</a:t>
            </a:r>
          </a:p>
        </p:txBody>
      </p:sp>
      <p:sp>
        <p:nvSpPr>
          <p:cNvPr id="37911" name="Line 23"/>
          <p:cNvSpPr>
            <a:spLocks noChangeShapeType="1"/>
          </p:cNvSpPr>
          <p:nvPr/>
        </p:nvSpPr>
        <p:spPr bwMode="auto">
          <a:xfrm>
            <a:off x="1066800" y="3124200"/>
            <a:ext cx="0" cy="129540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7912" name="Line 24"/>
          <p:cNvSpPr>
            <a:spLocks noChangeShapeType="1"/>
          </p:cNvSpPr>
          <p:nvPr/>
        </p:nvSpPr>
        <p:spPr bwMode="auto">
          <a:xfrm>
            <a:off x="2362200" y="3124200"/>
            <a:ext cx="0" cy="129540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7913" name="Line 25"/>
          <p:cNvSpPr>
            <a:spLocks noChangeShapeType="1"/>
          </p:cNvSpPr>
          <p:nvPr/>
        </p:nvSpPr>
        <p:spPr bwMode="auto">
          <a:xfrm>
            <a:off x="381000" y="4419600"/>
            <a:ext cx="38100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4" name="Line 25"/>
          <p:cNvSpPr>
            <a:spLocks noChangeShapeType="1"/>
          </p:cNvSpPr>
          <p:nvPr/>
        </p:nvSpPr>
        <p:spPr bwMode="auto">
          <a:xfrm>
            <a:off x="381000" y="4883150"/>
            <a:ext cx="3810000" cy="0"/>
          </a:xfrm>
          <a:prstGeom prst="line">
            <a:avLst/>
          </a:prstGeom>
          <a:noFill/>
          <a:ln w="127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41557112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a:xfrm>
            <a:off x="609600" y="228600"/>
            <a:ext cx="7391400" cy="1276350"/>
          </a:xfrm>
          <a:noFill/>
          <a:ln/>
        </p:spPr>
        <p:txBody>
          <a:bodyPr>
            <a:normAutofit/>
          </a:bodyPr>
          <a:lstStyle/>
          <a:p>
            <a:pPr algn="l"/>
            <a:r>
              <a:rPr lang="en-US" sz="4000" b="1" dirty="0"/>
              <a:t>Managerial (Real) Options</a:t>
            </a:r>
          </a:p>
        </p:txBody>
      </p:sp>
      <p:sp>
        <p:nvSpPr>
          <p:cNvPr id="38918" name="Rectangle 6"/>
          <p:cNvSpPr>
            <a:spLocks noGrp="1" noChangeArrowheads="1"/>
          </p:cNvSpPr>
          <p:nvPr>
            <p:ph type="body" sz="half" idx="1"/>
          </p:nvPr>
        </p:nvSpPr>
        <p:spPr>
          <a:xfrm>
            <a:off x="685800" y="1981200"/>
            <a:ext cx="8001000" cy="4114800"/>
          </a:xfrm>
          <a:noFill/>
          <a:ln/>
        </p:spPr>
        <p:txBody>
          <a:bodyPr/>
          <a:lstStyle/>
          <a:p>
            <a:pPr marL="0" indent="0">
              <a:spcAft>
                <a:spcPct val="35000"/>
              </a:spcAft>
              <a:buFont typeface="Monotype Sorts" pitchFamily="2" charset="2"/>
              <a:buNone/>
            </a:pPr>
            <a:r>
              <a:rPr lang="en-US" sz="3600" dirty="0"/>
              <a:t>Management flexibility to make future decisions that affect a project’s expected cash flows, life, or future acceptance.</a:t>
            </a:r>
          </a:p>
          <a:p>
            <a:pPr marL="0" indent="0">
              <a:spcAft>
                <a:spcPct val="35000"/>
              </a:spcAft>
              <a:buFont typeface="Monotype Sorts" pitchFamily="2" charset="2"/>
              <a:buNone/>
            </a:pPr>
            <a:r>
              <a:rPr lang="en-US" sz="3600" dirty="0"/>
              <a:t>Project Worth = NPV + </a:t>
            </a:r>
            <a:r>
              <a:rPr lang="en-US" sz="3600" dirty="0" smtClean="0"/>
              <a:t>Option(s</a:t>
            </a:r>
            <a:r>
              <a:rPr lang="en-US" sz="3600" dirty="0"/>
              <a:t>) Value</a:t>
            </a:r>
          </a:p>
        </p:txBody>
      </p:sp>
    </p:spTree>
    <p:extLst>
      <p:ext uri="{BB962C8B-B14F-4D97-AF65-F5344CB8AC3E}">
        <p14:creationId xmlns:p14="http://schemas.microsoft.com/office/powerpoint/2010/main" xmlns="" val="351847906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533400" y="0"/>
            <a:ext cx="8458200" cy="1276350"/>
          </a:xfrm>
          <a:noFill/>
          <a:ln/>
        </p:spPr>
        <p:txBody>
          <a:bodyPr>
            <a:normAutofit/>
          </a:bodyPr>
          <a:lstStyle/>
          <a:p>
            <a:pPr algn="l"/>
            <a:r>
              <a:rPr lang="en-US" sz="4000" b="1" dirty="0"/>
              <a:t>Managerial (Real) Options</a:t>
            </a:r>
          </a:p>
        </p:txBody>
      </p:sp>
      <p:sp>
        <p:nvSpPr>
          <p:cNvPr id="39941" name="Rectangle 5"/>
          <p:cNvSpPr>
            <a:spLocks noGrp="1" noChangeArrowheads="1"/>
          </p:cNvSpPr>
          <p:nvPr>
            <p:ph type="body" sz="half" idx="1"/>
          </p:nvPr>
        </p:nvSpPr>
        <p:spPr>
          <a:xfrm>
            <a:off x="609600" y="1447800"/>
            <a:ext cx="7924800" cy="4495800"/>
          </a:xfrm>
          <a:noFill/>
          <a:ln/>
        </p:spPr>
        <p:txBody>
          <a:bodyPr/>
          <a:lstStyle/>
          <a:p>
            <a:pPr marL="0" indent="0">
              <a:spcAft>
                <a:spcPct val="35000"/>
              </a:spcAft>
              <a:buFont typeface="Monotype Sorts" pitchFamily="2" charset="2"/>
              <a:buNone/>
            </a:pPr>
            <a:r>
              <a:rPr lang="en-US" sz="3200" u="sng"/>
              <a:t>Expand (or contract)</a:t>
            </a:r>
            <a:endParaRPr lang="en-US" sz="3200"/>
          </a:p>
          <a:p>
            <a:pPr lvl="1"/>
            <a:r>
              <a:rPr lang="en-US"/>
              <a:t>Allows the firm to expand (contract) production if conditions become favorable (unfavorable).</a:t>
            </a:r>
          </a:p>
          <a:p>
            <a:pPr marL="0" indent="0">
              <a:spcAft>
                <a:spcPct val="35000"/>
              </a:spcAft>
              <a:buFont typeface="Monotype Sorts" pitchFamily="2" charset="2"/>
              <a:buNone/>
            </a:pPr>
            <a:r>
              <a:rPr lang="en-US" sz="3200" u="sng"/>
              <a:t>Abandon</a:t>
            </a:r>
            <a:endParaRPr lang="en-US" sz="3200"/>
          </a:p>
          <a:p>
            <a:pPr lvl="1"/>
            <a:r>
              <a:rPr lang="en-US"/>
              <a:t>Allows the project to be terminated early.</a:t>
            </a:r>
            <a:endParaRPr lang="en-US" sz="3200"/>
          </a:p>
          <a:p>
            <a:pPr marL="0" indent="0">
              <a:spcAft>
                <a:spcPct val="35000"/>
              </a:spcAft>
              <a:buFont typeface="Monotype Sorts" pitchFamily="2" charset="2"/>
              <a:buNone/>
            </a:pPr>
            <a:r>
              <a:rPr lang="en-US" sz="3200" u="sng"/>
              <a:t>Postpone</a:t>
            </a:r>
            <a:endParaRPr lang="en-US" sz="3200"/>
          </a:p>
          <a:p>
            <a:pPr lvl="1"/>
            <a:r>
              <a:rPr lang="en-US"/>
              <a:t>Allows the firm to delay undertaking a project (reduces uncertainty via new information).</a:t>
            </a:r>
          </a:p>
        </p:txBody>
      </p:sp>
    </p:spTree>
    <p:extLst>
      <p:ext uri="{BB962C8B-B14F-4D97-AF65-F5344CB8AC3E}">
        <p14:creationId xmlns:p14="http://schemas.microsoft.com/office/powerpoint/2010/main" xmlns="" val="1096164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9941">
                                            <p:txEl>
                                              <p:pRg st="2" end="2"/>
                                            </p:txEl>
                                          </p:spTgt>
                                        </p:tgtEl>
                                        <p:attrNameLst>
                                          <p:attrName>style.visibility</p:attrName>
                                        </p:attrNameLst>
                                      </p:cBhvr>
                                      <p:to>
                                        <p:strVal val="visible"/>
                                      </p:to>
                                    </p:set>
                                    <p:animEffect transition="in" filter="wipe(left)">
                                      <p:cBhvr>
                                        <p:cTn id="7" dur="500"/>
                                        <p:tgtEl>
                                          <p:spTgt spid="39941">
                                            <p:txEl>
                                              <p:pRg st="2" end="2"/>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9941">
                                            <p:txEl>
                                              <p:pRg st="3" end="3"/>
                                            </p:txEl>
                                          </p:spTgt>
                                        </p:tgtEl>
                                        <p:attrNameLst>
                                          <p:attrName>style.visibility</p:attrName>
                                        </p:attrNameLst>
                                      </p:cBhvr>
                                      <p:to>
                                        <p:strVal val="visible"/>
                                      </p:to>
                                    </p:set>
                                    <p:animEffect transition="in" filter="wipe(left)">
                                      <p:cBhvr>
                                        <p:cTn id="10" dur="500"/>
                                        <p:tgtEl>
                                          <p:spTgt spid="39941">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9941">
                                            <p:txEl>
                                              <p:pRg st="4" end="4"/>
                                            </p:txEl>
                                          </p:spTgt>
                                        </p:tgtEl>
                                        <p:attrNameLst>
                                          <p:attrName>style.visibility</p:attrName>
                                        </p:attrNameLst>
                                      </p:cBhvr>
                                      <p:to>
                                        <p:strVal val="visible"/>
                                      </p:to>
                                    </p:set>
                                    <p:animEffect transition="in" filter="wipe(left)">
                                      <p:cBhvr>
                                        <p:cTn id="15" dur="500"/>
                                        <p:tgtEl>
                                          <p:spTgt spid="39941">
                                            <p:txEl>
                                              <p:pRg st="4" end="4"/>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9941">
                                            <p:txEl>
                                              <p:pRg st="5" end="5"/>
                                            </p:txEl>
                                          </p:spTgt>
                                        </p:tgtEl>
                                        <p:attrNameLst>
                                          <p:attrName>style.visibility</p:attrName>
                                        </p:attrNameLst>
                                      </p:cBhvr>
                                      <p:to>
                                        <p:strVal val="visible"/>
                                      </p:to>
                                    </p:set>
                                    <p:animEffect transition="in" filter="wipe(left)">
                                      <p:cBhvr>
                                        <p:cTn id="18" dur="500"/>
                                        <p:tgtEl>
                                          <p:spTgt spid="3994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1955"/>
            <a:ext cx="8229600" cy="1143000"/>
          </a:xfrm>
        </p:spPr>
        <p:txBody>
          <a:bodyPr>
            <a:normAutofit/>
          </a:bodyPr>
          <a:lstStyle/>
          <a:p>
            <a:pPr algn="l"/>
            <a:r>
              <a:rPr lang="en-US" sz="4000" b="1" dirty="0" smtClean="0"/>
              <a:t>The option to Expand (or Contract)</a:t>
            </a:r>
            <a:endParaRPr lang="en-US" sz="4000" b="1" dirty="0"/>
          </a:p>
        </p:txBody>
      </p:sp>
      <p:sp>
        <p:nvSpPr>
          <p:cNvPr id="6" name="Content Placeholder 5"/>
          <p:cNvSpPr>
            <a:spLocks noGrp="1"/>
          </p:cNvSpPr>
          <p:nvPr>
            <p:ph idx="1"/>
          </p:nvPr>
        </p:nvSpPr>
        <p:spPr>
          <a:xfrm>
            <a:off x="457200" y="1295400"/>
            <a:ext cx="8534400" cy="5562600"/>
          </a:xfrm>
        </p:spPr>
        <p:txBody>
          <a:bodyPr>
            <a:noAutofit/>
          </a:bodyPr>
          <a:lstStyle/>
          <a:p>
            <a:pPr marL="0" indent="0">
              <a:buNone/>
            </a:pPr>
            <a:r>
              <a:rPr lang="en-US" sz="2600" dirty="0" smtClean="0"/>
              <a:t>Projects such as establishing a manufacturing plant, management often has the option to make a follow up investment. For example Gummy Glue is evaluating a project to build a new plant capable of producing 25000 gallons of glue a month. Level of production is not economical so the NPV is expected to be -$3 million. According to traditional DCF the project should be rejected.</a:t>
            </a:r>
          </a:p>
          <a:p>
            <a:pPr marL="0" indent="0">
              <a:buNone/>
            </a:pPr>
            <a:r>
              <a:rPr lang="en-US" sz="2600" dirty="0" smtClean="0"/>
              <a:t>However, if the sales increase dramatically, the company could expand the new plant in two years and the expansion would triple and plant would operate at highly efficient scale.</a:t>
            </a:r>
          </a:p>
          <a:p>
            <a:pPr marL="0" indent="0">
              <a:buNone/>
            </a:pPr>
            <a:r>
              <a:rPr lang="en-US" sz="2600" dirty="0" smtClean="0"/>
              <a:t>A first stage investment is required to have the first mover advantage and also to increase the production through expansion.</a:t>
            </a:r>
            <a:endParaRPr lang="en-US" sz="2600" dirty="0"/>
          </a:p>
        </p:txBody>
      </p:sp>
    </p:spTree>
    <p:extLst>
      <p:ext uri="{BB962C8B-B14F-4D97-AF65-F5344CB8AC3E}">
        <p14:creationId xmlns:p14="http://schemas.microsoft.com/office/powerpoint/2010/main" xmlns="" val="2800214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458200" cy="4906963"/>
          </a:xfrm>
        </p:spPr>
        <p:txBody>
          <a:bodyPr/>
          <a:lstStyle/>
          <a:p>
            <a:pPr marL="0" indent="0">
              <a:buNone/>
            </a:pPr>
            <a:r>
              <a:rPr lang="en-US" dirty="0" smtClean="0"/>
              <a:t>NPV of 2</a:t>
            </a:r>
            <a:r>
              <a:rPr lang="en-US" baseline="30000" dirty="0" smtClean="0"/>
              <a:t>nd</a:t>
            </a:r>
            <a:r>
              <a:rPr lang="en-US" dirty="0" smtClean="0"/>
              <a:t> stage investment (end of  Y 2) = $ 15 M</a:t>
            </a:r>
          </a:p>
          <a:p>
            <a:pPr marL="0" indent="0">
              <a:buNone/>
            </a:pPr>
            <a:r>
              <a:rPr lang="en-US" dirty="0" smtClean="0"/>
              <a:t>NPV of 2</a:t>
            </a:r>
            <a:r>
              <a:rPr lang="en-US" baseline="30000" dirty="0" smtClean="0"/>
              <a:t>nd</a:t>
            </a:r>
            <a:r>
              <a:rPr lang="en-US" dirty="0" smtClean="0"/>
              <a:t> stage investment at time (0)    = $ 11 M</a:t>
            </a:r>
          </a:p>
          <a:p>
            <a:pPr marL="0" indent="0">
              <a:buNone/>
            </a:pPr>
            <a:r>
              <a:rPr lang="en-US" dirty="0" smtClean="0"/>
              <a:t>If the market falters over the next two years, the company will not invest further and incremental NPV at the end of Y2 will be zero.</a:t>
            </a:r>
          </a:p>
        </p:txBody>
      </p:sp>
      <p:sp>
        <p:nvSpPr>
          <p:cNvPr id="4" name="Title 4"/>
          <p:cNvSpPr>
            <a:spLocks noGrp="1"/>
          </p:cNvSpPr>
          <p:nvPr>
            <p:ph type="title"/>
          </p:nvPr>
        </p:nvSpPr>
        <p:spPr>
          <a:xfrm>
            <a:off x="457200" y="29497"/>
            <a:ext cx="8229600" cy="961103"/>
          </a:xfrm>
        </p:spPr>
        <p:txBody>
          <a:bodyPr>
            <a:normAutofit/>
          </a:bodyPr>
          <a:lstStyle/>
          <a:p>
            <a:pPr algn="l"/>
            <a:r>
              <a:rPr lang="en-US" sz="4000" b="1" dirty="0"/>
              <a:t>The option to Expand (or Contract)</a:t>
            </a:r>
            <a:endParaRPr lang="en-US" sz="4000" dirty="0"/>
          </a:p>
        </p:txBody>
      </p:sp>
    </p:spTree>
    <p:extLst>
      <p:ext uri="{BB962C8B-B14F-4D97-AF65-F5344CB8AC3E}">
        <p14:creationId xmlns:p14="http://schemas.microsoft.com/office/powerpoint/2010/main" xmlns="" val="33601095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normAutofit/>
          </a:bodyPr>
          <a:lstStyle/>
          <a:p>
            <a:pPr algn="l"/>
            <a:r>
              <a:rPr lang="en-US" sz="4000" b="1" dirty="0"/>
              <a:t>The option to Expand (or Contract)</a:t>
            </a:r>
            <a:endParaRPr lang="en-US" sz="4000" dirty="0"/>
          </a:p>
        </p:txBody>
      </p:sp>
      <p:cxnSp>
        <p:nvCxnSpPr>
          <p:cNvPr id="3" name="Straight Connector 2"/>
          <p:cNvCxnSpPr>
            <a:stCxn id="8" idx="0"/>
          </p:cNvCxnSpPr>
          <p:nvPr/>
        </p:nvCxnSpPr>
        <p:spPr>
          <a:xfrm flipV="1">
            <a:off x="990600" y="2644877"/>
            <a:ext cx="1828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066800" y="3810000"/>
            <a:ext cx="1752600" cy="685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762000" y="3406877"/>
            <a:ext cx="457200" cy="457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Oval 8"/>
          <p:cNvSpPr/>
          <p:nvPr/>
        </p:nvSpPr>
        <p:spPr>
          <a:xfrm>
            <a:off x="2819400" y="4267200"/>
            <a:ext cx="503904" cy="5334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p:cNvSpPr/>
          <p:nvPr/>
        </p:nvSpPr>
        <p:spPr>
          <a:xfrm>
            <a:off x="2819400" y="2362200"/>
            <a:ext cx="457200" cy="51127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flipV="1">
            <a:off x="3259394" y="1943100"/>
            <a:ext cx="1905000" cy="5665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181600" y="1752600"/>
            <a:ext cx="838200" cy="380999"/>
          </a:xfrm>
          <a:prstGeom prst="rect">
            <a:avLst/>
          </a:prstGeom>
          <a:noFill/>
          <a:ln>
            <a:solidFill>
              <a:schemeClr val="tx1"/>
            </a:solidFill>
          </a:ln>
        </p:spPr>
        <p:txBody>
          <a:bodyPr wrap="square" rtlCol="0">
            <a:spAutoFit/>
          </a:bodyPr>
          <a:lstStyle/>
          <a:p>
            <a:r>
              <a:rPr lang="en-US" dirty="0" smtClean="0"/>
              <a:t>$15 M</a:t>
            </a:r>
            <a:endParaRPr lang="en-US" dirty="0"/>
          </a:p>
        </p:txBody>
      </p:sp>
      <p:cxnSp>
        <p:nvCxnSpPr>
          <p:cNvPr id="22" name="Straight Connector 21"/>
          <p:cNvCxnSpPr/>
          <p:nvPr/>
        </p:nvCxnSpPr>
        <p:spPr>
          <a:xfrm>
            <a:off x="3301181" y="4718253"/>
            <a:ext cx="2057400" cy="6157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358581" y="5143500"/>
            <a:ext cx="838200" cy="380999"/>
          </a:xfrm>
          <a:prstGeom prst="rect">
            <a:avLst/>
          </a:prstGeom>
          <a:noFill/>
          <a:ln>
            <a:solidFill>
              <a:schemeClr val="tx1"/>
            </a:solidFill>
          </a:ln>
        </p:spPr>
        <p:txBody>
          <a:bodyPr wrap="square" rtlCol="0">
            <a:spAutoFit/>
          </a:bodyPr>
          <a:lstStyle/>
          <a:p>
            <a:r>
              <a:rPr lang="en-US" dirty="0" smtClean="0"/>
              <a:t>    $0</a:t>
            </a:r>
            <a:endParaRPr lang="en-US" dirty="0"/>
          </a:p>
        </p:txBody>
      </p:sp>
      <p:sp>
        <p:nvSpPr>
          <p:cNvPr id="37" name="TextBox 36"/>
          <p:cNvSpPr txBox="1"/>
          <p:nvPr/>
        </p:nvSpPr>
        <p:spPr>
          <a:xfrm>
            <a:off x="1562100" y="1307690"/>
            <a:ext cx="762000" cy="369332"/>
          </a:xfrm>
          <a:prstGeom prst="rect">
            <a:avLst/>
          </a:prstGeom>
          <a:noFill/>
        </p:spPr>
        <p:txBody>
          <a:bodyPr wrap="square" rtlCol="0">
            <a:spAutoFit/>
          </a:bodyPr>
          <a:lstStyle/>
          <a:p>
            <a:r>
              <a:rPr lang="en-US" dirty="0" smtClean="0"/>
              <a:t>Year 1</a:t>
            </a:r>
            <a:endParaRPr lang="en-US" dirty="0"/>
          </a:p>
        </p:txBody>
      </p:sp>
      <p:cxnSp>
        <p:nvCxnSpPr>
          <p:cNvPr id="39" name="Straight Connector 38"/>
          <p:cNvCxnSpPr>
            <a:endCxn id="10" idx="0"/>
          </p:cNvCxnSpPr>
          <p:nvPr/>
        </p:nvCxnSpPr>
        <p:spPr>
          <a:xfrm>
            <a:off x="3048000" y="1295400"/>
            <a:ext cx="0" cy="1066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071352" y="4800600"/>
            <a:ext cx="0" cy="10668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071352" y="2873477"/>
            <a:ext cx="0" cy="136545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990600" y="1295400"/>
            <a:ext cx="17206" cy="4572000"/>
            <a:chOff x="3206546" y="1270819"/>
            <a:chExt cx="17206" cy="4572000"/>
          </a:xfrm>
        </p:grpSpPr>
        <p:cxnSp>
          <p:nvCxnSpPr>
            <p:cNvPr id="59" name="Straight Connector 58"/>
            <p:cNvCxnSpPr>
              <a:endCxn id="8" idx="0"/>
            </p:cNvCxnSpPr>
            <p:nvPr/>
          </p:nvCxnSpPr>
          <p:spPr>
            <a:xfrm>
              <a:off x="3223752" y="1270819"/>
              <a:ext cx="0" cy="20991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8" idx="4"/>
            </p:cNvCxnSpPr>
            <p:nvPr/>
          </p:nvCxnSpPr>
          <p:spPr>
            <a:xfrm>
              <a:off x="3206546" y="3839496"/>
              <a:ext cx="17206" cy="20033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68" name="Straight Arrow Connector 67"/>
          <p:cNvCxnSpPr>
            <a:endCxn id="37" idx="1"/>
          </p:cNvCxnSpPr>
          <p:nvPr/>
        </p:nvCxnSpPr>
        <p:spPr>
          <a:xfrm>
            <a:off x="999203" y="1492356"/>
            <a:ext cx="56289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H="1">
            <a:off x="2324100" y="1492356"/>
            <a:ext cx="7239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3132803" y="1485293"/>
            <a:ext cx="56289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H="1">
            <a:off x="4457700" y="1485293"/>
            <a:ext cx="7239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695700" y="1307690"/>
            <a:ext cx="762000" cy="369332"/>
          </a:xfrm>
          <a:prstGeom prst="rect">
            <a:avLst/>
          </a:prstGeom>
          <a:noFill/>
        </p:spPr>
        <p:txBody>
          <a:bodyPr wrap="square" rtlCol="0">
            <a:spAutoFit/>
          </a:bodyPr>
          <a:lstStyle/>
          <a:p>
            <a:r>
              <a:rPr lang="en-US" dirty="0" smtClean="0"/>
              <a:t>Year 2</a:t>
            </a:r>
            <a:endParaRPr lang="en-US" dirty="0"/>
          </a:p>
        </p:txBody>
      </p:sp>
      <p:sp>
        <p:nvSpPr>
          <p:cNvPr id="74" name="TextBox 73"/>
          <p:cNvSpPr txBox="1"/>
          <p:nvPr/>
        </p:nvSpPr>
        <p:spPr>
          <a:xfrm>
            <a:off x="1066800" y="1828800"/>
            <a:ext cx="1981200" cy="923330"/>
          </a:xfrm>
          <a:prstGeom prst="rect">
            <a:avLst/>
          </a:prstGeom>
          <a:noFill/>
        </p:spPr>
        <p:txBody>
          <a:bodyPr wrap="square" rtlCol="0">
            <a:spAutoFit/>
          </a:bodyPr>
          <a:lstStyle/>
          <a:p>
            <a:r>
              <a:rPr lang="en-US" dirty="0" smtClean="0"/>
              <a:t>Market and company expand (0.5 probability)</a:t>
            </a:r>
            <a:endParaRPr lang="en-US" dirty="0"/>
          </a:p>
        </p:txBody>
      </p:sp>
      <p:sp>
        <p:nvSpPr>
          <p:cNvPr id="75" name="TextBox 74"/>
          <p:cNvSpPr txBox="1"/>
          <p:nvPr/>
        </p:nvSpPr>
        <p:spPr>
          <a:xfrm>
            <a:off x="1066800" y="4267200"/>
            <a:ext cx="1828800" cy="1200329"/>
          </a:xfrm>
          <a:prstGeom prst="rect">
            <a:avLst/>
          </a:prstGeom>
          <a:noFill/>
        </p:spPr>
        <p:txBody>
          <a:bodyPr wrap="square" rtlCol="0">
            <a:spAutoFit/>
          </a:bodyPr>
          <a:lstStyle/>
          <a:p>
            <a:r>
              <a:rPr lang="en-US" dirty="0" smtClean="0"/>
              <a:t>Market falters; company does not expand (0.5 probability)</a:t>
            </a:r>
            <a:endParaRPr lang="en-US" dirty="0"/>
          </a:p>
        </p:txBody>
      </p:sp>
      <p:sp>
        <p:nvSpPr>
          <p:cNvPr id="76" name="TextBox 75"/>
          <p:cNvSpPr txBox="1"/>
          <p:nvPr/>
        </p:nvSpPr>
        <p:spPr>
          <a:xfrm>
            <a:off x="6019800" y="1438870"/>
            <a:ext cx="1828800" cy="923330"/>
          </a:xfrm>
          <a:prstGeom prst="rect">
            <a:avLst/>
          </a:prstGeom>
          <a:noFill/>
        </p:spPr>
        <p:txBody>
          <a:bodyPr wrap="square" rtlCol="0">
            <a:spAutoFit/>
          </a:bodyPr>
          <a:lstStyle/>
          <a:p>
            <a:r>
              <a:rPr lang="en-US" dirty="0" smtClean="0"/>
              <a:t>NPV of future cash flows at the end of year 2</a:t>
            </a:r>
            <a:endParaRPr lang="en-US" dirty="0"/>
          </a:p>
        </p:txBody>
      </p:sp>
    </p:spTree>
    <p:extLst>
      <p:ext uri="{BB962C8B-B14F-4D97-AF65-F5344CB8AC3E}">
        <p14:creationId xmlns:p14="http://schemas.microsoft.com/office/powerpoint/2010/main" xmlns="" val="17961023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t>The option to Expand (or Contract)</a:t>
            </a:r>
            <a:endParaRPr lang="en-US" sz="4000" dirty="0"/>
          </a:p>
        </p:txBody>
      </p:sp>
      <p:sp>
        <p:nvSpPr>
          <p:cNvPr id="3" name="Content Placeholder 2"/>
          <p:cNvSpPr>
            <a:spLocks noGrp="1"/>
          </p:cNvSpPr>
          <p:nvPr>
            <p:ph idx="1"/>
          </p:nvPr>
        </p:nvSpPr>
        <p:spPr/>
        <p:txBody>
          <a:bodyPr>
            <a:normAutofit fontScale="92500"/>
          </a:bodyPr>
          <a:lstStyle/>
          <a:p>
            <a:pPr marL="0" indent="0">
              <a:buNone/>
            </a:pPr>
            <a:r>
              <a:rPr lang="en-US" dirty="0"/>
              <a:t>The mean of distribution of possible NPV, i.e.</a:t>
            </a:r>
          </a:p>
          <a:p>
            <a:pPr marL="0" indent="0">
              <a:buNone/>
            </a:pPr>
            <a:r>
              <a:rPr lang="en-US" dirty="0"/>
              <a:t>NPV = (0.5)($11 M) + (0.5)($0) = $5.5 million</a:t>
            </a:r>
          </a:p>
          <a:p>
            <a:pPr marL="0" indent="0">
              <a:buNone/>
            </a:pPr>
            <a:r>
              <a:rPr lang="en-US" dirty="0" smtClean="0"/>
              <a:t>Project worth = </a:t>
            </a:r>
            <a:r>
              <a:rPr lang="en-US" dirty="0"/>
              <a:t>NPV + Option(s) </a:t>
            </a:r>
            <a:r>
              <a:rPr lang="en-US" dirty="0" smtClean="0"/>
              <a:t>Value</a:t>
            </a:r>
          </a:p>
          <a:p>
            <a:pPr marL="0" indent="0">
              <a:buNone/>
            </a:pPr>
            <a:r>
              <a:rPr lang="en-US" dirty="0"/>
              <a:t>	</a:t>
            </a:r>
            <a:r>
              <a:rPr lang="en-US" dirty="0" smtClean="0"/>
              <a:t>	      = -$ 3 M + $ 5.5 M</a:t>
            </a:r>
          </a:p>
          <a:p>
            <a:pPr marL="0" indent="0">
              <a:buNone/>
            </a:pPr>
            <a:r>
              <a:rPr lang="en-US" dirty="0"/>
              <a:t>	</a:t>
            </a:r>
            <a:r>
              <a:rPr lang="en-US" dirty="0" smtClean="0"/>
              <a:t>	      = $ 2.5 M</a:t>
            </a:r>
          </a:p>
          <a:p>
            <a:pPr marL="0" indent="0">
              <a:buNone/>
            </a:pPr>
            <a:r>
              <a:rPr lang="en-US" dirty="0" smtClean="0"/>
              <a:t>DCF analysis suggested abandonment of the project however, use of option not only offsets the negative NPV but also adds value to the firm’s wealth.</a:t>
            </a:r>
            <a:endParaRPr lang="en-US" dirty="0"/>
          </a:p>
        </p:txBody>
      </p:sp>
    </p:spTree>
    <p:extLst>
      <p:ext uri="{BB962C8B-B14F-4D97-AF65-F5344CB8AC3E}">
        <p14:creationId xmlns:p14="http://schemas.microsoft.com/office/powerpoint/2010/main" xmlns="" val="22006528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Line 2"/>
          <p:cNvSpPr>
            <a:spLocks noChangeShapeType="1"/>
          </p:cNvSpPr>
          <p:nvPr/>
        </p:nvSpPr>
        <p:spPr bwMode="auto">
          <a:xfrm>
            <a:off x="3805238" y="1838325"/>
            <a:ext cx="4762" cy="4562475"/>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63" name="Line 3"/>
          <p:cNvSpPr>
            <a:spLocks noChangeShapeType="1"/>
          </p:cNvSpPr>
          <p:nvPr/>
        </p:nvSpPr>
        <p:spPr bwMode="auto">
          <a:xfrm>
            <a:off x="1062038" y="1833563"/>
            <a:ext cx="4762" cy="4567237"/>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65" name="Rectangle 5"/>
          <p:cNvSpPr>
            <a:spLocks noGrp="1" noChangeArrowheads="1"/>
          </p:cNvSpPr>
          <p:nvPr>
            <p:ph type="title"/>
          </p:nvPr>
        </p:nvSpPr>
        <p:spPr>
          <a:xfrm>
            <a:off x="495300" y="152400"/>
            <a:ext cx="8343900" cy="1219200"/>
          </a:xfrm>
          <a:noFill/>
          <a:ln/>
        </p:spPr>
        <p:txBody>
          <a:bodyPr>
            <a:normAutofit/>
          </a:bodyPr>
          <a:lstStyle/>
          <a:p>
            <a:pPr algn="l"/>
            <a:r>
              <a:rPr lang="en-US" sz="4000" b="1" dirty="0" smtClean="0"/>
              <a:t>Project </a:t>
            </a:r>
            <a:r>
              <a:rPr lang="en-US" sz="4000" b="1" dirty="0"/>
              <a:t>Abandonment</a:t>
            </a:r>
          </a:p>
        </p:txBody>
      </p:sp>
      <p:sp>
        <p:nvSpPr>
          <p:cNvPr id="40967" name="Rectangle 7"/>
          <p:cNvSpPr>
            <a:spLocks noGrp="1" noChangeArrowheads="1"/>
          </p:cNvSpPr>
          <p:nvPr>
            <p:ph type="body" sz="half" idx="1"/>
          </p:nvPr>
        </p:nvSpPr>
        <p:spPr>
          <a:xfrm>
            <a:off x="6781800" y="1880394"/>
            <a:ext cx="2273300" cy="4483100"/>
          </a:xfrm>
          <a:noFill/>
          <a:ln w="12700" cap="flat">
            <a:solidFill>
              <a:srgbClr val="000000"/>
            </a:solidFill>
            <a:miter lim="800000"/>
            <a:headEnd/>
            <a:tailEnd/>
          </a:ln>
        </p:spPr>
        <p:txBody>
          <a:bodyPr/>
          <a:lstStyle/>
          <a:p>
            <a:pPr marL="0" indent="0">
              <a:spcBef>
                <a:spcPct val="50000"/>
              </a:spcBef>
              <a:spcAft>
                <a:spcPct val="50000"/>
              </a:spcAft>
              <a:buFont typeface="Monotype Sorts" pitchFamily="2" charset="2"/>
              <a:buNone/>
            </a:pPr>
            <a:r>
              <a:rPr lang="en-US" sz="2400" dirty="0"/>
              <a:t>Assume that this project can be abandoned at the end of the first year for </a:t>
            </a:r>
            <a:r>
              <a:rPr lang="en-US" sz="2400" dirty="0" smtClean="0">
                <a:effectLst>
                  <a:outerShdw blurRad="38100" dist="38100" dir="2700000" algn="tl">
                    <a:srgbClr val="C0C0C0"/>
                  </a:outerShdw>
                </a:effectLst>
              </a:rPr>
              <a:t>$1.5 million</a:t>
            </a:r>
            <a:r>
              <a:rPr lang="en-US" sz="2400" dirty="0" smtClean="0"/>
              <a:t>.</a:t>
            </a:r>
            <a:endParaRPr lang="en-US" sz="2400" dirty="0"/>
          </a:p>
          <a:p>
            <a:pPr marL="0" indent="0">
              <a:spcBef>
                <a:spcPct val="50000"/>
              </a:spcBef>
              <a:spcAft>
                <a:spcPct val="50000"/>
              </a:spcAft>
              <a:buFont typeface="Monotype Sorts" pitchFamily="2" charset="2"/>
              <a:buNone/>
            </a:pPr>
            <a:r>
              <a:rPr lang="en-US" sz="2400" dirty="0" smtClean="0"/>
              <a:t>Required rate of return is 10%. What </a:t>
            </a:r>
            <a:r>
              <a:rPr lang="en-US" sz="2400" dirty="0"/>
              <a:t>is the </a:t>
            </a:r>
            <a:r>
              <a:rPr lang="en-US" sz="2400" i="1" dirty="0">
                <a:effectLst>
                  <a:outerShdw blurRad="38100" dist="38100" dir="2700000" algn="tl">
                    <a:srgbClr val="C0C0C0"/>
                  </a:outerShdw>
                </a:effectLst>
              </a:rPr>
              <a:t>project worth</a:t>
            </a:r>
            <a:r>
              <a:rPr lang="en-US" sz="2400" dirty="0"/>
              <a:t>?</a:t>
            </a:r>
          </a:p>
        </p:txBody>
      </p:sp>
      <p:sp>
        <p:nvSpPr>
          <p:cNvPr id="40968" name="AutoShape 8"/>
          <p:cNvSpPr>
            <a:spLocks noChangeArrowheads="1"/>
          </p:cNvSpPr>
          <p:nvPr/>
        </p:nvSpPr>
        <p:spPr bwMode="auto">
          <a:xfrm>
            <a:off x="539750" y="3816350"/>
            <a:ext cx="1130300" cy="520700"/>
          </a:xfrm>
          <a:prstGeom prst="octagon">
            <a:avLst>
              <a:gd name="adj" fmla="val 29282"/>
            </a:avLst>
          </a:prstGeom>
          <a:solidFill>
            <a:schemeClr val="bg1"/>
          </a:solidFill>
          <a:ln w="12700">
            <a:solidFill>
              <a:srgbClr val="000000"/>
            </a:solidFill>
            <a:miter lim="800000"/>
            <a:headEnd/>
            <a:tailEnd/>
          </a:ln>
          <a:effectLst/>
          <a:extLst/>
        </p:spPr>
        <p:txBody>
          <a:bodyPr wrap="none" anchor="ctr"/>
          <a:lstStyle/>
          <a:p>
            <a:endParaRPr lang="en-US"/>
          </a:p>
        </p:txBody>
      </p:sp>
      <p:sp>
        <p:nvSpPr>
          <p:cNvPr id="40969" name="Rectangle 9"/>
          <p:cNvSpPr>
            <a:spLocks noChangeArrowheads="1"/>
          </p:cNvSpPr>
          <p:nvPr/>
        </p:nvSpPr>
        <p:spPr bwMode="auto">
          <a:xfrm>
            <a:off x="773879" y="3888604"/>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40970" name="Oval 10"/>
          <p:cNvSpPr>
            <a:spLocks noChangeArrowheads="1"/>
          </p:cNvSpPr>
          <p:nvPr/>
        </p:nvSpPr>
        <p:spPr bwMode="auto">
          <a:xfrm>
            <a:off x="3587750" y="23685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0971" name="Oval 11"/>
          <p:cNvSpPr>
            <a:spLocks noChangeArrowheads="1"/>
          </p:cNvSpPr>
          <p:nvPr/>
        </p:nvSpPr>
        <p:spPr bwMode="auto">
          <a:xfrm>
            <a:off x="3587750" y="53403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0972" name="Oval 12"/>
          <p:cNvSpPr>
            <a:spLocks noChangeArrowheads="1"/>
          </p:cNvSpPr>
          <p:nvPr/>
        </p:nvSpPr>
        <p:spPr bwMode="auto">
          <a:xfrm>
            <a:off x="3597275" y="38544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0973" name="Line 13"/>
          <p:cNvSpPr>
            <a:spLocks noChangeShapeType="1"/>
          </p:cNvSpPr>
          <p:nvPr/>
        </p:nvSpPr>
        <p:spPr bwMode="auto">
          <a:xfrm>
            <a:off x="1676400" y="4086225"/>
            <a:ext cx="1905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4" name="Line 14"/>
          <p:cNvSpPr>
            <a:spLocks noChangeShapeType="1"/>
          </p:cNvSpPr>
          <p:nvPr/>
        </p:nvSpPr>
        <p:spPr bwMode="auto">
          <a:xfrm>
            <a:off x="1828800" y="2590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5" name="Line 15"/>
          <p:cNvSpPr>
            <a:spLocks noChangeShapeType="1"/>
          </p:cNvSpPr>
          <p:nvPr/>
        </p:nvSpPr>
        <p:spPr bwMode="auto">
          <a:xfrm flipH="1">
            <a:off x="1143000" y="25908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6" name="Rectangle 16"/>
          <p:cNvSpPr>
            <a:spLocks noChangeArrowheads="1"/>
          </p:cNvSpPr>
          <p:nvPr/>
        </p:nvSpPr>
        <p:spPr bwMode="auto">
          <a:xfrm>
            <a:off x="1738313" y="2195513"/>
            <a:ext cx="116698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$1</a:t>
            </a:r>
            <a:endParaRPr lang="en-US" dirty="0">
              <a:effectLst>
                <a:outerShdw blurRad="38100" dist="38100" dir="2700000" algn="tl">
                  <a:srgbClr val="C0C0C0"/>
                </a:outerShdw>
              </a:effectLst>
            </a:endParaRPr>
          </a:p>
        </p:txBody>
      </p:sp>
      <p:sp>
        <p:nvSpPr>
          <p:cNvPr id="40977" name="Line 17"/>
          <p:cNvSpPr>
            <a:spLocks noChangeShapeType="1"/>
          </p:cNvSpPr>
          <p:nvPr/>
        </p:nvSpPr>
        <p:spPr bwMode="auto">
          <a:xfrm>
            <a:off x="1828800" y="5562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8" name="Line 18"/>
          <p:cNvSpPr>
            <a:spLocks noChangeShapeType="1"/>
          </p:cNvSpPr>
          <p:nvPr/>
        </p:nvSpPr>
        <p:spPr bwMode="auto">
          <a:xfrm flipH="1" flipV="1">
            <a:off x="1143000" y="43434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79" name="Rectangle 19"/>
          <p:cNvSpPr>
            <a:spLocks noChangeArrowheads="1"/>
          </p:cNvSpPr>
          <p:nvPr/>
        </p:nvSpPr>
        <p:spPr bwMode="auto">
          <a:xfrm>
            <a:off x="1662113" y="5167313"/>
            <a:ext cx="11902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dirty="0"/>
              <a:t>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$3</a:t>
            </a:r>
            <a:endParaRPr lang="en-US" dirty="0">
              <a:effectLst>
                <a:outerShdw blurRad="38100" dist="38100" dir="2700000" algn="tl">
                  <a:srgbClr val="C0C0C0"/>
                </a:outerShdw>
              </a:effectLst>
            </a:endParaRPr>
          </a:p>
        </p:txBody>
      </p:sp>
      <p:sp>
        <p:nvSpPr>
          <p:cNvPr id="40980" name="Rectangle 20"/>
          <p:cNvSpPr>
            <a:spLocks noChangeArrowheads="1"/>
          </p:cNvSpPr>
          <p:nvPr/>
        </p:nvSpPr>
        <p:spPr bwMode="auto">
          <a:xfrm>
            <a:off x="1738313" y="3643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a:t>
            </a:r>
            <a:r>
              <a:rPr lang="en-US" dirty="0">
                <a:effectLst>
                  <a:outerShdw blurRad="38100" dist="38100" dir="2700000" algn="tl">
                    <a:srgbClr val="C0C0C0"/>
                  </a:outerShdw>
                </a:effectLst>
              </a:rPr>
              <a:t>5</a:t>
            </a:r>
            <a:r>
              <a:rPr lang="en-US" dirty="0" smtClean="0">
                <a:effectLst>
                  <a:outerShdw blurRad="38100" dist="38100" dir="2700000" algn="tl">
                    <a:srgbClr val="C0C0C0"/>
                  </a:outerShdw>
                </a:effectLst>
              </a:rPr>
              <a:t>0</a:t>
            </a:r>
            <a:r>
              <a:rPr lang="en-US" dirty="0"/>
              <a:t>)     </a:t>
            </a:r>
            <a:r>
              <a:rPr lang="en-US" dirty="0" smtClean="0">
                <a:effectLst>
                  <a:outerShdw blurRad="38100" dist="38100" dir="2700000" algn="tl">
                    <a:srgbClr val="C0C0C0"/>
                  </a:outerShdw>
                </a:effectLst>
              </a:rPr>
              <a:t>$2</a:t>
            </a:r>
            <a:endParaRPr lang="en-US" dirty="0">
              <a:effectLst>
                <a:outerShdw blurRad="38100" dist="38100" dir="2700000" algn="tl">
                  <a:srgbClr val="C0C0C0"/>
                </a:outerShdw>
              </a:effectLst>
            </a:endParaRPr>
          </a:p>
        </p:txBody>
      </p:sp>
      <p:sp>
        <p:nvSpPr>
          <p:cNvPr id="40981" name="Rectangle 21"/>
          <p:cNvSpPr>
            <a:spLocks noChangeArrowheads="1"/>
          </p:cNvSpPr>
          <p:nvPr/>
        </p:nvSpPr>
        <p:spPr bwMode="auto">
          <a:xfrm>
            <a:off x="20431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Year 1</a:t>
            </a:r>
          </a:p>
        </p:txBody>
      </p:sp>
      <p:sp>
        <p:nvSpPr>
          <p:cNvPr id="40982" name="Line 22"/>
          <p:cNvSpPr>
            <a:spLocks noChangeShapeType="1"/>
          </p:cNvSpPr>
          <p:nvPr/>
        </p:nvSpPr>
        <p:spPr bwMode="auto">
          <a:xfrm flipH="1">
            <a:off x="1066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83" name="Line 23"/>
          <p:cNvSpPr>
            <a:spLocks noChangeShapeType="1"/>
          </p:cNvSpPr>
          <p:nvPr/>
        </p:nvSpPr>
        <p:spPr bwMode="auto">
          <a:xfrm>
            <a:off x="2971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84" name="Rectangle 24"/>
          <p:cNvSpPr>
            <a:spLocks noChangeArrowheads="1"/>
          </p:cNvSpPr>
          <p:nvPr/>
        </p:nvSpPr>
        <p:spPr bwMode="auto">
          <a:xfrm>
            <a:off x="3643313" y="2393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1</a:t>
            </a:r>
          </a:p>
        </p:txBody>
      </p:sp>
      <p:sp>
        <p:nvSpPr>
          <p:cNvPr id="40985" name="Rectangle 25"/>
          <p:cNvSpPr>
            <a:spLocks noChangeArrowheads="1"/>
          </p:cNvSpPr>
          <p:nvPr/>
        </p:nvSpPr>
        <p:spPr bwMode="auto">
          <a:xfrm>
            <a:off x="3643313" y="3917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2</a:t>
            </a:r>
          </a:p>
        </p:txBody>
      </p:sp>
      <p:sp>
        <p:nvSpPr>
          <p:cNvPr id="40986" name="Rectangle 26"/>
          <p:cNvSpPr>
            <a:spLocks noChangeArrowheads="1"/>
          </p:cNvSpPr>
          <p:nvPr/>
        </p:nvSpPr>
        <p:spPr bwMode="auto">
          <a:xfrm>
            <a:off x="3643313" y="53657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3</a:t>
            </a:r>
          </a:p>
        </p:txBody>
      </p:sp>
      <p:sp>
        <p:nvSpPr>
          <p:cNvPr id="40987" name="Line 27"/>
          <p:cNvSpPr>
            <a:spLocks noChangeShapeType="1"/>
          </p:cNvSpPr>
          <p:nvPr/>
        </p:nvSpPr>
        <p:spPr bwMode="auto">
          <a:xfrm>
            <a:off x="4038600" y="25908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88" name="Line 28"/>
          <p:cNvSpPr>
            <a:spLocks noChangeShapeType="1"/>
          </p:cNvSpPr>
          <p:nvPr/>
        </p:nvSpPr>
        <p:spPr bwMode="auto">
          <a:xfrm>
            <a:off x="4343400" y="3048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89" name="Line 29"/>
          <p:cNvSpPr>
            <a:spLocks noChangeShapeType="1"/>
          </p:cNvSpPr>
          <p:nvPr/>
        </p:nvSpPr>
        <p:spPr bwMode="auto">
          <a:xfrm>
            <a:off x="4343400" y="2133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0" name="Line 30"/>
          <p:cNvSpPr>
            <a:spLocks noChangeShapeType="1"/>
          </p:cNvSpPr>
          <p:nvPr/>
        </p:nvSpPr>
        <p:spPr bwMode="auto">
          <a:xfrm flipH="1" flipV="1">
            <a:off x="3962400" y="2743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1" name="Line 31"/>
          <p:cNvSpPr>
            <a:spLocks noChangeShapeType="1"/>
          </p:cNvSpPr>
          <p:nvPr/>
        </p:nvSpPr>
        <p:spPr bwMode="auto">
          <a:xfrm flipH="1">
            <a:off x="3962400" y="2133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2" name="Rectangle 32"/>
          <p:cNvSpPr>
            <a:spLocks noChangeArrowheads="1"/>
          </p:cNvSpPr>
          <p:nvPr/>
        </p:nvSpPr>
        <p:spPr bwMode="auto">
          <a:xfrm>
            <a:off x="4252913" y="21955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40993" name="Rectangle 33"/>
          <p:cNvSpPr>
            <a:spLocks noChangeArrowheads="1"/>
          </p:cNvSpPr>
          <p:nvPr/>
        </p:nvSpPr>
        <p:spPr bwMode="auto">
          <a:xfrm>
            <a:off x="4252913" y="2652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40994" name="Rectangle 34"/>
          <p:cNvSpPr>
            <a:spLocks noChangeArrowheads="1"/>
          </p:cNvSpPr>
          <p:nvPr/>
        </p:nvSpPr>
        <p:spPr bwMode="auto">
          <a:xfrm>
            <a:off x="4252913" y="1738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$0</a:t>
            </a:r>
            <a:endParaRPr lang="en-US" dirty="0">
              <a:effectLst>
                <a:outerShdw blurRad="38100" dist="38100" dir="2700000" algn="tl">
                  <a:srgbClr val="C0C0C0"/>
                </a:outerShdw>
              </a:effectLst>
            </a:endParaRPr>
          </a:p>
        </p:txBody>
      </p:sp>
      <p:sp>
        <p:nvSpPr>
          <p:cNvPr id="40995" name="Line 35"/>
          <p:cNvSpPr>
            <a:spLocks noChangeShapeType="1"/>
          </p:cNvSpPr>
          <p:nvPr/>
        </p:nvSpPr>
        <p:spPr bwMode="auto">
          <a:xfrm>
            <a:off x="4057650" y="409575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6" name="Line 36"/>
          <p:cNvSpPr>
            <a:spLocks noChangeShapeType="1"/>
          </p:cNvSpPr>
          <p:nvPr/>
        </p:nvSpPr>
        <p:spPr bwMode="auto">
          <a:xfrm>
            <a:off x="4038600" y="55626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7" name="Line 37"/>
          <p:cNvSpPr>
            <a:spLocks noChangeShapeType="1"/>
          </p:cNvSpPr>
          <p:nvPr/>
        </p:nvSpPr>
        <p:spPr bwMode="auto">
          <a:xfrm flipH="1" flipV="1">
            <a:off x="3962400" y="4267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8" name="Line 38"/>
          <p:cNvSpPr>
            <a:spLocks noChangeShapeType="1"/>
          </p:cNvSpPr>
          <p:nvPr/>
        </p:nvSpPr>
        <p:spPr bwMode="auto">
          <a:xfrm flipH="1">
            <a:off x="4000500" y="3657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0999" name="Line 39"/>
          <p:cNvSpPr>
            <a:spLocks noChangeShapeType="1"/>
          </p:cNvSpPr>
          <p:nvPr/>
        </p:nvSpPr>
        <p:spPr bwMode="auto">
          <a:xfrm flipH="1">
            <a:off x="3962400" y="51054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0" name="Line 40"/>
          <p:cNvSpPr>
            <a:spLocks noChangeShapeType="1"/>
          </p:cNvSpPr>
          <p:nvPr/>
        </p:nvSpPr>
        <p:spPr bwMode="auto">
          <a:xfrm flipH="1" flipV="1">
            <a:off x="3962400" y="57150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1" name="Line 41"/>
          <p:cNvSpPr>
            <a:spLocks noChangeShapeType="1"/>
          </p:cNvSpPr>
          <p:nvPr/>
        </p:nvSpPr>
        <p:spPr bwMode="auto">
          <a:xfrm>
            <a:off x="4381500" y="3657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2" name="Line 42"/>
          <p:cNvSpPr>
            <a:spLocks noChangeShapeType="1"/>
          </p:cNvSpPr>
          <p:nvPr/>
        </p:nvSpPr>
        <p:spPr bwMode="auto">
          <a:xfrm>
            <a:off x="4343400" y="4572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3" name="Line 43"/>
          <p:cNvSpPr>
            <a:spLocks noChangeShapeType="1"/>
          </p:cNvSpPr>
          <p:nvPr/>
        </p:nvSpPr>
        <p:spPr bwMode="auto">
          <a:xfrm>
            <a:off x="4343400" y="51054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4" name="Line 44"/>
          <p:cNvSpPr>
            <a:spLocks noChangeShapeType="1"/>
          </p:cNvSpPr>
          <p:nvPr/>
        </p:nvSpPr>
        <p:spPr bwMode="auto">
          <a:xfrm>
            <a:off x="4343400" y="6019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05" name="Rectangle 45"/>
          <p:cNvSpPr>
            <a:spLocks noChangeArrowheads="1"/>
          </p:cNvSpPr>
          <p:nvPr/>
        </p:nvSpPr>
        <p:spPr bwMode="auto">
          <a:xfrm>
            <a:off x="4262438" y="324326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41006" name="Rectangle 46"/>
          <p:cNvSpPr>
            <a:spLocks noChangeArrowheads="1"/>
          </p:cNvSpPr>
          <p:nvPr/>
        </p:nvSpPr>
        <p:spPr bwMode="auto">
          <a:xfrm>
            <a:off x="4271963" y="3690938"/>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a:t>
            </a:r>
            <a:r>
              <a:rPr lang="en-US" dirty="0"/>
              <a:t>)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41007" name="Rectangle 47"/>
          <p:cNvSpPr>
            <a:spLocks noChangeArrowheads="1"/>
          </p:cNvSpPr>
          <p:nvPr/>
        </p:nvSpPr>
        <p:spPr bwMode="auto">
          <a:xfrm>
            <a:off x="4262438" y="4176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(.25)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41008" name="Rectangle 48"/>
          <p:cNvSpPr>
            <a:spLocks noChangeArrowheads="1"/>
          </p:cNvSpPr>
          <p:nvPr/>
        </p:nvSpPr>
        <p:spPr bwMode="auto">
          <a:xfrm>
            <a:off x="4262438" y="47101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41009" name="Rectangle 49"/>
          <p:cNvSpPr>
            <a:spLocks noChangeArrowheads="1"/>
          </p:cNvSpPr>
          <p:nvPr/>
        </p:nvSpPr>
        <p:spPr bwMode="auto">
          <a:xfrm>
            <a:off x="4262438" y="51673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(.50)</a:t>
            </a:r>
            <a:r>
              <a:rPr lang="en-US" baseline="30000" dirty="0"/>
              <a:t> </a:t>
            </a:r>
            <a:r>
              <a:rPr lang="en-US" baseline="30000" dirty="0" smtClean="0"/>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41010" name="Rectangle 50"/>
          <p:cNvSpPr>
            <a:spLocks noChangeArrowheads="1"/>
          </p:cNvSpPr>
          <p:nvPr/>
        </p:nvSpPr>
        <p:spPr bwMode="auto">
          <a:xfrm>
            <a:off x="4262438" y="5624513"/>
            <a:ext cx="111248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a:t>
            </a:r>
            <a:r>
              <a:rPr lang="en-US" baseline="30000" dirty="0" smtClean="0"/>
              <a:t>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$3.5</a:t>
            </a:r>
            <a:endParaRPr lang="en-US" dirty="0">
              <a:effectLst>
                <a:outerShdw blurRad="38100" dist="38100" dir="2700000" algn="tl">
                  <a:srgbClr val="C0C0C0"/>
                </a:outerShdw>
              </a:effectLst>
            </a:endParaRPr>
          </a:p>
        </p:txBody>
      </p:sp>
      <p:sp>
        <p:nvSpPr>
          <p:cNvPr id="41011" name="Line 51"/>
          <p:cNvSpPr>
            <a:spLocks noChangeShapeType="1"/>
          </p:cNvSpPr>
          <p:nvPr/>
        </p:nvSpPr>
        <p:spPr bwMode="auto">
          <a:xfrm>
            <a:off x="6219825" y="1843088"/>
            <a:ext cx="0" cy="4557712"/>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2" name="Line 52"/>
          <p:cNvSpPr>
            <a:spLocks noChangeShapeType="1"/>
          </p:cNvSpPr>
          <p:nvPr/>
        </p:nvSpPr>
        <p:spPr bwMode="auto">
          <a:xfrm>
            <a:off x="54102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3" name="Line 53"/>
          <p:cNvSpPr>
            <a:spLocks noChangeShapeType="1"/>
          </p:cNvSpPr>
          <p:nvPr/>
        </p:nvSpPr>
        <p:spPr bwMode="auto">
          <a:xfrm flipH="1">
            <a:off x="3810000" y="6400800"/>
            <a:ext cx="7620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14" name="Rectangle 54"/>
          <p:cNvSpPr>
            <a:spLocks noChangeArrowheads="1"/>
          </p:cNvSpPr>
          <p:nvPr/>
        </p:nvSpPr>
        <p:spPr bwMode="auto">
          <a:xfrm>
            <a:off x="45577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Year 2</a:t>
            </a:r>
          </a:p>
        </p:txBody>
      </p:sp>
      <p:sp>
        <p:nvSpPr>
          <p:cNvPr id="41015" name="Oval 55"/>
          <p:cNvSpPr>
            <a:spLocks noChangeArrowheads="1"/>
          </p:cNvSpPr>
          <p:nvPr/>
        </p:nvSpPr>
        <p:spPr bwMode="auto">
          <a:xfrm>
            <a:off x="6111875" y="20256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16" name="Oval 56"/>
          <p:cNvSpPr>
            <a:spLocks noChangeArrowheads="1"/>
          </p:cNvSpPr>
          <p:nvPr/>
        </p:nvSpPr>
        <p:spPr bwMode="auto">
          <a:xfrm>
            <a:off x="6111875" y="24828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17" name="Oval 57"/>
          <p:cNvSpPr>
            <a:spLocks noChangeArrowheads="1"/>
          </p:cNvSpPr>
          <p:nvPr/>
        </p:nvSpPr>
        <p:spPr bwMode="auto">
          <a:xfrm>
            <a:off x="6116638" y="2940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18" name="Oval 58"/>
          <p:cNvSpPr>
            <a:spLocks noChangeArrowheads="1"/>
          </p:cNvSpPr>
          <p:nvPr/>
        </p:nvSpPr>
        <p:spPr bwMode="auto">
          <a:xfrm>
            <a:off x="6111875" y="3544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19" name="Oval 59"/>
          <p:cNvSpPr>
            <a:spLocks noChangeArrowheads="1"/>
          </p:cNvSpPr>
          <p:nvPr/>
        </p:nvSpPr>
        <p:spPr bwMode="auto">
          <a:xfrm>
            <a:off x="6111875" y="398780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20" name="Oval 60"/>
          <p:cNvSpPr>
            <a:spLocks noChangeArrowheads="1"/>
          </p:cNvSpPr>
          <p:nvPr/>
        </p:nvSpPr>
        <p:spPr bwMode="auto">
          <a:xfrm>
            <a:off x="6111875" y="4464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21" name="Oval 61"/>
          <p:cNvSpPr>
            <a:spLocks noChangeArrowheads="1"/>
          </p:cNvSpPr>
          <p:nvPr/>
        </p:nvSpPr>
        <p:spPr bwMode="auto">
          <a:xfrm>
            <a:off x="6111875" y="49974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22" name="Oval 62"/>
          <p:cNvSpPr>
            <a:spLocks noChangeArrowheads="1"/>
          </p:cNvSpPr>
          <p:nvPr/>
        </p:nvSpPr>
        <p:spPr bwMode="auto">
          <a:xfrm>
            <a:off x="6116638" y="5449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41023" name="Oval 63"/>
          <p:cNvSpPr>
            <a:spLocks noChangeArrowheads="1"/>
          </p:cNvSpPr>
          <p:nvPr/>
        </p:nvSpPr>
        <p:spPr bwMode="auto">
          <a:xfrm>
            <a:off x="6111875" y="5902325"/>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2" name="TextBox 1"/>
          <p:cNvSpPr txBox="1"/>
          <p:nvPr/>
        </p:nvSpPr>
        <p:spPr>
          <a:xfrm>
            <a:off x="1062038" y="1143000"/>
            <a:ext cx="4767262" cy="461665"/>
          </a:xfrm>
          <a:prstGeom prst="rect">
            <a:avLst/>
          </a:prstGeom>
          <a:noFill/>
        </p:spPr>
        <p:txBody>
          <a:bodyPr wrap="square" rtlCol="0">
            <a:spAutoFit/>
          </a:bodyPr>
          <a:lstStyle/>
          <a:p>
            <a:r>
              <a:rPr lang="en-US" sz="2400" dirty="0" smtClean="0"/>
              <a:t>All cash flows are in millions</a:t>
            </a:r>
            <a:endParaRPr lang="en-US" sz="2400" dirty="0"/>
          </a:p>
        </p:txBody>
      </p:sp>
    </p:spTree>
    <p:extLst>
      <p:ext uri="{BB962C8B-B14F-4D97-AF65-F5344CB8AC3E}">
        <p14:creationId xmlns:p14="http://schemas.microsoft.com/office/powerpoint/2010/main" xmlns="" val="336102065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3" y="152400"/>
            <a:ext cx="8229600" cy="944562"/>
          </a:xfrm>
        </p:spPr>
        <p:txBody>
          <a:bodyPr>
            <a:normAutofit/>
          </a:bodyPr>
          <a:lstStyle/>
          <a:p>
            <a:pPr algn="l"/>
            <a:r>
              <a:rPr lang="en-US" sz="4000" b="1" dirty="0"/>
              <a:t>Project Abandonment</a:t>
            </a:r>
            <a:endParaRPr lang="en-US" sz="4000" dirty="0"/>
          </a:p>
        </p:txBody>
      </p:sp>
      <p:graphicFrame>
        <p:nvGraphicFramePr>
          <p:cNvPr id="7" name="Table 6"/>
          <p:cNvGraphicFramePr>
            <a:graphicFrameLocks noGrp="1"/>
          </p:cNvGraphicFramePr>
          <p:nvPr>
            <p:extLst>
              <p:ext uri="{D42A27DB-BD31-4B8C-83A1-F6EECF244321}">
                <p14:modId xmlns:p14="http://schemas.microsoft.com/office/powerpoint/2010/main" xmlns="" val="3392891103"/>
              </p:ext>
            </p:extLst>
          </p:nvPr>
        </p:nvGraphicFramePr>
        <p:xfrm>
          <a:off x="152399" y="1295399"/>
          <a:ext cx="8839202" cy="5562600"/>
        </p:xfrm>
        <a:graphic>
          <a:graphicData uri="http://schemas.openxmlformats.org/drawingml/2006/table">
            <a:tbl>
              <a:tblPr>
                <a:tableStyleId>{5C22544A-7EE6-4342-B048-85BDC9FD1C3A}</a:tableStyleId>
              </a:tblPr>
              <a:tblGrid>
                <a:gridCol w="841829"/>
                <a:gridCol w="1515291"/>
                <a:gridCol w="1094378"/>
                <a:gridCol w="1431109"/>
                <a:gridCol w="1094378"/>
                <a:gridCol w="1415801"/>
                <a:gridCol w="1446416"/>
              </a:tblGrid>
              <a:tr h="463550">
                <a:tc gridSpan="2">
                  <a:txBody>
                    <a:bodyPr/>
                    <a:lstStyle/>
                    <a:p>
                      <a:pPr algn="ctr" fontAlgn="b"/>
                      <a:r>
                        <a:rPr lang="en-US" sz="2400" u="none" strike="noStrike" dirty="0">
                          <a:effectLst/>
                        </a:rPr>
                        <a:t>Year 1</a:t>
                      </a:r>
                      <a:endParaRPr lang="en-US" sz="2400" b="0" i="0" u="none" strike="noStrike" dirty="0">
                        <a:solidFill>
                          <a:srgbClr val="000000"/>
                        </a:solidFill>
                        <a:effectLst/>
                        <a:latin typeface="Calibri"/>
                      </a:endParaRPr>
                    </a:p>
                  </a:txBody>
                  <a:tcPr marL="9525" marR="9525" marT="9525" marB="0" anchor="b"/>
                </a:tc>
                <a:tc hMerge="1">
                  <a:txBody>
                    <a:bodyPr/>
                    <a:lstStyle/>
                    <a:p>
                      <a:endParaRPr lang="en-US"/>
                    </a:p>
                  </a:txBody>
                  <a:tcPr/>
                </a:tc>
                <a:tc gridSpan="2">
                  <a:txBody>
                    <a:bodyPr/>
                    <a:lstStyle/>
                    <a:p>
                      <a:pPr algn="ctr" fontAlgn="b"/>
                      <a:r>
                        <a:rPr lang="en-US" sz="2400" u="none" strike="noStrike" dirty="0">
                          <a:effectLst/>
                        </a:rPr>
                        <a:t>Year 2</a:t>
                      </a:r>
                      <a:endParaRPr lang="en-US" sz="2400" b="0" i="0" u="none" strike="noStrike" dirty="0">
                        <a:solidFill>
                          <a:srgbClr val="000000"/>
                        </a:solidFill>
                        <a:effectLst/>
                        <a:latin typeface="Calibri"/>
                      </a:endParaRPr>
                    </a:p>
                  </a:txBody>
                  <a:tcPr marL="9525" marR="9525" marT="9525" marB="0" anchor="b"/>
                </a:tc>
                <a:tc hMerge="1">
                  <a:txBody>
                    <a:bodyPr/>
                    <a:lstStyle/>
                    <a:p>
                      <a:endParaRPr lang="en-US"/>
                    </a:p>
                  </a:txBody>
                  <a:tcPr/>
                </a:tc>
                <a:tc rowSpan="2">
                  <a:txBody>
                    <a:bodyPr/>
                    <a:lstStyle/>
                    <a:p>
                      <a:pPr algn="ctr" fontAlgn="ctr"/>
                      <a:r>
                        <a:rPr lang="en-US" sz="2400" u="none" strike="noStrike">
                          <a:effectLst/>
                        </a:rPr>
                        <a:t>Joint Pr (1,2)</a:t>
                      </a:r>
                      <a:endParaRPr lang="en-US" sz="2400" b="0" i="0" u="none" strike="noStrike">
                        <a:solidFill>
                          <a:srgbClr val="000000"/>
                        </a:solidFill>
                        <a:effectLst/>
                        <a:latin typeface="Calibri"/>
                      </a:endParaRPr>
                    </a:p>
                  </a:txBody>
                  <a:tcPr marL="9525" marR="9525" marT="9525" marB="0" anchor="ctr"/>
                </a:tc>
                <a:tc rowSpan="2">
                  <a:txBody>
                    <a:bodyPr/>
                    <a:lstStyle/>
                    <a:p>
                      <a:pPr algn="ctr" fontAlgn="ctr"/>
                      <a:r>
                        <a:rPr lang="en-US" sz="2400" u="none" strike="noStrike" dirty="0">
                          <a:effectLst/>
                        </a:rPr>
                        <a:t>NPV</a:t>
                      </a:r>
                      <a:endParaRPr lang="en-US" sz="2400" b="0" i="0" u="none" strike="noStrike" dirty="0">
                        <a:solidFill>
                          <a:srgbClr val="000000"/>
                        </a:solidFill>
                        <a:effectLst/>
                        <a:latin typeface="Calibri"/>
                      </a:endParaRPr>
                    </a:p>
                  </a:txBody>
                  <a:tcPr marL="9525" marR="9525" marT="9525" marB="0" anchor="ctr"/>
                </a:tc>
                <a:tc rowSpan="2">
                  <a:txBody>
                    <a:bodyPr/>
                    <a:lstStyle/>
                    <a:p>
                      <a:pPr algn="ctr" fontAlgn="ctr"/>
                      <a:r>
                        <a:rPr lang="en-US" sz="2400" u="none" strike="noStrike">
                          <a:effectLst/>
                        </a:rPr>
                        <a:t>Exp NPV</a:t>
                      </a:r>
                      <a:endParaRPr lang="en-US" sz="2400" b="0" i="0" u="none" strike="noStrike">
                        <a:solidFill>
                          <a:srgbClr val="000000"/>
                        </a:solidFill>
                        <a:effectLst/>
                        <a:latin typeface="Calibri"/>
                      </a:endParaRPr>
                    </a:p>
                  </a:txBody>
                  <a:tcPr marL="9525" marR="9525" marT="9525" marB="0" anchor="ctr"/>
                </a:tc>
              </a:tr>
              <a:tr h="463550">
                <a:tc>
                  <a:txBody>
                    <a:bodyPr/>
                    <a:lstStyle/>
                    <a:p>
                      <a:pPr algn="ctr" fontAlgn="b"/>
                      <a:r>
                        <a:rPr lang="en-US" sz="2400" u="none" strike="noStrike" dirty="0">
                          <a:effectLst/>
                        </a:rPr>
                        <a:t>P1</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dirty="0">
                          <a:effectLst/>
                        </a:rPr>
                        <a:t>CF 1</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dirty="0">
                          <a:effectLst/>
                        </a:rPr>
                        <a:t>P(2/1)</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dirty="0">
                          <a:effectLst/>
                        </a:rPr>
                        <a:t>CF 2</a:t>
                      </a:r>
                      <a:endParaRPr lang="en-US" sz="2400" b="0" i="0" u="none" strike="noStrike" dirty="0">
                        <a:solidFill>
                          <a:srgbClr val="000000"/>
                        </a:solidFill>
                        <a:effectLst/>
                        <a:latin typeface="Calibri"/>
                      </a:endParaRPr>
                    </a:p>
                  </a:txBody>
                  <a:tcPr marL="9525" marR="9525" marT="9525" marB="0" anchor="b"/>
                </a:tc>
                <a:tc vMerge="1">
                  <a:txBody>
                    <a:bodyPr/>
                    <a:lstStyle/>
                    <a:p>
                      <a:endParaRPr lang="en-US"/>
                    </a:p>
                  </a:txBody>
                  <a:tcPr/>
                </a:tc>
                <a:tc vMerge="1">
                  <a:txBody>
                    <a:bodyPr/>
                    <a:lstStyle/>
                    <a:p>
                      <a:endParaRPr lang="en-US"/>
                    </a:p>
                  </a:txBody>
                  <a:tcPr/>
                </a:tc>
                <a:tc vMerge="1">
                  <a:txBody>
                    <a:bodyPr/>
                    <a:lstStyle/>
                    <a:p>
                      <a:endParaRPr lang="en-US"/>
                    </a:p>
                  </a:txBody>
                  <a:tcPr/>
                </a:tc>
              </a:tr>
              <a:tr h="463550">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0.0625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-2090909</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-130682</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r>
                        <a:rPr lang="en-US" sz="2000" u="none" strike="noStrike">
                          <a:effectLst/>
                        </a:rPr>
                        <a:t> </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0.125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-1264463</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-158058</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r>
                        <a:rPr lang="en-US" sz="2000" u="none" strike="noStrike">
                          <a:effectLst/>
                        </a:rPr>
                        <a:t> </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0.0625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-438017</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-27376</a:t>
                      </a:r>
                      <a:endParaRPr lang="en-US" sz="2000" b="0" i="0" u="none" strike="noStrike" dirty="0">
                        <a:solidFill>
                          <a:srgbClr val="000000"/>
                        </a:solidFill>
                        <a:effectLst/>
                        <a:latin typeface="Calibri"/>
                      </a:endParaRPr>
                    </a:p>
                  </a:txBody>
                  <a:tcPr marL="9525" marR="9525" marT="9525" marB="0" anchor="b"/>
                </a:tc>
              </a:tr>
              <a:tr h="463550">
                <a:tc>
                  <a:txBody>
                    <a:bodyPr/>
                    <a:lstStyle/>
                    <a:p>
                      <a:pPr algn="r" fontAlgn="b"/>
                      <a:r>
                        <a:rPr lang="en-US" sz="2000" u="none" strike="noStrike">
                          <a:effectLst/>
                        </a:rPr>
                        <a:t>0.5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0.125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-355372</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-44421.5</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r>
                        <a:rPr lang="en-US" sz="2000" u="none" strike="noStrike">
                          <a:effectLst/>
                        </a:rPr>
                        <a:t> </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471074.4</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117768.6</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r>
                        <a:rPr lang="en-US" sz="2000" u="none" strike="noStrike">
                          <a:effectLst/>
                        </a:rPr>
                        <a:t> </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0.125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1297521</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162190.1</a:t>
                      </a:r>
                      <a:endParaRPr lang="en-US" sz="2000" b="0" i="0" u="none" strike="noStrike" dirty="0">
                        <a:solidFill>
                          <a:srgbClr val="000000"/>
                        </a:solidFill>
                        <a:effectLst/>
                        <a:latin typeface="Calibri"/>
                      </a:endParaRPr>
                    </a:p>
                  </a:txBody>
                  <a:tcPr marL="9525" marR="9525" marT="9525" marB="0" anchor="b"/>
                </a:tc>
              </a:tr>
              <a:tr h="463550">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2000000</a:t>
                      </a:r>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u="none" strike="noStrike">
                          <a:effectLst/>
                        </a:rPr>
                        <a:t>0.0625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1380165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86260.33</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r>
                        <a:rPr lang="en-US" sz="2000" u="none" strike="noStrike">
                          <a:effectLst/>
                        </a:rPr>
                        <a:t> </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0.125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2206612</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275826.4</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r>
                        <a:rPr lang="en-US" sz="2000" u="none" strike="noStrike">
                          <a:effectLst/>
                        </a:rPr>
                        <a:t> </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3000000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3500000</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0.0625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a:effectLst/>
                        </a:rPr>
                        <a:t>2619835</a:t>
                      </a:r>
                      <a:endParaRPr lang="en-US" sz="2000" b="0" i="0" u="none" strike="noStrike">
                        <a:solidFill>
                          <a:srgbClr val="000000"/>
                        </a:solidFill>
                        <a:effectLst/>
                        <a:latin typeface="Calibri"/>
                      </a:endParaRPr>
                    </a:p>
                  </a:txBody>
                  <a:tcPr marL="9525" marR="9525" marT="9525" marB="0" anchor="b"/>
                </a:tc>
                <a:tc>
                  <a:txBody>
                    <a:bodyPr/>
                    <a:lstStyle/>
                    <a:p>
                      <a:pPr algn="r" fontAlgn="b"/>
                      <a:r>
                        <a:rPr lang="en-US" sz="2000" u="none" strike="noStrike" dirty="0">
                          <a:effectLst/>
                        </a:rPr>
                        <a:t>163739.7</a:t>
                      </a:r>
                      <a:endParaRPr lang="en-US" sz="2000" b="0" i="0" u="none" strike="noStrike" dirty="0">
                        <a:solidFill>
                          <a:srgbClr val="000000"/>
                        </a:solidFill>
                        <a:effectLst/>
                        <a:latin typeface="Calibri"/>
                      </a:endParaRPr>
                    </a:p>
                  </a:txBody>
                  <a:tcPr marL="9525" marR="9525" marT="9525" marB="0" anchor="b"/>
                </a:tc>
              </a:tr>
              <a:tr h="463550">
                <a:tc>
                  <a:txBody>
                    <a:bodyPr/>
                    <a:lstStyle/>
                    <a:p>
                      <a:pPr algn="l" fontAlgn="b"/>
                      <a:endParaRPr lang="en-US" sz="2000" b="0" i="0" u="none" strike="noStrike">
                        <a:solidFill>
                          <a:srgbClr val="000000"/>
                        </a:solidFill>
                        <a:effectLst/>
                        <a:latin typeface="Calibri"/>
                      </a:endParaRPr>
                    </a:p>
                  </a:txBody>
                  <a:tcPr marL="9525" marR="9525" marT="9525" marB="0" anchor="b"/>
                </a:tc>
                <a:tc>
                  <a:txBody>
                    <a:bodyPr/>
                    <a:lstStyle/>
                    <a:p>
                      <a:pPr algn="l" fontAlgn="b"/>
                      <a:endParaRPr lang="en-US" sz="2000" b="0" i="0" u="none" strike="noStrike">
                        <a:solidFill>
                          <a:srgbClr val="000000"/>
                        </a:solidFill>
                        <a:effectLst/>
                        <a:latin typeface="Calibri"/>
                      </a:endParaRPr>
                    </a:p>
                  </a:txBody>
                  <a:tcPr marL="9525" marR="9525" marT="9525" marB="0" anchor="b"/>
                </a:tc>
                <a:tc>
                  <a:txBody>
                    <a:bodyPr/>
                    <a:lstStyle/>
                    <a:p>
                      <a:pPr algn="l" fontAlgn="b"/>
                      <a:endParaRPr lang="en-US" sz="2000" b="0" i="0" u="none" strike="noStrike">
                        <a:solidFill>
                          <a:srgbClr val="000000"/>
                        </a:solidFill>
                        <a:effectLst/>
                        <a:latin typeface="Calibri"/>
                      </a:endParaRPr>
                    </a:p>
                  </a:txBody>
                  <a:tcPr marL="9525" marR="9525" marT="9525" marB="0" anchor="b"/>
                </a:tc>
                <a:tc>
                  <a:txBody>
                    <a:bodyPr/>
                    <a:lstStyle/>
                    <a:p>
                      <a:pPr algn="l" fontAlgn="b"/>
                      <a:endParaRPr lang="en-US" sz="2000" b="0" i="0" u="none" strike="noStrike">
                        <a:solidFill>
                          <a:srgbClr val="000000"/>
                        </a:solidFill>
                        <a:effectLst/>
                        <a:latin typeface="Calibri"/>
                      </a:endParaRPr>
                    </a:p>
                  </a:txBody>
                  <a:tcPr marL="9525" marR="9525" marT="9525" marB="0" anchor="b"/>
                </a:tc>
                <a:tc>
                  <a:txBody>
                    <a:bodyPr/>
                    <a:lstStyle/>
                    <a:p>
                      <a:pPr algn="l" fontAlgn="b"/>
                      <a:endParaRPr lang="en-US" sz="2000" b="0" i="0" u="none" strike="noStrike" dirty="0">
                        <a:solidFill>
                          <a:srgbClr val="000000"/>
                        </a:solidFill>
                        <a:effectLst/>
                        <a:latin typeface="Calibri"/>
                      </a:endParaRPr>
                    </a:p>
                  </a:txBody>
                  <a:tcPr marL="9525" marR="9525" marT="9525" marB="0" anchor="b"/>
                </a:tc>
                <a:tc>
                  <a:txBody>
                    <a:bodyPr/>
                    <a:lstStyle/>
                    <a:p>
                      <a:pPr algn="l" fontAlgn="b"/>
                      <a:endParaRPr lang="en-US" sz="2000" b="0" i="0" u="none" strike="noStrike" dirty="0">
                        <a:solidFill>
                          <a:srgbClr val="000000"/>
                        </a:solidFill>
                        <a:effectLst/>
                        <a:latin typeface="Calibri"/>
                      </a:endParaRPr>
                    </a:p>
                  </a:txBody>
                  <a:tcPr marL="9525" marR="9525" marT="9525" marB="0" anchor="b"/>
                </a:tc>
                <a:tc>
                  <a:txBody>
                    <a:bodyPr/>
                    <a:lstStyle/>
                    <a:p>
                      <a:pPr algn="r" fontAlgn="b"/>
                      <a:r>
                        <a:rPr lang="en-US" sz="2000" b="1" u="none" strike="noStrike" dirty="0" smtClean="0">
                          <a:effectLst/>
                        </a:rPr>
                        <a:t>445248</a:t>
                      </a:r>
                      <a:endParaRPr lang="en-US" sz="20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xmlns="" val="31323811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90" name="Rectangle 6"/>
          <p:cNvSpPr>
            <a:spLocks noGrp="1" noChangeArrowheads="1"/>
          </p:cNvSpPr>
          <p:nvPr>
            <p:ph type="title"/>
          </p:nvPr>
        </p:nvSpPr>
        <p:spPr>
          <a:xfrm>
            <a:off x="457200" y="228600"/>
            <a:ext cx="8528050" cy="1276350"/>
          </a:xfrm>
          <a:noFill/>
          <a:ln/>
        </p:spPr>
        <p:txBody>
          <a:bodyPr>
            <a:normAutofit/>
          </a:bodyPr>
          <a:lstStyle/>
          <a:p>
            <a:pPr algn="l"/>
            <a:r>
              <a:rPr lang="en-US" sz="4000" b="1" dirty="0"/>
              <a:t>Project Abandonment</a:t>
            </a:r>
          </a:p>
        </p:txBody>
      </p:sp>
      <p:sp>
        <p:nvSpPr>
          <p:cNvPr id="41992" name="Rectangle 8"/>
          <p:cNvSpPr>
            <a:spLocks noGrp="1" noChangeArrowheads="1"/>
          </p:cNvSpPr>
          <p:nvPr>
            <p:ph type="body" sz="half" idx="1"/>
          </p:nvPr>
        </p:nvSpPr>
        <p:spPr>
          <a:xfrm>
            <a:off x="6629400" y="1962150"/>
            <a:ext cx="2425700" cy="4483100"/>
          </a:xfrm>
          <a:noFill/>
          <a:ln w="12700" cap="flat">
            <a:solidFill>
              <a:srgbClr val="000000"/>
            </a:solidFill>
            <a:miter lim="800000"/>
            <a:headEnd/>
            <a:tailEnd/>
          </a:ln>
        </p:spPr>
        <p:txBody>
          <a:bodyPr>
            <a:noAutofit/>
          </a:bodyPr>
          <a:lstStyle/>
          <a:p>
            <a:pPr marL="0" indent="0">
              <a:spcBef>
                <a:spcPct val="50000"/>
              </a:spcBef>
              <a:spcAft>
                <a:spcPct val="50000"/>
              </a:spcAft>
              <a:buFont typeface="Monotype Sorts" pitchFamily="2" charset="2"/>
              <a:buNone/>
            </a:pPr>
            <a:r>
              <a:rPr lang="en-US" sz="2500" dirty="0" smtClean="0"/>
              <a:t>Node 1:</a:t>
            </a:r>
          </a:p>
          <a:p>
            <a:pPr marL="0" indent="0">
              <a:spcBef>
                <a:spcPct val="50000"/>
              </a:spcBef>
              <a:spcAft>
                <a:spcPct val="50000"/>
              </a:spcAft>
              <a:buFont typeface="Monotype Sorts" pitchFamily="2" charset="2"/>
              <a:buNone/>
            </a:pPr>
            <a:r>
              <a:rPr lang="en-US" sz="2500" dirty="0" smtClean="0"/>
              <a:t>Possible cash flow at the end of Year 2 is   =  ($0)(.25)+   ($1.0)(.50)+ ($2.0)(.25)=$1 M</a:t>
            </a:r>
            <a:endParaRPr lang="en-US" sz="2500" dirty="0"/>
          </a:p>
        </p:txBody>
      </p:sp>
      <p:sp>
        <p:nvSpPr>
          <p:cNvPr id="41993" name="AutoShape 9"/>
          <p:cNvSpPr>
            <a:spLocks noChangeArrowheads="1"/>
          </p:cNvSpPr>
          <p:nvPr/>
        </p:nvSpPr>
        <p:spPr bwMode="auto">
          <a:xfrm>
            <a:off x="539750" y="3816350"/>
            <a:ext cx="1130300" cy="520700"/>
          </a:xfrm>
          <a:prstGeom prst="octagon">
            <a:avLst>
              <a:gd name="adj" fmla="val 29282"/>
            </a:avLst>
          </a:prstGeom>
          <a:solidFill>
            <a:schemeClr val="bg1"/>
          </a:solidFill>
          <a:ln w="12700">
            <a:solidFill>
              <a:srgbClr val="000000"/>
            </a:solidFill>
            <a:miter lim="800000"/>
            <a:headEnd/>
            <a:tailEnd/>
          </a:ln>
          <a:effectLst/>
          <a:extLst/>
        </p:spPr>
        <p:txBody>
          <a:bodyPr wrap="none" anchor="ctr"/>
          <a:lstStyle/>
          <a:p>
            <a:endParaRPr lang="en-US"/>
          </a:p>
        </p:txBody>
      </p:sp>
      <p:sp>
        <p:nvSpPr>
          <p:cNvPr id="42006" name="Rectangle 22"/>
          <p:cNvSpPr>
            <a:spLocks noChangeArrowheads="1"/>
          </p:cNvSpPr>
          <p:nvPr/>
        </p:nvSpPr>
        <p:spPr bwMode="auto">
          <a:xfrm>
            <a:off x="20431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dirty="0">
                <a:effectLst>
                  <a:outerShdw blurRad="38100" dist="38100" dir="2700000" algn="tl">
                    <a:srgbClr val="C0C0C0"/>
                  </a:outerShdw>
                </a:effectLst>
              </a:rPr>
              <a:t>Year 1</a:t>
            </a:r>
          </a:p>
        </p:txBody>
      </p:sp>
      <p:sp>
        <p:nvSpPr>
          <p:cNvPr id="42039" name="Rectangle 55"/>
          <p:cNvSpPr>
            <a:spLocks noChangeArrowheads="1"/>
          </p:cNvSpPr>
          <p:nvPr/>
        </p:nvSpPr>
        <p:spPr bwMode="auto">
          <a:xfrm>
            <a:off x="45577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Year 2</a:t>
            </a:r>
          </a:p>
        </p:txBody>
      </p:sp>
      <p:sp>
        <p:nvSpPr>
          <p:cNvPr id="118" name="Line 2"/>
          <p:cNvSpPr>
            <a:spLocks noChangeShapeType="1"/>
          </p:cNvSpPr>
          <p:nvPr/>
        </p:nvSpPr>
        <p:spPr bwMode="auto">
          <a:xfrm>
            <a:off x="3805238" y="1838325"/>
            <a:ext cx="4762" cy="4562475"/>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9" name="Line 3"/>
          <p:cNvSpPr>
            <a:spLocks noChangeShapeType="1"/>
          </p:cNvSpPr>
          <p:nvPr/>
        </p:nvSpPr>
        <p:spPr bwMode="auto">
          <a:xfrm>
            <a:off x="1062038" y="1833563"/>
            <a:ext cx="4762" cy="4567237"/>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0" name="Rectangle 9"/>
          <p:cNvSpPr>
            <a:spLocks noChangeArrowheads="1"/>
          </p:cNvSpPr>
          <p:nvPr/>
        </p:nvSpPr>
        <p:spPr bwMode="auto">
          <a:xfrm>
            <a:off x="773879" y="3888604"/>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121" name="Oval 10"/>
          <p:cNvSpPr>
            <a:spLocks noChangeArrowheads="1"/>
          </p:cNvSpPr>
          <p:nvPr/>
        </p:nvSpPr>
        <p:spPr bwMode="auto">
          <a:xfrm>
            <a:off x="3587750" y="23685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22" name="Oval 11"/>
          <p:cNvSpPr>
            <a:spLocks noChangeArrowheads="1"/>
          </p:cNvSpPr>
          <p:nvPr/>
        </p:nvSpPr>
        <p:spPr bwMode="auto">
          <a:xfrm>
            <a:off x="3587750" y="53403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23" name="Oval 12"/>
          <p:cNvSpPr>
            <a:spLocks noChangeArrowheads="1"/>
          </p:cNvSpPr>
          <p:nvPr/>
        </p:nvSpPr>
        <p:spPr bwMode="auto">
          <a:xfrm>
            <a:off x="3597275" y="38544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24" name="Line 13"/>
          <p:cNvSpPr>
            <a:spLocks noChangeShapeType="1"/>
          </p:cNvSpPr>
          <p:nvPr/>
        </p:nvSpPr>
        <p:spPr bwMode="auto">
          <a:xfrm>
            <a:off x="1676400" y="4086225"/>
            <a:ext cx="1905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5" name="Line 14"/>
          <p:cNvSpPr>
            <a:spLocks noChangeShapeType="1"/>
          </p:cNvSpPr>
          <p:nvPr/>
        </p:nvSpPr>
        <p:spPr bwMode="auto">
          <a:xfrm>
            <a:off x="1828800" y="2590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6" name="Line 15"/>
          <p:cNvSpPr>
            <a:spLocks noChangeShapeType="1"/>
          </p:cNvSpPr>
          <p:nvPr/>
        </p:nvSpPr>
        <p:spPr bwMode="auto">
          <a:xfrm flipH="1">
            <a:off x="1143000" y="25908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7" name="Rectangle 16"/>
          <p:cNvSpPr>
            <a:spLocks noChangeArrowheads="1"/>
          </p:cNvSpPr>
          <p:nvPr/>
        </p:nvSpPr>
        <p:spPr bwMode="auto">
          <a:xfrm>
            <a:off x="1738313" y="2195513"/>
            <a:ext cx="116698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$1</a:t>
            </a:r>
            <a:endParaRPr lang="en-US" dirty="0">
              <a:effectLst>
                <a:outerShdw blurRad="38100" dist="38100" dir="2700000" algn="tl">
                  <a:srgbClr val="C0C0C0"/>
                </a:outerShdw>
              </a:effectLst>
            </a:endParaRPr>
          </a:p>
        </p:txBody>
      </p:sp>
      <p:sp>
        <p:nvSpPr>
          <p:cNvPr id="128" name="Line 17"/>
          <p:cNvSpPr>
            <a:spLocks noChangeShapeType="1"/>
          </p:cNvSpPr>
          <p:nvPr/>
        </p:nvSpPr>
        <p:spPr bwMode="auto">
          <a:xfrm>
            <a:off x="1828800" y="5562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29" name="Line 18"/>
          <p:cNvSpPr>
            <a:spLocks noChangeShapeType="1"/>
          </p:cNvSpPr>
          <p:nvPr/>
        </p:nvSpPr>
        <p:spPr bwMode="auto">
          <a:xfrm flipH="1" flipV="1">
            <a:off x="1143000" y="43434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0" name="Rectangle 19"/>
          <p:cNvSpPr>
            <a:spLocks noChangeArrowheads="1"/>
          </p:cNvSpPr>
          <p:nvPr/>
        </p:nvSpPr>
        <p:spPr bwMode="auto">
          <a:xfrm>
            <a:off x="1662113" y="5167313"/>
            <a:ext cx="11902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dirty="0"/>
              <a:t>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$3</a:t>
            </a:r>
            <a:endParaRPr lang="en-US" dirty="0">
              <a:effectLst>
                <a:outerShdw blurRad="38100" dist="38100" dir="2700000" algn="tl">
                  <a:srgbClr val="C0C0C0"/>
                </a:outerShdw>
              </a:effectLst>
            </a:endParaRPr>
          </a:p>
        </p:txBody>
      </p:sp>
      <p:sp>
        <p:nvSpPr>
          <p:cNvPr id="131" name="Rectangle 20"/>
          <p:cNvSpPr>
            <a:spLocks noChangeArrowheads="1"/>
          </p:cNvSpPr>
          <p:nvPr/>
        </p:nvSpPr>
        <p:spPr bwMode="auto">
          <a:xfrm>
            <a:off x="1738313" y="3643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a:t>
            </a:r>
            <a:r>
              <a:rPr lang="en-US" dirty="0">
                <a:effectLst>
                  <a:outerShdw blurRad="38100" dist="38100" dir="2700000" algn="tl">
                    <a:srgbClr val="C0C0C0"/>
                  </a:outerShdw>
                </a:effectLst>
              </a:rPr>
              <a:t>5</a:t>
            </a:r>
            <a:r>
              <a:rPr lang="en-US" dirty="0" smtClean="0">
                <a:effectLst>
                  <a:outerShdw blurRad="38100" dist="38100" dir="2700000" algn="tl">
                    <a:srgbClr val="C0C0C0"/>
                  </a:outerShdw>
                </a:effectLst>
              </a:rPr>
              <a:t>0</a:t>
            </a:r>
            <a:r>
              <a:rPr lang="en-US" dirty="0"/>
              <a:t>)     </a:t>
            </a:r>
            <a:r>
              <a:rPr lang="en-US" dirty="0" smtClean="0">
                <a:effectLst>
                  <a:outerShdw blurRad="38100" dist="38100" dir="2700000" algn="tl">
                    <a:srgbClr val="C0C0C0"/>
                  </a:outerShdw>
                </a:effectLst>
              </a:rPr>
              <a:t>$2</a:t>
            </a:r>
            <a:endParaRPr lang="en-US" dirty="0">
              <a:effectLst>
                <a:outerShdw blurRad="38100" dist="38100" dir="2700000" algn="tl">
                  <a:srgbClr val="C0C0C0"/>
                </a:outerShdw>
              </a:effectLst>
            </a:endParaRPr>
          </a:p>
        </p:txBody>
      </p:sp>
      <p:sp>
        <p:nvSpPr>
          <p:cNvPr id="132" name="Line 22"/>
          <p:cNvSpPr>
            <a:spLocks noChangeShapeType="1"/>
          </p:cNvSpPr>
          <p:nvPr/>
        </p:nvSpPr>
        <p:spPr bwMode="auto">
          <a:xfrm flipH="1">
            <a:off x="1066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3" name="Line 23"/>
          <p:cNvSpPr>
            <a:spLocks noChangeShapeType="1"/>
          </p:cNvSpPr>
          <p:nvPr/>
        </p:nvSpPr>
        <p:spPr bwMode="auto">
          <a:xfrm>
            <a:off x="2971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4" name="Rectangle 24"/>
          <p:cNvSpPr>
            <a:spLocks noChangeArrowheads="1"/>
          </p:cNvSpPr>
          <p:nvPr/>
        </p:nvSpPr>
        <p:spPr bwMode="auto">
          <a:xfrm>
            <a:off x="3643313" y="2393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1</a:t>
            </a:r>
          </a:p>
        </p:txBody>
      </p:sp>
      <p:sp>
        <p:nvSpPr>
          <p:cNvPr id="135" name="Rectangle 25"/>
          <p:cNvSpPr>
            <a:spLocks noChangeArrowheads="1"/>
          </p:cNvSpPr>
          <p:nvPr/>
        </p:nvSpPr>
        <p:spPr bwMode="auto">
          <a:xfrm>
            <a:off x="3643313" y="3917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2</a:t>
            </a:r>
          </a:p>
        </p:txBody>
      </p:sp>
      <p:sp>
        <p:nvSpPr>
          <p:cNvPr id="136" name="Rectangle 26"/>
          <p:cNvSpPr>
            <a:spLocks noChangeArrowheads="1"/>
          </p:cNvSpPr>
          <p:nvPr/>
        </p:nvSpPr>
        <p:spPr bwMode="auto">
          <a:xfrm>
            <a:off x="3643313" y="53657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3</a:t>
            </a:r>
          </a:p>
        </p:txBody>
      </p:sp>
      <p:sp>
        <p:nvSpPr>
          <p:cNvPr id="137" name="Line 27"/>
          <p:cNvSpPr>
            <a:spLocks noChangeShapeType="1"/>
          </p:cNvSpPr>
          <p:nvPr/>
        </p:nvSpPr>
        <p:spPr bwMode="auto">
          <a:xfrm>
            <a:off x="4038600" y="25908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8" name="Line 28"/>
          <p:cNvSpPr>
            <a:spLocks noChangeShapeType="1"/>
          </p:cNvSpPr>
          <p:nvPr/>
        </p:nvSpPr>
        <p:spPr bwMode="auto">
          <a:xfrm>
            <a:off x="4343400" y="3048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9" name="Line 29"/>
          <p:cNvSpPr>
            <a:spLocks noChangeShapeType="1"/>
          </p:cNvSpPr>
          <p:nvPr/>
        </p:nvSpPr>
        <p:spPr bwMode="auto">
          <a:xfrm>
            <a:off x="4343400" y="2133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0" name="Line 30"/>
          <p:cNvSpPr>
            <a:spLocks noChangeShapeType="1"/>
          </p:cNvSpPr>
          <p:nvPr/>
        </p:nvSpPr>
        <p:spPr bwMode="auto">
          <a:xfrm flipH="1" flipV="1">
            <a:off x="3962400" y="2743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1" name="Line 31"/>
          <p:cNvSpPr>
            <a:spLocks noChangeShapeType="1"/>
          </p:cNvSpPr>
          <p:nvPr/>
        </p:nvSpPr>
        <p:spPr bwMode="auto">
          <a:xfrm flipH="1">
            <a:off x="3962400" y="2133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2" name="Rectangle 32"/>
          <p:cNvSpPr>
            <a:spLocks noChangeArrowheads="1"/>
          </p:cNvSpPr>
          <p:nvPr/>
        </p:nvSpPr>
        <p:spPr bwMode="auto">
          <a:xfrm>
            <a:off x="4252913" y="21955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143" name="Rectangle 33"/>
          <p:cNvSpPr>
            <a:spLocks noChangeArrowheads="1"/>
          </p:cNvSpPr>
          <p:nvPr/>
        </p:nvSpPr>
        <p:spPr bwMode="auto">
          <a:xfrm>
            <a:off x="4252913" y="2652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144" name="Rectangle 34"/>
          <p:cNvSpPr>
            <a:spLocks noChangeArrowheads="1"/>
          </p:cNvSpPr>
          <p:nvPr/>
        </p:nvSpPr>
        <p:spPr bwMode="auto">
          <a:xfrm>
            <a:off x="4252913" y="1738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$0</a:t>
            </a:r>
            <a:endParaRPr lang="en-US" dirty="0">
              <a:effectLst>
                <a:outerShdw blurRad="38100" dist="38100" dir="2700000" algn="tl">
                  <a:srgbClr val="C0C0C0"/>
                </a:outerShdw>
              </a:effectLst>
            </a:endParaRPr>
          </a:p>
        </p:txBody>
      </p:sp>
      <p:sp>
        <p:nvSpPr>
          <p:cNvPr id="145" name="Line 35"/>
          <p:cNvSpPr>
            <a:spLocks noChangeShapeType="1"/>
          </p:cNvSpPr>
          <p:nvPr/>
        </p:nvSpPr>
        <p:spPr bwMode="auto">
          <a:xfrm>
            <a:off x="4057650" y="409575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6" name="Line 36"/>
          <p:cNvSpPr>
            <a:spLocks noChangeShapeType="1"/>
          </p:cNvSpPr>
          <p:nvPr/>
        </p:nvSpPr>
        <p:spPr bwMode="auto">
          <a:xfrm>
            <a:off x="4038600" y="55626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7" name="Line 37"/>
          <p:cNvSpPr>
            <a:spLocks noChangeShapeType="1"/>
          </p:cNvSpPr>
          <p:nvPr/>
        </p:nvSpPr>
        <p:spPr bwMode="auto">
          <a:xfrm flipH="1" flipV="1">
            <a:off x="3962400" y="4267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8" name="Line 38"/>
          <p:cNvSpPr>
            <a:spLocks noChangeShapeType="1"/>
          </p:cNvSpPr>
          <p:nvPr/>
        </p:nvSpPr>
        <p:spPr bwMode="auto">
          <a:xfrm flipH="1">
            <a:off x="4000500" y="3657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9" name="Line 39"/>
          <p:cNvSpPr>
            <a:spLocks noChangeShapeType="1"/>
          </p:cNvSpPr>
          <p:nvPr/>
        </p:nvSpPr>
        <p:spPr bwMode="auto">
          <a:xfrm flipH="1">
            <a:off x="3962400" y="51054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0" name="Line 40"/>
          <p:cNvSpPr>
            <a:spLocks noChangeShapeType="1"/>
          </p:cNvSpPr>
          <p:nvPr/>
        </p:nvSpPr>
        <p:spPr bwMode="auto">
          <a:xfrm flipH="1" flipV="1">
            <a:off x="3962400" y="57150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1" name="Line 41"/>
          <p:cNvSpPr>
            <a:spLocks noChangeShapeType="1"/>
          </p:cNvSpPr>
          <p:nvPr/>
        </p:nvSpPr>
        <p:spPr bwMode="auto">
          <a:xfrm>
            <a:off x="4381500" y="3657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2" name="Line 42"/>
          <p:cNvSpPr>
            <a:spLocks noChangeShapeType="1"/>
          </p:cNvSpPr>
          <p:nvPr/>
        </p:nvSpPr>
        <p:spPr bwMode="auto">
          <a:xfrm>
            <a:off x="4343400" y="4572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 name="Line 43"/>
          <p:cNvSpPr>
            <a:spLocks noChangeShapeType="1"/>
          </p:cNvSpPr>
          <p:nvPr/>
        </p:nvSpPr>
        <p:spPr bwMode="auto">
          <a:xfrm>
            <a:off x="4343400" y="51054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4" name="Line 44"/>
          <p:cNvSpPr>
            <a:spLocks noChangeShapeType="1"/>
          </p:cNvSpPr>
          <p:nvPr/>
        </p:nvSpPr>
        <p:spPr bwMode="auto">
          <a:xfrm>
            <a:off x="4343400" y="6019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 name="Rectangle 45"/>
          <p:cNvSpPr>
            <a:spLocks noChangeArrowheads="1"/>
          </p:cNvSpPr>
          <p:nvPr/>
        </p:nvSpPr>
        <p:spPr bwMode="auto">
          <a:xfrm>
            <a:off x="4262438" y="324326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156" name="Rectangle 46"/>
          <p:cNvSpPr>
            <a:spLocks noChangeArrowheads="1"/>
          </p:cNvSpPr>
          <p:nvPr/>
        </p:nvSpPr>
        <p:spPr bwMode="auto">
          <a:xfrm>
            <a:off x="4271963" y="3690938"/>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a:t>
            </a:r>
            <a:r>
              <a:rPr lang="en-US" dirty="0"/>
              <a:t>)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157" name="Rectangle 47"/>
          <p:cNvSpPr>
            <a:spLocks noChangeArrowheads="1"/>
          </p:cNvSpPr>
          <p:nvPr/>
        </p:nvSpPr>
        <p:spPr bwMode="auto">
          <a:xfrm>
            <a:off x="4262438" y="4176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(.25)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158" name="Rectangle 48"/>
          <p:cNvSpPr>
            <a:spLocks noChangeArrowheads="1"/>
          </p:cNvSpPr>
          <p:nvPr/>
        </p:nvSpPr>
        <p:spPr bwMode="auto">
          <a:xfrm>
            <a:off x="4262438" y="47101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159" name="Rectangle 49"/>
          <p:cNvSpPr>
            <a:spLocks noChangeArrowheads="1"/>
          </p:cNvSpPr>
          <p:nvPr/>
        </p:nvSpPr>
        <p:spPr bwMode="auto">
          <a:xfrm>
            <a:off x="4262438" y="51673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(.50)</a:t>
            </a:r>
            <a:r>
              <a:rPr lang="en-US" baseline="30000" dirty="0"/>
              <a:t> </a:t>
            </a:r>
            <a:r>
              <a:rPr lang="en-US" baseline="30000" dirty="0" smtClean="0"/>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160" name="Rectangle 50"/>
          <p:cNvSpPr>
            <a:spLocks noChangeArrowheads="1"/>
          </p:cNvSpPr>
          <p:nvPr/>
        </p:nvSpPr>
        <p:spPr bwMode="auto">
          <a:xfrm>
            <a:off x="4262438" y="5624513"/>
            <a:ext cx="111248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a:t>
            </a:r>
            <a:r>
              <a:rPr lang="en-US" baseline="30000" dirty="0" smtClean="0"/>
              <a:t>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$3.5</a:t>
            </a:r>
            <a:endParaRPr lang="en-US" dirty="0">
              <a:effectLst>
                <a:outerShdw blurRad="38100" dist="38100" dir="2700000" algn="tl">
                  <a:srgbClr val="C0C0C0"/>
                </a:outerShdw>
              </a:effectLst>
            </a:endParaRPr>
          </a:p>
        </p:txBody>
      </p:sp>
      <p:sp>
        <p:nvSpPr>
          <p:cNvPr id="161" name="Line 51"/>
          <p:cNvSpPr>
            <a:spLocks noChangeShapeType="1"/>
          </p:cNvSpPr>
          <p:nvPr/>
        </p:nvSpPr>
        <p:spPr bwMode="auto">
          <a:xfrm>
            <a:off x="6219825" y="1843088"/>
            <a:ext cx="0" cy="4557712"/>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2" name="Line 52"/>
          <p:cNvSpPr>
            <a:spLocks noChangeShapeType="1"/>
          </p:cNvSpPr>
          <p:nvPr/>
        </p:nvSpPr>
        <p:spPr bwMode="auto">
          <a:xfrm>
            <a:off x="54102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3" name="Line 53"/>
          <p:cNvSpPr>
            <a:spLocks noChangeShapeType="1"/>
          </p:cNvSpPr>
          <p:nvPr/>
        </p:nvSpPr>
        <p:spPr bwMode="auto">
          <a:xfrm flipH="1">
            <a:off x="3810000" y="6400800"/>
            <a:ext cx="7620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4" name="Oval 55"/>
          <p:cNvSpPr>
            <a:spLocks noChangeArrowheads="1"/>
          </p:cNvSpPr>
          <p:nvPr/>
        </p:nvSpPr>
        <p:spPr bwMode="auto">
          <a:xfrm>
            <a:off x="6111875" y="20256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65" name="Oval 56"/>
          <p:cNvSpPr>
            <a:spLocks noChangeArrowheads="1"/>
          </p:cNvSpPr>
          <p:nvPr/>
        </p:nvSpPr>
        <p:spPr bwMode="auto">
          <a:xfrm>
            <a:off x="6111875" y="24828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66" name="Oval 57"/>
          <p:cNvSpPr>
            <a:spLocks noChangeArrowheads="1"/>
          </p:cNvSpPr>
          <p:nvPr/>
        </p:nvSpPr>
        <p:spPr bwMode="auto">
          <a:xfrm>
            <a:off x="6116638" y="2940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67" name="Oval 58"/>
          <p:cNvSpPr>
            <a:spLocks noChangeArrowheads="1"/>
          </p:cNvSpPr>
          <p:nvPr/>
        </p:nvSpPr>
        <p:spPr bwMode="auto">
          <a:xfrm>
            <a:off x="6111875" y="3544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68" name="Oval 59"/>
          <p:cNvSpPr>
            <a:spLocks noChangeArrowheads="1"/>
          </p:cNvSpPr>
          <p:nvPr/>
        </p:nvSpPr>
        <p:spPr bwMode="auto">
          <a:xfrm>
            <a:off x="6111875" y="398780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69" name="Oval 60"/>
          <p:cNvSpPr>
            <a:spLocks noChangeArrowheads="1"/>
          </p:cNvSpPr>
          <p:nvPr/>
        </p:nvSpPr>
        <p:spPr bwMode="auto">
          <a:xfrm>
            <a:off x="6111875" y="4464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70" name="Oval 61"/>
          <p:cNvSpPr>
            <a:spLocks noChangeArrowheads="1"/>
          </p:cNvSpPr>
          <p:nvPr/>
        </p:nvSpPr>
        <p:spPr bwMode="auto">
          <a:xfrm>
            <a:off x="6111875" y="49974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71" name="Oval 62"/>
          <p:cNvSpPr>
            <a:spLocks noChangeArrowheads="1"/>
          </p:cNvSpPr>
          <p:nvPr/>
        </p:nvSpPr>
        <p:spPr bwMode="auto">
          <a:xfrm>
            <a:off x="6116638" y="5449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72" name="Oval 63"/>
          <p:cNvSpPr>
            <a:spLocks noChangeArrowheads="1"/>
          </p:cNvSpPr>
          <p:nvPr/>
        </p:nvSpPr>
        <p:spPr bwMode="auto">
          <a:xfrm>
            <a:off x="6111875" y="5902325"/>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Tree>
    <p:extLst>
      <p:ext uri="{BB962C8B-B14F-4D97-AF65-F5344CB8AC3E}">
        <p14:creationId xmlns:p14="http://schemas.microsoft.com/office/powerpoint/2010/main" xmlns="" val="13169244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Rectangle 6"/>
          <p:cNvSpPr>
            <a:spLocks noGrp="1" noChangeArrowheads="1"/>
          </p:cNvSpPr>
          <p:nvPr>
            <p:ph type="title"/>
          </p:nvPr>
        </p:nvSpPr>
        <p:spPr>
          <a:xfrm>
            <a:off x="190500" y="76200"/>
            <a:ext cx="8763000" cy="1276350"/>
          </a:xfrm>
          <a:noFill/>
          <a:ln/>
        </p:spPr>
        <p:txBody>
          <a:bodyPr>
            <a:normAutofit/>
          </a:bodyPr>
          <a:lstStyle/>
          <a:p>
            <a:pPr algn="l"/>
            <a:r>
              <a:rPr lang="en-US" sz="4000" b="1" dirty="0"/>
              <a:t>Project Abandonment</a:t>
            </a:r>
          </a:p>
        </p:txBody>
      </p:sp>
      <p:sp>
        <p:nvSpPr>
          <p:cNvPr id="43016" name="AutoShape 8"/>
          <p:cNvSpPr>
            <a:spLocks noChangeArrowheads="1"/>
          </p:cNvSpPr>
          <p:nvPr/>
        </p:nvSpPr>
        <p:spPr bwMode="auto">
          <a:xfrm>
            <a:off x="539750" y="3816350"/>
            <a:ext cx="1130300" cy="520700"/>
          </a:xfrm>
          <a:prstGeom prst="octagon">
            <a:avLst>
              <a:gd name="adj" fmla="val 29282"/>
            </a:avLst>
          </a:prstGeom>
          <a:solidFill>
            <a:schemeClr val="bg1"/>
          </a:solidFill>
          <a:ln w="12700">
            <a:solidFill>
              <a:srgbClr val="000000"/>
            </a:solidFill>
            <a:miter lim="800000"/>
            <a:headEnd/>
            <a:tailEnd/>
          </a:ln>
          <a:effectLst/>
          <a:extLst/>
        </p:spPr>
        <p:txBody>
          <a:bodyPr wrap="none" anchor="ctr"/>
          <a:lstStyle/>
          <a:p>
            <a:endParaRPr lang="en-US"/>
          </a:p>
        </p:txBody>
      </p:sp>
      <p:sp>
        <p:nvSpPr>
          <p:cNvPr id="43029" name="Rectangle 21"/>
          <p:cNvSpPr>
            <a:spLocks noChangeArrowheads="1"/>
          </p:cNvSpPr>
          <p:nvPr/>
        </p:nvSpPr>
        <p:spPr bwMode="auto">
          <a:xfrm>
            <a:off x="20431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dirty="0">
                <a:effectLst>
                  <a:outerShdw blurRad="38100" dist="38100" dir="2700000" algn="tl">
                    <a:srgbClr val="C0C0C0"/>
                  </a:outerShdw>
                </a:effectLst>
              </a:rPr>
              <a:t>Year 1</a:t>
            </a:r>
          </a:p>
        </p:txBody>
      </p:sp>
      <p:sp>
        <p:nvSpPr>
          <p:cNvPr id="43062" name="Rectangle 54"/>
          <p:cNvSpPr>
            <a:spLocks noChangeArrowheads="1"/>
          </p:cNvSpPr>
          <p:nvPr/>
        </p:nvSpPr>
        <p:spPr bwMode="auto">
          <a:xfrm>
            <a:off x="45577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Year 2</a:t>
            </a:r>
          </a:p>
        </p:txBody>
      </p:sp>
      <p:sp>
        <p:nvSpPr>
          <p:cNvPr id="43072" name="Rectangle 64"/>
          <p:cNvSpPr>
            <a:spLocks noGrp="1" noChangeArrowheads="1"/>
          </p:cNvSpPr>
          <p:nvPr>
            <p:ph type="body" sz="half" idx="1"/>
          </p:nvPr>
        </p:nvSpPr>
        <p:spPr>
          <a:xfrm>
            <a:off x="6477000" y="1897063"/>
            <a:ext cx="2667000" cy="4559300"/>
          </a:xfrm>
          <a:noFill/>
          <a:ln w="12700" cap="flat">
            <a:solidFill>
              <a:srgbClr val="000000"/>
            </a:solidFill>
            <a:miter lim="800000"/>
            <a:headEnd/>
            <a:tailEnd/>
          </a:ln>
        </p:spPr>
        <p:txBody>
          <a:bodyPr>
            <a:noAutofit/>
          </a:bodyPr>
          <a:lstStyle/>
          <a:p>
            <a:pPr marL="0" indent="0">
              <a:spcBef>
                <a:spcPct val="50000"/>
              </a:spcBef>
              <a:spcAft>
                <a:spcPct val="10000"/>
              </a:spcAft>
              <a:buFont typeface="Monotype Sorts" pitchFamily="2" charset="2"/>
              <a:buNone/>
            </a:pPr>
            <a:r>
              <a:rPr lang="en-US" sz="2400" dirty="0"/>
              <a:t>The optimal decision at the end of Year 1 is to abandon the project for </a:t>
            </a:r>
            <a:r>
              <a:rPr lang="en-US" sz="2400" dirty="0" smtClean="0"/>
              <a:t>$1.5 M.</a:t>
            </a:r>
          </a:p>
          <a:p>
            <a:pPr marL="0" indent="0">
              <a:spcBef>
                <a:spcPct val="50000"/>
              </a:spcBef>
              <a:spcAft>
                <a:spcPct val="10000"/>
              </a:spcAft>
              <a:buNone/>
            </a:pPr>
            <a:r>
              <a:rPr lang="en-US" sz="2400" dirty="0" smtClean="0"/>
              <a:t>As NPV </a:t>
            </a:r>
            <a:r>
              <a:rPr lang="en-US" sz="2400" dirty="0"/>
              <a:t>at the end of Year </a:t>
            </a:r>
            <a:r>
              <a:rPr lang="en-US" sz="2400" dirty="0" smtClean="0"/>
              <a:t>1 for node 1 </a:t>
            </a:r>
            <a:r>
              <a:rPr lang="en-US" sz="2400" dirty="0"/>
              <a:t>is  $</a:t>
            </a:r>
            <a:r>
              <a:rPr lang="en-US" sz="2400" dirty="0" smtClean="0"/>
              <a:t>909091, which </a:t>
            </a:r>
            <a:r>
              <a:rPr lang="en-US" sz="2400" dirty="0"/>
              <a:t>is clearly less than the </a:t>
            </a:r>
            <a:r>
              <a:rPr lang="en-US" sz="2400" dirty="0" smtClean="0"/>
              <a:t>abandonment </a:t>
            </a:r>
            <a:r>
              <a:rPr lang="en-US" sz="2400" dirty="0"/>
              <a:t>value of $1.5 </a:t>
            </a:r>
            <a:r>
              <a:rPr lang="en-US" sz="2400" dirty="0" smtClean="0"/>
              <a:t>M</a:t>
            </a:r>
            <a:endParaRPr lang="en-US" sz="2400" dirty="0"/>
          </a:p>
        </p:txBody>
      </p:sp>
      <p:sp>
        <p:nvSpPr>
          <p:cNvPr id="65" name="Line 2"/>
          <p:cNvSpPr>
            <a:spLocks noChangeShapeType="1"/>
          </p:cNvSpPr>
          <p:nvPr/>
        </p:nvSpPr>
        <p:spPr bwMode="auto">
          <a:xfrm>
            <a:off x="3805238" y="1838325"/>
            <a:ext cx="4762" cy="4562475"/>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6" name="Line 3"/>
          <p:cNvSpPr>
            <a:spLocks noChangeShapeType="1"/>
          </p:cNvSpPr>
          <p:nvPr/>
        </p:nvSpPr>
        <p:spPr bwMode="auto">
          <a:xfrm>
            <a:off x="1062038" y="1833563"/>
            <a:ext cx="4762" cy="4567237"/>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7" name="Rectangle 9"/>
          <p:cNvSpPr>
            <a:spLocks noChangeArrowheads="1"/>
          </p:cNvSpPr>
          <p:nvPr/>
        </p:nvSpPr>
        <p:spPr bwMode="auto">
          <a:xfrm>
            <a:off x="773879" y="3888604"/>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68" name="Oval 10"/>
          <p:cNvSpPr>
            <a:spLocks noChangeArrowheads="1"/>
          </p:cNvSpPr>
          <p:nvPr/>
        </p:nvSpPr>
        <p:spPr bwMode="auto">
          <a:xfrm>
            <a:off x="3587750" y="23685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69" name="Oval 11"/>
          <p:cNvSpPr>
            <a:spLocks noChangeArrowheads="1"/>
          </p:cNvSpPr>
          <p:nvPr/>
        </p:nvSpPr>
        <p:spPr bwMode="auto">
          <a:xfrm>
            <a:off x="3587750" y="53403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70" name="Oval 12"/>
          <p:cNvSpPr>
            <a:spLocks noChangeArrowheads="1"/>
          </p:cNvSpPr>
          <p:nvPr/>
        </p:nvSpPr>
        <p:spPr bwMode="auto">
          <a:xfrm>
            <a:off x="3597275" y="38544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71" name="Line 13"/>
          <p:cNvSpPr>
            <a:spLocks noChangeShapeType="1"/>
          </p:cNvSpPr>
          <p:nvPr/>
        </p:nvSpPr>
        <p:spPr bwMode="auto">
          <a:xfrm>
            <a:off x="1676400" y="4086225"/>
            <a:ext cx="1905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 name="Line 14"/>
          <p:cNvSpPr>
            <a:spLocks noChangeShapeType="1"/>
          </p:cNvSpPr>
          <p:nvPr/>
        </p:nvSpPr>
        <p:spPr bwMode="auto">
          <a:xfrm>
            <a:off x="1828800" y="2590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3" name="Line 15"/>
          <p:cNvSpPr>
            <a:spLocks noChangeShapeType="1"/>
          </p:cNvSpPr>
          <p:nvPr/>
        </p:nvSpPr>
        <p:spPr bwMode="auto">
          <a:xfrm flipH="1">
            <a:off x="1143000" y="25908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4" name="Rectangle 16"/>
          <p:cNvSpPr>
            <a:spLocks noChangeArrowheads="1"/>
          </p:cNvSpPr>
          <p:nvPr/>
        </p:nvSpPr>
        <p:spPr bwMode="auto">
          <a:xfrm>
            <a:off x="1738313" y="2195513"/>
            <a:ext cx="1166987"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$1</a:t>
            </a:r>
            <a:endParaRPr lang="en-US" dirty="0">
              <a:effectLst>
                <a:outerShdw blurRad="38100" dist="38100" dir="2700000" algn="tl">
                  <a:srgbClr val="C0C0C0"/>
                </a:outerShdw>
              </a:effectLst>
            </a:endParaRPr>
          </a:p>
        </p:txBody>
      </p:sp>
      <p:sp>
        <p:nvSpPr>
          <p:cNvPr id="75" name="Line 17"/>
          <p:cNvSpPr>
            <a:spLocks noChangeShapeType="1"/>
          </p:cNvSpPr>
          <p:nvPr/>
        </p:nvSpPr>
        <p:spPr bwMode="auto">
          <a:xfrm>
            <a:off x="1828800" y="5562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 name="Line 18"/>
          <p:cNvSpPr>
            <a:spLocks noChangeShapeType="1"/>
          </p:cNvSpPr>
          <p:nvPr/>
        </p:nvSpPr>
        <p:spPr bwMode="auto">
          <a:xfrm flipH="1" flipV="1">
            <a:off x="1143000" y="43434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7" name="Rectangle 19"/>
          <p:cNvSpPr>
            <a:spLocks noChangeArrowheads="1"/>
          </p:cNvSpPr>
          <p:nvPr/>
        </p:nvSpPr>
        <p:spPr bwMode="auto">
          <a:xfrm>
            <a:off x="1662113" y="5167313"/>
            <a:ext cx="11902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dirty="0"/>
              <a:t>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$3</a:t>
            </a:r>
            <a:endParaRPr lang="en-US" dirty="0">
              <a:effectLst>
                <a:outerShdw blurRad="38100" dist="38100" dir="2700000" algn="tl">
                  <a:srgbClr val="C0C0C0"/>
                </a:outerShdw>
              </a:effectLst>
            </a:endParaRPr>
          </a:p>
        </p:txBody>
      </p:sp>
      <p:sp>
        <p:nvSpPr>
          <p:cNvPr id="78" name="Rectangle 20"/>
          <p:cNvSpPr>
            <a:spLocks noChangeArrowheads="1"/>
          </p:cNvSpPr>
          <p:nvPr/>
        </p:nvSpPr>
        <p:spPr bwMode="auto">
          <a:xfrm>
            <a:off x="1738313" y="3643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a:t>
            </a:r>
            <a:r>
              <a:rPr lang="en-US" dirty="0">
                <a:effectLst>
                  <a:outerShdw blurRad="38100" dist="38100" dir="2700000" algn="tl">
                    <a:srgbClr val="C0C0C0"/>
                  </a:outerShdw>
                </a:effectLst>
              </a:rPr>
              <a:t>5</a:t>
            </a:r>
            <a:r>
              <a:rPr lang="en-US" dirty="0" smtClean="0">
                <a:effectLst>
                  <a:outerShdw blurRad="38100" dist="38100" dir="2700000" algn="tl">
                    <a:srgbClr val="C0C0C0"/>
                  </a:outerShdw>
                </a:effectLst>
              </a:rPr>
              <a:t>0</a:t>
            </a:r>
            <a:r>
              <a:rPr lang="en-US" dirty="0"/>
              <a:t>)     </a:t>
            </a:r>
            <a:r>
              <a:rPr lang="en-US" dirty="0" smtClean="0">
                <a:effectLst>
                  <a:outerShdw blurRad="38100" dist="38100" dir="2700000" algn="tl">
                    <a:srgbClr val="C0C0C0"/>
                  </a:outerShdw>
                </a:effectLst>
              </a:rPr>
              <a:t>$2</a:t>
            </a:r>
            <a:endParaRPr lang="en-US" dirty="0">
              <a:effectLst>
                <a:outerShdw blurRad="38100" dist="38100" dir="2700000" algn="tl">
                  <a:srgbClr val="C0C0C0"/>
                </a:outerShdw>
              </a:effectLst>
            </a:endParaRPr>
          </a:p>
        </p:txBody>
      </p:sp>
      <p:sp>
        <p:nvSpPr>
          <p:cNvPr id="79" name="Line 22"/>
          <p:cNvSpPr>
            <a:spLocks noChangeShapeType="1"/>
          </p:cNvSpPr>
          <p:nvPr/>
        </p:nvSpPr>
        <p:spPr bwMode="auto">
          <a:xfrm flipH="1">
            <a:off x="1066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0" name="Line 23"/>
          <p:cNvSpPr>
            <a:spLocks noChangeShapeType="1"/>
          </p:cNvSpPr>
          <p:nvPr/>
        </p:nvSpPr>
        <p:spPr bwMode="auto">
          <a:xfrm>
            <a:off x="2971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1" name="Rectangle 24"/>
          <p:cNvSpPr>
            <a:spLocks noChangeArrowheads="1"/>
          </p:cNvSpPr>
          <p:nvPr/>
        </p:nvSpPr>
        <p:spPr bwMode="auto">
          <a:xfrm>
            <a:off x="3643313" y="2393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1</a:t>
            </a:r>
          </a:p>
        </p:txBody>
      </p:sp>
      <p:sp>
        <p:nvSpPr>
          <p:cNvPr id="82" name="Rectangle 25"/>
          <p:cNvSpPr>
            <a:spLocks noChangeArrowheads="1"/>
          </p:cNvSpPr>
          <p:nvPr/>
        </p:nvSpPr>
        <p:spPr bwMode="auto">
          <a:xfrm>
            <a:off x="3643313" y="3917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2</a:t>
            </a:r>
          </a:p>
        </p:txBody>
      </p:sp>
      <p:sp>
        <p:nvSpPr>
          <p:cNvPr id="83" name="Rectangle 26"/>
          <p:cNvSpPr>
            <a:spLocks noChangeArrowheads="1"/>
          </p:cNvSpPr>
          <p:nvPr/>
        </p:nvSpPr>
        <p:spPr bwMode="auto">
          <a:xfrm>
            <a:off x="3643313" y="53657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3</a:t>
            </a:r>
          </a:p>
        </p:txBody>
      </p:sp>
      <p:sp>
        <p:nvSpPr>
          <p:cNvPr id="84" name="Line 27"/>
          <p:cNvSpPr>
            <a:spLocks noChangeShapeType="1"/>
          </p:cNvSpPr>
          <p:nvPr/>
        </p:nvSpPr>
        <p:spPr bwMode="auto">
          <a:xfrm>
            <a:off x="4038600" y="25908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5" name="Line 28"/>
          <p:cNvSpPr>
            <a:spLocks noChangeShapeType="1"/>
          </p:cNvSpPr>
          <p:nvPr/>
        </p:nvSpPr>
        <p:spPr bwMode="auto">
          <a:xfrm>
            <a:off x="4343400" y="3048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 name="Line 29"/>
          <p:cNvSpPr>
            <a:spLocks noChangeShapeType="1"/>
          </p:cNvSpPr>
          <p:nvPr/>
        </p:nvSpPr>
        <p:spPr bwMode="auto">
          <a:xfrm>
            <a:off x="4343400" y="2133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7" name="Line 30"/>
          <p:cNvSpPr>
            <a:spLocks noChangeShapeType="1"/>
          </p:cNvSpPr>
          <p:nvPr/>
        </p:nvSpPr>
        <p:spPr bwMode="auto">
          <a:xfrm flipH="1" flipV="1">
            <a:off x="3962400" y="2743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8" name="Line 31"/>
          <p:cNvSpPr>
            <a:spLocks noChangeShapeType="1"/>
          </p:cNvSpPr>
          <p:nvPr/>
        </p:nvSpPr>
        <p:spPr bwMode="auto">
          <a:xfrm flipH="1">
            <a:off x="3962400" y="2133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9" name="Rectangle 32"/>
          <p:cNvSpPr>
            <a:spLocks noChangeArrowheads="1"/>
          </p:cNvSpPr>
          <p:nvPr/>
        </p:nvSpPr>
        <p:spPr bwMode="auto">
          <a:xfrm>
            <a:off x="4252913" y="21955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90" name="Rectangle 33"/>
          <p:cNvSpPr>
            <a:spLocks noChangeArrowheads="1"/>
          </p:cNvSpPr>
          <p:nvPr/>
        </p:nvSpPr>
        <p:spPr bwMode="auto">
          <a:xfrm>
            <a:off x="4252913" y="2652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91" name="Rectangle 34"/>
          <p:cNvSpPr>
            <a:spLocks noChangeArrowheads="1"/>
          </p:cNvSpPr>
          <p:nvPr/>
        </p:nvSpPr>
        <p:spPr bwMode="auto">
          <a:xfrm>
            <a:off x="4252913" y="1738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$0</a:t>
            </a:r>
            <a:endParaRPr lang="en-US" dirty="0">
              <a:effectLst>
                <a:outerShdw blurRad="38100" dist="38100" dir="2700000" algn="tl">
                  <a:srgbClr val="C0C0C0"/>
                </a:outerShdw>
              </a:effectLst>
            </a:endParaRPr>
          </a:p>
        </p:txBody>
      </p:sp>
      <p:sp>
        <p:nvSpPr>
          <p:cNvPr id="92" name="Line 35"/>
          <p:cNvSpPr>
            <a:spLocks noChangeShapeType="1"/>
          </p:cNvSpPr>
          <p:nvPr/>
        </p:nvSpPr>
        <p:spPr bwMode="auto">
          <a:xfrm>
            <a:off x="4057650" y="409575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3" name="Line 36"/>
          <p:cNvSpPr>
            <a:spLocks noChangeShapeType="1"/>
          </p:cNvSpPr>
          <p:nvPr/>
        </p:nvSpPr>
        <p:spPr bwMode="auto">
          <a:xfrm>
            <a:off x="4038600" y="55626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4" name="Line 37"/>
          <p:cNvSpPr>
            <a:spLocks noChangeShapeType="1"/>
          </p:cNvSpPr>
          <p:nvPr/>
        </p:nvSpPr>
        <p:spPr bwMode="auto">
          <a:xfrm flipH="1" flipV="1">
            <a:off x="3962400" y="4267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5" name="Line 38"/>
          <p:cNvSpPr>
            <a:spLocks noChangeShapeType="1"/>
          </p:cNvSpPr>
          <p:nvPr/>
        </p:nvSpPr>
        <p:spPr bwMode="auto">
          <a:xfrm flipH="1">
            <a:off x="4000500" y="3657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6" name="Line 39"/>
          <p:cNvSpPr>
            <a:spLocks noChangeShapeType="1"/>
          </p:cNvSpPr>
          <p:nvPr/>
        </p:nvSpPr>
        <p:spPr bwMode="auto">
          <a:xfrm flipH="1">
            <a:off x="3962400" y="51054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7" name="Line 40"/>
          <p:cNvSpPr>
            <a:spLocks noChangeShapeType="1"/>
          </p:cNvSpPr>
          <p:nvPr/>
        </p:nvSpPr>
        <p:spPr bwMode="auto">
          <a:xfrm flipH="1" flipV="1">
            <a:off x="3962400" y="57150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8" name="Line 41"/>
          <p:cNvSpPr>
            <a:spLocks noChangeShapeType="1"/>
          </p:cNvSpPr>
          <p:nvPr/>
        </p:nvSpPr>
        <p:spPr bwMode="auto">
          <a:xfrm>
            <a:off x="4381500" y="3657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9" name="Line 42"/>
          <p:cNvSpPr>
            <a:spLocks noChangeShapeType="1"/>
          </p:cNvSpPr>
          <p:nvPr/>
        </p:nvSpPr>
        <p:spPr bwMode="auto">
          <a:xfrm>
            <a:off x="4343400" y="4572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0" name="Line 43"/>
          <p:cNvSpPr>
            <a:spLocks noChangeShapeType="1"/>
          </p:cNvSpPr>
          <p:nvPr/>
        </p:nvSpPr>
        <p:spPr bwMode="auto">
          <a:xfrm>
            <a:off x="4343400" y="51054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1" name="Line 44"/>
          <p:cNvSpPr>
            <a:spLocks noChangeShapeType="1"/>
          </p:cNvSpPr>
          <p:nvPr/>
        </p:nvSpPr>
        <p:spPr bwMode="auto">
          <a:xfrm>
            <a:off x="4343400" y="6019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2" name="Rectangle 45"/>
          <p:cNvSpPr>
            <a:spLocks noChangeArrowheads="1"/>
          </p:cNvSpPr>
          <p:nvPr/>
        </p:nvSpPr>
        <p:spPr bwMode="auto">
          <a:xfrm>
            <a:off x="4262438" y="324326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103" name="Rectangle 46"/>
          <p:cNvSpPr>
            <a:spLocks noChangeArrowheads="1"/>
          </p:cNvSpPr>
          <p:nvPr/>
        </p:nvSpPr>
        <p:spPr bwMode="auto">
          <a:xfrm>
            <a:off x="4271963" y="3690938"/>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a:t>
            </a:r>
            <a:r>
              <a:rPr lang="en-US" dirty="0"/>
              <a:t>)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104" name="Rectangle 47"/>
          <p:cNvSpPr>
            <a:spLocks noChangeArrowheads="1"/>
          </p:cNvSpPr>
          <p:nvPr/>
        </p:nvSpPr>
        <p:spPr bwMode="auto">
          <a:xfrm>
            <a:off x="4262438" y="4176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(.25)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105" name="Rectangle 48"/>
          <p:cNvSpPr>
            <a:spLocks noChangeArrowheads="1"/>
          </p:cNvSpPr>
          <p:nvPr/>
        </p:nvSpPr>
        <p:spPr bwMode="auto">
          <a:xfrm>
            <a:off x="4262438" y="47101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106" name="Rectangle 49"/>
          <p:cNvSpPr>
            <a:spLocks noChangeArrowheads="1"/>
          </p:cNvSpPr>
          <p:nvPr/>
        </p:nvSpPr>
        <p:spPr bwMode="auto">
          <a:xfrm>
            <a:off x="4262438" y="51673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(.50)</a:t>
            </a:r>
            <a:r>
              <a:rPr lang="en-US" baseline="30000" dirty="0"/>
              <a:t> </a:t>
            </a:r>
            <a:r>
              <a:rPr lang="en-US" baseline="30000" dirty="0" smtClean="0"/>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107" name="Rectangle 50"/>
          <p:cNvSpPr>
            <a:spLocks noChangeArrowheads="1"/>
          </p:cNvSpPr>
          <p:nvPr/>
        </p:nvSpPr>
        <p:spPr bwMode="auto">
          <a:xfrm>
            <a:off x="4262438" y="5624513"/>
            <a:ext cx="111248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a:t>
            </a:r>
            <a:r>
              <a:rPr lang="en-US" baseline="30000" dirty="0" smtClean="0"/>
              <a:t>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$3.5</a:t>
            </a:r>
            <a:endParaRPr lang="en-US" dirty="0">
              <a:effectLst>
                <a:outerShdw blurRad="38100" dist="38100" dir="2700000" algn="tl">
                  <a:srgbClr val="C0C0C0"/>
                </a:outerShdw>
              </a:effectLst>
            </a:endParaRPr>
          </a:p>
        </p:txBody>
      </p:sp>
      <p:sp>
        <p:nvSpPr>
          <p:cNvPr id="108" name="Line 51"/>
          <p:cNvSpPr>
            <a:spLocks noChangeShapeType="1"/>
          </p:cNvSpPr>
          <p:nvPr/>
        </p:nvSpPr>
        <p:spPr bwMode="auto">
          <a:xfrm>
            <a:off x="6219825" y="1843088"/>
            <a:ext cx="0" cy="4557712"/>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9" name="Line 52"/>
          <p:cNvSpPr>
            <a:spLocks noChangeShapeType="1"/>
          </p:cNvSpPr>
          <p:nvPr/>
        </p:nvSpPr>
        <p:spPr bwMode="auto">
          <a:xfrm>
            <a:off x="54102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0" name="Line 53"/>
          <p:cNvSpPr>
            <a:spLocks noChangeShapeType="1"/>
          </p:cNvSpPr>
          <p:nvPr/>
        </p:nvSpPr>
        <p:spPr bwMode="auto">
          <a:xfrm flipH="1">
            <a:off x="3810000" y="6400800"/>
            <a:ext cx="7620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1" name="Oval 55"/>
          <p:cNvSpPr>
            <a:spLocks noChangeArrowheads="1"/>
          </p:cNvSpPr>
          <p:nvPr/>
        </p:nvSpPr>
        <p:spPr bwMode="auto">
          <a:xfrm>
            <a:off x="6111875" y="20256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2" name="Oval 56"/>
          <p:cNvSpPr>
            <a:spLocks noChangeArrowheads="1"/>
          </p:cNvSpPr>
          <p:nvPr/>
        </p:nvSpPr>
        <p:spPr bwMode="auto">
          <a:xfrm>
            <a:off x="6111875" y="24828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3" name="Oval 57"/>
          <p:cNvSpPr>
            <a:spLocks noChangeArrowheads="1"/>
          </p:cNvSpPr>
          <p:nvPr/>
        </p:nvSpPr>
        <p:spPr bwMode="auto">
          <a:xfrm>
            <a:off x="6116638" y="2940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4" name="Oval 58"/>
          <p:cNvSpPr>
            <a:spLocks noChangeArrowheads="1"/>
          </p:cNvSpPr>
          <p:nvPr/>
        </p:nvSpPr>
        <p:spPr bwMode="auto">
          <a:xfrm>
            <a:off x="6111875" y="3544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5" name="Oval 59"/>
          <p:cNvSpPr>
            <a:spLocks noChangeArrowheads="1"/>
          </p:cNvSpPr>
          <p:nvPr/>
        </p:nvSpPr>
        <p:spPr bwMode="auto">
          <a:xfrm>
            <a:off x="6111875" y="398780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6" name="Oval 60"/>
          <p:cNvSpPr>
            <a:spLocks noChangeArrowheads="1"/>
          </p:cNvSpPr>
          <p:nvPr/>
        </p:nvSpPr>
        <p:spPr bwMode="auto">
          <a:xfrm>
            <a:off x="6111875" y="4464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7" name="Oval 61"/>
          <p:cNvSpPr>
            <a:spLocks noChangeArrowheads="1"/>
          </p:cNvSpPr>
          <p:nvPr/>
        </p:nvSpPr>
        <p:spPr bwMode="auto">
          <a:xfrm>
            <a:off x="6111875" y="49974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8" name="Oval 62"/>
          <p:cNvSpPr>
            <a:spLocks noChangeArrowheads="1"/>
          </p:cNvSpPr>
          <p:nvPr/>
        </p:nvSpPr>
        <p:spPr bwMode="auto">
          <a:xfrm>
            <a:off x="6116638" y="5449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9" name="Oval 63"/>
          <p:cNvSpPr>
            <a:spLocks noChangeArrowheads="1"/>
          </p:cNvSpPr>
          <p:nvPr/>
        </p:nvSpPr>
        <p:spPr bwMode="auto">
          <a:xfrm>
            <a:off x="6111875" y="5902325"/>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Tree>
    <p:extLst>
      <p:ext uri="{BB962C8B-B14F-4D97-AF65-F5344CB8AC3E}">
        <p14:creationId xmlns:p14="http://schemas.microsoft.com/office/powerpoint/2010/main" xmlns="" val="336856964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Grp="1" noChangeArrowheads="1"/>
          </p:cNvSpPr>
          <p:nvPr>
            <p:ph type="title"/>
          </p:nvPr>
        </p:nvSpPr>
        <p:spPr>
          <a:noFill/>
          <a:ln/>
        </p:spPr>
        <p:txBody>
          <a:bodyPr>
            <a:normAutofit/>
          </a:bodyPr>
          <a:lstStyle/>
          <a:p>
            <a:pPr algn="l"/>
            <a:r>
              <a:rPr lang="en-US" sz="4000" b="1" dirty="0"/>
              <a:t>Project Abandonment</a:t>
            </a:r>
          </a:p>
        </p:txBody>
      </p:sp>
      <p:sp>
        <p:nvSpPr>
          <p:cNvPr id="55" name="AutoShape 9"/>
          <p:cNvSpPr>
            <a:spLocks noChangeArrowheads="1"/>
          </p:cNvSpPr>
          <p:nvPr/>
        </p:nvSpPr>
        <p:spPr bwMode="auto">
          <a:xfrm>
            <a:off x="539750" y="3816350"/>
            <a:ext cx="1130300" cy="520700"/>
          </a:xfrm>
          <a:prstGeom prst="octagon">
            <a:avLst>
              <a:gd name="adj" fmla="val 29282"/>
            </a:avLst>
          </a:prstGeom>
          <a:solidFill>
            <a:schemeClr val="bg1"/>
          </a:solidFill>
          <a:ln w="12700">
            <a:solidFill>
              <a:srgbClr val="000000"/>
            </a:solidFill>
            <a:miter lim="800000"/>
            <a:headEnd/>
            <a:tailEnd/>
          </a:ln>
          <a:effectLst/>
          <a:extLst/>
        </p:spPr>
        <p:txBody>
          <a:bodyPr wrap="none" anchor="ctr"/>
          <a:lstStyle/>
          <a:p>
            <a:endParaRPr lang="en-US"/>
          </a:p>
        </p:txBody>
      </p:sp>
      <p:sp>
        <p:nvSpPr>
          <p:cNvPr id="56" name="Line 2"/>
          <p:cNvSpPr>
            <a:spLocks noChangeShapeType="1"/>
          </p:cNvSpPr>
          <p:nvPr/>
        </p:nvSpPr>
        <p:spPr bwMode="auto">
          <a:xfrm>
            <a:off x="3805238" y="1838325"/>
            <a:ext cx="4762" cy="4562475"/>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7" name="Line 3"/>
          <p:cNvSpPr>
            <a:spLocks noChangeShapeType="1"/>
          </p:cNvSpPr>
          <p:nvPr/>
        </p:nvSpPr>
        <p:spPr bwMode="auto">
          <a:xfrm>
            <a:off x="1062038" y="1833563"/>
            <a:ext cx="4762" cy="4567237"/>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8" name="Rectangle 9"/>
          <p:cNvSpPr>
            <a:spLocks noChangeArrowheads="1"/>
          </p:cNvSpPr>
          <p:nvPr/>
        </p:nvSpPr>
        <p:spPr bwMode="auto">
          <a:xfrm>
            <a:off x="773879" y="3888604"/>
            <a:ext cx="662042"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59" name="Oval 10"/>
          <p:cNvSpPr>
            <a:spLocks noChangeArrowheads="1"/>
          </p:cNvSpPr>
          <p:nvPr/>
        </p:nvSpPr>
        <p:spPr bwMode="auto">
          <a:xfrm>
            <a:off x="3587750" y="23685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60" name="Oval 11"/>
          <p:cNvSpPr>
            <a:spLocks noChangeArrowheads="1"/>
          </p:cNvSpPr>
          <p:nvPr/>
        </p:nvSpPr>
        <p:spPr bwMode="auto">
          <a:xfrm>
            <a:off x="3587750" y="53403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61" name="Oval 12"/>
          <p:cNvSpPr>
            <a:spLocks noChangeArrowheads="1"/>
          </p:cNvSpPr>
          <p:nvPr/>
        </p:nvSpPr>
        <p:spPr bwMode="auto">
          <a:xfrm>
            <a:off x="3597275" y="3854450"/>
            <a:ext cx="444500" cy="4445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62" name="Line 13"/>
          <p:cNvSpPr>
            <a:spLocks noChangeShapeType="1"/>
          </p:cNvSpPr>
          <p:nvPr/>
        </p:nvSpPr>
        <p:spPr bwMode="auto">
          <a:xfrm>
            <a:off x="1676400" y="4086225"/>
            <a:ext cx="19050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3" name="Line 14"/>
          <p:cNvSpPr>
            <a:spLocks noChangeShapeType="1"/>
          </p:cNvSpPr>
          <p:nvPr/>
        </p:nvSpPr>
        <p:spPr bwMode="auto">
          <a:xfrm>
            <a:off x="1828800" y="2590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 name="Line 15"/>
          <p:cNvSpPr>
            <a:spLocks noChangeShapeType="1"/>
          </p:cNvSpPr>
          <p:nvPr/>
        </p:nvSpPr>
        <p:spPr bwMode="auto">
          <a:xfrm flipH="1">
            <a:off x="1143000" y="25908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5" name="Rectangle 16"/>
          <p:cNvSpPr>
            <a:spLocks noChangeArrowheads="1"/>
          </p:cNvSpPr>
          <p:nvPr/>
        </p:nvSpPr>
        <p:spPr bwMode="auto">
          <a:xfrm>
            <a:off x="1738313" y="2195513"/>
            <a:ext cx="198131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$1+1.5 = 2.5</a:t>
            </a:r>
            <a:endParaRPr lang="en-US" dirty="0">
              <a:effectLst>
                <a:outerShdw blurRad="38100" dist="38100" dir="2700000" algn="tl">
                  <a:srgbClr val="C0C0C0"/>
                </a:outerShdw>
              </a:effectLst>
            </a:endParaRPr>
          </a:p>
        </p:txBody>
      </p:sp>
      <p:sp>
        <p:nvSpPr>
          <p:cNvPr id="66" name="Line 17"/>
          <p:cNvSpPr>
            <a:spLocks noChangeShapeType="1"/>
          </p:cNvSpPr>
          <p:nvPr/>
        </p:nvSpPr>
        <p:spPr bwMode="auto">
          <a:xfrm>
            <a:off x="1828800" y="5562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7" name="Line 18"/>
          <p:cNvSpPr>
            <a:spLocks noChangeShapeType="1"/>
          </p:cNvSpPr>
          <p:nvPr/>
        </p:nvSpPr>
        <p:spPr bwMode="auto">
          <a:xfrm flipH="1" flipV="1">
            <a:off x="1143000" y="4343400"/>
            <a:ext cx="685800" cy="12192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8" name="Rectangle 19"/>
          <p:cNvSpPr>
            <a:spLocks noChangeArrowheads="1"/>
          </p:cNvSpPr>
          <p:nvPr/>
        </p:nvSpPr>
        <p:spPr bwMode="auto">
          <a:xfrm>
            <a:off x="1662113" y="5167313"/>
            <a:ext cx="11902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dirty="0"/>
              <a:t> (</a:t>
            </a:r>
            <a:r>
              <a:rPr lang="en-US" dirty="0">
                <a:effectLst>
                  <a:outerShdw blurRad="38100" dist="38100" dir="2700000" algn="tl">
                    <a:srgbClr val="C0C0C0"/>
                  </a:outerShdw>
                </a:effectLst>
              </a:rPr>
              <a:t>.</a:t>
            </a:r>
            <a:r>
              <a:rPr lang="en-US" dirty="0" smtClean="0">
                <a:effectLst>
                  <a:outerShdw blurRad="38100" dist="38100" dir="2700000" algn="tl">
                    <a:srgbClr val="C0C0C0"/>
                  </a:outerShdw>
                </a:effectLst>
              </a:rPr>
              <a:t>25</a:t>
            </a:r>
            <a:r>
              <a:rPr lang="en-US" dirty="0" smtClean="0"/>
              <a:t>)    </a:t>
            </a:r>
            <a:r>
              <a:rPr lang="en-US" dirty="0" smtClean="0">
                <a:effectLst>
                  <a:outerShdw blurRad="38100" dist="38100" dir="2700000" algn="tl">
                    <a:srgbClr val="C0C0C0"/>
                  </a:outerShdw>
                </a:effectLst>
              </a:rPr>
              <a:t>$3</a:t>
            </a:r>
            <a:endParaRPr lang="en-US" dirty="0">
              <a:effectLst>
                <a:outerShdw blurRad="38100" dist="38100" dir="2700000" algn="tl">
                  <a:srgbClr val="C0C0C0"/>
                </a:outerShdw>
              </a:effectLst>
            </a:endParaRPr>
          </a:p>
        </p:txBody>
      </p:sp>
      <p:sp>
        <p:nvSpPr>
          <p:cNvPr id="69" name="Rectangle 20"/>
          <p:cNvSpPr>
            <a:spLocks noChangeArrowheads="1"/>
          </p:cNvSpPr>
          <p:nvPr/>
        </p:nvSpPr>
        <p:spPr bwMode="auto">
          <a:xfrm>
            <a:off x="1738313" y="3643313"/>
            <a:ext cx="111408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a:t>
            </a:r>
            <a:r>
              <a:rPr lang="en-US" dirty="0">
                <a:effectLst>
                  <a:outerShdw blurRad="38100" dist="38100" dir="2700000" algn="tl">
                    <a:srgbClr val="C0C0C0"/>
                  </a:outerShdw>
                </a:effectLst>
              </a:rPr>
              <a:t>5</a:t>
            </a:r>
            <a:r>
              <a:rPr lang="en-US" dirty="0" smtClean="0">
                <a:effectLst>
                  <a:outerShdw blurRad="38100" dist="38100" dir="2700000" algn="tl">
                    <a:srgbClr val="C0C0C0"/>
                  </a:outerShdw>
                </a:effectLst>
              </a:rPr>
              <a:t>0</a:t>
            </a:r>
            <a:r>
              <a:rPr lang="en-US" dirty="0"/>
              <a:t>)     </a:t>
            </a:r>
            <a:r>
              <a:rPr lang="en-US" dirty="0" smtClean="0">
                <a:effectLst>
                  <a:outerShdw blurRad="38100" dist="38100" dir="2700000" algn="tl">
                    <a:srgbClr val="C0C0C0"/>
                  </a:outerShdw>
                </a:effectLst>
              </a:rPr>
              <a:t>$2</a:t>
            </a:r>
            <a:endParaRPr lang="en-US" dirty="0">
              <a:effectLst>
                <a:outerShdw blurRad="38100" dist="38100" dir="2700000" algn="tl">
                  <a:srgbClr val="C0C0C0"/>
                </a:outerShdw>
              </a:effectLst>
            </a:endParaRPr>
          </a:p>
        </p:txBody>
      </p:sp>
      <p:sp>
        <p:nvSpPr>
          <p:cNvPr id="70" name="Line 22"/>
          <p:cNvSpPr>
            <a:spLocks noChangeShapeType="1"/>
          </p:cNvSpPr>
          <p:nvPr/>
        </p:nvSpPr>
        <p:spPr bwMode="auto">
          <a:xfrm flipH="1">
            <a:off x="1066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1" name="Line 23"/>
          <p:cNvSpPr>
            <a:spLocks noChangeShapeType="1"/>
          </p:cNvSpPr>
          <p:nvPr/>
        </p:nvSpPr>
        <p:spPr bwMode="auto">
          <a:xfrm>
            <a:off x="29718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2" name="Rectangle 24"/>
          <p:cNvSpPr>
            <a:spLocks noChangeArrowheads="1"/>
          </p:cNvSpPr>
          <p:nvPr/>
        </p:nvSpPr>
        <p:spPr bwMode="auto">
          <a:xfrm>
            <a:off x="3643313" y="2393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1</a:t>
            </a:r>
          </a:p>
        </p:txBody>
      </p:sp>
      <p:sp>
        <p:nvSpPr>
          <p:cNvPr id="73" name="Rectangle 25"/>
          <p:cNvSpPr>
            <a:spLocks noChangeArrowheads="1"/>
          </p:cNvSpPr>
          <p:nvPr/>
        </p:nvSpPr>
        <p:spPr bwMode="auto">
          <a:xfrm>
            <a:off x="3643313" y="39179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2</a:t>
            </a:r>
          </a:p>
        </p:txBody>
      </p:sp>
      <p:sp>
        <p:nvSpPr>
          <p:cNvPr id="74" name="Rectangle 26"/>
          <p:cNvSpPr>
            <a:spLocks noChangeArrowheads="1"/>
          </p:cNvSpPr>
          <p:nvPr/>
        </p:nvSpPr>
        <p:spPr bwMode="auto">
          <a:xfrm>
            <a:off x="3643313" y="5365750"/>
            <a:ext cx="322262" cy="393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effectLst>
                  <a:outerShdw blurRad="38100" dist="38100" dir="2700000" algn="tl">
                    <a:srgbClr val="C0C0C0"/>
                  </a:outerShdw>
                </a:effectLst>
              </a:rPr>
              <a:t>3</a:t>
            </a:r>
          </a:p>
        </p:txBody>
      </p:sp>
      <p:sp>
        <p:nvSpPr>
          <p:cNvPr id="75" name="Line 27"/>
          <p:cNvSpPr>
            <a:spLocks noChangeShapeType="1"/>
          </p:cNvSpPr>
          <p:nvPr/>
        </p:nvSpPr>
        <p:spPr bwMode="auto">
          <a:xfrm>
            <a:off x="4038600" y="25908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0" name="Rectangle 32"/>
          <p:cNvSpPr>
            <a:spLocks noChangeArrowheads="1"/>
          </p:cNvSpPr>
          <p:nvPr/>
        </p:nvSpPr>
        <p:spPr bwMode="auto">
          <a:xfrm>
            <a:off x="4252913" y="2195513"/>
            <a:ext cx="955391"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(.10)  </a:t>
            </a:r>
            <a:r>
              <a:rPr lang="en-US" dirty="0" smtClean="0">
                <a:effectLst>
                  <a:outerShdw blurRad="38100" dist="38100" dir="2700000" algn="tl">
                    <a:srgbClr val="C0C0C0"/>
                  </a:outerShdw>
                </a:effectLst>
              </a:rPr>
              <a:t>$0</a:t>
            </a:r>
            <a:endParaRPr lang="en-US" dirty="0">
              <a:effectLst>
                <a:outerShdw blurRad="38100" dist="38100" dir="2700000" algn="tl">
                  <a:srgbClr val="C0C0C0"/>
                </a:outerShdw>
              </a:effectLst>
            </a:endParaRPr>
          </a:p>
        </p:txBody>
      </p:sp>
      <p:sp>
        <p:nvSpPr>
          <p:cNvPr id="83" name="Line 35"/>
          <p:cNvSpPr>
            <a:spLocks noChangeShapeType="1"/>
          </p:cNvSpPr>
          <p:nvPr/>
        </p:nvSpPr>
        <p:spPr bwMode="auto">
          <a:xfrm>
            <a:off x="4057650" y="409575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4" name="Line 36"/>
          <p:cNvSpPr>
            <a:spLocks noChangeShapeType="1"/>
          </p:cNvSpPr>
          <p:nvPr/>
        </p:nvSpPr>
        <p:spPr bwMode="auto">
          <a:xfrm>
            <a:off x="4038600" y="5562600"/>
            <a:ext cx="20574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5" name="Line 37"/>
          <p:cNvSpPr>
            <a:spLocks noChangeShapeType="1"/>
          </p:cNvSpPr>
          <p:nvPr/>
        </p:nvSpPr>
        <p:spPr bwMode="auto">
          <a:xfrm flipH="1" flipV="1">
            <a:off x="3962400" y="42672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6" name="Line 38"/>
          <p:cNvSpPr>
            <a:spLocks noChangeShapeType="1"/>
          </p:cNvSpPr>
          <p:nvPr/>
        </p:nvSpPr>
        <p:spPr bwMode="auto">
          <a:xfrm flipH="1">
            <a:off x="4000500" y="36576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7" name="Line 39"/>
          <p:cNvSpPr>
            <a:spLocks noChangeShapeType="1"/>
          </p:cNvSpPr>
          <p:nvPr/>
        </p:nvSpPr>
        <p:spPr bwMode="auto">
          <a:xfrm flipH="1">
            <a:off x="3962400" y="51054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8" name="Line 40"/>
          <p:cNvSpPr>
            <a:spLocks noChangeShapeType="1"/>
          </p:cNvSpPr>
          <p:nvPr/>
        </p:nvSpPr>
        <p:spPr bwMode="auto">
          <a:xfrm flipH="1" flipV="1">
            <a:off x="3962400" y="5715000"/>
            <a:ext cx="381000" cy="30480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9" name="Line 41"/>
          <p:cNvSpPr>
            <a:spLocks noChangeShapeType="1"/>
          </p:cNvSpPr>
          <p:nvPr/>
        </p:nvSpPr>
        <p:spPr bwMode="auto">
          <a:xfrm>
            <a:off x="4381500" y="36576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0" name="Line 42"/>
          <p:cNvSpPr>
            <a:spLocks noChangeShapeType="1"/>
          </p:cNvSpPr>
          <p:nvPr/>
        </p:nvSpPr>
        <p:spPr bwMode="auto">
          <a:xfrm>
            <a:off x="4343400" y="45720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1" name="Line 43"/>
          <p:cNvSpPr>
            <a:spLocks noChangeShapeType="1"/>
          </p:cNvSpPr>
          <p:nvPr/>
        </p:nvSpPr>
        <p:spPr bwMode="auto">
          <a:xfrm>
            <a:off x="4343400" y="51054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2" name="Line 44"/>
          <p:cNvSpPr>
            <a:spLocks noChangeShapeType="1"/>
          </p:cNvSpPr>
          <p:nvPr/>
        </p:nvSpPr>
        <p:spPr bwMode="auto">
          <a:xfrm>
            <a:off x="4343400" y="6019800"/>
            <a:ext cx="1752600" cy="0"/>
          </a:xfrm>
          <a:prstGeom prst="line">
            <a:avLst/>
          </a:prstGeom>
          <a:noFill/>
          <a:ln w="25400">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93" name="Rectangle 45"/>
          <p:cNvSpPr>
            <a:spLocks noChangeArrowheads="1"/>
          </p:cNvSpPr>
          <p:nvPr/>
        </p:nvSpPr>
        <p:spPr bwMode="auto">
          <a:xfrm>
            <a:off x="4262438" y="324326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$1.0</a:t>
            </a:r>
            <a:endParaRPr lang="en-US" dirty="0">
              <a:effectLst>
                <a:outerShdw blurRad="38100" dist="38100" dir="2700000" algn="tl">
                  <a:srgbClr val="C0C0C0"/>
                </a:outerShdw>
              </a:effectLst>
            </a:endParaRPr>
          </a:p>
        </p:txBody>
      </p:sp>
      <p:sp>
        <p:nvSpPr>
          <p:cNvPr id="94" name="Rectangle 46"/>
          <p:cNvSpPr>
            <a:spLocks noChangeArrowheads="1"/>
          </p:cNvSpPr>
          <p:nvPr/>
        </p:nvSpPr>
        <p:spPr bwMode="auto">
          <a:xfrm>
            <a:off x="4271963" y="3690938"/>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(.50</a:t>
            </a:r>
            <a:r>
              <a:rPr lang="en-US" dirty="0"/>
              <a:t>)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95" name="Rectangle 47"/>
          <p:cNvSpPr>
            <a:spLocks noChangeArrowheads="1"/>
          </p:cNvSpPr>
          <p:nvPr/>
        </p:nvSpPr>
        <p:spPr bwMode="auto">
          <a:xfrm>
            <a:off x="4262438" y="41767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(.25)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96" name="Rectangle 48"/>
          <p:cNvSpPr>
            <a:spLocks noChangeArrowheads="1"/>
          </p:cNvSpPr>
          <p:nvPr/>
        </p:nvSpPr>
        <p:spPr bwMode="auto">
          <a:xfrm>
            <a:off x="4262438" y="47101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  </a:t>
            </a:r>
            <a:r>
              <a:rPr lang="en-US" dirty="0" smtClean="0">
                <a:effectLst>
                  <a:outerShdw blurRad="38100" dist="38100" dir="2700000" algn="tl">
                    <a:srgbClr val="C0C0C0"/>
                  </a:outerShdw>
                </a:effectLst>
              </a:rPr>
              <a:t>$2.0</a:t>
            </a:r>
            <a:endParaRPr lang="en-US" dirty="0">
              <a:effectLst>
                <a:outerShdw blurRad="38100" dist="38100" dir="2700000" algn="tl">
                  <a:srgbClr val="C0C0C0"/>
                </a:outerShdw>
              </a:effectLst>
            </a:endParaRPr>
          </a:p>
        </p:txBody>
      </p:sp>
      <p:sp>
        <p:nvSpPr>
          <p:cNvPr id="97" name="Rectangle 49"/>
          <p:cNvSpPr>
            <a:spLocks noChangeArrowheads="1"/>
          </p:cNvSpPr>
          <p:nvPr/>
        </p:nvSpPr>
        <p:spPr bwMode="auto">
          <a:xfrm>
            <a:off x="4262438" y="5167313"/>
            <a:ext cx="1130119"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a:t>(.50)</a:t>
            </a:r>
            <a:r>
              <a:rPr lang="en-US" baseline="30000" dirty="0"/>
              <a:t> </a:t>
            </a:r>
            <a:r>
              <a:rPr lang="en-US" baseline="30000" dirty="0" smtClean="0"/>
              <a:t>  </a:t>
            </a:r>
            <a:r>
              <a:rPr lang="en-US" dirty="0" smtClean="0">
                <a:effectLst>
                  <a:outerShdw blurRad="38100" dist="38100" dir="2700000" algn="tl">
                    <a:srgbClr val="C0C0C0"/>
                  </a:outerShdw>
                </a:effectLst>
              </a:rPr>
              <a:t>$3.0</a:t>
            </a:r>
            <a:endParaRPr lang="en-US" dirty="0">
              <a:effectLst>
                <a:outerShdw blurRad="38100" dist="38100" dir="2700000" algn="tl">
                  <a:srgbClr val="C0C0C0"/>
                </a:outerShdw>
              </a:effectLst>
            </a:endParaRPr>
          </a:p>
        </p:txBody>
      </p:sp>
      <p:sp>
        <p:nvSpPr>
          <p:cNvPr id="98" name="Rectangle 50"/>
          <p:cNvSpPr>
            <a:spLocks noChangeArrowheads="1"/>
          </p:cNvSpPr>
          <p:nvPr/>
        </p:nvSpPr>
        <p:spPr bwMode="auto">
          <a:xfrm>
            <a:off x="4262438" y="5624513"/>
            <a:ext cx="1112485"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dirty="0" smtClean="0"/>
              <a:t>(.25)</a:t>
            </a:r>
            <a:r>
              <a:rPr lang="en-US" baseline="30000" dirty="0" smtClean="0"/>
              <a:t> </a:t>
            </a:r>
            <a:r>
              <a:rPr lang="en-US" dirty="0">
                <a:effectLst>
                  <a:outerShdw blurRad="38100" dist="38100" dir="2700000" algn="tl">
                    <a:srgbClr val="C0C0C0"/>
                  </a:outerShdw>
                </a:effectLst>
              </a:rPr>
              <a:t> </a:t>
            </a:r>
            <a:r>
              <a:rPr lang="en-US" dirty="0" smtClean="0">
                <a:effectLst>
                  <a:outerShdw blurRad="38100" dist="38100" dir="2700000" algn="tl">
                    <a:srgbClr val="C0C0C0"/>
                  </a:outerShdw>
                </a:effectLst>
              </a:rPr>
              <a:t>$3.5</a:t>
            </a:r>
            <a:endParaRPr lang="en-US" dirty="0">
              <a:effectLst>
                <a:outerShdw blurRad="38100" dist="38100" dir="2700000" algn="tl">
                  <a:srgbClr val="C0C0C0"/>
                </a:outerShdw>
              </a:effectLst>
            </a:endParaRPr>
          </a:p>
        </p:txBody>
      </p:sp>
      <p:sp>
        <p:nvSpPr>
          <p:cNvPr id="99" name="Line 51"/>
          <p:cNvSpPr>
            <a:spLocks noChangeShapeType="1"/>
          </p:cNvSpPr>
          <p:nvPr/>
        </p:nvSpPr>
        <p:spPr bwMode="auto">
          <a:xfrm>
            <a:off x="6219825" y="1843088"/>
            <a:ext cx="0" cy="4557712"/>
          </a:xfrm>
          <a:prstGeom prst="line">
            <a:avLst/>
          </a:prstGeom>
          <a:noFill/>
          <a:ln w="127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0" name="Line 52"/>
          <p:cNvSpPr>
            <a:spLocks noChangeShapeType="1"/>
          </p:cNvSpPr>
          <p:nvPr/>
        </p:nvSpPr>
        <p:spPr bwMode="auto">
          <a:xfrm>
            <a:off x="5410200" y="6400800"/>
            <a:ext cx="8382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1" name="Line 53"/>
          <p:cNvSpPr>
            <a:spLocks noChangeShapeType="1"/>
          </p:cNvSpPr>
          <p:nvPr/>
        </p:nvSpPr>
        <p:spPr bwMode="auto">
          <a:xfrm flipH="1">
            <a:off x="3810000" y="6400800"/>
            <a:ext cx="762000" cy="0"/>
          </a:xfrm>
          <a:prstGeom prst="line">
            <a:avLst/>
          </a:prstGeom>
          <a:noFill/>
          <a:ln w="1270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3" name="Oval 56"/>
          <p:cNvSpPr>
            <a:spLocks noChangeArrowheads="1"/>
          </p:cNvSpPr>
          <p:nvPr/>
        </p:nvSpPr>
        <p:spPr bwMode="auto">
          <a:xfrm>
            <a:off x="6111875" y="24828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05" name="Oval 58"/>
          <p:cNvSpPr>
            <a:spLocks noChangeArrowheads="1"/>
          </p:cNvSpPr>
          <p:nvPr/>
        </p:nvSpPr>
        <p:spPr bwMode="auto">
          <a:xfrm>
            <a:off x="6111875" y="3544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06" name="Oval 59"/>
          <p:cNvSpPr>
            <a:spLocks noChangeArrowheads="1"/>
          </p:cNvSpPr>
          <p:nvPr/>
        </p:nvSpPr>
        <p:spPr bwMode="auto">
          <a:xfrm>
            <a:off x="6111875" y="398780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07" name="Oval 60"/>
          <p:cNvSpPr>
            <a:spLocks noChangeArrowheads="1"/>
          </p:cNvSpPr>
          <p:nvPr/>
        </p:nvSpPr>
        <p:spPr bwMode="auto">
          <a:xfrm>
            <a:off x="6111875" y="44640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08" name="Oval 61"/>
          <p:cNvSpPr>
            <a:spLocks noChangeArrowheads="1"/>
          </p:cNvSpPr>
          <p:nvPr/>
        </p:nvSpPr>
        <p:spPr bwMode="auto">
          <a:xfrm>
            <a:off x="6111875" y="4997450"/>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09" name="Oval 62"/>
          <p:cNvSpPr>
            <a:spLocks noChangeArrowheads="1"/>
          </p:cNvSpPr>
          <p:nvPr/>
        </p:nvSpPr>
        <p:spPr bwMode="auto">
          <a:xfrm>
            <a:off x="6116638" y="5449888"/>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0" name="Oval 63"/>
          <p:cNvSpPr>
            <a:spLocks noChangeArrowheads="1"/>
          </p:cNvSpPr>
          <p:nvPr/>
        </p:nvSpPr>
        <p:spPr bwMode="auto">
          <a:xfrm>
            <a:off x="6111875" y="5902325"/>
            <a:ext cx="215900" cy="215900"/>
          </a:xfrm>
          <a:prstGeom prst="ellipse">
            <a:avLst/>
          </a:prstGeom>
          <a:solidFill>
            <a:schemeClr val="bg1"/>
          </a:solidFill>
          <a:ln w="12700">
            <a:solidFill>
              <a:srgbClr val="000000"/>
            </a:solidFill>
            <a:round/>
            <a:headEnd/>
            <a:tailEnd/>
          </a:ln>
          <a:effectLst/>
          <a:extLst/>
        </p:spPr>
        <p:txBody>
          <a:bodyPr wrap="none" anchor="ctr"/>
          <a:lstStyle/>
          <a:p>
            <a:endParaRPr lang="en-US"/>
          </a:p>
        </p:txBody>
      </p:sp>
      <p:sp>
        <p:nvSpPr>
          <p:cNvPr id="111" name="Rectangle 21"/>
          <p:cNvSpPr>
            <a:spLocks noChangeArrowheads="1"/>
          </p:cNvSpPr>
          <p:nvPr/>
        </p:nvSpPr>
        <p:spPr bwMode="auto">
          <a:xfrm>
            <a:off x="20431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dirty="0">
                <a:effectLst>
                  <a:outerShdw blurRad="38100" dist="38100" dir="2700000" algn="tl">
                    <a:srgbClr val="C0C0C0"/>
                  </a:outerShdw>
                </a:effectLst>
              </a:rPr>
              <a:t>Year 1</a:t>
            </a:r>
          </a:p>
        </p:txBody>
      </p:sp>
      <p:sp>
        <p:nvSpPr>
          <p:cNvPr id="112" name="Rectangle 54"/>
          <p:cNvSpPr>
            <a:spLocks noChangeArrowheads="1"/>
          </p:cNvSpPr>
          <p:nvPr/>
        </p:nvSpPr>
        <p:spPr bwMode="auto">
          <a:xfrm>
            <a:off x="4557713" y="6226175"/>
            <a:ext cx="754503" cy="3667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a:effectLst>
                  <a:outerShdw blurRad="38100" dist="38100" dir="2700000" algn="tl">
                    <a:srgbClr val="C0C0C0"/>
                  </a:outerShdw>
                </a:effectLst>
              </a:rPr>
              <a:t>Year 2</a:t>
            </a:r>
          </a:p>
        </p:txBody>
      </p:sp>
    </p:spTree>
    <p:extLst>
      <p:ext uri="{BB962C8B-B14F-4D97-AF65-F5344CB8AC3E}">
        <p14:creationId xmlns:p14="http://schemas.microsoft.com/office/powerpoint/2010/main" xmlns="" val="286442253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a:t>Project Abandonment</a:t>
            </a:r>
            <a:endParaRPr lang="en-US" sz="4000" dirty="0"/>
          </a:p>
        </p:txBody>
      </p:sp>
      <p:graphicFrame>
        <p:nvGraphicFramePr>
          <p:cNvPr id="3" name="Table 2"/>
          <p:cNvGraphicFramePr>
            <a:graphicFrameLocks noGrp="1"/>
          </p:cNvGraphicFramePr>
          <p:nvPr>
            <p:extLst>
              <p:ext uri="{D42A27DB-BD31-4B8C-83A1-F6EECF244321}">
                <p14:modId xmlns:p14="http://schemas.microsoft.com/office/powerpoint/2010/main" xmlns="" val="1066793214"/>
              </p:ext>
            </p:extLst>
          </p:nvPr>
        </p:nvGraphicFramePr>
        <p:xfrm>
          <a:off x="0" y="1219200"/>
          <a:ext cx="9144001" cy="5638800"/>
        </p:xfrm>
        <a:graphic>
          <a:graphicData uri="http://schemas.openxmlformats.org/drawingml/2006/table">
            <a:tbl>
              <a:tblPr>
                <a:tableStyleId>{5C22544A-7EE6-4342-B048-85BDC9FD1C3A}</a:tableStyleId>
              </a:tblPr>
              <a:tblGrid>
                <a:gridCol w="1139291"/>
                <a:gridCol w="1548725"/>
                <a:gridCol w="1157093"/>
                <a:gridCol w="1260291"/>
                <a:gridCol w="1143000"/>
                <a:gridCol w="1524000"/>
                <a:gridCol w="1371601"/>
              </a:tblGrid>
              <a:tr h="469900">
                <a:tc gridSpan="2">
                  <a:txBody>
                    <a:bodyPr/>
                    <a:lstStyle/>
                    <a:p>
                      <a:pPr algn="ctr" fontAlgn="b"/>
                      <a:r>
                        <a:rPr lang="en-US" sz="2400" u="none" strike="noStrike" dirty="0">
                          <a:effectLst/>
                        </a:rPr>
                        <a:t>Year 1</a:t>
                      </a:r>
                      <a:endParaRPr lang="en-US" sz="2400" b="0" i="0" u="none" strike="noStrike" dirty="0">
                        <a:solidFill>
                          <a:srgbClr val="000000"/>
                        </a:solidFill>
                        <a:effectLst/>
                        <a:latin typeface="Calibri"/>
                      </a:endParaRPr>
                    </a:p>
                  </a:txBody>
                  <a:tcPr marL="9525" marR="9525" marT="9525" marB="0" anchor="b"/>
                </a:tc>
                <a:tc hMerge="1">
                  <a:txBody>
                    <a:bodyPr/>
                    <a:lstStyle/>
                    <a:p>
                      <a:endParaRPr lang="en-US"/>
                    </a:p>
                  </a:txBody>
                  <a:tcPr/>
                </a:tc>
                <a:tc gridSpan="2">
                  <a:txBody>
                    <a:bodyPr/>
                    <a:lstStyle/>
                    <a:p>
                      <a:pPr algn="ctr" fontAlgn="b"/>
                      <a:r>
                        <a:rPr lang="en-US" sz="2400" u="none" strike="noStrike">
                          <a:effectLst/>
                        </a:rPr>
                        <a:t>Year 2</a:t>
                      </a:r>
                      <a:endParaRPr lang="en-US" sz="2400" b="0" i="0" u="none" strike="noStrike">
                        <a:solidFill>
                          <a:srgbClr val="000000"/>
                        </a:solidFill>
                        <a:effectLst/>
                        <a:latin typeface="Calibri"/>
                      </a:endParaRPr>
                    </a:p>
                  </a:txBody>
                  <a:tcPr marL="9525" marR="9525" marT="9525" marB="0" anchor="b"/>
                </a:tc>
                <a:tc hMerge="1">
                  <a:txBody>
                    <a:bodyPr/>
                    <a:lstStyle/>
                    <a:p>
                      <a:endParaRPr lang="en-US"/>
                    </a:p>
                  </a:txBody>
                  <a:tcPr/>
                </a:tc>
                <a:tc rowSpan="2">
                  <a:txBody>
                    <a:bodyPr/>
                    <a:lstStyle/>
                    <a:p>
                      <a:pPr algn="ctr" fontAlgn="ctr"/>
                      <a:r>
                        <a:rPr lang="en-US" sz="2400" u="none" strike="noStrike">
                          <a:effectLst/>
                        </a:rPr>
                        <a:t>Joint Pr (1,2)</a:t>
                      </a:r>
                      <a:endParaRPr lang="en-US" sz="2400" b="0" i="0" u="none" strike="noStrike">
                        <a:solidFill>
                          <a:srgbClr val="000000"/>
                        </a:solidFill>
                        <a:effectLst/>
                        <a:latin typeface="Calibri"/>
                      </a:endParaRPr>
                    </a:p>
                  </a:txBody>
                  <a:tcPr marL="9525" marR="9525" marT="9525" marB="0" anchor="ctr"/>
                </a:tc>
                <a:tc rowSpan="2">
                  <a:txBody>
                    <a:bodyPr/>
                    <a:lstStyle/>
                    <a:p>
                      <a:pPr algn="ctr" fontAlgn="ctr"/>
                      <a:r>
                        <a:rPr lang="en-US" sz="2400" u="none" strike="noStrike">
                          <a:effectLst/>
                        </a:rPr>
                        <a:t>NPV</a:t>
                      </a:r>
                      <a:endParaRPr lang="en-US" sz="2400" b="0" i="0" u="none" strike="noStrike">
                        <a:solidFill>
                          <a:srgbClr val="000000"/>
                        </a:solidFill>
                        <a:effectLst/>
                        <a:latin typeface="Calibri"/>
                      </a:endParaRPr>
                    </a:p>
                  </a:txBody>
                  <a:tcPr marL="9525" marR="9525" marT="9525" marB="0" anchor="ctr"/>
                </a:tc>
                <a:tc rowSpan="2">
                  <a:txBody>
                    <a:bodyPr/>
                    <a:lstStyle/>
                    <a:p>
                      <a:pPr algn="ctr" fontAlgn="ctr"/>
                      <a:r>
                        <a:rPr lang="en-US" sz="2400" u="none" strike="noStrike">
                          <a:effectLst/>
                        </a:rPr>
                        <a:t>Exp NPV</a:t>
                      </a:r>
                      <a:endParaRPr lang="en-US" sz="2400" b="0" i="0" u="none" strike="noStrike">
                        <a:solidFill>
                          <a:srgbClr val="000000"/>
                        </a:solidFill>
                        <a:effectLst/>
                        <a:latin typeface="Calibri"/>
                      </a:endParaRPr>
                    </a:p>
                  </a:txBody>
                  <a:tcPr marL="9525" marR="9525" marT="9525" marB="0" anchor="ctr"/>
                </a:tc>
              </a:tr>
              <a:tr h="469900">
                <a:tc>
                  <a:txBody>
                    <a:bodyPr/>
                    <a:lstStyle/>
                    <a:p>
                      <a:pPr algn="ctr" fontAlgn="b"/>
                      <a:r>
                        <a:rPr lang="en-US" sz="2400" u="none" strike="noStrike">
                          <a:effectLst/>
                        </a:rPr>
                        <a:t>P1</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a:effectLst/>
                        </a:rPr>
                        <a:t>CF 1</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a:effectLst/>
                        </a:rPr>
                        <a:t>P(2/1)</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dirty="0">
                          <a:effectLst/>
                        </a:rPr>
                        <a:t>CF 2</a:t>
                      </a:r>
                      <a:endParaRPr lang="en-US" sz="2400" b="0" i="0" u="none" strike="noStrike" dirty="0">
                        <a:solidFill>
                          <a:srgbClr val="000000"/>
                        </a:solidFill>
                        <a:effectLst/>
                        <a:latin typeface="Calibri"/>
                      </a:endParaRPr>
                    </a:p>
                  </a:txBody>
                  <a:tcPr marL="9525" marR="9525" marT="9525" marB="0" anchor="b"/>
                </a:tc>
                <a:tc vMerge="1">
                  <a:txBody>
                    <a:bodyPr/>
                    <a:lstStyle/>
                    <a:p>
                      <a:endParaRPr lang="en-US"/>
                    </a:p>
                  </a:txBody>
                  <a:tcPr/>
                </a:tc>
                <a:tc vMerge="1">
                  <a:txBody>
                    <a:bodyPr/>
                    <a:lstStyle/>
                    <a:p>
                      <a:endParaRPr lang="en-US"/>
                    </a:p>
                  </a:txBody>
                  <a:tcPr/>
                </a:tc>
                <a:tc vMerge="1">
                  <a:txBody>
                    <a:bodyPr/>
                    <a:lstStyle/>
                    <a:p>
                      <a:endParaRPr lang="en-US"/>
                    </a:p>
                  </a:txBody>
                  <a:tcPr/>
                </a:tc>
              </a:tr>
              <a:tr h="469900">
                <a:tc>
                  <a:txBody>
                    <a:bodyPr/>
                    <a:lstStyle/>
                    <a:p>
                      <a:pPr algn="ctr" fontAlgn="b"/>
                      <a:r>
                        <a:rPr lang="en-US" sz="2400" u="none" strike="noStrike">
                          <a:effectLst/>
                        </a:rPr>
                        <a:t>0.25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2,500,000</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a:effectLst/>
                        </a:rPr>
                        <a:t>1</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a:effectLst/>
                        </a:rPr>
                        <a:t>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-727273</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-181818</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 </a:t>
                      </a:r>
                      <a:r>
                        <a:rPr lang="en-US" sz="2400" u="none" strike="noStrike" dirty="0" smtClean="0">
                          <a:effectLst/>
                        </a:rPr>
                        <a:t>0</a:t>
                      </a:r>
                    </a:p>
                  </a:txBody>
                  <a:tcPr marL="9525" marR="9525" marT="9525" marB="0" anchor="b"/>
                </a:tc>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l"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 </a:t>
                      </a:r>
                      <a:r>
                        <a:rPr lang="en-US" sz="2400" u="none" strike="noStrike" dirty="0" smtClean="0">
                          <a:effectLst/>
                        </a:rPr>
                        <a:t>0</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l"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0.5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2,000,000</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chemeClr val="dk1"/>
                          </a:solidFill>
                          <a:effectLst/>
                          <a:latin typeface="+mn-lt"/>
                        </a:rPr>
                        <a:t>.25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1,000,000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0.125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-355372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-44421.5</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2,000,000</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chemeClr val="dk1"/>
                          </a:solidFill>
                          <a:effectLst/>
                          <a:latin typeface="+mn-lt"/>
                        </a:rPr>
                        <a:t>.5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2,000,000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471074.4</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117768.6</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2,000,000</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chemeClr val="dk1"/>
                          </a:solidFill>
                          <a:effectLst/>
                          <a:latin typeface="+mn-lt"/>
                        </a:rPr>
                        <a:t>.25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dirty="0">
                          <a:effectLst/>
                        </a:rPr>
                        <a:t>0.125</a:t>
                      </a:r>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u="none" strike="noStrike">
                          <a:effectLst/>
                        </a:rPr>
                        <a:t>1297521</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162190.1</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0.25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chemeClr val="dk1"/>
                          </a:solidFill>
                          <a:effectLst/>
                          <a:latin typeface="+mn-lt"/>
                        </a:rPr>
                        <a:t>.25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2,000,000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0.0625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1380165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86260.33</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chemeClr val="dk1"/>
                          </a:solidFill>
                          <a:effectLst/>
                          <a:latin typeface="+mn-lt"/>
                        </a:rPr>
                        <a:t>.5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0.125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2206612</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275826.4</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r>
                        <a:rPr lang="en-US" sz="2400" u="none" strike="noStrike">
                          <a:effectLst/>
                        </a:rPr>
                        <a:t> </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3,000,000</a:t>
                      </a:r>
                      <a:endParaRPr lang="en-US" sz="2400" b="0" i="0" u="none" strike="noStrike">
                        <a:solidFill>
                          <a:srgbClr val="000000"/>
                        </a:solidFill>
                        <a:effectLst/>
                        <a:latin typeface="Calibri"/>
                      </a:endParaRPr>
                    </a:p>
                  </a:txBody>
                  <a:tcPr marL="9525" marR="9525" marT="9525" marB="0" anchor="b"/>
                </a:tc>
                <a:tc>
                  <a:txBody>
                    <a:bodyPr/>
                    <a:lstStyle/>
                    <a:p>
                      <a:pPr algn="ctr" fontAlgn="b"/>
                      <a:r>
                        <a:rPr lang="en-US" sz="2400" b="0" i="0" u="none" strike="noStrike" dirty="0" smtClean="0">
                          <a:solidFill>
                            <a:schemeClr val="dk1"/>
                          </a:solidFill>
                          <a:effectLst/>
                          <a:latin typeface="+mn-lt"/>
                        </a:rPr>
                        <a:t>.25</a:t>
                      </a:r>
                      <a:endParaRPr lang="en-US" sz="2400" b="0" i="0" u="none" strike="noStrike" dirty="0">
                        <a:solidFill>
                          <a:srgbClr val="000000"/>
                        </a:solidFill>
                        <a:effectLst/>
                        <a:latin typeface="Calibri"/>
                      </a:endParaRPr>
                    </a:p>
                  </a:txBody>
                  <a:tcPr marL="9525" marR="9525" marT="9525" marB="0" anchor="b"/>
                </a:tc>
                <a:tc>
                  <a:txBody>
                    <a:bodyPr/>
                    <a:lstStyle/>
                    <a:p>
                      <a:pPr algn="ctr" fontAlgn="b"/>
                      <a:r>
                        <a:rPr lang="en-US" sz="2400" u="none" strike="noStrike">
                          <a:effectLst/>
                        </a:rPr>
                        <a:t>3,500,000</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0.0625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2619835</a:t>
                      </a:r>
                      <a:endParaRPr lang="en-US" sz="2400" b="0" i="0" u="none" strike="noStrike">
                        <a:solidFill>
                          <a:srgbClr val="000000"/>
                        </a:solidFill>
                        <a:effectLst/>
                        <a:latin typeface="Calibri"/>
                      </a:endParaRPr>
                    </a:p>
                  </a:txBody>
                  <a:tcPr marL="9525" marR="9525" marT="9525" marB="0" anchor="b"/>
                </a:tc>
                <a:tc>
                  <a:txBody>
                    <a:bodyPr/>
                    <a:lstStyle/>
                    <a:p>
                      <a:pPr algn="r" fontAlgn="b"/>
                      <a:r>
                        <a:rPr lang="en-US" sz="2400" u="none" strike="noStrike">
                          <a:effectLst/>
                        </a:rPr>
                        <a:t>163739.7</a:t>
                      </a:r>
                      <a:endParaRPr lang="en-US" sz="2400" b="0" i="0" u="none" strike="noStrike">
                        <a:solidFill>
                          <a:srgbClr val="000000"/>
                        </a:solidFill>
                        <a:effectLst/>
                        <a:latin typeface="Calibri"/>
                      </a:endParaRPr>
                    </a:p>
                  </a:txBody>
                  <a:tcPr marL="9525" marR="9525" marT="9525" marB="0" anchor="b"/>
                </a:tc>
              </a:tr>
              <a:tr h="469900">
                <a:tc>
                  <a:txBody>
                    <a:bodyPr/>
                    <a:lstStyle/>
                    <a:p>
                      <a:pPr algn="ctr" fontAlgn="b"/>
                      <a:endParaRPr lang="en-US" sz="2400" b="0" i="0" u="none" strike="noStrike" dirty="0">
                        <a:solidFill>
                          <a:srgbClr val="000000"/>
                        </a:solidFill>
                        <a:effectLst/>
                        <a:latin typeface="Calibri"/>
                      </a:endParaRPr>
                    </a:p>
                  </a:txBody>
                  <a:tcPr marL="9525" marR="9525" marT="9525" marB="0" anchor="b"/>
                </a:tc>
                <a:tc>
                  <a:txBody>
                    <a:bodyPr/>
                    <a:lstStyle/>
                    <a:p>
                      <a:pPr algn="l" fontAlgn="b"/>
                      <a:endParaRPr lang="en-US" sz="2400" b="0" i="0" u="none" strike="noStrike">
                        <a:solidFill>
                          <a:srgbClr val="000000"/>
                        </a:solidFill>
                        <a:effectLst/>
                        <a:latin typeface="Calibri"/>
                      </a:endParaRPr>
                    </a:p>
                  </a:txBody>
                  <a:tcPr marL="9525" marR="9525" marT="9525" marB="0" anchor="b"/>
                </a:tc>
                <a:tc>
                  <a:txBody>
                    <a:bodyPr/>
                    <a:lstStyle/>
                    <a:p>
                      <a:pPr algn="ctr" fontAlgn="b"/>
                      <a:endParaRPr lang="en-US" sz="2400" b="0" i="0" u="none" strike="noStrike" dirty="0">
                        <a:solidFill>
                          <a:srgbClr val="000000"/>
                        </a:solidFill>
                        <a:effectLst/>
                        <a:latin typeface="Calibri"/>
                      </a:endParaRPr>
                    </a:p>
                  </a:txBody>
                  <a:tcPr marL="9525" marR="9525" marT="9525" marB="0" anchor="b"/>
                </a:tc>
                <a:tc>
                  <a:txBody>
                    <a:bodyPr/>
                    <a:lstStyle/>
                    <a:p>
                      <a:pPr algn="ctr" fontAlgn="b"/>
                      <a:endParaRPr lang="en-US" sz="2400" b="0" i="0" u="none" strike="noStrike" dirty="0">
                        <a:solidFill>
                          <a:srgbClr val="000000"/>
                        </a:solidFill>
                        <a:effectLst/>
                        <a:latin typeface="Calibri"/>
                      </a:endParaRPr>
                    </a:p>
                  </a:txBody>
                  <a:tcPr marL="9525" marR="9525" marT="9525" marB="0" anchor="b"/>
                </a:tc>
                <a:tc>
                  <a:txBody>
                    <a:bodyPr/>
                    <a:lstStyle/>
                    <a:p>
                      <a:pPr algn="l" fontAlgn="b"/>
                      <a:endParaRPr lang="en-US" sz="2400" b="0" i="0" u="none" strike="noStrike">
                        <a:solidFill>
                          <a:srgbClr val="000000"/>
                        </a:solidFill>
                        <a:effectLst/>
                        <a:latin typeface="Calibri"/>
                      </a:endParaRPr>
                    </a:p>
                  </a:txBody>
                  <a:tcPr marL="9525" marR="9525" marT="9525" marB="0" anchor="b"/>
                </a:tc>
                <a:tc>
                  <a:txBody>
                    <a:bodyPr/>
                    <a:lstStyle/>
                    <a:p>
                      <a:pPr algn="l" fontAlgn="b"/>
                      <a:endParaRPr lang="en-US" sz="2400" b="0" i="0" u="none" strike="noStrike" dirty="0">
                        <a:solidFill>
                          <a:srgbClr val="000000"/>
                        </a:solidFill>
                        <a:effectLst/>
                        <a:latin typeface="Calibri"/>
                      </a:endParaRPr>
                    </a:p>
                  </a:txBody>
                  <a:tcPr marL="9525" marR="9525" marT="9525" marB="0" anchor="b"/>
                </a:tc>
                <a:tc>
                  <a:txBody>
                    <a:bodyPr/>
                    <a:lstStyle/>
                    <a:p>
                      <a:pPr algn="r" fontAlgn="b"/>
                      <a:r>
                        <a:rPr lang="en-US" sz="2400" b="1" u="none" strike="noStrike" dirty="0" smtClean="0">
                          <a:effectLst/>
                        </a:rPr>
                        <a:t>579546</a:t>
                      </a:r>
                      <a:endParaRPr lang="en-US" sz="2400" b="1"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xmlns="" val="12310398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4"/>
          <p:cNvSpPr>
            <a:spLocks noGrp="1" noChangeArrowheads="1"/>
          </p:cNvSpPr>
          <p:nvPr>
            <p:ph type="title"/>
          </p:nvPr>
        </p:nvSpPr>
        <p:spPr>
          <a:xfrm>
            <a:off x="516194" y="228600"/>
            <a:ext cx="8610600" cy="1371600"/>
          </a:xfrm>
          <a:noFill/>
          <a:ln/>
        </p:spPr>
        <p:txBody>
          <a:bodyPr>
            <a:normAutofit/>
          </a:bodyPr>
          <a:lstStyle/>
          <a:p>
            <a:pPr algn="l"/>
            <a:r>
              <a:rPr lang="en-US" sz="4000" b="1" dirty="0"/>
              <a:t>Summary of the </a:t>
            </a:r>
            <a:r>
              <a:rPr lang="en-US" sz="4000" b="1" dirty="0" smtClean="0"/>
              <a:t>Addition of </a:t>
            </a:r>
            <a:r>
              <a:rPr lang="en-US" sz="4000" b="1" dirty="0"/>
              <a:t>the </a:t>
            </a:r>
            <a:r>
              <a:rPr lang="en-US" sz="4000" b="1" dirty="0" smtClean="0"/>
              <a:t>Abandonment </a:t>
            </a:r>
            <a:r>
              <a:rPr lang="en-US" sz="4000" b="1" dirty="0"/>
              <a:t>Option</a:t>
            </a:r>
          </a:p>
        </p:txBody>
      </p:sp>
      <p:sp>
        <p:nvSpPr>
          <p:cNvPr id="45063" name="Text Box 7"/>
          <p:cNvSpPr txBox="1">
            <a:spLocks noChangeArrowheads="1"/>
          </p:cNvSpPr>
          <p:nvPr/>
        </p:nvSpPr>
        <p:spPr bwMode="auto">
          <a:xfrm>
            <a:off x="2209800" y="6248400"/>
            <a:ext cx="665956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a:t>* For “True” Project considering abandonment option</a:t>
            </a:r>
          </a:p>
        </p:txBody>
      </p:sp>
      <p:sp>
        <p:nvSpPr>
          <p:cNvPr id="45062" name="Rectangle 6"/>
          <p:cNvSpPr>
            <a:spLocks noGrp="1" noChangeArrowheads="1"/>
          </p:cNvSpPr>
          <p:nvPr>
            <p:ph type="body" idx="1"/>
          </p:nvPr>
        </p:nvSpPr>
        <p:spPr>
          <a:xfrm>
            <a:off x="533400" y="1905000"/>
            <a:ext cx="8229600" cy="4495800"/>
          </a:xfrm>
          <a:noFill/>
          <a:ln/>
        </p:spPr>
        <p:txBody>
          <a:bodyPr>
            <a:noAutofit/>
          </a:bodyPr>
          <a:lstStyle/>
          <a:p>
            <a:pPr marL="0" indent="0">
              <a:lnSpc>
                <a:spcPct val="90000"/>
              </a:lnSpc>
              <a:spcAft>
                <a:spcPct val="0"/>
              </a:spcAft>
              <a:buFont typeface="Monotype Sorts" pitchFamily="2" charset="2"/>
              <a:buNone/>
            </a:pPr>
            <a:r>
              <a:rPr lang="en-US" sz="3600" dirty="0" smtClean="0"/>
              <a:t>The </a:t>
            </a:r>
            <a:r>
              <a:rPr lang="en-US" sz="3600" dirty="0"/>
              <a:t>expected </a:t>
            </a:r>
            <a:r>
              <a:rPr lang="en-US" sz="3600" dirty="0" smtClean="0"/>
              <a:t>NPV       =   $579,546</a:t>
            </a:r>
          </a:p>
          <a:p>
            <a:pPr marL="0" indent="0">
              <a:lnSpc>
                <a:spcPct val="90000"/>
              </a:lnSpc>
              <a:spcAft>
                <a:spcPct val="0"/>
              </a:spcAft>
              <a:buFont typeface="Monotype Sorts" pitchFamily="2" charset="2"/>
              <a:buNone/>
            </a:pPr>
            <a:r>
              <a:rPr lang="en-US" sz="3600" dirty="0" smtClean="0"/>
              <a:t>NPV </a:t>
            </a:r>
            <a:r>
              <a:rPr lang="en-US" sz="3600" dirty="0"/>
              <a:t>= Original NPV + </a:t>
            </a:r>
            <a:r>
              <a:rPr lang="en-US" sz="3600" dirty="0" smtClean="0"/>
              <a:t>Abandonment option</a:t>
            </a:r>
            <a:endParaRPr lang="en-US" sz="3600" dirty="0"/>
          </a:p>
          <a:p>
            <a:pPr marL="0" indent="0">
              <a:lnSpc>
                <a:spcPct val="90000"/>
              </a:lnSpc>
              <a:spcBef>
                <a:spcPct val="30000"/>
              </a:spcBef>
              <a:spcAft>
                <a:spcPct val="0"/>
              </a:spcAft>
              <a:buFont typeface="Monotype Sorts" pitchFamily="2" charset="2"/>
              <a:buNone/>
            </a:pPr>
            <a:endParaRPr lang="en-US" sz="3600" dirty="0" smtClean="0"/>
          </a:p>
          <a:p>
            <a:pPr marL="0" indent="0">
              <a:lnSpc>
                <a:spcPct val="90000"/>
              </a:lnSpc>
              <a:spcBef>
                <a:spcPct val="30000"/>
              </a:spcBef>
              <a:spcAft>
                <a:spcPct val="0"/>
              </a:spcAft>
              <a:buFont typeface="Monotype Sorts" pitchFamily="2" charset="2"/>
              <a:buNone/>
            </a:pPr>
            <a:r>
              <a:rPr lang="en-US" sz="3600" dirty="0" smtClean="0"/>
              <a:t>		$579,546     =  $445,248 </a:t>
            </a:r>
            <a:r>
              <a:rPr lang="en-US" sz="3600" dirty="0"/>
              <a:t>+ </a:t>
            </a:r>
            <a:r>
              <a:rPr lang="en-US" sz="3600" i="1" dirty="0"/>
              <a:t>Option</a:t>
            </a:r>
            <a:r>
              <a:rPr lang="en-US" sz="3600" dirty="0"/>
              <a:t> </a:t>
            </a:r>
            <a:endParaRPr lang="en-US" sz="3600" dirty="0" smtClean="0"/>
          </a:p>
          <a:p>
            <a:pPr marL="0" indent="0">
              <a:lnSpc>
                <a:spcPct val="90000"/>
              </a:lnSpc>
              <a:spcBef>
                <a:spcPct val="30000"/>
              </a:spcBef>
              <a:spcAft>
                <a:spcPct val="0"/>
              </a:spcAft>
              <a:buFont typeface="Monotype Sorts" pitchFamily="2" charset="2"/>
              <a:buNone/>
            </a:pPr>
            <a:endParaRPr lang="en-US" sz="3600" dirty="0"/>
          </a:p>
          <a:p>
            <a:pPr marL="0" indent="0">
              <a:lnSpc>
                <a:spcPct val="90000"/>
              </a:lnSpc>
              <a:spcBef>
                <a:spcPct val="30000"/>
              </a:spcBef>
              <a:spcAft>
                <a:spcPct val="0"/>
              </a:spcAft>
              <a:buFont typeface="Monotype Sorts" pitchFamily="2" charset="2"/>
              <a:buNone/>
            </a:pPr>
            <a:r>
              <a:rPr lang="en-US" sz="3600" dirty="0"/>
              <a:t>Abandonment </a:t>
            </a:r>
            <a:r>
              <a:rPr lang="en-US" sz="3600" dirty="0" smtClean="0"/>
              <a:t>Option =   </a:t>
            </a:r>
            <a:r>
              <a:rPr lang="en-US" sz="3600"/>
              <a:t>$ </a:t>
            </a:r>
            <a:r>
              <a:rPr lang="en-US" sz="3600" smtClean="0"/>
              <a:t>134,298</a:t>
            </a:r>
            <a:endParaRPr lang="en-US" sz="3600" dirty="0"/>
          </a:p>
          <a:p>
            <a:pPr marL="0" indent="0">
              <a:lnSpc>
                <a:spcPct val="90000"/>
              </a:lnSpc>
              <a:spcBef>
                <a:spcPct val="30000"/>
              </a:spcBef>
              <a:spcAft>
                <a:spcPct val="0"/>
              </a:spcAft>
              <a:buFont typeface="Monotype Sorts" pitchFamily="2" charset="2"/>
              <a:buNone/>
            </a:pPr>
            <a:endParaRPr lang="en-US" sz="3600" dirty="0"/>
          </a:p>
        </p:txBody>
      </p:sp>
      <p:cxnSp>
        <p:nvCxnSpPr>
          <p:cNvPr id="3" name="Straight Connector 2"/>
          <p:cNvCxnSpPr/>
          <p:nvPr/>
        </p:nvCxnSpPr>
        <p:spPr>
          <a:xfrm>
            <a:off x="609600" y="2585884"/>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00400" y="1981200"/>
            <a:ext cx="83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71998584"/>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000" b="1" dirty="0" smtClean="0"/>
              <a:t>Summary</a:t>
            </a:r>
            <a:endParaRPr lang="en-US" sz="4000" b="1" dirty="0"/>
          </a:p>
        </p:txBody>
      </p:sp>
      <p:sp>
        <p:nvSpPr>
          <p:cNvPr id="3" name="Content Placeholder 2"/>
          <p:cNvSpPr>
            <a:spLocks noGrp="1"/>
          </p:cNvSpPr>
          <p:nvPr>
            <p:ph idx="1"/>
          </p:nvPr>
        </p:nvSpPr>
        <p:spPr/>
        <p:txBody>
          <a:bodyPr>
            <a:normAutofit fontScale="92500"/>
          </a:bodyPr>
          <a:lstStyle/>
          <a:p>
            <a:pPr marL="0" indent="0">
              <a:lnSpc>
                <a:spcPct val="80000"/>
              </a:lnSpc>
              <a:buNone/>
            </a:pPr>
            <a:r>
              <a:rPr lang="en-US" dirty="0" smtClean="0"/>
              <a:t>We discussed following topics in today’s lecture;</a:t>
            </a:r>
          </a:p>
          <a:p>
            <a:pPr marL="685800" indent="-685800">
              <a:lnSpc>
                <a:spcPct val="80000"/>
              </a:lnSpc>
            </a:pPr>
            <a:r>
              <a:rPr lang="en-US" dirty="0"/>
              <a:t>M</a:t>
            </a:r>
            <a:r>
              <a:rPr lang="en-US" dirty="0" smtClean="0"/>
              <a:t>ethods </a:t>
            </a:r>
            <a:r>
              <a:rPr lang="en-US" dirty="0"/>
              <a:t>for assessing total project risk, including a probability approach and a simulation approach. </a:t>
            </a:r>
          </a:p>
          <a:p>
            <a:pPr marL="685800" indent="-685800">
              <a:lnSpc>
                <a:spcPct val="80000"/>
              </a:lnSpc>
            </a:pPr>
            <a:r>
              <a:rPr lang="en-US" dirty="0"/>
              <a:t>Judge projects with respect to their contribution to total firm risk (a firm-portfolio approach). </a:t>
            </a:r>
          </a:p>
          <a:p>
            <a:pPr marL="685800" indent="-685800">
              <a:lnSpc>
                <a:spcPct val="80000"/>
              </a:lnSpc>
            </a:pPr>
            <a:r>
              <a:rPr lang="en-US" dirty="0"/>
              <a:t>P</a:t>
            </a:r>
            <a:r>
              <a:rPr lang="en-US" dirty="0" smtClean="0"/>
              <a:t>resence </a:t>
            </a:r>
            <a:r>
              <a:rPr lang="en-US" dirty="0"/>
              <a:t>of managerial (real) options </a:t>
            </a:r>
            <a:r>
              <a:rPr lang="en-US" dirty="0" smtClean="0"/>
              <a:t>and how it enhances </a:t>
            </a:r>
            <a:r>
              <a:rPr lang="en-US" dirty="0"/>
              <a:t>the worth of an investment project.</a:t>
            </a:r>
          </a:p>
          <a:p>
            <a:pPr marL="685800" indent="-685800">
              <a:lnSpc>
                <a:spcPct val="80000"/>
              </a:lnSpc>
            </a:pPr>
            <a:r>
              <a:rPr lang="en-US" dirty="0"/>
              <a:t>List, discuss, and value different types of managerial (real) options.</a:t>
            </a:r>
          </a:p>
        </p:txBody>
      </p:sp>
    </p:spTree>
    <p:extLst>
      <p:ext uri="{BB962C8B-B14F-4D97-AF65-F5344CB8AC3E}">
        <p14:creationId xmlns:p14="http://schemas.microsoft.com/office/powerpoint/2010/main" xmlns="" val="8024524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TotalTime>
  <Words>1872</Words>
  <Application>Microsoft Office PowerPoint</Application>
  <PresentationFormat>On-screen Show (4:3)</PresentationFormat>
  <Paragraphs>371</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Summary of Previous Lecture</vt:lpstr>
      <vt:lpstr>Chapter 14 (II)</vt:lpstr>
      <vt:lpstr>Learning Outcomes</vt:lpstr>
      <vt:lpstr>Simulation Approach</vt:lpstr>
      <vt:lpstr>Simulation Approach</vt:lpstr>
      <vt:lpstr>Simulation Approach</vt:lpstr>
      <vt:lpstr>Simulation Approach</vt:lpstr>
      <vt:lpstr>Use of Probability Distribution Information</vt:lpstr>
      <vt:lpstr>Use of Probability Distribution Information</vt:lpstr>
      <vt:lpstr>Use of Probability Distribution Information</vt:lpstr>
      <vt:lpstr>Use of Probability Distribution Information</vt:lpstr>
      <vt:lpstr>Contribution to Total Firm Risk:  Firm-Portfolio Approach</vt:lpstr>
      <vt:lpstr>Contribution to Total Firm Risk:  Firm-Portfolio Approach</vt:lpstr>
      <vt:lpstr>Determining the Expected NPV for a Portfolio of Projects</vt:lpstr>
      <vt:lpstr>Determining Portfolio Standard Deviation</vt:lpstr>
      <vt:lpstr>Combinations of Risky Investments</vt:lpstr>
      <vt:lpstr>Managerial (Real) Options</vt:lpstr>
      <vt:lpstr>Managerial (Real) Options</vt:lpstr>
      <vt:lpstr>The option to Expand (or Contract)</vt:lpstr>
      <vt:lpstr>The option to Expand (or Contract)</vt:lpstr>
      <vt:lpstr>The option to Expand (or Contract)</vt:lpstr>
      <vt:lpstr>The option to Expand (or Contract)</vt:lpstr>
      <vt:lpstr>Project Abandonment</vt:lpstr>
      <vt:lpstr>Project Abandonment</vt:lpstr>
      <vt:lpstr>Project Abandonment</vt:lpstr>
      <vt:lpstr>Project Abandonment</vt:lpstr>
      <vt:lpstr>Project Abandonment</vt:lpstr>
      <vt:lpstr>Project Abandonment</vt:lpstr>
      <vt:lpstr>Summary of the Addition of the Abandonment Option</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Muhammad Azhar Khan</dc:creator>
  <cp:lastModifiedBy>NTS</cp:lastModifiedBy>
  <cp:revision>36</cp:revision>
  <dcterms:created xsi:type="dcterms:W3CDTF">2012-11-17T13:42:47Z</dcterms:created>
  <dcterms:modified xsi:type="dcterms:W3CDTF">2012-11-26T07:32:30Z</dcterms:modified>
</cp:coreProperties>
</file>