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86" r:id="rId2"/>
    <p:sldId id="257" r:id="rId3"/>
    <p:sldId id="258" r:id="rId4"/>
    <p:sldId id="259" r:id="rId5"/>
    <p:sldId id="293" r:id="rId6"/>
    <p:sldId id="295" r:id="rId7"/>
    <p:sldId id="296" r:id="rId8"/>
    <p:sldId id="260" r:id="rId9"/>
    <p:sldId id="261" r:id="rId10"/>
    <p:sldId id="262" r:id="rId11"/>
    <p:sldId id="263" r:id="rId12"/>
    <p:sldId id="288" r:id="rId13"/>
    <p:sldId id="265" r:id="rId14"/>
    <p:sldId id="266" r:id="rId15"/>
    <p:sldId id="290" r:id="rId16"/>
    <p:sldId id="289" r:id="rId17"/>
    <p:sldId id="269" r:id="rId18"/>
    <p:sldId id="291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3" r:id="rId29"/>
    <p:sldId id="284" r:id="rId30"/>
    <p:sldId id="285" r:id="rId31"/>
    <p:sldId id="287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98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564A80-C921-4C70-ADA0-4733BB806E8B}" type="datetimeFigureOut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9A905A-A859-4579-B878-5FF10131AE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1600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512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49D2A-B689-4354-A765-E6112517B698}" type="datetimeFigureOut">
              <a:rPr lang="en-US" smtClean="0"/>
              <a:pPr/>
              <a:t>11/22/2012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F5441-2590-490C-835E-5EE9833BA5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3491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49D2A-B689-4354-A765-E6112517B698}" type="datetimeFigureOut">
              <a:rPr lang="en-US" smtClean="0"/>
              <a:pPr/>
              <a:t>11/22/2012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F5441-2590-490C-835E-5EE9833BA5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5360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49D2A-B689-4354-A765-E6112517B698}" type="datetimeFigureOut">
              <a:rPr lang="en-US" smtClean="0"/>
              <a:pPr/>
              <a:t>11/22/2012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F5441-2590-490C-835E-5EE9833BA5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8264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49D2A-B689-4354-A765-E6112517B698}" type="datetimeFigureOut">
              <a:rPr lang="en-US" smtClean="0"/>
              <a:pPr/>
              <a:t>11/22/2012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F5441-2590-490C-835E-5EE9833BA5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966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49D2A-B689-4354-A765-E6112517B698}" type="datetimeFigureOut">
              <a:rPr lang="en-US" smtClean="0"/>
              <a:pPr/>
              <a:t>11/22/2012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F5441-2590-490C-835E-5EE9833BA5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434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49D2A-B689-4354-A765-E6112517B698}" type="datetimeFigureOut">
              <a:rPr lang="en-US" smtClean="0"/>
              <a:pPr/>
              <a:t>11/22/2012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F5441-2590-490C-835E-5EE9833BA5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0021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49D2A-B689-4354-A765-E6112517B698}" type="datetimeFigureOut">
              <a:rPr lang="en-US" smtClean="0"/>
              <a:pPr/>
              <a:t>11/22/2012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F5441-2590-490C-835E-5EE9833BA5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7826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49D2A-B689-4354-A765-E6112517B698}" type="datetimeFigureOut">
              <a:rPr lang="en-US" smtClean="0"/>
              <a:pPr/>
              <a:t>11/22/2012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F5441-2590-490C-835E-5EE9833BA5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384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49D2A-B689-4354-A765-E6112517B698}" type="datetimeFigureOut">
              <a:rPr lang="en-US" smtClean="0"/>
              <a:pPr/>
              <a:t>11/22/2012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F5441-2590-490C-835E-5EE9833BA5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01065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49D2A-B689-4354-A765-E6112517B698}" type="datetimeFigureOut">
              <a:rPr lang="en-US" smtClean="0"/>
              <a:pPr/>
              <a:t>11/22/2012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F5441-2590-490C-835E-5EE9833BA5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231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49D2A-B689-4354-A765-E6112517B698}" type="datetimeFigureOut">
              <a:rPr lang="en-US" smtClean="0"/>
              <a:pPr/>
              <a:t>11/22/2012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F5441-2590-490C-835E-5EE9833BA5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90218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476250"/>
            <a:ext cx="6781800" cy="12763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9233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49D2A-B689-4354-A765-E6112517B698}" type="datetimeFigureOut">
              <a:rPr lang="en-US" smtClean="0"/>
              <a:pPr/>
              <a:t>11/22/2012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8F5441-2590-490C-835E-5EE9833BA5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34232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3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4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5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6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7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8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9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0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dirty="0" smtClean="0"/>
              <a:t>Summary of Previous Lecture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0" indent="-685800">
              <a:lnSpc>
                <a:spcPct val="80000"/>
              </a:lnSpc>
            </a:pPr>
            <a:r>
              <a:rPr lang="en-US" sz="2800" dirty="0" smtClean="0"/>
              <a:t>Understand </a:t>
            </a:r>
            <a:r>
              <a:rPr lang="en-US" sz="2800" dirty="0"/>
              <a:t>why ranking project proposals on the basis of IRR, NPV, and PI methods “may” lead to conflicts in ranking. </a:t>
            </a:r>
          </a:p>
          <a:p>
            <a:pPr marL="685800" indent="-685800">
              <a:lnSpc>
                <a:spcPct val="80000"/>
              </a:lnSpc>
            </a:pPr>
            <a:r>
              <a:rPr lang="en-US" sz="2800" dirty="0"/>
              <a:t>Describe the situations where ranking projects may be necessary and justify when to use either IRR, NPV, or PI rankings.</a:t>
            </a:r>
          </a:p>
          <a:p>
            <a:pPr marL="685800" indent="-685800">
              <a:lnSpc>
                <a:spcPct val="80000"/>
              </a:lnSpc>
            </a:pPr>
            <a:r>
              <a:rPr lang="en-US" sz="2800" dirty="0"/>
              <a:t>Understand how “sensitivity analysis” allows us to challenge the single-point input estimates used in traditional capital budgeting analysis.</a:t>
            </a:r>
          </a:p>
          <a:p>
            <a:pPr marL="685800" indent="-685800">
              <a:lnSpc>
                <a:spcPct val="80000"/>
              </a:lnSpc>
            </a:pPr>
            <a:r>
              <a:rPr lang="en-US" sz="2800" dirty="0"/>
              <a:t>Explain the role and process of project monitoring, including “progress reviews” and “post-completion audits.” 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05562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09600"/>
            <a:ext cx="7772400" cy="1143000"/>
          </a:xfrm>
          <a:noFill/>
          <a:ln/>
        </p:spPr>
        <p:txBody>
          <a:bodyPr>
            <a:normAutofit fontScale="90000"/>
          </a:bodyPr>
          <a:lstStyle/>
          <a:p>
            <a:pPr algn="ctr"/>
            <a:r>
              <a:rPr lang="en-US" sz="6000" b="1" dirty="0"/>
              <a:t>Chapter</a:t>
            </a:r>
            <a:r>
              <a:rPr lang="en-US" sz="7200" b="1" dirty="0"/>
              <a:t> </a:t>
            </a:r>
            <a:r>
              <a:rPr lang="en-US" sz="7200" b="1" dirty="0" smtClean="0"/>
              <a:t>14 (I)</a:t>
            </a:r>
            <a:endParaRPr lang="en-US" sz="7200" b="1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2209800"/>
            <a:ext cx="8305800" cy="2971800"/>
          </a:xfrm>
          <a:noFill/>
          <a:ln/>
          <a:effectLst/>
        </p:spPr>
        <p:txBody>
          <a:bodyPr>
            <a:normAutofit/>
          </a:bodyPr>
          <a:lstStyle/>
          <a:p>
            <a:pPr marL="342900" indent="-342900"/>
            <a:r>
              <a:rPr lang="en-US" sz="5400" b="1" dirty="0">
                <a:solidFill>
                  <a:schemeClr val="tx1"/>
                </a:solidFill>
              </a:rPr>
              <a:t>Risk and Managerial (Real) Options in Capital Budgeting</a:t>
            </a:r>
          </a:p>
        </p:txBody>
      </p:sp>
    </p:spTree>
    <p:extLst>
      <p:ext uri="{BB962C8B-B14F-4D97-AF65-F5344CB8AC3E}">
        <p14:creationId xmlns:p14="http://schemas.microsoft.com/office/powerpoint/2010/main" xmlns="" val="27919922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924800" cy="1276350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 smtClean="0"/>
              <a:t>Learning Outcomes</a:t>
            </a:r>
            <a:endParaRPr lang="en-US" sz="4000" b="1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8382000" cy="502920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80000"/>
              </a:lnSpc>
              <a:buNone/>
            </a:pPr>
            <a:r>
              <a:rPr lang="en-US" sz="2400" b="1" dirty="0"/>
              <a:t>After studying Chapter </a:t>
            </a:r>
            <a:r>
              <a:rPr lang="en-US" sz="2400" b="1" dirty="0" smtClean="0"/>
              <a:t>14 </a:t>
            </a:r>
            <a:r>
              <a:rPr lang="en-US" sz="2400" b="1" dirty="0"/>
              <a:t>you should be able to:</a:t>
            </a:r>
            <a:endParaRPr lang="en-US" sz="2400" dirty="0" smtClean="0"/>
          </a:p>
          <a:p>
            <a:pPr marL="457200" indent="-457200">
              <a:lnSpc>
                <a:spcPct val="80000"/>
              </a:lnSpc>
            </a:pPr>
            <a:r>
              <a:rPr lang="en-US" sz="2400" dirty="0" smtClean="0"/>
              <a:t>Define </a:t>
            </a:r>
            <a:r>
              <a:rPr lang="en-US" sz="2400" dirty="0"/>
              <a:t>the "riskiness" of a capital investment project. </a:t>
            </a:r>
          </a:p>
          <a:p>
            <a:pPr marL="457200" indent="-457200">
              <a:lnSpc>
                <a:spcPct val="80000"/>
              </a:lnSpc>
            </a:pPr>
            <a:r>
              <a:rPr lang="en-US" sz="2400" dirty="0"/>
              <a:t>Understand how cash-flow riskiness for a particular period is measured, including the concepts of expected value, standard deviation, and coefficient of variation.</a:t>
            </a:r>
          </a:p>
          <a:p>
            <a:pPr marL="457200" indent="-457200">
              <a:lnSpc>
                <a:spcPct val="80000"/>
              </a:lnSpc>
            </a:pPr>
            <a:r>
              <a:rPr lang="en-US" sz="2400" dirty="0"/>
              <a:t>Describe methods for assessing total project risk, including a probability approach and a simulation approach. </a:t>
            </a:r>
          </a:p>
          <a:p>
            <a:pPr marL="457200" indent="-457200">
              <a:lnSpc>
                <a:spcPct val="80000"/>
              </a:lnSpc>
            </a:pPr>
            <a:r>
              <a:rPr lang="en-US" sz="2400" dirty="0"/>
              <a:t>Judge projects with respect to their contribution to total firm risk (a firm-portfolio approach). </a:t>
            </a:r>
          </a:p>
          <a:p>
            <a:pPr marL="457200" indent="-457200">
              <a:lnSpc>
                <a:spcPct val="80000"/>
              </a:lnSpc>
            </a:pPr>
            <a:r>
              <a:rPr lang="en-US" sz="2400" dirty="0"/>
              <a:t>Understand how the presence of managerial (real) options enhances the worth of an investment project.</a:t>
            </a:r>
          </a:p>
          <a:p>
            <a:pPr marL="457200" indent="-457200">
              <a:lnSpc>
                <a:spcPct val="80000"/>
              </a:lnSpc>
            </a:pPr>
            <a:r>
              <a:rPr lang="en-US" sz="2400" dirty="0"/>
              <a:t>List, discuss, and value different types of managerial (real) options.</a:t>
            </a:r>
          </a:p>
        </p:txBody>
      </p:sp>
    </p:spTree>
    <p:extLst>
      <p:ext uri="{BB962C8B-B14F-4D97-AF65-F5344CB8AC3E}">
        <p14:creationId xmlns:p14="http://schemas.microsoft.com/office/powerpoint/2010/main" xmlns="" val="371349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8445500" cy="1752600"/>
          </a:xfrm>
          <a:noFill/>
          <a:ln/>
          <a:effectLst/>
        </p:spPr>
        <p:txBody>
          <a:bodyPr/>
          <a:lstStyle/>
          <a:p>
            <a:pPr algn="l"/>
            <a:r>
              <a:rPr lang="en-US" sz="4000" b="1" dirty="0"/>
              <a:t>Risk and Managerial (Real)</a:t>
            </a:r>
            <a:br>
              <a:rPr lang="en-US" sz="4000" b="1" dirty="0"/>
            </a:br>
            <a:r>
              <a:rPr lang="en-US" sz="4000" b="1" dirty="0"/>
              <a:t>Options in Capital Budgeting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2085975"/>
            <a:ext cx="7972425" cy="4314825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r>
              <a:rPr lang="en-US" sz="3800"/>
              <a:t>The Problem of Project Risk</a:t>
            </a:r>
          </a:p>
          <a:p>
            <a:r>
              <a:rPr lang="en-US" sz="3800"/>
              <a:t>Total Project Risk</a:t>
            </a:r>
          </a:p>
          <a:p>
            <a:r>
              <a:rPr lang="en-US" sz="3800"/>
              <a:t>Contribution to Total Firm Risk:  Firm-Portfolio Approach</a:t>
            </a:r>
          </a:p>
          <a:p>
            <a:r>
              <a:rPr lang="en-US" sz="3800"/>
              <a:t>Managerial (Real) Options</a:t>
            </a:r>
          </a:p>
        </p:txBody>
      </p:sp>
    </p:spTree>
    <p:extLst>
      <p:ext uri="{BB962C8B-B14F-4D97-AF65-F5344CB8AC3E}">
        <p14:creationId xmlns:p14="http://schemas.microsoft.com/office/powerpoint/2010/main" xmlns="" val="27341985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200" b="1" dirty="0" smtClean="0"/>
              <a:t>Expectation and Measurement of Dispersion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Probability distribution can be explained in two parameters of distribution; (1) The expected Value, (2) the standard deviation.</a:t>
            </a:r>
          </a:p>
          <a:p>
            <a:pPr marL="0" indent="0">
              <a:buNone/>
            </a:pPr>
            <a:r>
              <a:rPr lang="en-US" u="sng" dirty="0" smtClean="0"/>
              <a:t>Expected value </a:t>
            </a:r>
            <a:r>
              <a:rPr lang="en-US" dirty="0" smtClean="0"/>
              <a:t>is the weighted average of possible outcomes, with weights being probabilities of occurrence.</a:t>
            </a:r>
          </a:p>
          <a:p>
            <a:pPr marL="0" indent="0">
              <a:buNone/>
            </a:pPr>
            <a:r>
              <a:rPr lang="en-US" u="sng" dirty="0" smtClean="0"/>
              <a:t>Standard deviation </a:t>
            </a:r>
            <a:r>
              <a:rPr lang="en-US" dirty="0" smtClean="0"/>
              <a:t>is the statistical measurement of the variability of a distribution around its mean.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5578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dirty="0" smtClean="0"/>
              <a:t>Coefficient of Variation (CV)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SD sometime can be misleading in comparing  the risk or uncertainty. CV is the ratio of the SD of a distribution to the mean of that distribution. It is a measure of relative risk. Smaller the CV, the lesser the risk. A project with lower CV is better.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70780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Discrete and Continuous Distribution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98987" y="1447800"/>
            <a:ext cx="8229600" cy="4648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In the discrete case, one can easily assign a probability to each possible outcome: when throwing a die, each of the six values 1 to 6 has the probability 1/6. </a:t>
            </a:r>
          </a:p>
          <a:p>
            <a:pPr marL="0" indent="0">
              <a:buNone/>
            </a:pPr>
            <a:r>
              <a:rPr lang="en-US" sz="2400" dirty="0" smtClean="0"/>
              <a:t> </a:t>
            </a:r>
            <a:r>
              <a:rPr lang="en-US" sz="2400" dirty="0"/>
              <a:t>a continuous random variable is the one which can take a continuous range of values — as opposed to a discrete distribution, where the set of possible values for the random variable is at most countable.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While </a:t>
            </a:r>
            <a:r>
              <a:rPr lang="en-US" sz="2400" dirty="0"/>
              <a:t>for a discrete distribution an event with probability zero is impossible (e.g. rolling 3½ on a standard die is impossible, and has probability zero), this is not so in the case of a continuous random variable. For example, if one measures the width of an oak leaf, the result of 3½ cm is possible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05200" y="6356866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http://en.wikipedia.org/wiki/Probability_distribution</a:t>
            </a:r>
          </a:p>
        </p:txBody>
      </p:sp>
    </p:spTree>
    <p:extLst>
      <p:ext uri="{BB962C8B-B14F-4D97-AF65-F5344CB8AC3E}">
        <p14:creationId xmlns:p14="http://schemas.microsoft.com/office/powerpoint/2010/main" xmlns="" val="397447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28575"/>
            <a:ext cx="8810625" cy="1724025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An Illustration of Total Risk 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>(</a:t>
            </a:r>
            <a:r>
              <a:rPr lang="en-US" sz="4000" b="1" dirty="0"/>
              <a:t>Discrete Distribution)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30200" y="1930400"/>
            <a:ext cx="8483600" cy="4470400"/>
          </a:xfrm>
          <a:noFill/>
          <a:ln w="50800" cap="flat">
            <a:solidFill>
              <a:srgbClr val="000000"/>
            </a:solidFill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algn="ctr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3200" dirty="0"/>
              <a:t>ANNUAL CASH FLOWS:  YEAR 1</a:t>
            </a:r>
          </a:p>
          <a:p>
            <a:pPr algn="ctr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3200" dirty="0"/>
              <a:t>PROPOSAL A</a:t>
            </a:r>
          </a:p>
          <a:p>
            <a:pPr>
              <a:spcBef>
                <a:spcPct val="40000"/>
              </a:spcBef>
              <a:spcAft>
                <a:spcPct val="40000"/>
              </a:spcAft>
              <a:buFont typeface="Monotype Sorts" pitchFamily="2" charset="2"/>
              <a:buNone/>
            </a:pPr>
            <a:r>
              <a:rPr lang="en-US" sz="2800" dirty="0"/>
              <a:t>	   </a:t>
            </a:r>
            <a:r>
              <a:rPr lang="en-US" sz="2800" u="sng" dirty="0"/>
              <a:t>State</a:t>
            </a:r>
            <a:r>
              <a:rPr lang="en-US" sz="2800" dirty="0"/>
              <a:t> 		    </a:t>
            </a:r>
            <a:r>
              <a:rPr lang="en-US" sz="2800" u="sng" dirty="0"/>
              <a:t>Probability</a:t>
            </a:r>
            <a:r>
              <a:rPr lang="en-US" sz="2800" dirty="0"/>
              <a:t> 	     </a:t>
            </a:r>
            <a:r>
              <a:rPr lang="en-US" sz="2800" u="sng" dirty="0"/>
              <a:t>Cash Flow</a:t>
            </a:r>
            <a:endParaRPr lang="en-US" sz="2800" dirty="0"/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sz="2800" dirty="0"/>
              <a:t>Deep Recession	</a:t>
            </a:r>
            <a:r>
              <a:rPr lang="en-US" sz="2800" dirty="0" smtClean="0"/>
              <a:t>	.10</a:t>
            </a:r>
            <a:r>
              <a:rPr lang="en-US" sz="2800" dirty="0"/>
              <a:t>		      </a:t>
            </a:r>
            <a:r>
              <a:rPr lang="en-US" sz="2800" dirty="0" smtClean="0"/>
              <a:t>   $ 3,000</a:t>
            </a:r>
            <a:endParaRPr lang="en-US" sz="2800" dirty="0"/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sz="2800" dirty="0"/>
              <a:t>Mild Recession		.</a:t>
            </a:r>
            <a:r>
              <a:rPr lang="en-US" sz="2800" dirty="0" smtClean="0"/>
              <a:t>20</a:t>
            </a:r>
            <a:r>
              <a:rPr lang="en-US" sz="2800" dirty="0"/>
              <a:t>		           </a:t>
            </a:r>
            <a:r>
              <a:rPr lang="en-US" sz="2800" dirty="0" smtClean="0"/>
              <a:t> 3,500</a:t>
            </a:r>
            <a:endParaRPr lang="en-US" sz="2800" dirty="0"/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sz="2800" dirty="0"/>
              <a:t>Normal			.40		            </a:t>
            </a:r>
            <a:r>
              <a:rPr lang="en-US" sz="2800" dirty="0" smtClean="0"/>
              <a:t>4,000</a:t>
            </a:r>
            <a:endParaRPr lang="en-US" sz="2800" dirty="0"/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sz="2800" dirty="0"/>
              <a:t>Minor Boom		</a:t>
            </a:r>
            <a:r>
              <a:rPr lang="en-US" sz="2800" dirty="0" smtClean="0"/>
              <a:t>	.20</a:t>
            </a:r>
            <a:r>
              <a:rPr lang="en-US" sz="2800" dirty="0"/>
              <a:t>		            </a:t>
            </a:r>
            <a:r>
              <a:rPr lang="en-US" sz="2800" dirty="0" smtClean="0"/>
              <a:t>4,500</a:t>
            </a:r>
            <a:endParaRPr lang="en-US" sz="2800" dirty="0"/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sz="2800" dirty="0"/>
              <a:t>Major Boom		</a:t>
            </a:r>
            <a:r>
              <a:rPr lang="en-US" sz="2800" dirty="0" smtClean="0"/>
              <a:t>	.10</a:t>
            </a:r>
            <a:r>
              <a:rPr lang="en-US" sz="2800" dirty="0"/>
              <a:t>		         </a:t>
            </a:r>
            <a:r>
              <a:rPr lang="en-US" sz="2800" dirty="0" smtClean="0"/>
              <a:t>   </a:t>
            </a:r>
            <a:r>
              <a:rPr lang="en-US" sz="2800" dirty="0"/>
              <a:t>5</a:t>
            </a:r>
            <a:r>
              <a:rPr lang="en-US" sz="2800" dirty="0" smtClean="0"/>
              <a:t>,000</a:t>
            </a:r>
            <a:endParaRPr lang="en-US" sz="2800" dirty="0"/>
          </a:p>
        </p:txBody>
      </p:sp>
      <p:sp>
        <p:nvSpPr>
          <p:cNvPr id="7174" name="Line 6"/>
          <p:cNvSpPr>
            <a:spLocks noChangeShapeType="1"/>
          </p:cNvSpPr>
          <p:nvPr/>
        </p:nvSpPr>
        <p:spPr bwMode="auto">
          <a:xfrm>
            <a:off x="304800" y="2971800"/>
            <a:ext cx="85344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688570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2781300" y="4883150"/>
            <a:ext cx="368300" cy="520700"/>
          </a:xfrm>
          <a:prstGeom prst="rect">
            <a:avLst/>
          </a:prstGeom>
          <a:solidFill>
            <a:schemeClr val="hlink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7526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Probability Distribution of Year 1 Cash Flows</a:t>
            </a:r>
          </a:p>
        </p:txBody>
      </p:sp>
      <p:sp>
        <p:nvSpPr>
          <p:cNvPr id="8198" name="Line 6"/>
          <p:cNvSpPr>
            <a:spLocks noChangeShapeType="1"/>
          </p:cNvSpPr>
          <p:nvPr/>
        </p:nvSpPr>
        <p:spPr bwMode="auto">
          <a:xfrm>
            <a:off x="2209800" y="2438400"/>
            <a:ext cx="0" cy="29718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1833279" y="4547339"/>
            <a:ext cx="357471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 smtClean="0"/>
              <a:t>.1</a:t>
            </a:r>
            <a:endParaRPr lang="en-US" dirty="0"/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 rot="16200000">
            <a:off x="55563" y="3557588"/>
            <a:ext cx="2278062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Probability</a:t>
            </a:r>
          </a:p>
        </p:txBody>
      </p:sp>
      <p:sp>
        <p:nvSpPr>
          <p:cNvPr id="8203" name="Rectangle 11"/>
          <p:cNvSpPr>
            <a:spLocks noChangeArrowheads="1"/>
          </p:cNvSpPr>
          <p:nvPr/>
        </p:nvSpPr>
        <p:spPr bwMode="auto">
          <a:xfrm>
            <a:off x="2195513" y="5472113"/>
            <a:ext cx="4292843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 smtClean="0"/>
              <a:t>        3,000     3,500     4,000     4,500     5,000</a:t>
            </a:r>
            <a:endParaRPr lang="en-US" dirty="0"/>
          </a:p>
        </p:txBody>
      </p:sp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5929671" y="4883150"/>
            <a:ext cx="368300" cy="515874"/>
          </a:xfrm>
          <a:prstGeom prst="rect">
            <a:avLst/>
          </a:prstGeom>
          <a:solidFill>
            <a:schemeClr val="hlink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5" name="Rectangle 13"/>
          <p:cNvSpPr>
            <a:spLocks noChangeArrowheads="1"/>
          </p:cNvSpPr>
          <p:nvPr/>
        </p:nvSpPr>
        <p:spPr bwMode="auto">
          <a:xfrm>
            <a:off x="3572439" y="4029102"/>
            <a:ext cx="368300" cy="1369922"/>
          </a:xfrm>
          <a:prstGeom prst="rect">
            <a:avLst/>
          </a:prstGeom>
          <a:solidFill>
            <a:schemeClr val="hlink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6" name="Rectangle 14"/>
          <p:cNvSpPr>
            <a:spLocks noChangeArrowheads="1"/>
          </p:cNvSpPr>
          <p:nvPr/>
        </p:nvSpPr>
        <p:spPr bwMode="auto">
          <a:xfrm>
            <a:off x="5181600" y="4029102"/>
            <a:ext cx="368300" cy="1381098"/>
          </a:xfrm>
          <a:prstGeom prst="rect">
            <a:avLst/>
          </a:prstGeom>
          <a:solidFill>
            <a:schemeClr val="hlink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7" name="Rectangle 15"/>
          <p:cNvSpPr>
            <a:spLocks noChangeArrowheads="1"/>
          </p:cNvSpPr>
          <p:nvPr/>
        </p:nvSpPr>
        <p:spPr bwMode="auto">
          <a:xfrm>
            <a:off x="4317353" y="2444750"/>
            <a:ext cx="368300" cy="2965450"/>
          </a:xfrm>
          <a:prstGeom prst="rect">
            <a:avLst/>
          </a:prstGeom>
          <a:solidFill>
            <a:schemeClr val="hlink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8" name="Line 16"/>
          <p:cNvSpPr>
            <a:spLocks noChangeShapeType="1"/>
          </p:cNvSpPr>
          <p:nvPr/>
        </p:nvSpPr>
        <p:spPr bwMode="auto">
          <a:xfrm>
            <a:off x="2209800" y="5410200"/>
            <a:ext cx="54864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9" name="Rectangle 17"/>
          <p:cNvSpPr>
            <a:spLocks noChangeArrowheads="1"/>
          </p:cNvSpPr>
          <p:nvPr/>
        </p:nvSpPr>
        <p:spPr bwMode="auto">
          <a:xfrm>
            <a:off x="3719513" y="5838825"/>
            <a:ext cx="2817812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Cash Flow ($)</a:t>
            </a:r>
          </a:p>
        </p:txBody>
      </p:sp>
      <p:sp>
        <p:nvSpPr>
          <p:cNvPr id="8210" name="Rectangle 18"/>
          <p:cNvSpPr>
            <a:spLocks noChangeArrowheads="1"/>
          </p:cNvSpPr>
          <p:nvPr/>
        </p:nvSpPr>
        <p:spPr bwMode="auto">
          <a:xfrm>
            <a:off x="5638800" y="1791623"/>
            <a:ext cx="2205037" cy="558800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3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Proposal A</a:t>
            </a:r>
          </a:p>
        </p:txBody>
      </p:sp>
      <p:sp>
        <p:nvSpPr>
          <p:cNvPr id="17" name="Rectangle 8"/>
          <p:cNvSpPr>
            <a:spLocks noChangeArrowheads="1"/>
          </p:cNvSpPr>
          <p:nvPr/>
        </p:nvSpPr>
        <p:spPr bwMode="auto">
          <a:xfrm>
            <a:off x="1833037" y="3845719"/>
            <a:ext cx="357471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 smtClean="0"/>
              <a:t>.2</a:t>
            </a:r>
            <a:endParaRPr lang="en-US" dirty="0"/>
          </a:p>
        </p:txBody>
      </p:sp>
      <p:sp>
        <p:nvSpPr>
          <p:cNvPr id="18" name="Rectangle 8"/>
          <p:cNvSpPr>
            <a:spLocks noChangeArrowheads="1"/>
          </p:cNvSpPr>
          <p:nvPr/>
        </p:nvSpPr>
        <p:spPr bwMode="auto">
          <a:xfrm>
            <a:off x="1824521" y="3105401"/>
            <a:ext cx="357471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 smtClean="0"/>
              <a:t>.3</a:t>
            </a:r>
            <a:endParaRPr lang="en-US" dirty="0"/>
          </a:p>
        </p:txBody>
      </p:sp>
      <p:sp>
        <p:nvSpPr>
          <p:cNvPr id="19" name="Rectangle 8"/>
          <p:cNvSpPr>
            <a:spLocks noChangeArrowheads="1"/>
          </p:cNvSpPr>
          <p:nvPr/>
        </p:nvSpPr>
        <p:spPr bwMode="auto">
          <a:xfrm>
            <a:off x="1852329" y="2444750"/>
            <a:ext cx="357471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 smtClean="0"/>
              <a:t>.4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614843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5"/>
          <p:cNvSpPr>
            <a:spLocks noGrp="1" noChangeArrowheads="1"/>
          </p:cNvSpPr>
          <p:nvPr>
            <p:ph type="title"/>
          </p:nvPr>
        </p:nvSpPr>
        <p:spPr>
          <a:xfrm>
            <a:off x="762000" y="28575"/>
            <a:ext cx="8353425" cy="1724025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Expected Value of Year 1 Cash </a:t>
            </a:r>
            <a:r>
              <a:rPr lang="en-US" sz="4000" b="1" dirty="0" smtClean="0"/>
              <a:t>Flows (Proposal </a:t>
            </a:r>
            <a:r>
              <a:rPr lang="en-US" sz="4000" b="1" dirty="0"/>
              <a:t>A)</a:t>
            </a: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739282128"/>
              </p:ext>
            </p:extLst>
          </p:nvPr>
        </p:nvGraphicFramePr>
        <p:xfrm>
          <a:off x="762000" y="1981200"/>
          <a:ext cx="7543799" cy="43183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56671"/>
                <a:gridCol w="2693564"/>
                <a:gridCol w="2693564"/>
              </a:tblGrid>
              <a:tr h="6137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CF1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>
                          <a:effectLst/>
                        </a:rPr>
                        <a:t>P1</a:t>
                      </a:r>
                      <a:endParaRPr lang="en-US" sz="3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>
                          <a:effectLst/>
                        </a:rPr>
                        <a:t>(CF1)(P1)</a:t>
                      </a:r>
                      <a:endParaRPr lang="en-US" sz="3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6137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>
                          <a:effectLst/>
                        </a:rPr>
                        <a:t>3000</a:t>
                      </a:r>
                      <a:endParaRPr lang="en-US" sz="3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>
                          <a:effectLst/>
                        </a:rPr>
                        <a:t>0.1</a:t>
                      </a:r>
                      <a:endParaRPr lang="en-US" sz="3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>
                          <a:effectLst/>
                        </a:rPr>
                        <a:t>300</a:t>
                      </a:r>
                      <a:endParaRPr lang="en-US" sz="3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6137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>
                          <a:effectLst/>
                        </a:rPr>
                        <a:t>3500</a:t>
                      </a:r>
                      <a:endParaRPr lang="en-US" sz="3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>
                          <a:effectLst/>
                        </a:rPr>
                        <a:t>0.2</a:t>
                      </a:r>
                      <a:endParaRPr lang="en-US" sz="3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>
                          <a:effectLst/>
                        </a:rPr>
                        <a:t>700</a:t>
                      </a:r>
                      <a:endParaRPr lang="en-US" sz="3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6137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>
                          <a:effectLst/>
                        </a:rPr>
                        <a:t>4000</a:t>
                      </a:r>
                      <a:endParaRPr lang="en-US" sz="3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>
                          <a:effectLst/>
                        </a:rPr>
                        <a:t>0.4</a:t>
                      </a:r>
                      <a:endParaRPr lang="en-US" sz="3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>
                          <a:effectLst/>
                        </a:rPr>
                        <a:t>1600</a:t>
                      </a:r>
                      <a:endParaRPr lang="en-US" sz="3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6137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>
                          <a:effectLst/>
                        </a:rPr>
                        <a:t>4500</a:t>
                      </a:r>
                      <a:endParaRPr lang="en-US" sz="3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>
                          <a:effectLst/>
                        </a:rPr>
                        <a:t>0.2</a:t>
                      </a:r>
                      <a:endParaRPr lang="en-US" sz="3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>
                          <a:effectLst/>
                        </a:rPr>
                        <a:t>900</a:t>
                      </a:r>
                      <a:endParaRPr lang="en-US" sz="3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6649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>
                          <a:effectLst/>
                        </a:rPr>
                        <a:t>5000</a:t>
                      </a:r>
                      <a:endParaRPr lang="en-US" sz="3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sng" strike="noStrike" dirty="0">
                          <a:effectLst/>
                        </a:rPr>
                        <a:t>0.1</a:t>
                      </a:r>
                      <a:endParaRPr lang="en-US" sz="3600" b="0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sng" strike="noStrike" dirty="0">
                          <a:effectLst/>
                        </a:rPr>
                        <a:t>500</a:t>
                      </a:r>
                      <a:endParaRPr lang="en-US" sz="3600" b="0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84547"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>
                          <a:effectLst/>
                        </a:rPr>
                        <a:t> </a:t>
                      </a:r>
                      <a:endParaRPr lang="en-US" sz="3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3600" u="none" strike="noStrike" dirty="0" smtClean="0">
                          <a:effectLst/>
                        </a:rPr>
                        <a:t>Σ</a:t>
                      </a:r>
                      <a:r>
                        <a:rPr lang="en-US" sz="3600" u="none" strike="noStrike" dirty="0" smtClean="0">
                          <a:effectLst/>
                        </a:rPr>
                        <a:t> = 1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4000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10200" y="579120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CF  =</a:t>
            </a:r>
            <a:endParaRPr lang="en-US" sz="32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5423719" y="5830531"/>
            <a:ext cx="533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54370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04800" y="1960306"/>
            <a:ext cx="8483600" cy="4464050"/>
          </a:xfrm>
          <a:noFill/>
          <a:ln w="50800" cap="flat">
            <a:solidFill>
              <a:srgbClr val="000000"/>
            </a:solidFill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4000" dirty="0"/>
              <a:t>  </a:t>
            </a:r>
            <a:r>
              <a:rPr lang="en-US" sz="4000" dirty="0" smtClean="0"/>
              <a:t>  </a:t>
            </a:r>
            <a:r>
              <a:rPr lang="en-US" sz="4000" dirty="0"/>
              <a:t>(CF</a:t>
            </a:r>
            <a:r>
              <a:rPr lang="en-US" sz="4000" baseline="-25000" dirty="0"/>
              <a:t>1</a:t>
            </a:r>
            <a:r>
              <a:rPr lang="en-US" sz="4000" dirty="0"/>
              <a:t>)(P</a:t>
            </a:r>
            <a:r>
              <a:rPr lang="en-US" sz="4000" baseline="-25000" dirty="0"/>
              <a:t>1</a:t>
            </a:r>
            <a:r>
              <a:rPr lang="en-US" sz="4000" dirty="0"/>
              <a:t>)</a:t>
            </a:r>
            <a:r>
              <a:rPr lang="en-US" sz="4000" baseline="-25000" dirty="0"/>
              <a:t>	     </a:t>
            </a:r>
            <a:r>
              <a:rPr lang="en-US" sz="4000" dirty="0"/>
              <a:t>        (CF</a:t>
            </a:r>
            <a:r>
              <a:rPr lang="en-US" sz="4000" baseline="-25000" dirty="0"/>
              <a:t>1</a:t>
            </a:r>
            <a:r>
              <a:rPr lang="en-US" sz="4000" dirty="0"/>
              <a:t> - CF</a:t>
            </a:r>
            <a:r>
              <a:rPr lang="en-US" sz="4000" baseline="-25000" dirty="0"/>
              <a:t>1</a:t>
            </a:r>
            <a:r>
              <a:rPr lang="en-US" sz="4000" dirty="0"/>
              <a:t>)</a:t>
            </a:r>
            <a:r>
              <a:rPr lang="en-US" sz="4000" baseline="30000" dirty="0"/>
              <a:t>2</a:t>
            </a:r>
            <a:r>
              <a:rPr lang="en-US" sz="4000" dirty="0"/>
              <a:t>(P</a:t>
            </a:r>
            <a:r>
              <a:rPr lang="en-US" sz="4000" baseline="-25000" dirty="0"/>
              <a:t>1</a:t>
            </a:r>
            <a:r>
              <a:rPr lang="en-US" sz="4000" dirty="0"/>
              <a:t>) </a:t>
            </a:r>
            <a:endParaRPr lang="en-US" sz="4000" dirty="0" smtClean="0"/>
          </a:p>
          <a:p>
            <a:pPr>
              <a:spcBef>
                <a:spcPct val="0"/>
              </a:spcBef>
              <a:spcAft>
                <a:spcPct val="10000"/>
              </a:spcAft>
              <a:buFont typeface="Monotype Sorts" pitchFamily="2" charset="2"/>
              <a:buNone/>
            </a:pPr>
            <a:endParaRPr lang="en-US" dirty="0" smtClean="0"/>
          </a:p>
          <a:p>
            <a:pPr>
              <a:spcBef>
                <a:spcPct val="0"/>
              </a:spcBef>
              <a:spcAft>
                <a:spcPct val="10000"/>
              </a:spcAft>
              <a:buFont typeface="Monotype Sorts" pitchFamily="2" charset="2"/>
              <a:buNone/>
            </a:pPr>
            <a:r>
              <a:rPr lang="en-US" dirty="0"/>
              <a:t>	    $  </a:t>
            </a:r>
            <a:r>
              <a:rPr lang="en-US" dirty="0" smtClean="0"/>
              <a:t>300   </a:t>
            </a:r>
            <a:r>
              <a:rPr lang="en-US" dirty="0"/>
              <a:t>	     </a:t>
            </a:r>
            <a:r>
              <a:rPr lang="en-US" dirty="0" smtClean="0"/>
              <a:t>	(3,000 </a:t>
            </a:r>
            <a:r>
              <a:rPr lang="en-US" dirty="0"/>
              <a:t>- </a:t>
            </a:r>
            <a:r>
              <a:rPr lang="en-US" dirty="0" smtClean="0"/>
              <a:t>4,000)</a:t>
            </a:r>
            <a:r>
              <a:rPr lang="en-US" baseline="30000" dirty="0" smtClean="0"/>
              <a:t>2</a:t>
            </a:r>
            <a:r>
              <a:rPr lang="en-US" dirty="0" smtClean="0"/>
              <a:t> </a:t>
            </a:r>
            <a:r>
              <a:rPr lang="en-US" dirty="0"/>
              <a:t>(.</a:t>
            </a:r>
            <a:r>
              <a:rPr lang="en-US" dirty="0" smtClean="0"/>
              <a:t>01)</a:t>
            </a:r>
            <a:endParaRPr lang="en-US" dirty="0"/>
          </a:p>
          <a:p>
            <a:pPr>
              <a:spcBef>
                <a:spcPct val="0"/>
              </a:spcBef>
              <a:spcAft>
                <a:spcPct val="10000"/>
              </a:spcAft>
              <a:buFont typeface="Monotype Sorts" pitchFamily="2" charset="2"/>
              <a:buNone/>
            </a:pPr>
            <a:r>
              <a:rPr lang="en-US" dirty="0"/>
              <a:t>	     </a:t>
            </a:r>
            <a:r>
              <a:rPr lang="en-US" dirty="0" smtClean="0"/>
              <a:t>   700 </a:t>
            </a:r>
            <a:r>
              <a:rPr lang="en-US" dirty="0"/>
              <a:t>	     </a:t>
            </a:r>
            <a:r>
              <a:rPr lang="en-US" dirty="0" smtClean="0"/>
              <a:t>		(3,500 </a:t>
            </a:r>
            <a:r>
              <a:rPr lang="en-US" dirty="0"/>
              <a:t>- </a:t>
            </a:r>
            <a:r>
              <a:rPr lang="en-US" dirty="0" smtClean="0"/>
              <a:t>4,000)</a:t>
            </a:r>
            <a:r>
              <a:rPr lang="en-US" baseline="30000" dirty="0" smtClean="0"/>
              <a:t>2</a:t>
            </a:r>
            <a:r>
              <a:rPr lang="en-US" dirty="0" smtClean="0"/>
              <a:t> </a:t>
            </a:r>
            <a:r>
              <a:rPr lang="en-US" dirty="0"/>
              <a:t>(.</a:t>
            </a:r>
            <a:r>
              <a:rPr lang="en-US" dirty="0" smtClean="0"/>
              <a:t>20)</a:t>
            </a:r>
            <a:endParaRPr lang="en-US" dirty="0"/>
          </a:p>
          <a:p>
            <a:pPr>
              <a:spcBef>
                <a:spcPct val="0"/>
              </a:spcBef>
              <a:spcAft>
                <a:spcPct val="10000"/>
              </a:spcAft>
              <a:buFont typeface="Monotype Sorts" pitchFamily="2" charset="2"/>
              <a:buNone/>
            </a:pPr>
            <a:r>
              <a:rPr lang="en-US" dirty="0"/>
              <a:t>	      </a:t>
            </a:r>
            <a:r>
              <a:rPr lang="en-US" dirty="0" smtClean="0"/>
              <a:t>1,600 </a:t>
            </a:r>
            <a:r>
              <a:rPr lang="en-US" dirty="0"/>
              <a:t>	     </a:t>
            </a:r>
            <a:r>
              <a:rPr lang="en-US" dirty="0" smtClean="0"/>
              <a:t>	(4,000 </a:t>
            </a:r>
            <a:r>
              <a:rPr lang="en-US" dirty="0"/>
              <a:t>- 4</a:t>
            </a:r>
            <a:r>
              <a:rPr lang="en-US" dirty="0" smtClean="0"/>
              <a:t>,000)</a:t>
            </a:r>
            <a:r>
              <a:rPr lang="en-US" baseline="30000" dirty="0" smtClean="0"/>
              <a:t>2</a:t>
            </a:r>
            <a:r>
              <a:rPr lang="en-US" dirty="0" smtClean="0"/>
              <a:t> </a:t>
            </a:r>
            <a:r>
              <a:rPr lang="en-US" dirty="0"/>
              <a:t>(.40)</a:t>
            </a:r>
          </a:p>
          <a:p>
            <a:pPr>
              <a:spcBef>
                <a:spcPct val="0"/>
              </a:spcBef>
              <a:spcAft>
                <a:spcPct val="10000"/>
              </a:spcAft>
              <a:buFont typeface="Monotype Sorts" pitchFamily="2" charset="2"/>
              <a:buNone/>
            </a:pPr>
            <a:r>
              <a:rPr lang="en-US" dirty="0"/>
              <a:t>	      </a:t>
            </a:r>
            <a:r>
              <a:rPr lang="en-US" dirty="0" smtClean="0"/>
              <a:t>9,000 </a:t>
            </a:r>
            <a:r>
              <a:rPr lang="en-US" dirty="0"/>
              <a:t>	    </a:t>
            </a:r>
            <a:r>
              <a:rPr lang="en-US" dirty="0" smtClean="0"/>
              <a:t>	(4,500 </a:t>
            </a:r>
            <a:r>
              <a:rPr lang="en-US" dirty="0"/>
              <a:t>- 4</a:t>
            </a:r>
            <a:r>
              <a:rPr lang="en-US" dirty="0" smtClean="0"/>
              <a:t>,000)</a:t>
            </a:r>
            <a:r>
              <a:rPr lang="en-US" baseline="30000" dirty="0" smtClean="0"/>
              <a:t>2</a:t>
            </a:r>
            <a:r>
              <a:rPr lang="en-US" dirty="0" smtClean="0"/>
              <a:t> </a:t>
            </a:r>
            <a:r>
              <a:rPr lang="en-US" dirty="0"/>
              <a:t>(.</a:t>
            </a:r>
            <a:r>
              <a:rPr lang="en-US" dirty="0" smtClean="0"/>
              <a:t>20)</a:t>
            </a:r>
            <a:endParaRPr lang="en-US" dirty="0"/>
          </a:p>
          <a:p>
            <a:pPr>
              <a:spcBef>
                <a:spcPct val="0"/>
              </a:spcBef>
              <a:spcAft>
                <a:spcPct val="10000"/>
              </a:spcAft>
              <a:buFont typeface="Monotype Sorts" pitchFamily="2" charset="2"/>
              <a:buNone/>
            </a:pPr>
            <a:r>
              <a:rPr lang="en-US" dirty="0"/>
              <a:t>	        </a:t>
            </a:r>
            <a:r>
              <a:rPr lang="en-US" dirty="0" smtClean="0"/>
              <a:t>500 </a:t>
            </a:r>
            <a:r>
              <a:rPr lang="en-US" dirty="0"/>
              <a:t>	    </a:t>
            </a:r>
            <a:r>
              <a:rPr lang="en-US" dirty="0" smtClean="0"/>
              <a:t>		(5,000 </a:t>
            </a:r>
            <a:r>
              <a:rPr lang="en-US" dirty="0"/>
              <a:t>- 4</a:t>
            </a:r>
            <a:r>
              <a:rPr lang="en-US" dirty="0" smtClean="0"/>
              <a:t>,000)</a:t>
            </a:r>
            <a:r>
              <a:rPr lang="en-US" baseline="30000" dirty="0" smtClean="0"/>
              <a:t>2</a:t>
            </a:r>
            <a:r>
              <a:rPr lang="en-US" dirty="0" smtClean="0"/>
              <a:t> </a:t>
            </a:r>
            <a:r>
              <a:rPr lang="en-US" dirty="0"/>
              <a:t>(.</a:t>
            </a:r>
            <a:r>
              <a:rPr lang="en-US" dirty="0" smtClean="0"/>
              <a:t>01)</a:t>
            </a:r>
            <a:endParaRPr lang="en-US" dirty="0"/>
          </a:p>
          <a:p>
            <a:pPr>
              <a:spcBef>
                <a:spcPct val="0"/>
              </a:spcBef>
              <a:spcAft>
                <a:spcPct val="10000"/>
              </a:spcAft>
              <a:buFont typeface="Monotype Sorts" pitchFamily="2" charset="2"/>
              <a:buNone/>
            </a:pPr>
            <a:r>
              <a:rPr lang="en-US" dirty="0"/>
              <a:t>       </a:t>
            </a:r>
            <a:r>
              <a:rPr lang="en-US" dirty="0" smtClean="0"/>
              <a:t>$4,000</a:t>
            </a:r>
            <a:endParaRPr lang="en-US" dirty="0"/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05800" cy="13716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Variance of Year </a:t>
            </a:r>
            <a:r>
              <a:rPr lang="en-US" sz="4000" b="1" dirty="0" smtClean="0"/>
              <a:t>1 Cash </a:t>
            </a:r>
            <a:r>
              <a:rPr lang="en-US" sz="4000" b="1" dirty="0"/>
              <a:t>Flows (Proposal A)</a:t>
            </a:r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>
            <a:off x="304800" y="2667000"/>
            <a:ext cx="85344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9" name="Line 9"/>
          <p:cNvSpPr>
            <a:spLocks noChangeShapeType="1"/>
          </p:cNvSpPr>
          <p:nvPr/>
        </p:nvSpPr>
        <p:spPr bwMode="auto">
          <a:xfrm flipH="1">
            <a:off x="958174" y="5791200"/>
            <a:ext cx="13716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1" name="Line 11"/>
          <p:cNvSpPr>
            <a:spLocks noChangeShapeType="1"/>
          </p:cNvSpPr>
          <p:nvPr/>
        </p:nvSpPr>
        <p:spPr bwMode="auto">
          <a:xfrm>
            <a:off x="3238500" y="1943100"/>
            <a:ext cx="0" cy="44577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3" name="Straight Connector 2"/>
          <p:cNvCxnSpPr/>
          <p:nvPr/>
        </p:nvCxnSpPr>
        <p:spPr>
          <a:xfrm>
            <a:off x="5638800" y="2057400"/>
            <a:ext cx="533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3239430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04800" y="1960306"/>
            <a:ext cx="8483600" cy="4464050"/>
          </a:xfrm>
          <a:noFill/>
          <a:ln w="50800" cap="flat">
            <a:solidFill>
              <a:srgbClr val="000000"/>
            </a:solidFill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4000" dirty="0"/>
              <a:t>  </a:t>
            </a:r>
            <a:r>
              <a:rPr lang="en-US" sz="4000" dirty="0" smtClean="0"/>
              <a:t>  </a:t>
            </a:r>
            <a:r>
              <a:rPr lang="en-US" sz="4000" dirty="0"/>
              <a:t>(CF</a:t>
            </a:r>
            <a:r>
              <a:rPr lang="en-US" sz="4000" baseline="-25000" dirty="0"/>
              <a:t>1</a:t>
            </a:r>
            <a:r>
              <a:rPr lang="en-US" sz="4000" dirty="0"/>
              <a:t>)(P</a:t>
            </a:r>
            <a:r>
              <a:rPr lang="en-US" sz="4000" baseline="-25000" dirty="0"/>
              <a:t>1</a:t>
            </a:r>
            <a:r>
              <a:rPr lang="en-US" sz="4000" dirty="0"/>
              <a:t>)</a:t>
            </a:r>
            <a:r>
              <a:rPr lang="en-US" sz="4000" baseline="-25000" dirty="0"/>
              <a:t>	     </a:t>
            </a:r>
            <a:r>
              <a:rPr lang="en-US" sz="4000" dirty="0"/>
              <a:t>        (CF</a:t>
            </a:r>
            <a:r>
              <a:rPr lang="en-US" sz="4000" baseline="-25000" dirty="0"/>
              <a:t>1</a:t>
            </a:r>
            <a:r>
              <a:rPr lang="en-US" sz="4000" dirty="0"/>
              <a:t> - CF</a:t>
            </a:r>
            <a:r>
              <a:rPr lang="en-US" sz="4000" baseline="-25000" dirty="0"/>
              <a:t>1</a:t>
            </a:r>
            <a:r>
              <a:rPr lang="en-US" sz="4000" dirty="0"/>
              <a:t>)</a:t>
            </a:r>
            <a:r>
              <a:rPr lang="en-US" sz="4000" baseline="30000" dirty="0"/>
              <a:t>2</a:t>
            </a:r>
            <a:r>
              <a:rPr lang="en-US" sz="4000" dirty="0"/>
              <a:t>(P</a:t>
            </a:r>
            <a:r>
              <a:rPr lang="en-US" sz="4000" baseline="-25000" dirty="0"/>
              <a:t>1</a:t>
            </a:r>
            <a:r>
              <a:rPr lang="en-US" sz="4000" dirty="0"/>
              <a:t>) </a:t>
            </a:r>
            <a:endParaRPr lang="en-US" sz="4000" dirty="0" smtClean="0"/>
          </a:p>
          <a:p>
            <a:pPr>
              <a:spcBef>
                <a:spcPct val="0"/>
              </a:spcBef>
              <a:spcAft>
                <a:spcPct val="10000"/>
              </a:spcAft>
              <a:buFont typeface="Monotype Sorts" pitchFamily="2" charset="2"/>
              <a:buNone/>
            </a:pPr>
            <a:endParaRPr lang="en-US" dirty="0" smtClean="0"/>
          </a:p>
          <a:p>
            <a:pPr>
              <a:spcBef>
                <a:spcPct val="0"/>
              </a:spcBef>
              <a:spcAft>
                <a:spcPct val="10000"/>
              </a:spcAft>
              <a:buFont typeface="Monotype Sorts" pitchFamily="2" charset="2"/>
              <a:buNone/>
            </a:pPr>
            <a:r>
              <a:rPr lang="en-US" dirty="0"/>
              <a:t>	    $  </a:t>
            </a:r>
            <a:r>
              <a:rPr lang="en-US" dirty="0" smtClean="0"/>
              <a:t>300   </a:t>
            </a:r>
            <a:r>
              <a:rPr lang="en-US" dirty="0"/>
              <a:t>	     </a:t>
            </a:r>
            <a:r>
              <a:rPr lang="en-US" dirty="0" smtClean="0"/>
              <a:t>		 </a:t>
            </a:r>
            <a:r>
              <a:rPr lang="en-US" dirty="0" smtClean="0"/>
              <a:t>     100000</a:t>
            </a:r>
          </a:p>
          <a:p>
            <a:pPr>
              <a:spcBef>
                <a:spcPct val="0"/>
              </a:spcBef>
              <a:spcAft>
                <a:spcPct val="10000"/>
              </a:spcAft>
              <a:buFont typeface="Monotype Sorts" pitchFamily="2" charset="2"/>
              <a:buNone/>
            </a:pPr>
            <a:r>
              <a:rPr lang="en-US" dirty="0" smtClean="0"/>
              <a:t>	        700 	     			       50,000</a:t>
            </a:r>
          </a:p>
          <a:p>
            <a:pPr>
              <a:spcBef>
                <a:spcPct val="0"/>
              </a:spcBef>
              <a:spcAft>
                <a:spcPct val="10000"/>
              </a:spcAft>
              <a:buFont typeface="Monotype Sorts" pitchFamily="2" charset="2"/>
              <a:buNone/>
            </a:pPr>
            <a:r>
              <a:rPr lang="en-US" dirty="0"/>
              <a:t>	      </a:t>
            </a:r>
            <a:r>
              <a:rPr lang="en-US" dirty="0" smtClean="0"/>
              <a:t>1,600 </a:t>
            </a:r>
            <a:r>
              <a:rPr lang="en-US" dirty="0"/>
              <a:t>	     </a:t>
            </a:r>
            <a:r>
              <a:rPr lang="en-US" dirty="0" smtClean="0"/>
              <a:t>		                 0</a:t>
            </a:r>
            <a:endParaRPr lang="en-US" dirty="0"/>
          </a:p>
          <a:p>
            <a:pPr>
              <a:spcBef>
                <a:spcPct val="0"/>
              </a:spcBef>
              <a:spcAft>
                <a:spcPct val="10000"/>
              </a:spcAft>
              <a:buFont typeface="Monotype Sorts" pitchFamily="2" charset="2"/>
              <a:buNone/>
            </a:pPr>
            <a:r>
              <a:rPr lang="en-US" dirty="0"/>
              <a:t>	      </a:t>
            </a:r>
            <a:r>
              <a:rPr lang="en-US" dirty="0" smtClean="0"/>
              <a:t>9,000 </a:t>
            </a:r>
            <a:r>
              <a:rPr lang="en-US" dirty="0"/>
              <a:t>	    </a:t>
            </a:r>
            <a:r>
              <a:rPr lang="en-US" dirty="0" smtClean="0"/>
              <a:t>		       50,000</a:t>
            </a:r>
            <a:endParaRPr lang="en-US" dirty="0"/>
          </a:p>
          <a:p>
            <a:pPr>
              <a:spcBef>
                <a:spcPct val="0"/>
              </a:spcBef>
              <a:spcAft>
                <a:spcPct val="10000"/>
              </a:spcAft>
              <a:buFont typeface="Monotype Sorts" pitchFamily="2" charset="2"/>
              <a:buNone/>
            </a:pPr>
            <a:r>
              <a:rPr lang="en-US" dirty="0"/>
              <a:t>	        </a:t>
            </a:r>
            <a:r>
              <a:rPr lang="en-US" dirty="0" smtClean="0"/>
              <a:t>500 </a:t>
            </a:r>
            <a:r>
              <a:rPr lang="en-US" dirty="0"/>
              <a:t>	    </a:t>
            </a:r>
            <a:r>
              <a:rPr lang="en-US" dirty="0" smtClean="0"/>
              <a:t>			     100,000</a:t>
            </a:r>
            <a:endParaRPr lang="en-US" dirty="0"/>
          </a:p>
          <a:p>
            <a:pPr>
              <a:spcBef>
                <a:spcPct val="0"/>
              </a:spcBef>
              <a:spcAft>
                <a:spcPct val="10000"/>
              </a:spcAft>
              <a:buFont typeface="Monotype Sorts" pitchFamily="2" charset="2"/>
              <a:buNone/>
            </a:pPr>
            <a:r>
              <a:rPr lang="en-US" dirty="0"/>
              <a:t>       </a:t>
            </a:r>
            <a:r>
              <a:rPr lang="en-US" dirty="0" smtClean="0"/>
              <a:t>$4,000				     300,000</a:t>
            </a:r>
            <a:endParaRPr lang="en-US" dirty="0"/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05800" cy="13716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Variance of Year </a:t>
            </a:r>
            <a:r>
              <a:rPr lang="en-US" sz="4000" b="1" dirty="0" smtClean="0"/>
              <a:t>1 Cash </a:t>
            </a:r>
            <a:r>
              <a:rPr lang="en-US" sz="4000" b="1" dirty="0"/>
              <a:t>Flows (Proposal A)</a:t>
            </a:r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>
            <a:off x="304800" y="2667000"/>
            <a:ext cx="85344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9" name="Line 9"/>
          <p:cNvSpPr>
            <a:spLocks noChangeShapeType="1"/>
          </p:cNvSpPr>
          <p:nvPr/>
        </p:nvSpPr>
        <p:spPr bwMode="auto">
          <a:xfrm flipH="1">
            <a:off x="958174" y="5791200"/>
            <a:ext cx="13716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1" name="Line 11"/>
          <p:cNvSpPr>
            <a:spLocks noChangeShapeType="1"/>
          </p:cNvSpPr>
          <p:nvPr/>
        </p:nvSpPr>
        <p:spPr bwMode="auto">
          <a:xfrm>
            <a:off x="3238500" y="1943100"/>
            <a:ext cx="0" cy="44577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3" name="Straight Connector 2"/>
          <p:cNvCxnSpPr/>
          <p:nvPr/>
        </p:nvCxnSpPr>
        <p:spPr>
          <a:xfrm>
            <a:off x="5638800" y="2057400"/>
            <a:ext cx="533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5410200" y="5791200"/>
            <a:ext cx="13716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844506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Summary of Proposal A</a:t>
            </a:r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533400" y="1981200"/>
            <a:ext cx="8077200" cy="4343400"/>
          </a:xfrm>
          <a:noFill/>
          <a:ln/>
        </p:spPr>
        <p:txBody>
          <a:bodyPr/>
          <a:lstStyle/>
          <a:p>
            <a:pPr marL="0" indent="0">
              <a:spcBef>
                <a:spcPct val="0"/>
              </a:spcBef>
              <a:spcAft>
                <a:spcPct val="40000"/>
              </a:spcAft>
              <a:buFont typeface="Monotype Sorts" pitchFamily="2" charset="2"/>
              <a:buNone/>
            </a:pPr>
            <a:r>
              <a:rPr lang="en-US" sz="2800" dirty="0"/>
              <a:t>The standard </a:t>
            </a:r>
            <a:r>
              <a:rPr lang="en-US" sz="2800" dirty="0" smtClean="0"/>
              <a:t>deviation    		= </a:t>
            </a:r>
            <a:r>
              <a:rPr lang="en-US" sz="2800" dirty="0"/>
              <a:t>SQRT </a:t>
            </a:r>
            <a:r>
              <a:rPr lang="en-US" sz="2800" dirty="0" smtClean="0"/>
              <a:t>(300,000</a:t>
            </a:r>
            <a:r>
              <a:rPr lang="en-US" sz="2800" dirty="0"/>
              <a:t>)  </a:t>
            </a:r>
            <a:r>
              <a:rPr lang="en-US" sz="2800" dirty="0" smtClean="0"/>
              <a:t>				</a:t>
            </a:r>
            <a:r>
              <a:rPr lang="en-US" sz="2800" dirty="0"/>
              <a:t>	</a:t>
            </a:r>
            <a:r>
              <a:rPr lang="en-US" sz="2800" dirty="0" smtClean="0"/>
              <a:t>	= $548</a:t>
            </a:r>
            <a:endParaRPr lang="en-US" sz="2800" dirty="0"/>
          </a:p>
          <a:p>
            <a:pPr marL="0" indent="0">
              <a:spcBef>
                <a:spcPct val="0"/>
              </a:spcBef>
              <a:spcAft>
                <a:spcPct val="40000"/>
              </a:spcAft>
              <a:buFont typeface="Monotype Sorts" pitchFamily="2" charset="2"/>
              <a:buNone/>
            </a:pPr>
            <a:r>
              <a:rPr lang="en-US" sz="2800" dirty="0"/>
              <a:t>The expected cash flow 	</a:t>
            </a:r>
            <a:r>
              <a:rPr lang="en-US" sz="2800" dirty="0" smtClean="0"/>
              <a:t>	= $4,000</a:t>
            </a:r>
            <a:endParaRPr lang="en-US" sz="2800" dirty="0"/>
          </a:p>
          <a:p>
            <a:pPr marL="0" indent="0">
              <a:spcBef>
                <a:spcPct val="0"/>
              </a:spcBef>
              <a:spcAft>
                <a:spcPct val="40000"/>
              </a:spcAft>
              <a:buFont typeface="Monotype Sorts" pitchFamily="2" charset="2"/>
              <a:buNone/>
            </a:pPr>
            <a:r>
              <a:rPr lang="en-US" sz="2800" dirty="0"/>
              <a:t>Coefficient of Variation (CV) </a:t>
            </a:r>
            <a:r>
              <a:rPr lang="en-US" sz="2800" dirty="0" smtClean="0"/>
              <a:t>	= $548 </a:t>
            </a:r>
            <a:r>
              <a:rPr lang="en-US" sz="2800" dirty="0"/>
              <a:t>/ </a:t>
            </a:r>
            <a:r>
              <a:rPr lang="en-US" sz="2800" dirty="0" smtClean="0"/>
              <a:t>$4,000  					</a:t>
            </a:r>
            <a:r>
              <a:rPr lang="en-US" sz="2800" dirty="0"/>
              <a:t>	= </a:t>
            </a:r>
            <a:r>
              <a:rPr lang="en-US" sz="2800" dirty="0" smtClean="0"/>
              <a:t>0.14</a:t>
            </a:r>
            <a:endParaRPr lang="en-US" sz="2800" dirty="0"/>
          </a:p>
          <a:p>
            <a:pPr marL="0" indent="0">
              <a:spcBef>
                <a:spcPct val="0"/>
              </a:spcBef>
              <a:spcAft>
                <a:spcPct val="40000"/>
              </a:spcAft>
              <a:buFont typeface="Monotype Sorts" pitchFamily="2" charset="2"/>
              <a:buNone/>
            </a:pPr>
            <a:endParaRPr lang="en-US" sz="1400" dirty="0"/>
          </a:p>
          <a:p>
            <a:pPr marL="0" indent="0">
              <a:spcBef>
                <a:spcPct val="0"/>
              </a:spcBef>
              <a:spcAft>
                <a:spcPct val="40000"/>
              </a:spcAft>
              <a:buFont typeface="Monotype Sorts" pitchFamily="2" charset="2"/>
              <a:buNone/>
            </a:pPr>
            <a:r>
              <a:rPr lang="en-US" sz="2800" dirty="0"/>
              <a:t>CV is a measure of </a:t>
            </a:r>
            <a:r>
              <a:rPr lang="en-US" sz="2800" i="1" dirty="0"/>
              <a:t>relative</a:t>
            </a:r>
            <a:r>
              <a:rPr lang="en-US" sz="2800" dirty="0"/>
              <a:t> risk and is the ratio of standard deviation to the mean of the distribution.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5935561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28575"/>
            <a:ext cx="8810625" cy="1724025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An Illustration of Total Risk 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>(</a:t>
            </a:r>
            <a:r>
              <a:rPr lang="en-US" sz="4000" b="1" dirty="0"/>
              <a:t>Discrete Distribution)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30200" y="1930400"/>
            <a:ext cx="8483600" cy="4597400"/>
          </a:xfrm>
          <a:noFill/>
          <a:ln w="50800" cap="flat">
            <a:solidFill>
              <a:srgbClr val="000000"/>
            </a:solidFill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algn="ctr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3200" dirty="0"/>
              <a:t>ANNUAL CASH FLOWS:  YEAR 1</a:t>
            </a:r>
          </a:p>
          <a:p>
            <a:pPr algn="ctr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3200" dirty="0"/>
              <a:t>PROPOSAL B</a:t>
            </a:r>
          </a:p>
          <a:p>
            <a:pPr>
              <a:spcBef>
                <a:spcPct val="40000"/>
              </a:spcBef>
              <a:spcAft>
                <a:spcPct val="40000"/>
              </a:spcAft>
              <a:buFont typeface="Monotype Sorts" pitchFamily="2" charset="2"/>
              <a:buNone/>
            </a:pPr>
            <a:r>
              <a:rPr lang="en-US" sz="2800" dirty="0"/>
              <a:t>       </a:t>
            </a:r>
            <a:r>
              <a:rPr lang="en-US" sz="2800" u="sng" dirty="0"/>
              <a:t>State</a:t>
            </a:r>
            <a:r>
              <a:rPr lang="en-US" sz="2800" dirty="0"/>
              <a:t> 		    </a:t>
            </a:r>
            <a:r>
              <a:rPr lang="en-US" sz="2800" u="sng" dirty="0"/>
              <a:t>Probability</a:t>
            </a:r>
            <a:r>
              <a:rPr lang="en-US" sz="2800" dirty="0"/>
              <a:t> 	     </a:t>
            </a:r>
            <a:r>
              <a:rPr lang="en-US" sz="2800" u="sng" dirty="0"/>
              <a:t>Cash Flow</a:t>
            </a:r>
            <a:endParaRPr lang="en-US" sz="2800" dirty="0"/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sz="2800" dirty="0"/>
              <a:t>Deep Recession	</a:t>
            </a:r>
            <a:r>
              <a:rPr lang="en-US" sz="2800" dirty="0" smtClean="0"/>
              <a:t>	.01</a:t>
            </a:r>
            <a:r>
              <a:rPr lang="en-US" sz="2800" dirty="0"/>
              <a:t>		      $   </a:t>
            </a:r>
            <a:r>
              <a:rPr lang="en-US" sz="2800" dirty="0" smtClean="0"/>
              <a:t> 2,000</a:t>
            </a:r>
            <a:endParaRPr lang="en-US" sz="2800" dirty="0"/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sz="2800" dirty="0"/>
              <a:t>Mild Recession		.</a:t>
            </a:r>
            <a:r>
              <a:rPr lang="en-US" sz="2800" dirty="0" smtClean="0"/>
              <a:t>20</a:t>
            </a:r>
            <a:r>
              <a:rPr lang="en-US" sz="2800" dirty="0"/>
              <a:t>		            </a:t>
            </a:r>
            <a:r>
              <a:rPr lang="en-US" sz="2800" dirty="0" smtClean="0"/>
              <a:t>3,000</a:t>
            </a:r>
            <a:endParaRPr lang="en-US" sz="2800" dirty="0"/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sz="2800" dirty="0"/>
              <a:t>Normal			.40		            </a:t>
            </a:r>
            <a:r>
              <a:rPr lang="en-US" sz="2800" dirty="0" smtClean="0"/>
              <a:t>4,000</a:t>
            </a:r>
            <a:endParaRPr lang="en-US" sz="2800" dirty="0"/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sz="2800" dirty="0"/>
              <a:t>Minor Boom		</a:t>
            </a:r>
            <a:r>
              <a:rPr lang="en-US" sz="2800" dirty="0" smtClean="0"/>
              <a:t>	.20</a:t>
            </a:r>
            <a:r>
              <a:rPr lang="en-US" sz="2800" dirty="0"/>
              <a:t>		            </a:t>
            </a:r>
            <a:r>
              <a:rPr lang="en-US" sz="2800" dirty="0" smtClean="0"/>
              <a:t>5,000</a:t>
            </a:r>
            <a:endParaRPr lang="en-US" sz="2800" dirty="0"/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sz="2800" dirty="0"/>
              <a:t>Major Boom		</a:t>
            </a:r>
            <a:r>
              <a:rPr lang="en-US" sz="2800" dirty="0" smtClean="0"/>
              <a:t>	.01</a:t>
            </a:r>
            <a:r>
              <a:rPr lang="en-US" sz="2800" dirty="0"/>
              <a:t>		          </a:t>
            </a:r>
            <a:r>
              <a:rPr lang="en-US" sz="2800" dirty="0" smtClean="0"/>
              <a:t>  6,000</a:t>
            </a:r>
            <a:endParaRPr lang="en-US" sz="2800" dirty="0"/>
          </a:p>
        </p:txBody>
      </p:sp>
      <p:sp>
        <p:nvSpPr>
          <p:cNvPr id="13318" name="Line 6"/>
          <p:cNvSpPr>
            <a:spLocks noChangeShapeType="1"/>
          </p:cNvSpPr>
          <p:nvPr/>
        </p:nvSpPr>
        <p:spPr bwMode="auto">
          <a:xfrm>
            <a:off x="304800" y="2971800"/>
            <a:ext cx="85344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702890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2458269" y="4883150"/>
            <a:ext cx="368300" cy="520700"/>
          </a:xfrm>
          <a:prstGeom prst="rect">
            <a:avLst/>
          </a:prstGeom>
          <a:solidFill>
            <a:schemeClr val="hlink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848600" cy="17526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Probability Distribution of Year 1 Cash Flows</a:t>
            </a:r>
          </a:p>
        </p:txBody>
      </p:sp>
      <p:sp>
        <p:nvSpPr>
          <p:cNvPr id="8198" name="Line 6"/>
          <p:cNvSpPr>
            <a:spLocks noChangeShapeType="1"/>
          </p:cNvSpPr>
          <p:nvPr/>
        </p:nvSpPr>
        <p:spPr bwMode="auto">
          <a:xfrm>
            <a:off x="2209800" y="2438400"/>
            <a:ext cx="0" cy="29718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1833279" y="4547339"/>
            <a:ext cx="357471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 smtClean="0"/>
              <a:t>.1</a:t>
            </a:r>
            <a:endParaRPr lang="en-US" dirty="0"/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 rot="16200000">
            <a:off x="55563" y="3557588"/>
            <a:ext cx="2278062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Probability</a:t>
            </a:r>
          </a:p>
        </p:txBody>
      </p:sp>
      <p:sp>
        <p:nvSpPr>
          <p:cNvPr id="8203" name="Rectangle 11"/>
          <p:cNvSpPr>
            <a:spLocks noChangeArrowheads="1"/>
          </p:cNvSpPr>
          <p:nvPr/>
        </p:nvSpPr>
        <p:spPr bwMode="auto">
          <a:xfrm>
            <a:off x="2195513" y="5472113"/>
            <a:ext cx="5668219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 smtClean="0"/>
              <a:t>   2,000          3,000             4,000              5,000              6,000</a:t>
            </a:r>
            <a:endParaRPr lang="en-US" dirty="0"/>
          </a:p>
        </p:txBody>
      </p:sp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7266997" y="4864624"/>
            <a:ext cx="368300" cy="515874"/>
          </a:xfrm>
          <a:prstGeom prst="rect">
            <a:avLst/>
          </a:prstGeom>
          <a:solidFill>
            <a:schemeClr val="hlink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5" name="Rectangle 13"/>
          <p:cNvSpPr>
            <a:spLocks noChangeArrowheads="1"/>
          </p:cNvSpPr>
          <p:nvPr/>
        </p:nvSpPr>
        <p:spPr bwMode="auto">
          <a:xfrm>
            <a:off x="3572439" y="4029102"/>
            <a:ext cx="368300" cy="1369922"/>
          </a:xfrm>
          <a:prstGeom prst="rect">
            <a:avLst/>
          </a:prstGeom>
          <a:solidFill>
            <a:schemeClr val="hlink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6" name="Rectangle 14"/>
          <p:cNvSpPr>
            <a:spLocks noChangeArrowheads="1"/>
          </p:cNvSpPr>
          <p:nvPr/>
        </p:nvSpPr>
        <p:spPr bwMode="auto">
          <a:xfrm>
            <a:off x="6007100" y="4017926"/>
            <a:ext cx="368300" cy="1381098"/>
          </a:xfrm>
          <a:prstGeom prst="rect">
            <a:avLst/>
          </a:prstGeom>
          <a:solidFill>
            <a:schemeClr val="hlink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7" name="Rectangle 15"/>
          <p:cNvSpPr>
            <a:spLocks noChangeArrowheads="1"/>
          </p:cNvSpPr>
          <p:nvPr/>
        </p:nvSpPr>
        <p:spPr bwMode="auto">
          <a:xfrm>
            <a:off x="4768850" y="2428487"/>
            <a:ext cx="368300" cy="2965450"/>
          </a:xfrm>
          <a:prstGeom prst="rect">
            <a:avLst/>
          </a:prstGeom>
          <a:solidFill>
            <a:schemeClr val="hlink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8" name="Line 16"/>
          <p:cNvSpPr>
            <a:spLocks noChangeShapeType="1"/>
          </p:cNvSpPr>
          <p:nvPr/>
        </p:nvSpPr>
        <p:spPr bwMode="auto">
          <a:xfrm>
            <a:off x="2209800" y="5410200"/>
            <a:ext cx="54864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9" name="Rectangle 17"/>
          <p:cNvSpPr>
            <a:spLocks noChangeArrowheads="1"/>
          </p:cNvSpPr>
          <p:nvPr/>
        </p:nvSpPr>
        <p:spPr bwMode="auto">
          <a:xfrm>
            <a:off x="3719513" y="5838825"/>
            <a:ext cx="2817812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Cash Flow ($)</a:t>
            </a:r>
          </a:p>
        </p:txBody>
      </p:sp>
      <p:sp>
        <p:nvSpPr>
          <p:cNvPr id="8210" name="Rectangle 18"/>
          <p:cNvSpPr>
            <a:spLocks noChangeArrowheads="1"/>
          </p:cNvSpPr>
          <p:nvPr/>
        </p:nvSpPr>
        <p:spPr bwMode="auto">
          <a:xfrm>
            <a:off x="5638800" y="1791623"/>
            <a:ext cx="2205037" cy="558800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3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Proposal </a:t>
            </a:r>
            <a:r>
              <a:rPr lang="en-US" sz="3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</a:t>
            </a:r>
            <a:endParaRPr lang="en-US" sz="3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" name="Rectangle 8"/>
          <p:cNvSpPr>
            <a:spLocks noChangeArrowheads="1"/>
          </p:cNvSpPr>
          <p:nvPr/>
        </p:nvSpPr>
        <p:spPr bwMode="auto">
          <a:xfrm>
            <a:off x="1833037" y="3845719"/>
            <a:ext cx="357471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 smtClean="0"/>
              <a:t>.2</a:t>
            </a:r>
            <a:endParaRPr lang="en-US" dirty="0"/>
          </a:p>
        </p:txBody>
      </p:sp>
      <p:sp>
        <p:nvSpPr>
          <p:cNvPr id="18" name="Rectangle 8"/>
          <p:cNvSpPr>
            <a:spLocks noChangeArrowheads="1"/>
          </p:cNvSpPr>
          <p:nvPr/>
        </p:nvSpPr>
        <p:spPr bwMode="auto">
          <a:xfrm>
            <a:off x="1824521" y="3105401"/>
            <a:ext cx="357471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 smtClean="0"/>
              <a:t>.3</a:t>
            </a:r>
            <a:endParaRPr lang="en-US" dirty="0"/>
          </a:p>
        </p:txBody>
      </p:sp>
      <p:sp>
        <p:nvSpPr>
          <p:cNvPr id="19" name="Rectangle 8"/>
          <p:cNvSpPr>
            <a:spLocks noChangeArrowheads="1"/>
          </p:cNvSpPr>
          <p:nvPr/>
        </p:nvSpPr>
        <p:spPr bwMode="auto">
          <a:xfrm>
            <a:off x="1852329" y="2444750"/>
            <a:ext cx="357471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 smtClean="0"/>
              <a:t>.4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631433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5"/>
          <p:cNvSpPr>
            <a:spLocks noGrp="1" noChangeArrowheads="1"/>
          </p:cNvSpPr>
          <p:nvPr>
            <p:ph type="title"/>
          </p:nvPr>
        </p:nvSpPr>
        <p:spPr>
          <a:xfrm>
            <a:off x="762000" y="28575"/>
            <a:ext cx="8353425" cy="1724025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Expected Value of Year 1 Cash </a:t>
            </a:r>
            <a:r>
              <a:rPr lang="en-US" sz="4000" b="1" dirty="0" smtClean="0"/>
              <a:t>Flows (Proposal B)</a:t>
            </a:r>
            <a:endParaRPr lang="en-US" sz="4000" b="1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621787352"/>
              </p:ext>
            </p:extLst>
          </p:nvPr>
        </p:nvGraphicFramePr>
        <p:xfrm>
          <a:off x="762000" y="1981200"/>
          <a:ext cx="7543799" cy="43183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56671"/>
                <a:gridCol w="2693564"/>
                <a:gridCol w="2693564"/>
              </a:tblGrid>
              <a:tr h="6137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CF1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>
                          <a:effectLst/>
                        </a:rPr>
                        <a:t>P1</a:t>
                      </a:r>
                      <a:endParaRPr lang="en-US" sz="3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>
                          <a:effectLst/>
                        </a:rPr>
                        <a:t>(CF1)(P1)</a:t>
                      </a:r>
                      <a:endParaRPr lang="en-US" sz="3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6137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 smtClean="0">
                          <a:effectLst/>
                        </a:rPr>
                        <a:t>2000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>
                          <a:effectLst/>
                        </a:rPr>
                        <a:t>0.1</a:t>
                      </a:r>
                      <a:endParaRPr lang="en-US" sz="3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 smtClean="0">
                          <a:effectLst/>
                        </a:rPr>
                        <a:t>  200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6137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 smtClean="0">
                          <a:effectLst/>
                        </a:rPr>
                        <a:t>3000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>
                          <a:effectLst/>
                        </a:rPr>
                        <a:t>0.2</a:t>
                      </a:r>
                      <a:endParaRPr lang="en-US" sz="3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 smtClean="0">
                          <a:effectLst/>
                        </a:rPr>
                        <a:t>  600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6137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 smtClean="0">
                          <a:effectLst/>
                        </a:rPr>
                        <a:t>4000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>
                          <a:effectLst/>
                        </a:rPr>
                        <a:t>0.4</a:t>
                      </a:r>
                      <a:endParaRPr lang="en-US" sz="3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 smtClean="0">
                          <a:effectLst/>
                        </a:rPr>
                        <a:t>1600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6137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 smtClean="0">
                          <a:effectLst/>
                        </a:rPr>
                        <a:t>5000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>
                          <a:effectLst/>
                        </a:rPr>
                        <a:t>0.2</a:t>
                      </a:r>
                      <a:endParaRPr lang="en-US" sz="3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 smtClean="0">
                          <a:effectLst/>
                        </a:rPr>
                        <a:t>1000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6649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 smtClean="0">
                          <a:effectLst/>
                        </a:rPr>
                        <a:t>6000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sng" strike="noStrike" dirty="0">
                          <a:effectLst/>
                        </a:rPr>
                        <a:t>0.1</a:t>
                      </a:r>
                      <a:endParaRPr lang="en-US" sz="3600" b="0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sng" strike="noStrike" dirty="0" smtClean="0">
                          <a:effectLst/>
                        </a:rPr>
                        <a:t>  600</a:t>
                      </a:r>
                      <a:endParaRPr lang="en-US" sz="3600" b="0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84547"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>
                          <a:effectLst/>
                        </a:rPr>
                        <a:t> </a:t>
                      </a:r>
                      <a:endParaRPr lang="en-US" sz="3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3600" u="none" strike="noStrike" dirty="0" smtClean="0">
                          <a:effectLst/>
                        </a:rPr>
                        <a:t>Σ</a:t>
                      </a:r>
                      <a:r>
                        <a:rPr lang="en-US" sz="3600" u="none" strike="noStrike" dirty="0" smtClean="0">
                          <a:effectLst/>
                        </a:rPr>
                        <a:t> = 1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u="none" strike="noStrike" dirty="0">
                          <a:effectLst/>
                        </a:rPr>
                        <a:t>4000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257800" y="5791200"/>
            <a:ext cx="114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CF1 =</a:t>
            </a:r>
            <a:endParaRPr lang="en-US" sz="32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5423719" y="5830531"/>
            <a:ext cx="533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964837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04800" y="1943100"/>
            <a:ext cx="8483600" cy="4464050"/>
          </a:xfrm>
          <a:noFill/>
          <a:ln w="50800" cap="flat">
            <a:solidFill>
              <a:srgbClr val="000000"/>
            </a:solidFill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>
            <a:normAutofit lnSpcReduction="10000"/>
          </a:bodyPr>
          <a:lstStyle/>
          <a:p>
            <a:pPr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400" dirty="0"/>
              <a:t>      </a:t>
            </a:r>
          </a:p>
          <a:p>
            <a:pPr>
              <a:spcBef>
                <a:spcPct val="0"/>
              </a:spcBef>
              <a:spcAft>
                <a:spcPct val="40000"/>
              </a:spcAft>
              <a:buFont typeface="Monotype Sorts" pitchFamily="2" charset="2"/>
              <a:buNone/>
            </a:pPr>
            <a:r>
              <a:rPr lang="en-US" dirty="0"/>
              <a:t>     (CF</a:t>
            </a:r>
            <a:r>
              <a:rPr lang="en-US" baseline="-25000" dirty="0"/>
              <a:t>1</a:t>
            </a:r>
            <a:r>
              <a:rPr lang="en-US" dirty="0"/>
              <a:t>)(P</a:t>
            </a:r>
            <a:r>
              <a:rPr lang="en-US" baseline="-25000" dirty="0"/>
              <a:t>1</a:t>
            </a:r>
            <a:r>
              <a:rPr lang="en-US" dirty="0"/>
              <a:t>)</a:t>
            </a:r>
            <a:r>
              <a:rPr lang="en-US" baseline="-25000" dirty="0"/>
              <a:t>	                 </a:t>
            </a:r>
            <a:r>
              <a:rPr lang="en-US" dirty="0"/>
              <a:t>(CF</a:t>
            </a:r>
            <a:r>
              <a:rPr lang="en-US" baseline="-25000" dirty="0"/>
              <a:t>1</a:t>
            </a:r>
            <a:r>
              <a:rPr lang="en-US" dirty="0"/>
              <a:t> - CF</a:t>
            </a:r>
            <a:r>
              <a:rPr lang="en-US" baseline="-25000" dirty="0"/>
              <a:t>1</a:t>
            </a:r>
            <a:r>
              <a:rPr lang="en-US" dirty="0"/>
              <a:t>)</a:t>
            </a:r>
            <a:r>
              <a:rPr lang="en-US" baseline="30000" dirty="0"/>
              <a:t>2</a:t>
            </a:r>
            <a:r>
              <a:rPr lang="en-US" dirty="0"/>
              <a:t>(P</a:t>
            </a:r>
            <a:r>
              <a:rPr lang="en-US" baseline="-25000" dirty="0"/>
              <a:t>1</a:t>
            </a:r>
            <a:r>
              <a:rPr lang="en-US" dirty="0"/>
              <a:t>)</a:t>
            </a:r>
          </a:p>
          <a:p>
            <a:pPr>
              <a:spcBef>
                <a:spcPct val="0"/>
              </a:spcBef>
              <a:spcAft>
                <a:spcPct val="10000"/>
              </a:spcAft>
              <a:buFont typeface="Monotype Sorts" pitchFamily="2" charset="2"/>
              <a:buNone/>
            </a:pPr>
            <a:r>
              <a:rPr lang="en-US" dirty="0" smtClean="0"/>
              <a:t>	    </a:t>
            </a:r>
          </a:p>
          <a:p>
            <a:pPr>
              <a:spcBef>
                <a:spcPct val="0"/>
              </a:spcBef>
              <a:spcAft>
                <a:spcPct val="10000"/>
              </a:spcAft>
              <a:buFont typeface="Monotype Sorts" pitchFamily="2" charset="2"/>
              <a:buNone/>
            </a:pPr>
            <a:r>
              <a:rPr lang="en-US" dirty="0" smtClean="0"/>
              <a:t>       $    200	      (2,000 - 4,000)</a:t>
            </a:r>
            <a:r>
              <a:rPr lang="en-US" baseline="30000" dirty="0" smtClean="0"/>
              <a:t>2</a:t>
            </a:r>
            <a:r>
              <a:rPr lang="en-US" dirty="0" smtClean="0"/>
              <a:t> (.10)</a:t>
            </a:r>
          </a:p>
          <a:p>
            <a:pPr>
              <a:spcBef>
                <a:spcPct val="0"/>
              </a:spcBef>
              <a:spcAft>
                <a:spcPct val="10000"/>
              </a:spcAft>
              <a:buFont typeface="Monotype Sorts" pitchFamily="2" charset="2"/>
              <a:buNone/>
            </a:pPr>
            <a:r>
              <a:rPr lang="en-US" dirty="0"/>
              <a:t>	</a:t>
            </a:r>
            <a:r>
              <a:rPr lang="en-US" dirty="0" smtClean="0"/>
              <a:t>         </a:t>
            </a:r>
            <a:r>
              <a:rPr lang="en-US" dirty="0"/>
              <a:t>6</a:t>
            </a:r>
            <a:r>
              <a:rPr lang="en-US" dirty="0" smtClean="0"/>
              <a:t>00 </a:t>
            </a:r>
            <a:r>
              <a:rPr lang="en-US" dirty="0"/>
              <a:t>	      </a:t>
            </a:r>
            <a:r>
              <a:rPr lang="en-US" dirty="0" smtClean="0"/>
              <a:t>(3,000 </a:t>
            </a:r>
            <a:r>
              <a:rPr lang="en-US" dirty="0"/>
              <a:t>- 4</a:t>
            </a:r>
            <a:r>
              <a:rPr lang="en-US" dirty="0" smtClean="0"/>
              <a:t>,000)</a:t>
            </a:r>
            <a:r>
              <a:rPr lang="en-US" baseline="30000" dirty="0" smtClean="0"/>
              <a:t>2</a:t>
            </a:r>
            <a:r>
              <a:rPr lang="en-US" dirty="0" smtClean="0"/>
              <a:t> </a:t>
            </a:r>
            <a:r>
              <a:rPr lang="en-US" dirty="0"/>
              <a:t>(.</a:t>
            </a:r>
            <a:r>
              <a:rPr lang="en-US" dirty="0" smtClean="0"/>
              <a:t>20)</a:t>
            </a:r>
            <a:endParaRPr lang="en-US" dirty="0"/>
          </a:p>
          <a:p>
            <a:pPr>
              <a:spcBef>
                <a:spcPct val="0"/>
              </a:spcBef>
              <a:spcAft>
                <a:spcPct val="10000"/>
              </a:spcAft>
              <a:buFont typeface="Monotype Sorts" pitchFamily="2" charset="2"/>
              <a:buNone/>
            </a:pPr>
            <a:r>
              <a:rPr lang="en-US" dirty="0"/>
              <a:t>	</a:t>
            </a:r>
            <a:r>
              <a:rPr lang="en-US" dirty="0" smtClean="0"/>
              <a:t>      1,600 </a:t>
            </a:r>
            <a:r>
              <a:rPr lang="en-US" dirty="0"/>
              <a:t>	      </a:t>
            </a:r>
            <a:r>
              <a:rPr lang="en-US" dirty="0" smtClean="0"/>
              <a:t>(4,000 </a:t>
            </a:r>
            <a:r>
              <a:rPr lang="en-US" dirty="0"/>
              <a:t>- 4</a:t>
            </a:r>
            <a:r>
              <a:rPr lang="en-US" dirty="0" smtClean="0"/>
              <a:t>,000)</a:t>
            </a:r>
            <a:r>
              <a:rPr lang="en-US" baseline="30000" dirty="0" smtClean="0"/>
              <a:t>2</a:t>
            </a:r>
            <a:r>
              <a:rPr lang="en-US" dirty="0" smtClean="0"/>
              <a:t> </a:t>
            </a:r>
            <a:r>
              <a:rPr lang="en-US" dirty="0"/>
              <a:t>(.40)</a:t>
            </a:r>
          </a:p>
          <a:p>
            <a:pPr>
              <a:spcBef>
                <a:spcPct val="0"/>
              </a:spcBef>
              <a:spcAft>
                <a:spcPct val="10000"/>
              </a:spcAft>
              <a:buFont typeface="Monotype Sorts" pitchFamily="2" charset="2"/>
              <a:buNone/>
            </a:pPr>
            <a:r>
              <a:rPr lang="en-US" dirty="0"/>
              <a:t>	</a:t>
            </a:r>
            <a:r>
              <a:rPr lang="en-US" dirty="0" smtClean="0"/>
              <a:t>      </a:t>
            </a:r>
            <a:r>
              <a:rPr lang="en-US" dirty="0"/>
              <a:t>1</a:t>
            </a:r>
            <a:r>
              <a:rPr lang="en-US" dirty="0" smtClean="0"/>
              <a:t>,000 </a:t>
            </a:r>
            <a:r>
              <a:rPr lang="en-US" dirty="0"/>
              <a:t>	      </a:t>
            </a:r>
            <a:r>
              <a:rPr lang="en-US" dirty="0" smtClean="0"/>
              <a:t>(5,000 </a:t>
            </a:r>
            <a:r>
              <a:rPr lang="en-US" dirty="0"/>
              <a:t>- 4</a:t>
            </a:r>
            <a:r>
              <a:rPr lang="en-US" dirty="0" smtClean="0"/>
              <a:t>,000)</a:t>
            </a:r>
            <a:r>
              <a:rPr lang="en-US" baseline="30000" dirty="0" smtClean="0"/>
              <a:t>2</a:t>
            </a:r>
            <a:r>
              <a:rPr lang="en-US" dirty="0" smtClean="0"/>
              <a:t> </a:t>
            </a:r>
            <a:r>
              <a:rPr lang="en-US" dirty="0"/>
              <a:t>(.</a:t>
            </a:r>
            <a:r>
              <a:rPr lang="en-US" dirty="0" smtClean="0"/>
              <a:t>20)</a:t>
            </a:r>
            <a:endParaRPr lang="en-US" dirty="0"/>
          </a:p>
          <a:p>
            <a:pPr>
              <a:spcBef>
                <a:spcPct val="0"/>
              </a:spcBef>
              <a:spcAft>
                <a:spcPct val="10000"/>
              </a:spcAft>
              <a:buFont typeface="Monotype Sorts" pitchFamily="2" charset="2"/>
              <a:buNone/>
            </a:pPr>
            <a:r>
              <a:rPr lang="en-US" dirty="0"/>
              <a:t>	</a:t>
            </a:r>
            <a:r>
              <a:rPr lang="en-US" dirty="0" smtClean="0"/>
              <a:t>         600 </a:t>
            </a:r>
            <a:r>
              <a:rPr lang="en-US" dirty="0"/>
              <a:t>	      </a:t>
            </a:r>
            <a:r>
              <a:rPr lang="en-US" dirty="0" smtClean="0"/>
              <a:t>(6,000 </a:t>
            </a:r>
            <a:r>
              <a:rPr lang="en-US" dirty="0"/>
              <a:t>- 4</a:t>
            </a:r>
            <a:r>
              <a:rPr lang="en-US" dirty="0" smtClean="0"/>
              <a:t>,000)</a:t>
            </a:r>
            <a:r>
              <a:rPr lang="en-US" baseline="30000" dirty="0" smtClean="0"/>
              <a:t>2</a:t>
            </a:r>
            <a:r>
              <a:rPr lang="en-US" dirty="0" smtClean="0"/>
              <a:t> (.10)</a:t>
            </a:r>
            <a:endParaRPr lang="en-US" dirty="0"/>
          </a:p>
          <a:p>
            <a:pPr>
              <a:spcBef>
                <a:spcPct val="0"/>
              </a:spcBef>
              <a:spcAft>
                <a:spcPct val="10000"/>
              </a:spcAft>
              <a:buFont typeface="Monotype Sorts" pitchFamily="2" charset="2"/>
              <a:buNone/>
            </a:pPr>
            <a:r>
              <a:rPr lang="en-US" dirty="0"/>
              <a:t>       </a:t>
            </a:r>
            <a:r>
              <a:rPr lang="en-US" dirty="0" smtClean="0"/>
              <a:t>$4,000</a:t>
            </a:r>
            <a:endParaRPr lang="en-US" dirty="0"/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001000" cy="13716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Variance of Year 1 </a:t>
            </a:r>
            <a:r>
              <a:rPr lang="en-US" sz="4000" b="1" dirty="0" smtClean="0"/>
              <a:t>Cash </a:t>
            </a:r>
            <a:r>
              <a:rPr lang="en-US" sz="4000" b="1" dirty="0"/>
              <a:t>Flows (Proposal B)</a:t>
            </a:r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>
            <a:off x="304800" y="2667000"/>
            <a:ext cx="85344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H="1">
            <a:off x="990600" y="5562600"/>
            <a:ext cx="13716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4" name="Line 10"/>
          <p:cNvSpPr>
            <a:spLocks noChangeShapeType="1"/>
          </p:cNvSpPr>
          <p:nvPr/>
        </p:nvSpPr>
        <p:spPr bwMode="auto">
          <a:xfrm>
            <a:off x="5181600" y="2057400"/>
            <a:ext cx="533400" cy="0"/>
          </a:xfrm>
          <a:prstGeom prst="line">
            <a:avLst/>
          </a:prstGeom>
          <a:noFill/>
          <a:ln w="50800">
            <a:solidFill>
              <a:srgbClr val="014A0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5" name="Line 11"/>
          <p:cNvSpPr>
            <a:spLocks noChangeShapeType="1"/>
          </p:cNvSpPr>
          <p:nvPr/>
        </p:nvSpPr>
        <p:spPr bwMode="auto">
          <a:xfrm>
            <a:off x="3238500" y="1943100"/>
            <a:ext cx="0" cy="44577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8129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04800" y="1943100"/>
            <a:ext cx="8483600" cy="4464050"/>
          </a:xfrm>
          <a:noFill/>
          <a:ln w="50800" cap="flat">
            <a:solidFill>
              <a:srgbClr val="000000"/>
            </a:solidFill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>
            <a:normAutofit lnSpcReduction="10000"/>
          </a:bodyPr>
          <a:lstStyle/>
          <a:p>
            <a:pPr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400" dirty="0"/>
              <a:t>      </a:t>
            </a:r>
          </a:p>
          <a:p>
            <a:pPr>
              <a:spcBef>
                <a:spcPct val="0"/>
              </a:spcBef>
              <a:spcAft>
                <a:spcPct val="40000"/>
              </a:spcAft>
              <a:buFont typeface="Monotype Sorts" pitchFamily="2" charset="2"/>
              <a:buNone/>
            </a:pPr>
            <a:r>
              <a:rPr lang="en-US" dirty="0"/>
              <a:t>     (CF</a:t>
            </a:r>
            <a:r>
              <a:rPr lang="en-US" baseline="-25000" dirty="0"/>
              <a:t>1</a:t>
            </a:r>
            <a:r>
              <a:rPr lang="en-US" dirty="0"/>
              <a:t>)(P</a:t>
            </a:r>
            <a:r>
              <a:rPr lang="en-US" baseline="-25000" dirty="0"/>
              <a:t>1</a:t>
            </a:r>
            <a:r>
              <a:rPr lang="en-US" dirty="0"/>
              <a:t>)</a:t>
            </a:r>
            <a:r>
              <a:rPr lang="en-US" baseline="-25000" dirty="0"/>
              <a:t>	                </a:t>
            </a:r>
            <a:r>
              <a:rPr lang="en-US" baseline="-25000" dirty="0" smtClean="0"/>
              <a:t>                    </a:t>
            </a:r>
            <a:r>
              <a:rPr lang="en-US" dirty="0"/>
              <a:t>(CF</a:t>
            </a:r>
            <a:r>
              <a:rPr lang="en-US" baseline="-25000" dirty="0"/>
              <a:t>1</a:t>
            </a:r>
            <a:r>
              <a:rPr lang="en-US" dirty="0"/>
              <a:t> - CF</a:t>
            </a:r>
            <a:r>
              <a:rPr lang="en-US" baseline="-25000" dirty="0"/>
              <a:t>1</a:t>
            </a:r>
            <a:r>
              <a:rPr lang="en-US" dirty="0"/>
              <a:t>)</a:t>
            </a:r>
            <a:r>
              <a:rPr lang="en-US" baseline="30000" dirty="0"/>
              <a:t>2</a:t>
            </a:r>
            <a:r>
              <a:rPr lang="en-US" dirty="0"/>
              <a:t>(P</a:t>
            </a:r>
            <a:r>
              <a:rPr lang="en-US" baseline="-25000" dirty="0"/>
              <a:t>1</a:t>
            </a:r>
            <a:r>
              <a:rPr lang="en-US" dirty="0"/>
              <a:t>)</a:t>
            </a:r>
          </a:p>
          <a:p>
            <a:pPr>
              <a:spcBef>
                <a:spcPct val="0"/>
              </a:spcBef>
              <a:spcAft>
                <a:spcPct val="10000"/>
              </a:spcAft>
              <a:buFont typeface="Monotype Sorts" pitchFamily="2" charset="2"/>
              <a:buNone/>
            </a:pPr>
            <a:r>
              <a:rPr lang="en-US" dirty="0" smtClean="0"/>
              <a:t>	    </a:t>
            </a:r>
          </a:p>
          <a:p>
            <a:pPr>
              <a:spcBef>
                <a:spcPct val="0"/>
              </a:spcBef>
              <a:spcAft>
                <a:spcPct val="10000"/>
              </a:spcAft>
              <a:buFont typeface="Monotype Sorts" pitchFamily="2" charset="2"/>
              <a:buNone/>
            </a:pPr>
            <a:r>
              <a:rPr lang="en-US" sz="3600" dirty="0" smtClean="0"/>
              <a:t>       $   200			 	  400,000</a:t>
            </a:r>
          </a:p>
          <a:p>
            <a:pPr>
              <a:spcBef>
                <a:spcPct val="0"/>
              </a:spcBef>
              <a:spcAft>
                <a:spcPct val="10000"/>
              </a:spcAft>
              <a:buFont typeface="Monotype Sorts" pitchFamily="2" charset="2"/>
              <a:buNone/>
            </a:pPr>
            <a:r>
              <a:rPr lang="en-US" sz="3600" dirty="0"/>
              <a:t>	</a:t>
            </a:r>
            <a:r>
              <a:rPr lang="en-US" sz="3600" dirty="0" smtClean="0"/>
              <a:t>         600				  200,000      </a:t>
            </a:r>
            <a:r>
              <a:rPr lang="en-US" sz="3600" dirty="0"/>
              <a:t>	</a:t>
            </a:r>
            <a:r>
              <a:rPr lang="en-US" sz="3600" dirty="0" smtClean="0"/>
              <a:t>      	1,600					      0</a:t>
            </a:r>
            <a:endParaRPr lang="en-US" sz="3600" dirty="0"/>
          </a:p>
          <a:p>
            <a:pPr>
              <a:spcBef>
                <a:spcPct val="0"/>
              </a:spcBef>
              <a:spcAft>
                <a:spcPct val="10000"/>
              </a:spcAft>
              <a:buFont typeface="Monotype Sorts" pitchFamily="2" charset="2"/>
              <a:buNone/>
            </a:pPr>
            <a:r>
              <a:rPr lang="en-US" sz="3600" dirty="0"/>
              <a:t>	</a:t>
            </a:r>
            <a:r>
              <a:rPr lang="en-US" sz="3600" dirty="0" smtClean="0"/>
              <a:t>      1,000				   200,000</a:t>
            </a:r>
            <a:endParaRPr lang="en-US" sz="3600" dirty="0"/>
          </a:p>
          <a:p>
            <a:pPr>
              <a:spcBef>
                <a:spcPct val="0"/>
              </a:spcBef>
              <a:spcAft>
                <a:spcPct val="10000"/>
              </a:spcAft>
              <a:buFont typeface="Monotype Sorts" pitchFamily="2" charset="2"/>
              <a:buNone/>
            </a:pPr>
            <a:r>
              <a:rPr lang="en-US" sz="3600" dirty="0"/>
              <a:t>	</a:t>
            </a:r>
            <a:r>
              <a:rPr lang="en-US" sz="3600" dirty="0" smtClean="0"/>
              <a:t>         600				   400,000</a:t>
            </a:r>
            <a:endParaRPr lang="en-US" sz="3600" dirty="0"/>
          </a:p>
          <a:p>
            <a:pPr>
              <a:spcBef>
                <a:spcPct val="0"/>
              </a:spcBef>
              <a:spcAft>
                <a:spcPct val="10000"/>
              </a:spcAft>
              <a:buFont typeface="Monotype Sorts" pitchFamily="2" charset="2"/>
              <a:buNone/>
            </a:pPr>
            <a:r>
              <a:rPr lang="en-US" sz="3600" dirty="0"/>
              <a:t>       </a:t>
            </a:r>
            <a:r>
              <a:rPr lang="en-US" sz="3600" dirty="0" smtClean="0"/>
              <a:t>$4,000			         1,200,000</a:t>
            </a:r>
            <a:endParaRPr lang="en-US" sz="3600" dirty="0"/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001000" cy="13716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Variance of Year </a:t>
            </a:r>
            <a:r>
              <a:rPr lang="en-US" sz="4000" b="1" dirty="0" smtClean="0"/>
              <a:t>1 Cash </a:t>
            </a:r>
            <a:r>
              <a:rPr lang="en-US" sz="4000" b="1" dirty="0"/>
              <a:t>Flows (Proposal B)</a:t>
            </a:r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>
            <a:off x="304800" y="2667000"/>
            <a:ext cx="85344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H="1">
            <a:off x="1143000" y="5791200"/>
            <a:ext cx="13716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4" name="Line 10"/>
          <p:cNvSpPr>
            <a:spLocks noChangeShapeType="1"/>
          </p:cNvSpPr>
          <p:nvPr/>
        </p:nvSpPr>
        <p:spPr bwMode="auto">
          <a:xfrm>
            <a:off x="6286500" y="2057400"/>
            <a:ext cx="533400" cy="0"/>
          </a:xfrm>
          <a:prstGeom prst="line">
            <a:avLst/>
          </a:prstGeom>
          <a:noFill/>
          <a:ln w="50800">
            <a:solidFill>
              <a:srgbClr val="014A0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5" name="Line 11"/>
          <p:cNvSpPr>
            <a:spLocks noChangeShapeType="1"/>
          </p:cNvSpPr>
          <p:nvPr/>
        </p:nvSpPr>
        <p:spPr bwMode="auto">
          <a:xfrm>
            <a:off x="3238500" y="1943100"/>
            <a:ext cx="0" cy="44577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3" name="Straight Connector 2"/>
          <p:cNvCxnSpPr/>
          <p:nvPr/>
        </p:nvCxnSpPr>
        <p:spPr>
          <a:xfrm>
            <a:off x="5715000" y="5791200"/>
            <a:ext cx="22098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922767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Summary of Proposal B</a:t>
            </a:r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81000" y="4419600"/>
            <a:ext cx="8458200" cy="1905000"/>
          </a:xfrm>
          <a:noFill/>
          <a:ln/>
        </p:spPr>
        <p:txBody>
          <a:bodyPr>
            <a:noAutofit/>
          </a:bodyPr>
          <a:lstStyle/>
          <a:p>
            <a:pPr marL="0" indent="0">
              <a:spcBef>
                <a:spcPct val="3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800" dirty="0"/>
              <a:t>The standard deviation of </a:t>
            </a:r>
            <a:r>
              <a:rPr lang="en-US" sz="2800" dirty="0" smtClean="0"/>
              <a:t>A </a:t>
            </a:r>
            <a:r>
              <a:rPr lang="en-US" sz="2800" dirty="0"/>
              <a:t>&lt; </a:t>
            </a:r>
            <a:r>
              <a:rPr lang="en-US" sz="2800" dirty="0" smtClean="0"/>
              <a:t>B ($548&lt; $1,095</a:t>
            </a:r>
            <a:r>
              <a:rPr lang="en-US" sz="2800" dirty="0"/>
              <a:t>), so </a:t>
            </a:r>
            <a:r>
              <a:rPr lang="en-US" sz="2800" dirty="0" smtClean="0"/>
              <a:t>“A” </a:t>
            </a:r>
            <a:r>
              <a:rPr lang="en-US" sz="2800" dirty="0"/>
              <a:t>is </a:t>
            </a:r>
            <a:r>
              <a:rPr lang="en-US" sz="2800" u="sng" dirty="0"/>
              <a:t>less</a:t>
            </a:r>
            <a:r>
              <a:rPr lang="en-US" sz="2800" dirty="0"/>
              <a:t> risky than </a:t>
            </a:r>
            <a:r>
              <a:rPr lang="en-US" sz="2800" dirty="0" smtClean="0"/>
              <a:t>“B”.</a:t>
            </a:r>
            <a:endParaRPr lang="en-US" sz="2800" dirty="0"/>
          </a:p>
          <a:p>
            <a:pPr marL="0" indent="0">
              <a:spcBef>
                <a:spcPct val="3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800" dirty="0"/>
              <a:t>The coefficient of variation of </a:t>
            </a:r>
            <a:r>
              <a:rPr lang="en-US" sz="2800" dirty="0" smtClean="0"/>
              <a:t>A </a:t>
            </a:r>
            <a:r>
              <a:rPr lang="en-US" sz="2800" dirty="0"/>
              <a:t>&lt; </a:t>
            </a:r>
            <a:r>
              <a:rPr lang="en-US" sz="2800" dirty="0" smtClean="0"/>
              <a:t>B </a:t>
            </a:r>
            <a:r>
              <a:rPr lang="en-US" sz="2800" dirty="0"/>
              <a:t>(</a:t>
            </a:r>
            <a:r>
              <a:rPr lang="en-US" sz="2800" dirty="0" smtClean="0"/>
              <a:t>0.14&lt;0.27), </a:t>
            </a:r>
            <a:r>
              <a:rPr lang="en-US" sz="2800" dirty="0"/>
              <a:t>so </a:t>
            </a:r>
            <a:r>
              <a:rPr lang="en-US" sz="2800" dirty="0" smtClean="0"/>
              <a:t>“A” </a:t>
            </a:r>
            <a:r>
              <a:rPr lang="en-US" sz="2800" dirty="0"/>
              <a:t>has </a:t>
            </a:r>
            <a:r>
              <a:rPr lang="en-US" sz="2800" u="sng" dirty="0"/>
              <a:t>less</a:t>
            </a:r>
            <a:r>
              <a:rPr lang="en-US" sz="2800" dirty="0"/>
              <a:t> relative risk than </a:t>
            </a:r>
            <a:r>
              <a:rPr lang="en-US" sz="2800" dirty="0" smtClean="0"/>
              <a:t>“B”.</a:t>
            </a:r>
            <a:endParaRPr lang="en-US" sz="2800" dirty="0"/>
          </a:p>
        </p:txBody>
      </p:sp>
      <p:sp>
        <p:nvSpPr>
          <p:cNvPr id="18438" name="Line 6"/>
          <p:cNvSpPr>
            <a:spLocks noChangeShapeType="1"/>
          </p:cNvSpPr>
          <p:nvPr/>
        </p:nvSpPr>
        <p:spPr bwMode="auto">
          <a:xfrm>
            <a:off x="457200" y="4267200"/>
            <a:ext cx="80772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381000" y="1828800"/>
            <a:ext cx="8305800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spcAft>
                <a:spcPct val="20000"/>
              </a:spcAft>
            </a:pPr>
            <a:r>
              <a:rPr lang="en-US" sz="2800" dirty="0"/>
              <a:t>The standard deviation 	</a:t>
            </a:r>
            <a:r>
              <a:rPr lang="en-US" sz="2800" dirty="0" smtClean="0"/>
              <a:t>	= </a:t>
            </a:r>
            <a:r>
              <a:rPr lang="en-US" sz="2800" dirty="0"/>
              <a:t>SQRT </a:t>
            </a:r>
            <a:r>
              <a:rPr lang="en-US" sz="2800" dirty="0" smtClean="0"/>
              <a:t>(1,200,000</a:t>
            </a:r>
            <a:r>
              <a:rPr lang="en-US" sz="2800" dirty="0"/>
              <a:t>)		</a:t>
            </a:r>
            <a:r>
              <a:rPr lang="en-US" sz="2800" dirty="0" smtClean="0"/>
              <a:t>			= $1,095 </a:t>
            </a:r>
            <a:endParaRPr lang="en-US" sz="2800" dirty="0"/>
          </a:p>
          <a:p>
            <a:pPr>
              <a:spcAft>
                <a:spcPct val="20000"/>
              </a:spcAft>
            </a:pPr>
            <a:r>
              <a:rPr lang="en-US" sz="2800" dirty="0"/>
              <a:t>The expected cash flow </a:t>
            </a:r>
            <a:r>
              <a:rPr lang="en-US" sz="2800" dirty="0" smtClean="0"/>
              <a:t>		= $4,000</a:t>
            </a:r>
            <a:endParaRPr lang="en-US" sz="2800" dirty="0"/>
          </a:p>
          <a:p>
            <a:pPr>
              <a:spcAft>
                <a:spcPct val="20000"/>
              </a:spcAft>
            </a:pPr>
            <a:r>
              <a:rPr lang="en-US" sz="2800" dirty="0"/>
              <a:t>Coefficient of Variation (CV) </a:t>
            </a:r>
            <a:r>
              <a:rPr lang="en-US" sz="2800" dirty="0" smtClean="0"/>
              <a:t>	= $1,095 </a:t>
            </a:r>
            <a:r>
              <a:rPr lang="en-US" sz="2800" dirty="0"/>
              <a:t>/ </a:t>
            </a:r>
            <a:r>
              <a:rPr lang="en-US" sz="2800" dirty="0" smtClean="0"/>
              <a:t>$4,000 					</a:t>
            </a:r>
            <a:r>
              <a:rPr lang="en-US" sz="2800" dirty="0"/>
              <a:t>	= </a:t>
            </a:r>
            <a:r>
              <a:rPr lang="en-US" sz="2800" dirty="0" smtClean="0"/>
              <a:t>0.27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6542735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Total Project Risk</a:t>
            </a:r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524000"/>
            <a:ext cx="3810000" cy="4648200"/>
          </a:xfrm>
          <a:noFill/>
          <a:ln/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Aft>
                <a:spcPct val="35000"/>
              </a:spcAft>
              <a:buFont typeface="Monotype Sorts" pitchFamily="2" charset="2"/>
              <a:buNone/>
            </a:pPr>
            <a:r>
              <a:rPr lang="en-US" dirty="0"/>
              <a:t>Projects have risk that may </a:t>
            </a:r>
            <a:r>
              <a:rPr lang="en-US" u="sng" dirty="0"/>
              <a:t>change</a:t>
            </a:r>
            <a:r>
              <a:rPr lang="en-US" dirty="0"/>
              <a:t> from period to period.</a:t>
            </a:r>
          </a:p>
          <a:p>
            <a:pPr marL="0" indent="0">
              <a:lnSpc>
                <a:spcPct val="90000"/>
              </a:lnSpc>
              <a:spcAft>
                <a:spcPct val="35000"/>
              </a:spcAft>
              <a:buFont typeface="Monotype Sorts" pitchFamily="2" charset="2"/>
              <a:buNone/>
            </a:pPr>
            <a:r>
              <a:rPr lang="en-US" dirty="0"/>
              <a:t>Projects are more likely to have </a:t>
            </a:r>
            <a:r>
              <a:rPr lang="en-US" u="sng" dirty="0"/>
              <a:t>continuous</a:t>
            </a:r>
            <a:r>
              <a:rPr lang="en-US" dirty="0"/>
              <a:t>, rather than discrete distributions. </a:t>
            </a:r>
            <a:endParaRPr lang="en-US" dirty="0" smtClean="0"/>
          </a:p>
        </p:txBody>
      </p:sp>
      <p:sp>
        <p:nvSpPr>
          <p:cNvPr id="19462" name="Freeform 6"/>
          <p:cNvSpPr>
            <a:spLocks/>
          </p:cNvSpPr>
          <p:nvPr/>
        </p:nvSpPr>
        <p:spPr bwMode="auto">
          <a:xfrm>
            <a:off x="5181600" y="5153025"/>
            <a:ext cx="1220788" cy="677863"/>
          </a:xfrm>
          <a:custGeom>
            <a:avLst/>
            <a:gdLst>
              <a:gd name="T0" fmla="*/ 0 w 769"/>
              <a:gd name="T1" fmla="*/ 426 h 427"/>
              <a:gd name="T2" fmla="*/ 0 w 769"/>
              <a:gd name="T3" fmla="*/ 413 h 427"/>
              <a:gd name="T4" fmla="*/ 0 w 769"/>
              <a:gd name="T5" fmla="*/ 406 h 427"/>
              <a:gd name="T6" fmla="*/ 0 w 769"/>
              <a:gd name="T7" fmla="*/ 397 h 427"/>
              <a:gd name="T8" fmla="*/ 0 w 769"/>
              <a:gd name="T9" fmla="*/ 384 h 427"/>
              <a:gd name="T10" fmla="*/ 0 w 769"/>
              <a:gd name="T11" fmla="*/ 371 h 427"/>
              <a:gd name="T12" fmla="*/ 0 w 769"/>
              <a:gd name="T13" fmla="*/ 361 h 427"/>
              <a:gd name="T14" fmla="*/ 0 w 769"/>
              <a:gd name="T15" fmla="*/ 351 h 427"/>
              <a:gd name="T16" fmla="*/ 2 w 769"/>
              <a:gd name="T17" fmla="*/ 339 h 427"/>
              <a:gd name="T18" fmla="*/ 8 w 769"/>
              <a:gd name="T19" fmla="*/ 325 h 427"/>
              <a:gd name="T20" fmla="*/ 14 w 769"/>
              <a:gd name="T21" fmla="*/ 310 h 427"/>
              <a:gd name="T22" fmla="*/ 26 w 769"/>
              <a:gd name="T23" fmla="*/ 297 h 427"/>
              <a:gd name="T24" fmla="*/ 40 w 769"/>
              <a:gd name="T25" fmla="*/ 287 h 427"/>
              <a:gd name="T26" fmla="*/ 57 w 769"/>
              <a:gd name="T27" fmla="*/ 276 h 427"/>
              <a:gd name="T28" fmla="*/ 76 w 769"/>
              <a:gd name="T29" fmla="*/ 266 h 427"/>
              <a:gd name="T30" fmla="*/ 97 w 769"/>
              <a:gd name="T31" fmla="*/ 256 h 427"/>
              <a:gd name="T32" fmla="*/ 133 w 769"/>
              <a:gd name="T33" fmla="*/ 244 h 427"/>
              <a:gd name="T34" fmla="*/ 171 w 769"/>
              <a:gd name="T35" fmla="*/ 231 h 427"/>
              <a:gd name="T36" fmla="*/ 209 w 769"/>
              <a:gd name="T37" fmla="*/ 221 h 427"/>
              <a:gd name="T38" fmla="*/ 243 w 769"/>
              <a:gd name="T39" fmla="*/ 213 h 427"/>
              <a:gd name="T40" fmla="*/ 273 w 769"/>
              <a:gd name="T41" fmla="*/ 206 h 427"/>
              <a:gd name="T42" fmla="*/ 306 w 769"/>
              <a:gd name="T43" fmla="*/ 200 h 427"/>
              <a:gd name="T44" fmla="*/ 340 w 769"/>
              <a:gd name="T45" fmla="*/ 194 h 427"/>
              <a:gd name="T46" fmla="*/ 377 w 769"/>
              <a:gd name="T47" fmla="*/ 187 h 427"/>
              <a:gd name="T48" fmla="*/ 413 w 769"/>
              <a:gd name="T49" fmla="*/ 181 h 427"/>
              <a:gd name="T50" fmla="*/ 446 w 769"/>
              <a:gd name="T51" fmla="*/ 175 h 427"/>
              <a:gd name="T52" fmla="*/ 484 w 769"/>
              <a:gd name="T53" fmla="*/ 168 h 427"/>
              <a:gd name="T54" fmla="*/ 515 w 769"/>
              <a:gd name="T55" fmla="*/ 161 h 427"/>
              <a:gd name="T56" fmla="*/ 551 w 769"/>
              <a:gd name="T57" fmla="*/ 155 h 427"/>
              <a:gd name="T58" fmla="*/ 581 w 769"/>
              <a:gd name="T59" fmla="*/ 147 h 427"/>
              <a:gd name="T60" fmla="*/ 607 w 769"/>
              <a:gd name="T61" fmla="*/ 139 h 427"/>
              <a:gd name="T62" fmla="*/ 631 w 769"/>
              <a:gd name="T63" fmla="*/ 132 h 427"/>
              <a:gd name="T64" fmla="*/ 659 w 769"/>
              <a:gd name="T65" fmla="*/ 123 h 427"/>
              <a:gd name="T66" fmla="*/ 683 w 769"/>
              <a:gd name="T67" fmla="*/ 113 h 427"/>
              <a:gd name="T68" fmla="*/ 702 w 769"/>
              <a:gd name="T69" fmla="*/ 104 h 427"/>
              <a:gd name="T70" fmla="*/ 717 w 769"/>
              <a:gd name="T71" fmla="*/ 94 h 427"/>
              <a:gd name="T72" fmla="*/ 728 w 769"/>
              <a:gd name="T73" fmla="*/ 86 h 427"/>
              <a:gd name="T74" fmla="*/ 740 w 769"/>
              <a:gd name="T75" fmla="*/ 74 h 427"/>
              <a:gd name="T76" fmla="*/ 751 w 769"/>
              <a:gd name="T77" fmla="*/ 61 h 427"/>
              <a:gd name="T78" fmla="*/ 759 w 769"/>
              <a:gd name="T79" fmla="*/ 49 h 427"/>
              <a:gd name="T80" fmla="*/ 763 w 769"/>
              <a:gd name="T81" fmla="*/ 36 h 427"/>
              <a:gd name="T82" fmla="*/ 766 w 769"/>
              <a:gd name="T83" fmla="*/ 20 h 427"/>
              <a:gd name="T84" fmla="*/ 768 w 769"/>
              <a:gd name="T85" fmla="*/ 7 h 427"/>
              <a:gd name="T86" fmla="*/ 766 w 769"/>
              <a:gd name="T87" fmla="*/ 0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69" h="427">
                <a:moveTo>
                  <a:pt x="0" y="426"/>
                </a:moveTo>
                <a:lnTo>
                  <a:pt x="0" y="413"/>
                </a:lnTo>
                <a:lnTo>
                  <a:pt x="0" y="406"/>
                </a:lnTo>
                <a:lnTo>
                  <a:pt x="0" y="397"/>
                </a:lnTo>
                <a:lnTo>
                  <a:pt x="0" y="384"/>
                </a:lnTo>
                <a:lnTo>
                  <a:pt x="0" y="371"/>
                </a:lnTo>
                <a:lnTo>
                  <a:pt x="0" y="361"/>
                </a:lnTo>
                <a:lnTo>
                  <a:pt x="0" y="351"/>
                </a:lnTo>
                <a:lnTo>
                  <a:pt x="2" y="339"/>
                </a:lnTo>
                <a:lnTo>
                  <a:pt x="8" y="325"/>
                </a:lnTo>
                <a:lnTo>
                  <a:pt x="14" y="310"/>
                </a:lnTo>
                <a:lnTo>
                  <a:pt x="26" y="297"/>
                </a:lnTo>
                <a:lnTo>
                  <a:pt x="40" y="287"/>
                </a:lnTo>
                <a:lnTo>
                  <a:pt x="57" y="276"/>
                </a:lnTo>
                <a:lnTo>
                  <a:pt x="76" y="266"/>
                </a:lnTo>
                <a:lnTo>
                  <a:pt x="97" y="256"/>
                </a:lnTo>
                <a:lnTo>
                  <a:pt x="133" y="244"/>
                </a:lnTo>
                <a:lnTo>
                  <a:pt x="171" y="231"/>
                </a:lnTo>
                <a:lnTo>
                  <a:pt x="209" y="221"/>
                </a:lnTo>
                <a:lnTo>
                  <a:pt x="243" y="213"/>
                </a:lnTo>
                <a:lnTo>
                  <a:pt x="273" y="206"/>
                </a:lnTo>
                <a:lnTo>
                  <a:pt x="306" y="200"/>
                </a:lnTo>
                <a:lnTo>
                  <a:pt x="340" y="194"/>
                </a:lnTo>
                <a:lnTo>
                  <a:pt x="377" y="187"/>
                </a:lnTo>
                <a:lnTo>
                  <a:pt x="413" y="181"/>
                </a:lnTo>
                <a:lnTo>
                  <a:pt x="446" y="175"/>
                </a:lnTo>
                <a:lnTo>
                  <a:pt x="484" y="168"/>
                </a:lnTo>
                <a:lnTo>
                  <a:pt x="515" y="161"/>
                </a:lnTo>
                <a:lnTo>
                  <a:pt x="551" y="155"/>
                </a:lnTo>
                <a:lnTo>
                  <a:pt x="581" y="147"/>
                </a:lnTo>
                <a:lnTo>
                  <a:pt x="607" y="139"/>
                </a:lnTo>
                <a:lnTo>
                  <a:pt x="631" y="132"/>
                </a:lnTo>
                <a:lnTo>
                  <a:pt x="659" y="123"/>
                </a:lnTo>
                <a:lnTo>
                  <a:pt x="683" y="113"/>
                </a:lnTo>
                <a:lnTo>
                  <a:pt x="702" y="104"/>
                </a:lnTo>
                <a:lnTo>
                  <a:pt x="717" y="94"/>
                </a:lnTo>
                <a:lnTo>
                  <a:pt x="728" y="86"/>
                </a:lnTo>
                <a:lnTo>
                  <a:pt x="740" y="74"/>
                </a:lnTo>
                <a:lnTo>
                  <a:pt x="751" y="61"/>
                </a:lnTo>
                <a:lnTo>
                  <a:pt x="759" y="49"/>
                </a:lnTo>
                <a:lnTo>
                  <a:pt x="763" y="36"/>
                </a:lnTo>
                <a:lnTo>
                  <a:pt x="766" y="20"/>
                </a:lnTo>
                <a:lnTo>
                  <a:pt x="768" y="7"/>
                </a:lnTo>
                <a:lnTo>
                  <a:pt x="766" y="0"/>
                </a:lnTo>
              </a:path>
            </a:pathLst>
          </a:custGeom>
          <a:noFill/>
          <a:ln w="25400" cap="rnd" cmpd="sng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3" name="Line 7"/>
          <p:cNvSpPr>
            <a:spLocks noChangeShapeType="1"/>
          </p:cNvSpPr>
          <p:nvPr/>
        </p:nvSpPr>
        <p:spPr bwMode="auto">
          <a:xfrm flipH="1">
            <a:off x="5105400" y="5943600"/>
            <a:ext cx="33528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4" name="Line 8"/>
          <p:cNvSpPr>
            <a:spLocks noChangeShapeType="1"/>
          </p:cNvSpPr>
          <p:nvPr/>
        </p:nvSpPr>
        <p:spPr bwMode="auto">
          <a:xfrm flipV="1">
            <a:off x="5105400" y="2209800"/>
            <a:ext cx="0" cy="3733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5" name="Rectangle 9"/>
          <p:cNvSpPr>
            <a:spLocks noChangeArrowheads="1"/>
          </p:cNvSpPr>
          <p:nvPr/>
        </p:nvSpPr>
        <p:spPr bwMode="auto">
          <a:xfrm rot="16200000">
            <a:off x="3737769" y="4028281"/>
            <a:ext cx="2160588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/>
              <a:t>Cash Flow ($)</a:t>
            </a:r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4591050" y="5929313"/>
            <a:ext cx="3337453" cy="643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</a:t>
            </a:r>
            <a:r>
              <a:rPr lang="en-US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en-US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r>
              <a:rPr lang="en-US" dirty="0"/>
              <a:t>            </a:t>
            </a:r>
            <a:r>
              <a:rPr lang="en-US" dirty="0" smtClean="0"/>
              <a:t>            </a:t>
            </a:r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r>
              <a:rPr lang="en-US" dirty="0"/>
              <a:t>        </a:t>
            </a:r>
            <a:r>
              <a:rPr lang="en-US" dirty="0" smtClean="0"/>
              <a:t>             </a:t>
            </a:r>
            <a:r>
              <a:rPr lang="en-US" dirty="0">
                <a:solidFill>
                  <a:srgbClr val="014A0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endParaRPr lang="en-US" dirty="0"/>
          </a:p>
          <a:p>
            <a:r>
              <a:rPr lang="en-US" dirty="0"/>
              <a:t>		  Year</a:t>
            </a:r>
          </a:p>
        </p:txBody>
      </p:sp>
      <p:sp>
        <p:nvSpPr>
          <p:cNvPr id="19467" name="Freeform 11"/>
          <p:cNvSpPr>
            <a:spLocks/>
          </p:cNvSpPr>
          <p:nvPr/>
        </p:nvSpPr>
        <p:spPr bwMode="auto">
          <a:xfrm>
            <a:off x="5181600" y="4467225"/>
            <a:ext cx="1220788" cy="677863"/>
          </a:xfrm>
          <a:custGeom>
            <a:avLst/>
            <a:gdLst>
              <a:gd name="T0" fmla="*/ 0 w 769"/>
              <a:gd name="T1" fmla="*/ 0 h 427"/>
              <a:gd name="T2" fmla="*/ 0 w 769"/>
              <a:gd name="T3" fmla="*/ 13 h 427"/>
              <a:gd name="T4" fmla="*/ 0 w 769"/>
              <a:gd name="T5" fmla="*/ 20 h 427"/>
              <a:gd name="T6" fmla="*/ 0 w 769"/>
              <a:gd name="T7" fmla="*/ 29 h 427"/>
              <a:gd name="T8" fmla="*/ 0 w 769"/>
              <a:gd name="T9" fmla="*/ 42 h 427"/>
              <a:gd name="T10" fmla="*/ 0 w 769"/>
              <a:gd name="T11" fmla="*/ 55 h 427"/>
              <a:gd name="T12" fmla="*/ 0 w 769"/>
              <a:gd name="T13" fmla="*/ 65 h 427"/>
              <a:gd name="T14" fmla="*/ 0 w 769"/>
              <a:gd name="T15" fmla="*/ 75 h 427"/>
              <a:gd name="T16" fmla="*/ 2 w 769"/>
              <a:gd name="T17" fmla="*/ 87 h 427"/>
              <a:gd name="T18" fmla="*/ 8 w 769"/>
              <a:gd name="T19" fmla="*/ 101 h 427"/>
              <a:gd name="T20" fmla="*/ 14 w 769"/>
              <a:gd name="T21" fmla="*/ 116 h 427"/>
              <a:gd name="T22" fmla="*/ 26 w 769"/>
              <a:gd name="T23" fmla="*/ 129 h 427"/>
              <a:gd name="T24" fmla="*/ 40 w 769"/>
              <a:gd name="T25" fmla="*/ 139 h 427"/>
              <a:gd name="T26" fmla="*/ 57 w 769"/>
              <a:gd name="T27" fmla="*/ 150 h 427"/>
              <a:gd name="T28" fmla="*/ 76 w 769"/>
              <a:gd name="T29" fmla="*/ 160 h 427"/>
              <a:gd name="T30" fmla="*/ 97 w 769"/>
              <a:gd name="T31" fmla="*/ 170 h 427"/>
              <a:gd name="T32" fmla="*/ 133 w 769"/>
              <a:gd name="T33" fmla="*/ 182 h 427"/>
              <a:gd name="T34" fmla="*/ 171 w 769"/>
              <a:gd name="T35" fmla="*/ 195 h 427"/>
              <a:gd name="T36" fmla="*/ 209 w 769"/>
              <a:gd name="T37" fmla="*/ 205 h 427"/>
              <a:gd name="T38" fmla="*/ 243 w 769"/>
              <a:gd name="T39" fmla="*/ 213 h 427"/>
              <a:gd name="T40" fmla="*/ 273 w 769"/>
              <a:gd name="T41" fmla="*/ 220 h 427"/>
              <a:gd name="T42" fmla="*/ 306 w 769"/>
              <a:gd name="T43" fmla="*/ 226 h 427"/>
              <a:gd name="T44" fmla="*/ 340 w 769"/>
              <a:gd name="T45" fmla="*/ 232 h 427"/>
              <a:gd name="T46" fmla="*/ 377 w 769"/>
              <a:gd name="T47" fmla="*/ 239 h 427"/>
              <a:gd name="T48" fmla="*/ 413 w 769"/>
              <a:gd name="T49" fmla="*/ 245 h 427"/>
              <a:gd name="T50" fmla="*/ 446 w 769"/>
              <a:gd name="T51" fmla="*/ 251 h 427"/>
              <a:gd name="T52" fmla="*/ 484 w 769"/>
              <a:gd name="T53" fmla="*/ 258 h 427"/>
              <a:gd name="T54" fmla="*/ 515 w 769"/>
              <a:gd name="T55" fmla="*/ 265 h 427"/>
              <a:gd name="T56" fmla="*/ 551 w 769"/>
              <a:gd name="T57" fmla="*/ 271 h 427"/>
              <a:gd name="T58" fmla="*/ 581 w 769"/>
              <a:gd name="T59" fmla="*/ 279 h 427"/>
              <a:gd name="T60" fmla="*/ 607 w 769"/>
              <a:gd name="T61" fmla="*/ 287 h 427"/>
              <a:gd name="T62" fmla="*/ 631 w 769"/>
              <a:gd name="T63" fmla="*/ 294 h 427"/>
              <a:gd name="T64" fmla="*/ 659 w 769"/>
              <a:gd name="T65" fmla="*/ 303 h 427"/>
              <a:gd name="T66" fmla="*/ 683 w 769"/>
              <a:gd name="T67" fmla="*/ 313 h 427"/>
              <a:gd name="T68" fmla="*/ 702 w 769"/>
              <a:gd name="T69" fmla="*/ 322 h 427"/>
              <a:gd name="T70" fmla="*/ 717 w 769"/>
              <a:gd name="T71" fmla="*/ 332 h 427"/>
              <a:gd name="T72" fmla="*/ 728 w 769"/>
              <a:gd name="T73" fmla="*/ 340 h 427"/>
              <a:gd name="T74" fmla="*/ 740 w 769"/>
              <a:gd name="T75" fmla="*/ 352 h 427"/>
              <a:gd name="T76" fmla="*/ 751 w 769"/>
              <a:gd name="T77" fmla="*/ 365 h 427"/>
              <a:gd name="T78" fmla="*/ 759 w 769"/>
              <a:gd name="T79" fmla="*/ 377 h 427"/>
              <a:gd name="T80" fmla="*/ 763 w 769"/>
              <a:gd name="T81" fmla="*/ 390 h 427"/>
              <a:gd name="T82" fmla="*/ 766 w 769"/>
              <a:gd name="T83" fmla="*/ 406 h 427"/>
              <a:gd name="T84" fmla="*/ 768 w 769"/>
              <a:gd name="T85" fmla="*/ 419 h 427"/>
              <a:gd name="T86" fmla="*/ 766 w 769"/>
              <a:gd name="T87" fmla="*/ 426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69" h="427">
                <a:moveTo>
                  <a:pt x="0" y="0"/>
                </a:moveTo>
                <a:lnTo>
                  <a:pt x="0" y="13"/>
                </a:lnTo>
                <a:lnTo>
                  <a:pt x="0" y="20"/>
                </a:lnTo>
                <a:lnTo>
                  <a:pt x="0" y="29"/>
                </a:lnTo>
                <a:lnTo>
                  <a:pt x="0" y="42"/>
                </a:lnTo>
                <a:lnTo>
                  <a:pt x="0" y="55"/>
                </a:lnTo>
                <a:lnTo>
                  <a:pt x="0" y="65"/>
                </a:lnTo>
                <a:lnTo>
                  <a:pt x="0" y="75"/>
                </a:lnTo>
                <a:lnTo>
                  <a:pt x="2" y="87"/>
                </a:lnTo>
                <a:lnTo>
                  <a:pt x="8" y="101"/>
                </a:lnTo>
                <a:lnTo>
                  <a:pt x="14" y="116"/>
                </a:lnTo>
                <a:lnTo>
                  <a:pt x="26" y="129"/>
                </a:lnTo>
                <a:lnTo>
                  <a:pt x="40" y="139"/>
                </a:lnTo>
                <a:lnTo>
                  <a:pt x="57" y="150"/>
                </a:lnTo>
                <a:lnTo>
                  <a:pt x="76" y="160"/>
                </a:lnTo>
                <a:lnTo>
                  <a:pt x="97" y="170"/>
                </a:lnTo>
                <a:lnTo>
                  <a:pt x="133" y="182"/>
                </a:lnTo>
                <a:lnTo>
                  <a:pt x="171" y="195"/>
                </a:lnTo>
                <a:lnTo>
                  <a:pt x="209" y="205"/>
                </a:lnTo>
                <a:lnTo>
                  <a:pt x="243" y="213"/>
                </a:lnTo>
                <a:lnTo>
                  <a:pt x="273" y="220"/>
                </a:lnTo>
                <a:lnTo>
                  <a:pt x="306" y="226"/>
                </a:lnTo>
                <a:lnTo>
                  <a:pt x="340" y="232"/>
                </a:lnTo>
                <a:lnTo>
                  <a:pt x="377" y="239"/>
                </a:lnTo>
                <a:lnTo>
                  <a:pt x="413" y="245"/>
                </a:lnTo>
                <a:lnTo>
                  <a:pt x="446" y="251"/>
                </a:lnTo>
                <a:lnTo>
                  <a:pt x="484" y="258"/>
                </a:lnTo>
                <a:lnTo>
                  <a:pt x="515" y="265"/>
                </a:lnTo>
                <a:lnTo>
                  <a:pt x="551" y="271"/>
                </a:lnTo>
                <a:lnTo>
                  <a:pt x="581" y="279"/>
                </a:lnTo>
                <a:lnTo>
                  <a:pt x="607" y="287"/>
                </a:lnTo>
                <a:lnTo>
                  <a:pt x="631" y="294"/>
                </a:lnTo>
                <a:lnTo>
                  <a:pt x="659" y="303"/>
                </a:lnTo>
                <a:lnTo>
                  <a:pt x="683" y="313"/>
                </a:lnTo>
                <a:lnTo>
                  <a:pt x="702" y="322"/>
                </a:lnTo>
                <a:lnTo>
                  <a:pt x="717" y="332"/>
                </a:lnTo>
                <a:lnTo>
                  <a:pt x="728" y="340"/>
                </a:lnTo>
                <a:lnTo>
                  <a:pt x="740" y="352"/>
                </a:lnTo>
                <a:lnTo>
                  <a:pt x="751" y="365"/>
                </a:lnTo>
                <a:lnTo>
                  <a:pt x="759" y="377"/>
                </a:lnTo>
                <a:lnTo>
                  <a:pt x="763" y="390"/>
                </a:lnTo>
                <a:lnTo>
                  <a:pt x="766" y="406"/>
                </a:lnTo>
                <a:lnTo>
                  <a:pt x="768" y="419"/>
                </a:lnTo>
                <a:lnTo>
                  <a:pt x="766" y="426"/>
                </a:lnTo>
              </a:path>
            </a:pathLst>
          </a:custGeom>
          <a:noFill/>
          <a:ln w="25400" cap="rnd" cmpd="sng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8" name="Freeform 12"/>
          <p:cNvSpPr>
            <a:spLocks/>
          </p:cNvSpPr>
          <p:nvPr/>
        </p:nvSpPr>
        <p:spPr bwMode="auto">
          <a:xfrm>
            <a:off x="6553200" y="4495800"/>
            <a:ext cx="992188" cy="1182688"/>
          </a:xfrm>
          <a:custGeom>
            <a:avLst/>
            <a:gdLst>
              <a:gd name="T0" fmla="*/ 0 w 625"/>
              <a:gd name="T1" fmla="*/ 744 h 745"/>
              <a:gd name="T2" fmla="*/ 0 w 625"/>
              <a:gd name="T3" fmla="*/ 721 h 745"/>
              <a:gd name="T4" fmla="*/ 0 w 625"/>
              <a:gd name="T5" fmla="*/ 710 h 745"/>
              <a:gd name="T6" fmla="*/ 0 w 625"/>
              <a:gd name="T7" fmla="*/ 693 h 745"/>
              <a:gd name="T8" fmla="*/ 0 w 625"/>
              <a:gd name="T9" fmla="*/ 670 h 745"/>
              <a:gd name="T10" fmla="*/ 0 w 625"/>
              <a:gd name="T11" fmla="*/ 647 h 745"/>
              <a:gd name="T12" fmla="*/ 0 w 625"/>
              <a:gd name="T13" fmla="*/ 630 h 745"/>
              <a:gd name="T14" fmla="*/ 0 w 625"/>
              <a:gd name="T15" fmla="*/ 613 h 745"/>
              <a:gd name="T16" fmla="*/ 2 w 625"/>
              <a:gd name="T17" fmla="*/ 592 h 745"/>
              <a:gd name="T18" fmla="*/ 6 w 625"/>
              <a:gd name="T19" fmla="*/ 567 h 745"/>
              <a:gd name="T20" fmla="*/ 12 w 625"/>
              <a:gd name="T21" fmla="*/ 542 h 745"/>
              <a:gd name="T22" fmla="*/ 21 w 625"/>
              <a:gd name="T23" fmla="*/ 518 h 745"/>
              <a:gd name="T24" fmla="*/ 33 w 625"/>
              <a:gd name="T25" fmla="*/ 500 h 745"/>
              <a:gd name="T26" fmla="*/ 46 w 625"/>
              <a:gd name="T27" fmla="*/ 482 h 745"/>
              <a:gd name="T28" fmla="*/ 62 w 625"/>
              <a:gd name="T29" fmla="*/ 465 h 745"/>
              <a:gd name="T30" fmla="*/ 79 w 625"/>
              <a:gd name="T31" fmla="*/ 447 h 745"/>
              <a:gd name="T32" fmla="*/ 108 w 625"/>
              <a:gd name="T33" fmla="*/ 426 h 745"/>
              <a:gd name="T34" fmla="*/ 139 w 625"/>
              <a:gd name="T35" fmla="*/ 403 h 745"/>
              <a:gd name="T36" fmla="*/ 169 w 625"/>
              <a:gd name="T37" fmla="*/ 386 h 745"/>
              <a:gd name="T38" fmla="*/ 197 w 625"/>
              <a:gd name="T39" fmla="*/ 372 h 745"/>
              <a:gd name="T40" fmla="*/ 222 w 625"/>
              <a:gd name="T41" fmla="*/ 360 h 745"/>
              <a:gd name="T42" fmla="*/ 248 w 625"/>
              <a:gd name="T43" fmla="*/ 350 h 745"/>
              <a:gd name="T44" fmla="*/ 276 w 625"/>
              <a:gd name="T45" fmla="*/ 338 h 745"/>
              <a:gd name="T46" fmla="*/ 306 w 625"/>
              <a:gd name="T47" fmla="*/ 327 h 745"/>
              <a:gd name="T48" fmla="*/ 336 w 625"/>
              <a:gd name="T49" fmla="*/ 316 h 745"/>
              <a:gd name="T50" fmla="*/ 362 w 625"/>
              <a:gd name="T51" fmla="*/ 306 h 745"/>
              <a:gd name="T52" fmla="*/ 393 w 625"/>
              <a:gd name="T53" fmla="*/ 293 h 745"/>
              <a:gd name="T54" fmla="*/ 419 w 625"/>
              <a:gd name="T55" fmla="*/ 282 h 745"/>
              <a:gd name="T56" fmla="*/ 447 w 625"/>
              <a:gd name="T57" fmla="*/ 270 h 745"/>
              <a:gd name="T58" fmla="*/ 472 w 625"/>
              <a:gd name="T59" fmla="*/ 256 h 745"/>
              <a:gd name="T60" fmla="*/ 493 w 625"/>
              <a:gd name="T61" fmla="*/ 244 h 745"/>
              <a:gd name="T62" fmla="*/ 513 w 625"/>
              <a:gd name="T63" fmla="*/ 231 h 745"/>
              <a:gd name="T64" fmla="*/ 535 w 625"/>
              <a:gd name="T65" fmla="*/ 215 h 745"/>
              <a:gd name="T66" fmla="*/ 555 w 625"/>
              <a:gd name="T67" fmla="*/ 198 h 745"/>
              <a:gd name="T68" fmla="*/ 570 w 625"/>
              <a:gd name="T69" fmla="*/ 181 h 745"/>
              <a:gd name="T70" fmla="*/ 582 w 625"/>
              <a:gd name="T71" fmla="*/ 165 h 745"/>
              <a:gd name="T72" fmla="*/ 591 w 625"/>
              <a:gd name="T73" fmla="*/ 151 h 745"/>
              <a:gd name="T74" fmla="*/ 601 w 625"/>
              <a:gd name="T75" fmla="*/ 130 h 745"/>
              <a:gd name="T76" fmla="*/ 611 w 625"/>
              <a:gd name="T77" fmla="*/ 107 h 745"/>
              <a:gd name="T78" fmla="*/ 616 w 625"/>
              <a:gd name="T79" fmla="*/ 85 h 745"/>
              <a:gd name="T80" fmla="*/ 620 w 625"/>
              <a:gd name="T81" fmla="*/ 63 h 745"/>
              <a:gd name="T82" fmla="*/ 623 w 625"/>
              <a:gd name="T83" fmla="*/ 35 h 745"/>
              <a:gd name="T84" fmla="*/ 624 w 625"/>
              <a:gd name="T85" fmla="*/ 13 h 745"/>
              <a:gd name="T86" fmla="*/ 623 w 625"/>
              <a:gd name="T87" fmla="*/ 0 h 7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25" h="745">
                <a:moveTo>
                  <a:pt x="0" y="744"/>
                </a:moveTo>
                <a:lnTo>
                  <a:pt x="0" y="721"/>
                </a:lnTo>
                <a:lnTo>
                  <a:pt x="0" y="710"/>
                </a:lnTo>
                <a:lnTo>
                  <a:pt x="0" y="693"/>
                </a:lnTo>
                <a:lnTo>
                  <a:pt x="0" y="670"/>
                </a:lnTo>
                <a:lnTo>
                  <a:pt x="0" y="647"/>
                </a:lnTo>
                <a:lnTo>
                  <a:pt x="0" y="630"/>
                </a:lnTo>
                <a:lnTo>
                  <a:pt x="0" y="613"/>
                </a:lnTo>
                <a:lnTo>
                  <a:pt x="2" y="592"/>
                </a:lnTo>
                <a:lnTo>
                  <a:pt x="6" y="567"/>
                </a:lnTo>
                <a:lnTo>
                  <a:pt x="12" y="542"/>
                </a:lnTo>
                <a:lnTo>
                  <a:pt x="21" y="518"/>
                </a:lnTo>
                <a:lnTo>
                  <a:pt x="33" y="500"/>
                </a:lnTo>
                <a:lnTo>
                  <a:pt x="46" y="482"/>
                </a:lnTo>
                <a:lnTo>
                  <a:pt x="62" y="465"/>
                </a:lnTo>
                <a:lnTo>
                  <a:pt x="79" y="447"/>
                </a:lnTo>
                <a:lnTo>
                  <a:pt x="108" y="426"/>
                </a:lnTo>
                <a:lnTo>
                  <a:pt x="139" y="403"/>
                </a:lnTo>
                <a:lnTo>
                  <a:pt x="169" y="386"/>
                </a:lnTo>
                <a:lnTo>
                  <a:pt x="197" y="372"/>
                </a:lnTo>
                <a:lnTo>
                  <a:pt x="222" y="360"/>
                </a:lnTo>
                <a:lnTo>
                  <a:pt x="248" y="350"/>
                </a:lnTo>
                <a:lnTo>
                  <a:pt x="276" y="338"/>
                </a:lnTo>
                <a:lnTo>
                  <a:pt x="306" y="327"/>
                </a:lnTo>
                <a:lnTo>
                  <a:pt x="336" y="316"/>
                </a:lnTo>
                <a:lnTo>
                  <a:pt x="362" y="306"/>
                </a:lnTo>
                <a:lnTo>
                  <a:pt x="393" y="293"/>
                </a:lnTo>
                <a:lnTo>
                  <a:pt x="419" y="282"/>
                </a:lnTo>
                <a:lnTo>
                  <a:pt x="447" y="270"/>
                </a:lnTo>
                <a:lnTo>
                  <a:pt x="472" y="256"/>
                </a:lnTo>
                <a:lnTo>
                  <a:pt x="493" y="244"/>
                </a:lnTo>
                <a:lnTo>
                  <a:pt x="513" y="231"/>
                </a:lnTo>
                <a:lnTo>
                  <a:pt x="535" y="215"/>
                </a:lnTo>
                <a:lnTo>
                  <a:pt x="555" y="198"/>
                </a:lnTo>
                <a:lnTo>
                  <a:pt x="570" y="181"/>
                </a:lnTo>
                <a:lnTo>
                  <a:pt x="582" y="165"/>
                </a:lnTo>
                <a:lnTo>
                  <a:pt x="591" y="151"/>
                </a:lnTo>
                <a:lnTo>
                  <a:pt x="601" y="130"/>
                </a:lnTo>
                <a:lnTo>
                  <a:pt x="611" y="107"/>
                </a:lnTo>
                <a:lnTo>
                  <a:pt x="616" y="85"/>
                </a:lnTo>
                <a:lnTo>
                  <a:pt x="620" y="63"/>
                </a:lnTo>
                <a:lnTo>
                  <a:pt x="623" y="35"/>
                </a:lnTo>
                <a:lnTo>
                  <a:pt x="624" y="13"/>
                </a:lnTo>
                <a:lnTo>
                  <a:pt x="623" y="0"/>
                </a:lnTo>
              </a:path>
            </a:pathLst>
          </a:custGeom>
          <a:noFill/>
          <a:ln w="25400" cap="rnd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9" name="Freeform 13"/>
          <p:cNvSpPr>
            <a:spLocks/>
          </p:cNvSpPr>
          <p:nvPr/>
        </p:nvSpPr>
        <p:spPr bwMode="auto">
          <a:xfrm>
            <a:off x="6553200" y="3352800"/>
            <a:ext cx="992188" cy="1182688"/>
          </a:xfrm>
          <a:custGeom>
            <a:avLst/>
            <a:gdLst>
              <a:gd name="T0" fmla="*/ 0 w 625"/>
              <a:gd name="T1" fmla="*/ 0 h 745"/>
              <a:gd name="T2" fmla="*/ 0 w 625"/>
              <a:gd name="T3" fmla="*/ 23 h 745"/>
              <a:gd name="T4" fmla="*/ 0 w 625"/>
              <a:gd name="T5" fmla="*/ 34 h 745"/>
              <a:gd name="T6" fmla="*/ 0 w 625"/>
              <a:gd name="T7" fmla="*/ 51 h 745"/>
              <a:gd name="T8" fmla="*/ 0 w 625"/>
              <a:gd name="T9" fmla="*/ 74 h 745"/>
              <a:gd name="T10" fmla="*/ 0 w 625"/>
              <a:gd name="T11" fmla="*/ 97 h 745"/>
              <a:gd name="T12" fmla="*/ 0 w 625"/>
              <a:gd name="T13" fmla="*/ 114 h 745"/>
              <a:gd name="T14" fmla="*/ 0 w 625"/>
              <a:gd name="T15" fmla="*/ 131 h 745"/>
              <a:gd name="T16" fmla="*/ 2 w 625"/>
              <a:gd name="T17" fmla="*/ 152 h 745"/>
              <a:gd name="T18" fmla="*/ 6 w 625"/>
              <a:gd name="T19" fmla="*/ 177 h 745"/>
              <a:gd name="T20" fmla="*/ 12 w 625"/>
              <a:gd name="T21" fmla="*/ 202 h 745"/>
              <a:gd name="T22" fmla="*/ 21 w 625"/>
              <a:gd name="T23" fmla="*/ 226 h 745"/>
              <a:gd name="T24" fmla="*/ 33 w 625"/>
              <a:gd name="T25" fmla="*/ 244 h 745"/>
              <a:gd name="T26" fmla="*/ 46 w 625"/>
              <a:gd name="T27" fmla="*/ 262 h 745"/>
              <a:gd name="T28" fmla="*/ 62 w 625"/>
              <a:gd name="T29" fmla="*/ 279 h 745"/>
              <a:gd name="T30" fmla="*/ 79 w 625"/>
              <a:gd name="T31" fmla="*/ 297 h 745"/>
              <a:gd name="T32" fmla="*/ 108 w 625"/>
              <a:gd name="T33" fmla="*/ 318 h 745"/>
              <a:gd name="T34" fmla="*/ 139 w 625"/>
              <a:gd name="T35" fmla="*/ 341 h 745"/>
              <a:gd name="T36" fmla="*/ 169 w 625"/>
              <a:gd name="T37" fmla="*/ 358 h 745"/>
              <a:gd name="T38" fmla="*/ 197 w 625"/>
              <a:gd name="T39" fmla="*/ 372 h 745"/>
              <a:gd name="T40" fmla="*/ 222 w 625"/>
              <a:gd name="T41" fmla="*/ 384 h 745"/>
              <a:gd name="T42" fmla="*/ 248 w 625"/>
              <a:gd name="T43" fmla="*/ 394 h 745"/>
              <a:gd name="T44" fmla="*/ 276 w 625"/>
              <a:gd name="T45" fmla="*/ 406 h 745"/>
              <a:gd name="T46" fmla="*/ 306 w 625"/>
              <a:gd name="T47" fmla="*/ 417 h 745"/>
              <a:gd name="T48" fmla="*/ 336 w 625"/>
              <a:gd name="T49" fmla="*/ 428 h 745"/>
              <a:gd name="T50" fmla="*/ 362 w 625"/>
              <a:gd name="T51" fmla="*/ 438 h 745"/>
              <a:gd name="T52" fmla="*/ 393 w 625"/>
              <a:gd name="T53" fmla="*/ 451 h 745"/>
              <a:gd name="T54" fmla="*/ 419 w 625"/>
              <a:gd name="T55" fmla="*/ 462 h 745"/>
              <a:gd name="T56" fmla="*/ 447 w 625"/>
              <a:gd name="T57" fmla="*/ 474 h 745"/>
              <a:gd name="T58" fmla="*/ 472 w 625"/>
              <a:gd name="T59" fmla="*/ 488 h 745"/>
              <a:gd name="T60" fmla="*/ 493 w 625"/>
              <a:gd name="T61" fmla="*/ 500 h 745"/>
              <a:gd name="T62" fmla="*/ 513 w 625"/>
              <a:gd name="T63" fmla="*/ 513 h 745"/>
              <a:gd name="T64" fmla="*/ 535 w 625"/>
              <a:gd name="T65" fmla="*/ 529 h 745"/>
              <a:gd name="T66" fmla="*/ 555 w 625"/>
              <a:gd name="T67" fmla="*/ 546 h 745"/>
              <a:gd name="T68" fmla="*/ 570 w 625"/>
              <a:gd name="T69" fmla="*/ 563 h 745"/>
              <a:gd name="T70" fmla="*/ 582 w 625"/>
              <a:gd name="T71" fmla="*/ 579 h 745"/>
              <a:gd name="T72" fmla="*/ 591 w 625"/>
              <a:gd name="T73" fmla="*/ 593 h 745"/>
              <a:gd name="T74" fmla="*/ 601 w 625"/>
              <a:gd name="T75" fmla="*/ 614 h 745"/>
              <a:gd name="T76" fmla="*/ 611 w 625"/>
              <a:gd name="T77" fmla="*/ 637 h 745"/>
              <a:gd name="T78" fmla="*/ 616 w 625"/>
              <a:gd name="T79" fmla="*/ 659 h 745"/>
              <a:gd name="T80" fmla="*/ 620 w 625"/>
              <a:gd name="T81" fmla="*/ 681 h 745"/>
              <a:gd name="T82" fmla="*/ 623 w 625"/>
              <a:gd name="T83" fmla="*/ 709 h 745"/>
              <a:gd name="T84" fmla="*/ 624 w 625"/>
              <a:gd name="T85" fmla="*/ 731 h 745"/>
              <a:gd name="T86" fmla="*/ 623 w 625"/>
              <a:gd name="T87" fmla="*/ 744 h 7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25" h="745">
                <a:moveTo>
                  <a:pt x="0" y="0"/>
                </a:moveTo>
                <a:lnTo>
                  <a:pt x="0" y="23"/>
                </a:lnTo>
                <a:lnTo>
                  <a:pt x="0" y="34"/>
                </a:lnTo>
                <a:lnTo>
                  <a:pt x="0" y="51"/>
                </a:lnTo>
                <a:lnTo>
                  <a:pt x="0" y="74"/>
                </a:lnTo>
                <a:lnTo>
                  <a:pt x="0" y="97"/>
                </a:lnTo>
                <a:lnTo>
                  <a:pt x="0" y="114"/>
                </a:lnTo>
                <a:lnTo>
                  <a:pt x="0" y="131"/>
                </a:lnTo>
                <a:lnTo>
                  <a:pt x="2" y="152"/>
                </a:lnTo>
                <a:lnTo>
                  <a:pt x="6" y="177"/>
                </a:lnTo>
                <a:lnTo>
                  <a:pt x="12" y="202"/>
                </a:lnTo>
                <a:lnTo>
                  <a:pt x="21" y="226"/>
                </a:lnTo>
                <a:lnTo>
                  <a:pt x="33" y="244"/>
                </a:lnTo>
                <a:lnTo>
                  <a:pt x="46" y="262"/>
                </a:lnTo>
                <a:lnTo>
                  <a:pt x="62" y="279"/>
                </a:lnTo>
                <a:lnTo>
                  <a:pt x="79" y="297"/>
                </a:lnTo>
                <a:lnTo>
                  <a:pt x="108" y="318"/>
                </a:lnTo>
                <a:lnTo>
                  <a:pt x="139" y="341"/>
                </a:lnTo>
                <a:lnTo>
                  <a:pt x="169" y="358"/>
                </a:lnTo>
                <a:lnTo>
                  <a:pt x="197" y="372"/>
                </a:lnTo>
                <a:lnTo>
                  <a:pt x="222" y="384"/>
                </a:lnTo>
                <a:lnTo>
                  <a:pt x="248" y="394"/>
                </a:lnTo>
                <a:lnTo>
                  <a:pt x="276" y="406"/>
                </a:lnTo>
                <a:lnTo>
                  <a:pt x="306" y="417"/>
                </a:lnTo>
                <a:lnTo>
                  <a:pt x="336" y="428"/>
                </a:lnTo>
                <a:lnTo>
                  <a:pt x="362" y="438"/>
                </a:lnTo>
                <a:lnTo>
                  <a:pt x="393" y="451"/>
                </a:lnTo>
                <a:lnTo>
                  <a:pt x="419" y="462"/>
                </a:lnTo>
                <a:lnTo>
                  <a:pt x="447" y="474"/>
                </a:lnTo>
                <a:lnTo>
                  <a:pt x="472" y="488"/>
                </a:lnTo>
                <a:lnTo>
                  <a:pt x="493" y="500"/>
                </a:lnTo>
                <a:lnTo>
                  <a:pt x="513" y="513"/>
                </a:lnTo>
                <a:lnTo>
                  <a:pt x="535" y="529"/>
                </a:lnTo>
                <a:lnTo>
                  <a:pt x="555" y="546"/>
                </a:lnTo>
                <a:lnTo>
                  <a:pt x="570" y="563"/>
                </a:lnTo>
                <a:lnTo>
                  <a:pt x="582" y="579"/>
                </a:lnTo>
                <a:lnTo>
                  <a:pt x="591" y="593"/>
                </a:lnTo>
                <a:lnTo>
                  <a:pt x="601" y="614"/>
                </a:lnTo>
                <a:lnTo>
                  <a:pt x="611" y="637"/>
                </a:lnTo>
                <a:lnTo>
                  <a:pt x="616" y="659"/>
                </a:lnTo>
                <a:lnTo>
                  <a:pt x="620" y="681"/>
                </a:lnTo>
                <a:lnTo>
                  <a:pt x="623" y="709"/>
                </a:lnTo>
                <a:lnTo>
                  <a:pt x="624" y="731"/>
                </a:lnTo>
                <a:lnTo>
                  <a:pt x="623" y="744"/>
                </a:lnTo>
              </a:path>
            </a:pathLst>
          </a:custGeom>
          <a:noFill/>
          <a:ln w="25400" cap="rnd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0" name="Freeform 14"/>
          <p:cNvSpPr>
            <a:spLocks/>
          </p:cNvSpPr>
          <p:nvPr/>
        </p:nvSpPr>
        <p:spPr bwMode="auto">
          <a:xfrm>
            <a:off x="7772400" y="3962400"/>
            <a:ext cx="839788" cy="1868488"/>
          </a:xfrm>
          <a:custGeom>
            <a:avLst/>
            <a:gdLst>
              <a:gd name="T0" fmla="*/ 0 w 529"/>
              <a:gd name="T1" fmla="*/ 1176 h 1177"/>
              <a:gd name="T2" fmla="*/ 0 w 529"/>
              <a:gd name="T3" fmla="*/ 1140 h 1177"/>
              <a:gd name="T4" fmla="*/ 0 w 529"/>
              <a:gd name="T5" fmla="*/ 1122 h 1177"/>
              <a:gd name="T6" fmla="*/ 0 w 529"/>
              <a:gd name="T7" fmla="*/ 1095 h 1177"/>
              <a:gd name="T8" fmla="*/ 0 w 529"/>
              <a:gd name="T9" fmla="*/ 1059 h 1177"/>
              <a:gd name="T10" fmla="*/ 0 w 529"/>
              <a:gd name="T11" fmla="*/ 1023 h 1177"/>
              <a:gd name="T12" fmla="*/ 0 w 529"/>
              <a:gd name="T13" fmla="*/ 996 h 1177"/>
              <a:gd name="T14" fmla="*/ 0 w 529"/>
              <a:gd name="T15" fmla="*/ 969 h 1177"/>
              <a:gd name="T16" fmla="*/ 2 w 529"/>
              <a:gd name="T17" fmla="*/ 936 h 1177"/>
              <a:gd name="T18" fmla="*/ 5 w 529"/>
              <a:gd name="T19" fmla="*/ 897 h 1177"/>
              <a:gd name="T20" fmla="*/ 10 w 529"/>
              <a:gd name="T21" fmla="*/ 857 h 1177"/>
              <a:gd name="T22" fmla="*/ 18 w 529"/>
              <a:gd name="T23" fmla="*/ 819 h 1177"/>
              <a:gd name="T24" fmla="*/ 28 w 529"/>
              <a:gd name="T25" fmla="*/ 791 h 1177"/>
              <a:gd name="T26" fmla="*/ 39 w 529"/>
              <a:gd name="T27" fmla="*/ 763 h 1177"/>
              <a:gd name="T28" fmla="*/ 52 w 529"/>
              <a:gd name="T29" fmla="*/ 736 h 1177"/>
              <a:gd name="T30" fmla="*/ 67 w 529"/>
              <a:gd name="T31" fmla="*/ 706 h 1177"/>
              <a:gd name="T32" fmla="*/ 91 w 529"/>
              <a:gd name="T33" fmla="*/ 673 h 1177"/>
              <a:gd name="T34" fmla="*/ 117 w 529"/>
              <a:gd name="T35" fmla="*/ 637 h 1177"/>
              <a:gd name="T36" fmla="*/ 143 w 529"/>
              <a:gd name="T37" fmla="*/ 610 h 1177"/>
              <a:gd name="T38" fmla="*/ 167 w 529"/>
              <a:gd name="T39" fmla="*/ 587 h 1177"/>
              <a:gd name="T40" fmla="*/ 188 w 529"/>
              <a:gd name="T41" fmla="*/ 569 h 1177"/>
              <a:gd name="T42" fmla="*/ 210 w 529"/>
              <a:gd name="T43" fmla="*/ 553 h 1177"/>
              <a:gd name="T44" fmla="*/ 234 w 529"/>
              <a:gd name="T45" fmla="*/ 535 h 1177"/>
              <a:gd name="T46" fmla="*/ 259 w 529"/>
              <a:gd name="T47" fmla="*/ 517 h 1177"/>
              <a:gd name="T48" fmla="*/ 284 w 529"/>
              <a:gd name="T49" fmla="*/ 500 h 1177"/>
              <a:gd name="T50" fmla="*/ 306 w 529"/>
              <a:gd name="T51" fmla="*/ 484 h 1177"/>
              <a:gd name="T52" fmla="*/ 332 w 529"/>
              <a:gd name="T53" fmla="*/ 464 h 1177"/>
              <a:gd name="T54" fmla="*/ 354 w 529"/>
              <a:gd name="T55" fmla="*/ 446 h 1177"/>
              <a:gd name="T56" fmla="*/ 379 w 529"/>
              <a:gd name="T57" fmla="*/ 427 h 1177"/>
              <a:gd name="T58" fmla="*/ 399 w 529"/>
              <a:gd name="T59" fmla="*/ 405 h 1177"/>
              <a:gd name="T60" fmla="*/ 417 w 529"/>
              <a:gd name="T61" fmla="*/ 385 h 1177"/>
              <a:gd name="T62" fmla="*/ 434 w 529"/>
              <a:gd name="T63" fmla="*/ 365 h 1177"/>
              <a:gd name="T64" fmla="*/ 453 w 529"/>
              <a:gd name="T65" fmla="*/ 339 h 1177"/>
              <a:gd name="T66" fmla="*/ 469 w 529"/>
              <a:gd name="T67" fmla="*/ 313 h 1177"/>
              <a:gd name="T68" fmla="*/ 482 w 529"/>
              <a:gd name="T69" fmla="*/ 286 h 1177"/>
              <a:gd name="T70" fmla="*/ 493 w 529"/>
              <a:gd name="T71" fmla="*/ 261 h 1177"/>
              <a:gd name="T72" fmla="*/ 500 w 529"/>
              <a:gd name="T73" fmla="*/ 238 h 1177"/>
              <a:gd name="T74" fmla="*/ 508 w 529"/>
              <a:gd name="T75" fmla="*/ 205 h 1177"/>
              <a:gd name="T76" fmla="*/ 517 w 529"/>
              <a:gd name="T77" fmla="*/ 169 h 1177"/>
              <a:gd name="T78" fmla="*/ 521 w 529"/>
              <a:gd name="T79" fmla="*/ 135 h 1177"/>
              <a:gd name="T80" fmla="*/ 525 w 529"/>
              <a:gd name="T81" fmla="*/ 100 h 1177"/>
              <a:gd name="T82" fmla="*/ 527 w 529"/>
              <a:gd name="T83" fmla="*/ 55 h 1177"/>
              <a:gd name="T84" fmla="*/ 528 w 529"/>
              <a:gd name="T85" fmla="*/ 20 h 1177"/>
              <a:gd name="T86" fmla="*/ 527 w 529"/>
              <a:gd name="T87" fmla="*/ 0 h 1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29" h="1177">
                <a:moveTo>
                  <a:pt x="0" y="1176"/>
                </a:moveTo>
                <a:lnTo>
                  <a:pt x="0" y="1140"/>
                </a:lnTo>
                <a:lnTo>
                  <a:pt x="0" y="1122"/>
                </a:lnTo>
                <a:lnTo>
                  <a:pt x="0" y="1095"/>
                </a:lnTo>
                <a:lnTo>
                  <a:pt x="0" y="1059"/>
                </a:lnTo>
                <a:lnTo>
                  <a:pt x="0" y="1023"/>
                </a:lnTo>
                <a:lnTo>
                  <a:pt x="0" y="996"/>
                </a:lnTo>
                <a:lnTo>
                  <a:pt x="0" y="969"/>
                </a:lnTo>
                <a:lnTo>
                  <a:pt x="2" y="936"/>
                </a:lnTo>
                <a:lnTo>
                  <a:pt x="5" y="897"/>
                </a:lnTo>
                <a:lnTo>
                  <a:pt x="10" y="857"/>
                </a:lnTo>
                <a:lnTo>
                  <a:pt x="18" y="819"/>
                </a:lnTo>
                <a:lnTo>
                  <a:pt x="28" y="791"/>
                </a:lnTo>
                <a:lnTo>
                  <a:pt x="39" y="763"/>
                </a:lnTo>
                <a:lnTo>
                  <a:pt x="52" y="736"/>
                </a:lnTo>
                <a:lnTo>
                  <a:pt x="67" y="706"/>
                </a:lnTo>
                <a:lnTo>
                  <a:pt x="91" y="673"/>
                </a:lnTo>
                <a:lnTo>
                  <a:pt x="117" y="637"/>
                </a:lnTo>
                <a:lnTo>
                  <a:pt x="143" y="610"/>
                </a:lnTo>
                <a:lnTo>
                  <a:pt x="167" y="587"/>
                </a:lnTo>
                <a:lnTo>
                  <a:pt x="188" y="569"/>
                </a:lnTo>
                <a:lnTo>
                  <a:pt x="210" y="553"/>
                </a:lnTo>
                <a:lnTo>
                  <a:pt x="234" y="535"/>
                </a:lnTo>
                <a:lnTo>
                  <a:pt x="259" y="517"/>
                </a:lnTo>
                <a:lnTo>
                  <a:pt x="284" y="500"/>
                </a:lnTo>
                <a:lnTo>
                  <a:pt x="306" y="484"/>
                </a:lnTo>
                <a:lnTo>
                  <a:pt x="332" y="464"/>
                </a:lnTo>
                <a:lnTo>
                  <a:pt x="354" y="446"/>
                </a:lnTo>
                <a:lnTo>
                  <a:pt x="379" y="427"/>
                </a:lnTo>
                <a:lnTo>
                  <a:pt x="399" y="405"/>
                </a:lnTo>
                <a:lnTo>
                  <a:pt x="417" y="385"/>
                </a:lnTo>
                <a:lnTo>
                  <a:pt x="434" y="365"/>
                </a:lnTo>
                <a:lnTo>
                  <a:pt x="453" y="339"/>
                </a:lnTo>
                <a:lnTo>
                  <a:pt x="469" y="313"/>
                </a:lnTo>
                <a:lnTo>
                  <a:pt x="482" y="286"/>
                </a:lnTo>
                <a:lnTo>
                  <a:pt x="493" y="261"/>
                </a:lnTo>
                <a:lnTo>
                  <a:pt x="500" y="238"/>
                </a:lnTo>
                <a:lnTo>
                  <a:pt x="508" y="205"/>
                </a:lnTo>
                <a:lnTo>
                  <a:pt x="517" y="169"/>
                </a:lnTo>
                <a:lnTo>
                  <a:pt x="521" y="135"/>
                </a:lnTo>
                <a:lnTo>
                  <a:pt x="525" y="100"/>
                </a:lnTo>
                <a:lnTo>
                  <a:pt x="527" y="55"/>
                </a:lnTo>
                <a:lnTo>
                  <a:pt x="528" y="20"/>
                </a:lnTo>
                <a:lnTo>
                  <a:pt x="527" y="0"/>
                </a:lnTo>
              </a:path>
            </a:pathLst>
          </a:custGeom>
          <a:noFill/>
          <a:ln w="25400" cap="rnd" cmpd="sng">
            <a:solidFill>
              <a:srgbClr val="42B2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1" name="Freeform 15"/>
          <p:cNvSpPr>
            <a:spLocks/>
          </p:cNvSpPr>
          <p:nvPr/>
        </p:nvSpPr>
        <p:spPr bwMode="auto">
          <a:xfrm>
            <a:off x="7772400" y="2133600"/>
            <a:ext cx="839788" cy="1868488"/>
          </a:xfrm>
          <a:custGeom>
            <a:avLst/>
            <a:gdLst>
              <a:gd name="T0" fmla="*/ 0 w 529"/>
              <a:gd name="T1" fmla="*/ 0 h 1177"/>
              <a:gd name="T2" fmla="*/ 0 w 529"/>
              <a:gd name="T3" fmla="*/ 36 h 1177"/>
              <a:gd name="T4" fmla="*/ 0 w 529"/>
              <a:gd name="T5" fmla="*/ 54 h 1177"/>
              <a:gd name="T6" fmla="*/ 0 w 529"/>
              <a:gd name="T7" fmla="*/ 81 h 1177"/>
              <a:gd name="T8" fmla="*/ 0 w 529"/>
              <a:gd name="T9" fmla="*/ 117 h 1177"/>
              <a:gd name="T10" fmla="*/ 0 w 529"/>
              <a:gd name="T11" fmla="*/ 153 h 1177"/>
              <a:gd name="T12" fmla="*/ 0 w 529"/>
              <a:gd name="T13" fmla="*/ 180 h 1177"/>
              <a:gd name="T14" fmla="*/ 0 w 529"/>
              <a:gd name="T15" fmla="*/ 207 h 1177"/>
              <a:gd name="T16" fmla="*/ 2 w 529"/>
              <a:gd name="T17" fmla="*/ 240 h 1177"/>
              <a:gd name="T18" fmla="*/ 5 w 529"/>
              <a:gd name="T19" fmla="*/ 279 h 1177"/>
              <a:gd name="T20" fmla="*/ 10 w 529"/>
              <a:gd name="T21" fmla="*/ 319 h 1177"/>
              <a:gd name="T22" fmla="*/ 18 w 529"/>
              <a:gd name="T23" fmla="*/ 357 h 1177"/>
              <a:gd name="T24" fmla="*/ 28 w 529"/>
              <a:gd name="T25" fmla="*/ 385 h 1177"/>
              <a:gd name="T26" fmla="*/ 39 w 529"/>
              <a:gd name="T27" fmla="*/ 413 h 1177"/>
              <a:gd name="T28" fmla="*/ 52 w 529"/>
              <a:gd name="T29" fmla="*/ 440 h 1177"/>
              <a:gd name="T30" fmla="*/ 67 w 529"/>
              <a:gd name="T31" fmla="*/ 470 h 1177"/>
              <a:gd name="T32" fmla="*/ 91 w 529"/>
              <a:gd name="T33" fmla="*/ 503 h 1177"/>
              <a:gd name="T34" fmla="*/ 117 w 529"/>
              <a:gd name="T35" fmla="*/ 539 h 1177"/>
              <a:gd name="T36" fmla="*/ 143 w 529"/>
              <a:gd name="T37" fmla="*/ 566 h 1177"/>
              <a:gd name="T38" fmla="*/ 167 w 529"/>
              <a:gd name="T39" fmla="*/ 589 h 1177"/>
              <a:gd name="T40" fmla="*/ 188 w 529"/>
              <a:gd name="T41" fmla="*/ 607 h 1177"/>
              <a:gd name="T42" fmla="*/ 210 w 529"/>
              <a:gd name="T43" fmla="*/ 623 h 1177"/>
              <a:gd name="T44" fmla="*/ 234 w 529"/>
              <a:gd name="T45" fmla="*/ 641 h 1177"/>
              <a:gd name="T46" fmla="*/ 259 w 529"/>
              <a:gd name="T47" fmla="*/ 659 h 1177"/>
              <a:gd name="T48" fmla="*/ 284 w 529"/>
              <a:gd name="T49" fmla="*/ 676 h 1177"/>
              <a:gd name="T50" fmla="*/ 306 w 529"/>
              <a:gd name="T51" fmla="*/ 692 h 1177"/>
              <a:gd name="T52" fmla="*/ 332 w 529"/>
              <a:gd name="T53" fmla="*/ 712 h 1177"/>
              <a:gd name="T54" fmla="*/ 354 w 529"/>
              <a:gd name="T55" fmla="*/ 730 h 1177"/>
              <a:gd name="T56" fmla="*/ 379 w 529"/>
              <a:gd name="T57" fmla="*/ 749 h 1177"/>
              <a:gd name="T58" fmla="*/ 399 w 529"/>
              <a:gd name="T59" fmla="*/ 771 h 1177"/>
              <a:gd name="T60" fmla="*/ 417 w 529"/>
              <a:gd name="T61" fmla="*/ 791 h 1177"/>
              <a:gd name="T62" fmla="*/ 434 w 529"/>
              <a:gd name="T63" fmla="*/ 811 h 1177"/>
              <a:gd name="T64" fmla="*/ 453 w 529"/>
              <a:gd name="T65" fmla="*/ 837 h 1177"/>
              <a:gd name="T66" fmla="*/ 469 w 529"/>
              <a:gd name="T67" fmla="*/ 863 h 1177"/>
              <a:gd name="T68" fmla="*/ 482 w 529"/>
              <a:gd name="T69" fmla="*/ 890 h 1177"/>
              <a:gd name="T70" fmla="*/ 493 w 529"/>
              <a:gd name="T71" fmla="*/ 915 h 1177"/>
              <a:gd name="T72" fmla="*/ 500 w 529"/>
              <a:gd name="T73" fmla="*/ 938 h 1177"/>
              <a:gd name="T74" fmla="*/ 508 w 529"/>
              <a:gd name="T75" fmla="*/ 971 h 1177"/>
              <a:gd name="T76" fmla="*/ 517 w 529"/>
              <a:gd name="T77" fmla="*/ 1007 h 1177"/>
              <a:gd name="T78" fmla="*/ 521 w 529"/>
              <a:gd name="T79" fmla="*/ 1041 h 1177"/>
              <a:gd name="T80" fmla="*/ 525 w 529"/>
              <a:gd name="T81" fmla="*/ 1076 h 1177"/>
              <a:gd name="T82" fmla="*/ 527 w 529"/>
              <a:gd name="T83" fmla="*/ 1121 h 1177"/>
              <a:gd name="T84" fmla="*/ 528 w 529"/>
              <a:gd name="T85" fmla="*/ 1156 h 1177"/>
              <a:gd name="T86" fmla="*/ 527 w 529"/>
              <a:gd name="T87" fmla="*/ 1176 h 1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29" h="1177">
                <a:moveTo>
                  <a:pt x="0" y="0"/>
                </a:moveTo>
                <a:lnTo>
                  <a:pt x="0" y="36"/>
                </a:lnTo>
                <a:lnTo>
                  <a:pt x="0" y="54"/>
                </a:lnTo>
                <a:lnTo>
                  <a:pt x="0" y="81"/>
                </a:lnTo>
                <a:lnTo>
                  <a:pt x="0" y="117"/>
                </a:lnTo>
                <a:lnTo>
                  <a:pt x="0" y="153"/>
                </a:lnTo>
                <a:lnTo>
                  <a:pt x="0" y="180"/>
                </a:lnTo>
                <a:lnTo>
                  <a:pt x="0" y="207"/>
                </a:lnTo>
                <a:lnTo>
                  <a:pt x="2" y="240"/>
                </a:lnTo>
                <a:lnTo>
                  <a:pt x="5" y="279"/>
                </a:lnTo>
                <a:lnTo>
                  <a:pt x="10" y="319"/>
                </a:lnTo>
                <a:lnTo>
                  <a:pt x="18" y="357"/>
                </a:lnTo>
                <a:lnTo>
                  <a:pt x="28" y="385"/>
                </a:lnTo>
                <a:lnTo>
                  <a:pt x="39" y="413"/>
                </a:lnTo>
                <a:lnTo>
                  <a:pt x="52" y="440"/>
                </a:lnTo>
                <a:lnTo>
                  <a:pt x="67" y="470"/>
                </a:lnTo>
                <a:lnTo>
                  <a:pt x="91" y="503"/>
                </a:lnTo>
                <a:lnTo>
                  <a:pt x="117" y="539"/>
                </a:lnTo>
                <a:lnTo>
                  <a:pt x="143" y="566"/>
                </a:lnTo>
                <a:lnTo>
                  <a:pt x="167" y="589"/>
                </a:lnTo>
                <a:lnTo>
                  <a:pt x="188" y="607"/>
                </a:lnTo>
                <a:lnTo>
                  <a:pt x="210" y="623"/>
                </a:lnTo>
                <a:lnTo>
                  <a:pt x="234" y="641"/>
                </a:lnTo>
                <a:lnTo>
                  <a:pt x="259" y="659"/>
                </a:lnTo>
                <a:lnTo>
                  <a:pt x="284" y="676"/>
                </a:lnTo>
                <a:lnTo>
                  <a:pt x="306" y="692"/>
                </a:lnTo>
                <a:lnTo>
                  <a:pt x="332" y="712"/>
                </a:lnTo>
                <a:lnTo>
                  <a:pt x="354" y="730"/>
                </a:lnTo>
                <a:lnTo>
                  <a:pt x="379" y="749"/>
                </a:lnTo>
                <a:lnTo>
                  <a:pt x="399" y="771"/>
                </a:lnTo>
                <a:lnTo>
                  <a:pt x="417" y="791"/>
                </a:lnTo>
                <a:lnTo>
                  <a:pt x="434" y="811"/>
                </a:lnTo>
                <a:lnTo>
                  <a:pt x="453" y="837"/>
                </a:lnTo>
                <a:lnTo>
                  <a:pt x="469" y="863"/>
                </a:lnTo>
                <a:lnTo>
                  <a:pt x="482" y="890"/>
                </a:lnTo>
                <a:lnTo>
                  <a:pt x="493" y="915"/>
                </a:lnTo>
                <a:lnTo>
                  <a:pt x="500" y="938"/>
                </a:lnTo>
                <a:lnTo>
                  <a:pt x="508" y="971"/>
                </a:lnTo>
                <a:lnTo>
                  <a:pt x="517" y="1007"/>
                </a:lnTo>
                <a:lnTo>
                  <a:pt x="521" y="1041"/>
                </a:lnTo>
                <a:lnTo>
                  <a:pt x="525" y="1076"/>
                </a:lnTo>
                <a:lnTo>
                  <a:pt x="527" y="1121"/>
                </a:lnTo>
                <a:lnTo>
                  <a:pt x="528" y="1156"/>
                </a:lnTo>
                <a:lnTo>
                  <a:pt x="527" y="1176"/>
                </a:lnTo>
              </a:path>
            </a:pathLst>
          </a:custGeom>
          <a:noFill/>
          <a:ln w="25400" cap="rnd" cmpd="sng">
            <a:solidFill>
              <a:srgbClr val="42B2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2" name="Line 16"/>
          <p:cNvSpPr>
            <a:spLocks noChangeShapeType="1"/>
          </p:cNvSpPr>
          <p:nvPr/>
        </p:nvSpPr>
        <p:spPr bwMode="auto">
          <a:xfrm flipH="1">
            <a:off x="5181600" y="5181600"/>
            <a:ext cx="12192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3" name="Line 17"/>
          <p:cNvSpPr>
            <a:spLocks noChangeShapeType="1"/>
          </p:cNvSpPr>
          <p:nvPr/>
        </p:nvSpPr>
        <p:spPr bwMode="auto">
          <a:xfrm flipH="1">
            <a:off x="6477000" y="4495800"/>
            <a:ext cx="10668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4" name="Line 18"/>
          <p:cNvSpPr>
            <a:spLocks noChangeShapeType="1"/>
          </p:cNvSpPr>
          <p:nvPr/>
        </p:nvSpPr>
        <p:spPr bwMode="auto">
          <a:xfrm flipH="1">
            <a:off x="7696200" y="3962400"/>
            <a:ext cx="914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5" name="Line 19"/>
          <p:cNvSpPr>
            <a:spLocks noChangeShapeType="1"/>
          </p:cNvSpPr>
          <p:nvPr/>
        </p:nvSpPr>
        <p:spPr bwMode="auto">
          <a:xfrm>
            <a:off x="5143500" y="4419600"/>
            <a:ext cx="0" cy="1524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6" name="Line 20"/>
          <p:cNvSpPr>
            <a:spLocks noChangeShapeType="1"/>
          </p:cNvSpPr>
          <p:nvPr/>
        </p:nvSpPr>
        <p:spPr bwMode="auto">
          <a:xfrm flipV="1">
            <a:off x="6477000" y="3276600"/>
            <a:ext cx="0" cy="2590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7" name="Line 21"/>
          <p:cNvSpPr>
            <a:spLocks noChangeShapeType="1"/>
          </p:cNvSpPr>
          <p:nvPr/>
        </p:nvSpPr>
        <p:spPr bwMode="auto">
          <a:xfrm flipV="1">
            <a:off x="7696200" y="2133600"/>
            <a:ext cx="0" cy="3733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56723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476250"/>
            <a:ext cx="8534400" cy="127635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Probability Tree Approach</a:t>
            </a: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8001000" cy="4114800"/>
          </a:xfrm>
          <a:noFill/>
          <a:ln/>
        </p:spPr>
        <p:txBody>
          <a:bodyPr>
            <a:normAutofit/>
          </a:bodyPr>
          <a:lstStyle/>
          <a:p>
            <a:pPr marL="0" indent="0">
              <a:spcAft>
                <a:spcPct val="35000"/>
              </a:spcAft>
              <a:buFont typeface="Monotype Sorts" pitchFamily="2" charset="2"/>
              <a:buNone/>
            </a:pPr>
            <a:r>
              <a:rPr lang="en-US" sz="3200" dirty="0"/>
              <a:t>A graphic or tabular approach for organizing the possible cash-flow streams generated by an investment. </a:t>
            </a:r>
            <a:r>
              <a:rPr lang="en-US" sz="3200" dirty="0" smtClean="0"/>
              <a:t>The </a:t>
            </a:r>
            <a:r>
              <a:rPr lang="en-US" sz="3200" dirty="0"/>
              <a:t>presentation resembles the branches of a tree.  Each complete branch represents one possible cash-flow sequence.</a:t>
            </a:r>
          </a:p>
        </p:txBody>
      </p:sp>
    </p:spTree>
    <p:extLst>
      <p:ext uri="{BB962C8B-B14F-4D97-AF65-F5344CB8AC3E}">
        <p14:creationId xmlns:p14="http://schemas.microsoft.com/office/powerpoint/2010/main" xmlns="" val="38737678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476250"/>
            <a:ext cx="8686800" cy="127635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Probability Tree Approach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524000"/>
            <a:ext cx="7772400" cy="4572000"/>
          </a:xfrm>
          <a:noFill/>
          <a:ln/>
        </p:spPr>
        <p:txBody>
          <a:bodyPr/>
          <a:lstStyle/>
          <a:p>
            <a:pPr marL="0" indent="0">
              <a:spcAft>
                <a:spcPct val="35000"/>
              </a:spcAft>
              <a:buFont typeface="Monotype Sorts" pitchFamily="2" charset="2"/>
              <a:buNone/>
            </a:pPr>
            <a:r>
              <a:rPr lang="en-US" sz="3600" dirty="0" smtClean="0"/>
              <a:t>A </a:t>
            </a:r>
            <a:r>
              <a:rPr lang="en-US" sz="3600" dirty="0"/>
              <a:t>project that </a:t>
            </a:r>
            <a:r>
              <a:rPr lang="en-US" sz="3600" dirty="0" smtClean="0"/>
              <a:t>has </a:t>
            </a:r>
            <a:r>
              <a:rPr lang="en-US" sz="3600" dirty="0"/>
              <a:t>an </a:t>
            </a:r>
            <a:r>
              <a:rPr lang="en-US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initial cost </a:t>
            </a:r>
            <a:r>
              <a:rPr lang="en-US" sz="3600" dirty="0"/>
              <a:t>today of </a:t>
            </a:r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$240</a:t>
            </a:r>
            <a:r>
              <a:rPr lang="en-US" sz="3600" dirty="0"/>
              <a:t>.  Uncertainty surrounding the first year cash flows creates three possible cash-flow scenarios in </a:t>
            </a:r>
            <a:r>
              <a:rPr lang="en-US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Year 1</a:t>
            </a:r>
            <a:r>
              <a:rPr lang="en-US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6394279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Line 2"/>
          <p:cNvSpPr>
            <a:spLocks noChangeShapeType="1"/>
          </p:cNvSpPr>
          <p:nvPr/>
        </p:nvSpPr>
        <p:spPr bwMode="auto">
          <a:xfrm>
            <a:off x="3810000" y="2057400"/>
            <a:ext cx="0" cy="43434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1" name="Line 3"/>
          <p:cNvSpPr>
            <a:spLocks noChangeShapeType="1"/>
          </p:cNvSpPr>
          <p:nvPr/>
        </p:nvSpPr>
        <p:spPr bwMode="auto">
          <a:xfrm>
            <a:off x="1066800" y="2057400"/>
            <a:ext cx="0" cy="43434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title"/>
          </p:nvPr>
        </p:nvSpPr>
        <p:spPr>
          <a:xfrm>
            <a:off x="539750" y="476250"/>
            <a:ext cx="8528050" cy="127635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Probability Tree Approach</a:t>
            </a:r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4356100" y="2225730"/>
            <a:ext cx="4559300" cy="4025900"/>
          </a:xfrm>
          <a:noFill/>
          <a:ln w="12700" cap="flat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0" indent="0" algn="ctr">
              <a:spcBef>
                <a:spcPct val="50000"/>
              </a:spcBef>
              <a:spcAft>
                <a:spcPct val="105000"/>
              </a:spcAft>
              <a:buFont typeface="Monotype Sorts" pitchFamily="2" charset="2"/>
              <a:buNone/>
            </a:pPr>
            <a:r>
              <a:rPr lang="en-US" u="sng" dirty="0"/>
              <a:t>Node 1</a:t>
            </a:r>
            <a:r>
              <a:rPr lang="en-US" dirty="0"/>
              <a:t>:  </a:t>
            </a:r>
            <a:r>
              <a:rPr lang="en-US" dirty="0" smtClean="0"/>
              <a:t>25% </a:t>
            </a:r>
            <a:r>
              <a:rPr lang="en-US" dirty="0"/>
              <a:t>chance of a     	      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$500</a:t>
            </a:r>
            <a:r>
              <a:rPr lang="en-US" dirty="0" smtClean="0"/>
              <a:t> </a:t>
            </a:r>
            <a:r>
              <a:rPr lang="en-US" dirty="0"/>
              <a:t>cash-flow.</a:t>
            </a:r>
          </a:p>
          <a:p>
            <a:pPr marL="0" indent="0" algn="ctr">
              <a:spcBef>
                <a:spcPct val="50000"/>
              </a:spcBef>
              <a:spcAft>
                <a:spcPct val="105000"/>
              </a:spcAft>
              <a:buFont typeface="Monotype Sorts" pitchFamily="2" charset="2"/>
              <a:buNone/>
            </a:pPr>
            <a:r>
              <a:rPr lang="en-US" u="sng" dirty="0"/>
              <a:t>Node 2</a:t>
            </a:r>
            <a:r>
              <a:rPr lang="en-US" dirty="0"/>
              <a:t>:  5</a:t>
            </a:r>
            <a:r>
              <a:rPr lang="en-US" dirty="0" smtClean="0"/>
              <a:t>0</a:t>
            </a:r>
            <a:r>
              <a:rPr lang="en-US" dirty="0"/>
              <a:t>% chance of a     	    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$200</a:t>
            </a:r>
            <a:r>
              <a:rPr lang="en-US" dirty="0" smtClean="0"/>
              <a:t> </a:t>
            </a:r>
            <a:r>
              <a:rPr lang="en-US" dirty="0"/>
              <a:t>cash-flow. </a:t>
            </a:r>
          </a:p>
          <a:p>
            <a:pPr marL="0" indent="0" algn="ctr">
              <a:spcBef>
                <a:spcPct val="50000"/>
              </a:spcBef>
              <a:spcAft>
                <a:spcPct val="105000"/>
              </a:spcAft>
              <a:buFont typeface="Monotype Sorts" pitchFamily="2" charset="2"/>
              <a:buNone/>
            </a:pPr>
            <a:r>
              <a:rPr lang="en-US" u="sng" dirty="0"/>
              <a:t>Node 3</a:t>
            </a:r>
            <a:r>
              <a:rPr lang="en-US" dirty="0"/>
              <a:t>:  </a:t>
            </a:r>
            <a:r>
              <a:rPr lang="en-US" dirty="0" smtClean="0"/>
              <a:t>25% </a:t>
            </a:r>
            <a:r>
              <a:rPr lang="en-US" dirty="0"/>
              <a:t>chance of a     	     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-$100</a:t>
            </a:r>
            <a:r>
              <a:rPr lang="en-US" dirty="0" smtClean="0"/>
              <a:t> </a:t>
            </a:r>
            <a:r>
              <a:rPr lang="en-US" dirty="0"/>
              <a:t>cash-flow.</a:t>
            </a:r>
          </a:p>
        </p:txBody>
      </p:sp>
      <p:sp>
        <p:nvSpPr>
          <p:cNvPr id="22536" name="AutoShape 8"/>
          <p:cNvSpPr>
            <a:spLocks noChangeArrowheads="1"/>
          </p:cNvSpPr>
          <p:nvPr/>
        </p:nvSpPr>
        <p:spPr bwMode="auto">
          <a:xfrm>
            <a:off x="539750" y="3816350"/>
            <a:ext cx="1130300" cy="520700"/>
          </a:xfrm>
          <a:prstGeom prst="octagon">
            <a:avLst>
              <a:gd name="adj" fmla="val 29282"/>
            </a:avLst>
          </a:prstGeom>
          <a:solidFill>
            <a:schemeClr val="bg1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37" name="Rectangle 9"/>
          <p:cNvSpPr>
            <a:spLocks noChangeArrowheads="1"/>
          </p:cNvSpPr>
          <p:nvPr/>
        </p:nvSpPr>
        <p:spPr bwMode="auto">
          <a:xfrm>
            <a:off x="595313" y="3871913"/>
            <a:ext cx="721352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-$240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538" name="Oval 10"/>
          <p:cNvSpPr>
            <a:spLocks noChangeArrowheads="1"/>
          </p:cNvSpPr>
          <p:nvPr/>
        </p:nvSpPr>
        <p:spPr bwMode="auto">
          <a:xfrm>
            <a:off x="3587750" y="2368550"/>
            <a:ext cx="444500" cy="4445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39" name="Oval 11"/>
          <p:cNvSpPr>
            <a:spLocks noChangeArrowheads="1"/>
          </p:cNvSpPr>
          <p:nvPr/>
        </p:nvSpPr>
        <p:spPr bwMode="auto">
          <a:xfrm>
            <a:off x="3587750" y="5340350"/>
            <a:ext cx="444500" cy="4445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40" name="Oval 12"/>
          <p:cNvSpPr>
            <a:spLocks noChangeArrowheads="1"/>
          </p:cNvSpPr>
          <p:nvPr/>
        </p:nvSpPr>
        <p:spPr bwMode="auto">
          <a:xfrm>
            <a:off x="3597275" y="3854450"/>
            <a:ext cx="444500" cy="4445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41" name="Line 13"/>
          <p:cNvSpPr>
            <a:spLocks noChangeShapeType="1"/>
          </p:cNvSpPr>
          <p:nvPr/>
        </p:nvSpPr>
        <p:spPr bwMode="auto">
          <a:xfrm>
            <a:off x="1676400" y="4086225"/>
            <a:ext cx="19050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2" name="Line 14"/>
          <p:cNvSpPr>
            <a:spLocks noChangeShapeType="1"/>
          </p:cNvSpPr>
          <p:nvPr/>
        </p:nvSpPr>
        <p:spPr bwMode="auto">
          <a:xfrm>
            <a:off x="1828800" y="2590800"/>
            <a:ext cx="1752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3" name="Line 15"/>
          <p:cNvSpPr>
            <a:spLocks noChangeShapeType="1"/>
          </p:cNvSpPr>
          <p:nvPr/>
        </p:nvSpPr>
        <p:spPr bwMode="auto">
          <a:xfrm flipH="1">
            <a:off x="1143000" y="2590800"/>
            <a:ext cx="685800" cy="12192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4" name="Rectangle 16"/>
          <p:cNvSpPr>
            <a:spLocks noChangeArrowheads="1"/>
          </p:cNvSpPr>
          <p:nvPr/>
        </p:nvSpPr>
        <p:spPr bwMode="auto">
          <a:xfrm>
            <a:off x="1738313" y="2195513"/>
            <a:ext cx="1189429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/>
              <a:t>(.</a:t>
            </a:r>
            <a:r>
              <a:rPr lang="en-US" dirty="0" smtClean="0"/>
              <a:t>25) 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5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00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545" name="Line 17"/>
          <p:cNvSpPr>
            <a:spLocks noChangeShapeType="1"/>
          </p:cNvSpPr>
          <p:nvPr/>
        </p:nvSpPr>
        <p:spPr bwMode="auto">
          <a:xfrm>
            <a:off x="1828800" y="5562600"/>
            <a:ext cx="1752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6" name="Line 18"/>
          <p:cNvSpPr>
            <a:spLocks noChangeShapeType="1"/>
          </p:cNvSpPr>
          <p:nvPr/>
        </p:nvSpPr>
        <p:spPr bwMode="auto">
          <a:xfrm flipH="1" flipV="1">
            <a:off x="1143000" y="4343400"/>
            <a:ext cx="685800" cy="12192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7" name="Rectangle 19"/>
          <p:cNvSpPr>
            <a:spLocks noChangeArrowheads="1"/>
          </p:cNvSpPr>
          <p:nvPr/>
        </p:nvSpPr>
        <p:spPr bwMode="auto">
          <a:xfrm>
            <a:off x="1662113" y="5167313"/>
            <a:ext cx="1418659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/>
              <a:t> (.</a:t>
            </a:r>
            <a:r>
              <a:rPr lang="en-US" dirty="0" smtClean="0"/>
              <a:t>25)   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-$100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548" name="Rectangle 20"/>
          <p:cNvSpPr>
            <a:spLocks noChangeArrowheads="1"/>
          </p:cNvSpPr>
          <p:nvPr/>
        </p:nvSpPr>
        <p:spPr bwMode="auto">
          <a:xfrm>
            <a:off x="1738313" y="3643313"/>
            <a:ext cx="1348127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 smtClean="0"/>
              <a:t>(.50</a:t>
            </a:r>
            <a:r>
              <a:rPr lang="en-US" dirty="0"/>
              <a:t>)    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$200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549" name="Rectangle 21"/>
          <p:cNvSpPr>
            <a:spLocks noChangeArrowheads="1"/>
          </p:cNvSpPr>
          <p:nvPr/>
        </p:nvSpPr>
        <p:spPr bwMode="auto">
          <a:xfrm>
            <a:off x="2043113" y="6226175"/>
            <a:ext cx="754503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1800">
                <a:effectLst>
                  <a:outerShdw blurRad="38100" dist="38100" dir="2700000" algn="tl">
                    <a:srgbClr val="C0C0C0"/>
                  </a:outerShdw>
                </a:effectLst>
              </a:rPr>
              <a:t>Year 1</a:t>
            </a:r>
          </a:p>
        </p:txBody>
      </p:sp>
      <p:sp>
        <p:nvSpPr>
          <p:cNvPr id="22550" name="Line 22"/>
          <p:cNvSpPr>
            <a:spLocks noChangeShapeType="1"/>
          </p:cNvSpPr>
          <p:nvPr/>
        </p:nvSpPr>
        <p:spPr bwMode="auto">
          <a:xfrm flipH="1">
            <a:off x="1066800" y="6400800"/>
            <a:ext cx="838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51" name="Line 23"/>
          <p:cNvSpPr>
            <a:spLocks noChangeShapeType="1"/>
          </p:cNvSpPr>
          <p:nvPr/>
        </p:nvSpPr>
        <p:spPr bwMode="auto">
          <a:xfrm>
            <a:off x="2971800" y="6400800"/>
            <a:ext cx="838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52" name="Rectangle 24"/>
          <p:cNvSpPr>
            <a:spLocks noChangeArrowheads="1"/>
          </p:cNvSpPr>
          <p:nvPr/>
        </p:nvSpPr>
        <p:spPr bwMode="auto">
          <a:xfrm>
            <a:off x="3643313" y="2393950"/>
            <a:ext cx="322262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</a:p>
        </p:txBody>
      </p:sp>
      <p:sp>
        <p:nvSpPr>
          <p:cNvPr id="22553" name="Rectangle 25"/>
          <p:cNvSpPr>
            <a:spLocks noChangeArrowheads="1"/>
          </p:cNvSpPr>
          <p:nvPr/>
        </p:nvSpPr>
        <p:spPr bwMode="auto">
          <a:xfrm>
            <a:off x="3643313" y="3917950"/>
            <a:ext cx="322262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</a:p>
        </p:txBody>
      </p:sp>
      <p:sp>
        <p:nvSpPr>
          <p:cNvPr id="22554" name="Rectangle 26"/>
          <p:cNvSpPr>
            <a:spLocks noChangeArrowheads="1"/>
          </p:cNvSpPr>
          <p:nvPr/>
        </p:nvSpPr>
        <p:spPr bwMode="auto">
          <a:xfrm>
            <a:off x="3643313" y="5365750"/>
            <a:ext cx="322262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xmlns="" val="35498267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Line 2"/>
          <p:cNvSpPr>
            <a:spLocks noChangeShapeType="1"/>
          </p:cNvSpPr>
          <p:nvPr/>
        </p:nvSpPr>
        <p:spPr bwMode="auto">
          <a:xfrm>
            <a:off x="3805238" y="1838325"/>
            <a:ext cx="4762" cy="4562475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5" name="Line 3"/>
          <p:cNvSpPr>
            <a:spLocks noChangeShapeType="1"/>
          </p:cNvSpPr>
          <p:nvPr/>
        </p:nvSpPr>
        <p:spPr bwMode="auto">
          <a:xfrm>
            <a:off x="1062038" y="1833563"/>
            <a:ext cx="4762" cy="4567237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title"/>
          </p:nvPr>
        </p:nvSpPr>
        <p:spPr>
          <a:xfrm>
            <a:off x="500882" y="228600"/>
            <a:ext cx="8528050" cy="127635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Probability Tree Approach</a:t>
            </a:r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6559550" y="1911350"/>
            <a:ext cx="2273300" cy="4483100"/>
          </a:xfrm>
          <a:noFill/>
          <a:ln w="12700" cap="flat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spcBef>
                <a:spcPct val="50000"/>
              </a:spcBef>
              <a:spcAft>
                <a:spcPct val="50000"/>
              </a:spcAft>
              <a:buFont typeface="Monotype Sorts" pitchFamily="2" charset="2"/>
              <a:buNone/>
            </a:pPr>
            <a:r>
              <a:rPr lang="en-US" sz="2400" dirty="0"/>
              <a:t>Each node in Year 2 represents a </a:t>
            </a:r>
            <a:r>
              <a:rPr lang="en-US" sz="2400" i="1" u="sng" dirty="0"/>
              <a:t>branch</a:t>
            </a:r>
            <a:r>
              <a:rPr lang="en-US" sz="2400" dirty="0"/>
              <a:t> of our probability tree.</a:t>
            </a:r>
          </a:p>
          <a:p>
            <a:pPr marL="0" indent="0">
              <a:spcBef>
                <a:spcPct val="50000"/>
              </a:spcBef>
              <a:spcAft>
                <a:spcPct val="50000"/>
              </a:spcAft>
              <a:buFont typeface="Monotype Sorts" pitchFamily="2" charset="2"/>
              <a:buNone/>
            </a:pPr>
            <a:r>
              <a:rPr lang="en-US" sz="2400" dirty="0"/>
              <a:t>The probabilities are said to be conditional probabilities.</a:t>
            </a:r>
          </a:p>
        </p:txBody>
      </p:sp>
      <p:sp>
        <p:nvSpPr>
          <p:cNvPr id="23560" name="AutoShape 8"/>
          <p:cNvSpPr>
            <a:spLocks noChangeArrowheads="1"/>
          </p:cNvSpPr>
          <p:nvPr/>
        </p:nvSpPr>
        <p:spPr bwMode="auto">
          <a:xfrm>
            <a:off x="539750" y="3816350"/>
            <a:ext cx="1130300" cy="520700"/>
          </a:xfrm>
          <a:prstGeom prst="octagon">
            <a:avLst>
              <a:gd name="adj" fmla="val 29282"/>
            </a:avLst>
          </a:prstGeom>
          <a:solidFill>
            <a:schemeClr val="bg1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595313" y="3871913"/>
            <a:ext cx="721352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-$240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3562" name="Oval 10"/>
          <p:cNvSpPr>
            <a:spLocks noChangeArrowheads="1"/>
          </p:cNvSpPr>
          <p:nvPr/>
        </p:nvSpPr>
        <p:spPr bwMode="auto">
          <a:xfrm>
            <a:off x="3587750" y="2368550"/>
            <a:ext cx="444500" cy="4445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563" name="Oval 11"/>
          <p:cNvSpPr>
            <a:spLocks noChangeArrowheads="1"/>
          </p:cNvSpPr>
          <p:nvPr/>
        </p:nvSpPr>
        <p:spPr bwMode="auto">
          <a:xfrm>
            <a:off x="3587750" y="5340350"/>
            <a:ext cx="444500" cy="4445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564" name="Oval 12"/>
          <p:cNvSpPr>
            <a:spLocks noChangeArrowheads="1"/>
          </p:cNvSpPr>
          <p:nvPr/>
        </p:nvSpPr>
        <p:spPr bwMode="auto">
          <a:xfrm>
            <a:off x="3597275" y="3854450"/>
            <a:ext cx="444500" cy="4445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565" name="Line 13"/>
          <p:cNvSpPr>
            <a:spLocks noChangeShapeType="1"/>
          </p:cNvSpPr>
          <p:nvPr/>
        </p:nvSpPr>
        <p:spPr bwMode="auto">
          <a:xfrm>
            <a:off x="1676400" y="4086225"/>
            <a:ext cx="19050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6" name="Line 14"/>
          <p:cNvSpPr>
            <a:spLocks noChangeShapeType="1"/>
          </p:cNvSpPr>
          <p:nvPr/>
        </p:nvSpPr>
        <p:spPr bwMode="auto">
          <a:xfrm>
            <a:off x="1828800" y="2590800"/>
            <a:ext cx="1752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7" name="Line 15"/>
          <p:cNvSpPr>
            <a:spLocks noChangeShapeType="1"/>
          </p:cNvSpPr>
          <p:nvPr/>
        </p:nvSpPr>
        <p:spPr bwMode="auto">
          <a:xfrm flipH="1">
            <a:off x="1143000" y="2590800"/>
            <a:ext cx="685800" cy="12192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8" name="Rectangle 16"/>
          <p:cNvSpPr>
            <a:spLocks noChangeArrowheads="1"/>
          </p:cNvSpPr>
          <p:nvPr/>
        </p:nvSpPr>
        <p:spPr bwMode="auto">
          <a:xfrm>
            <a:off x="1738313" y="2195513"/>
            <a:ext cx="1189429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/>
              <a:t>(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25</a:t>
            </a:r>
            <a:r>
              <a:rPr lang="en-US" dirty="0" smtClean="0"/>
              <a:t>) 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5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00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3569" name="Line 17"/>
          <p:cNvSpPr>
            <a:spLocks noChangeShapeType="1"/>
          </p:cNvSpPr>
          <p:nvPr/>
        </p:nvSpPr>
        <p:spPr bwMode="auto">
          <a:xfrm>
            <a:off x="1828800" y="5562600"/>
            <a:ext cx="1752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0" name="Line 18"/>
          <p:cNvSpPr>
            <a:spLocks noChangeShapeType="1"/>
          </p:cNvSpPr>
          <p:nvPr/>
        </p:nvSpPr>
        <p:spPr bwMode="auto">
          <a:xfrm flipH="1" flipV="1">
            <a:off x="1143000" y="4343400"/>
            <a:ext cx="685800" cy="12192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1" name="Rectangle 19"/>
          <p:cNvSpPr>
            <a:spLocks noChangeArrowheads="1"/>
          </p:cNvSpPr>
          <p:nvPr/>
        </p:nvSpPr>
        <p:spPr bwMode="auto">
          <a:xfrm>
            <a:off x="1662113" y="5167313"/>
            <a:ext cx="1418659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/>
              <a:t> (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25</a:t>
            </a:r>
            <a:r>
              <a:rPr lang="en-US" dirty="0" smtClean="0"/>
              <a:t>)   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-$100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3572" name="Rectangle 20"/>
          <p:cNvSpPr>
            <a:spLocks noChangeArrowheads="1"/>
          </p:cNvSpPr>
          <p:nvPr/>
        </p:nvSpPr>
        <p:spPr bwMode="auto">
          <a:xfrm>
            <a:off x="1738313" y="3643313"/>
            <a:ext cx="1348127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 smtClean="0"/>
              <a:t>(.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5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0</a:t>
            </a:r>
            <a:r>
              <a:rPr lang="en-US" dirty="0"/>
              <a:t>)    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20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3573" name="Rectangle 21"/>
          <p:cNvSpPr>
            <a:spLocks noChangeArrowheads="1"/>
          </p:cNvSpPr>
          <p:nvPr/>
        </p:nvSpPr>
        <p:spPr bwMode="auto">
          <a:xfrm>
            <a:off x="2043113" y="6226175"/>
            <a:ext cx="754503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1800">
                <a:effectLst>
                  <a:outerShdw blurRad="38100" dist="38100" dir="2700000" algn="tl">
                    <a:srgbClr val="C0C0C0"/>
                  </a:outerShdw>
                </a:effectLst>
              </a:rPr>
              <a:t>Year 1</a:t>
            </a:r>
          </a:p>
        </p:txBody>
      </p:sp>
      <p:sp>
        <p:nvSpPr>
          <p:cNvPr id="23574" name="Line 22"/>
          <p:cNvSpPr>
            <a:spLocks noChangeShapeType="1"/>
          </p:cNvSpPr>
          <p:nvPr/>
        </p:nvSpPr>
        <p:spPr bwMode="auto">
          <a:xfrm flipH="1">
            <a:off x="1066800" y="6400800"/>
            <a:ext cx="838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5" name="Line 23"/>
          <p:cNvSpPr>
            <a:spLocks noChangeShapeType="1"/>
          </p:cNvSpPr>
          <p:nvPr/>
        </p:nvSpPr>
        <p:spPr bwMode="auto">
          <a:xfrm>
            <a:off x="2971800" y="6400800"/>
            <a:ext cx="838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6" name="Rectangle 24"/>
          <p:cNvSpPr>
            <a:spLocks noChangeArrowheads="1"/>
          </p:cNvSpPr>
          <p:nvPr/>
        </p:nvSpPr>
        <p:spPr bwMode="auto">
          <a:xfrm>
            <a:off x="3643313" y="2393950"/>
            <a:ext cx="322262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</a:p>
        </p:txBody>
      </p:sp>
      <p:sp>
        <p:nvSpPr>
          <p:cNvPr id="23577" name="Rectangle 25"/>
          <p:cNvSpPr>
            <a:spLocks noChangeArrowheads="1"/>
          </p:cNvSpPr>
          <p:nvPr/>
        </p:nvSpPr>
        <p:spPr bwMode="auto">
          <a:xfrm>
            <a:off x="3643313" y="3917950"/>
            <a:ext cx="322262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</a:p>
        </p:txBody>
      </p:sp>
      <p:sp>
        <p:nvSpPr>
          <p:cNvPr id="23578" name="Rectangle 26"/>
          <p:cNvSpPr>
            <a:spLocks noChangeArrowheads="1"/>
          </p:cNvSpPr>
          <p:nvPr/>
        </p:nvSpPr>
        <p:spPr bwMode="auto">
          <a:xfrm>
            <a:off x="3643313" y="5365750"/>
            <a:ext cx="322262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</a:p>
        </p:txBody>
      </p:sp>
      <p:sp>
        <p:nvSpPr>
          <p:cNvPr id="23579" name="Line 27"/>
          <p:cNvSpPr>
            <a:spLocks noChangeShapeType="1"/>
          </p:cNvSpPr>
          <p:nvPr/>
        </p:nvSpPr>
        <p:spPr bwMode="auto">
          <a:xfrm>
            <a:off x="4038600" y="2590800"/>
            <a:ext cx="20574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0" name="Line 28"/>
          <p:cNvSpPr>
            <a:spLocks noChangeShapeType="1"/>
          </p:cNvSpPr>
          <p:nvPr/>
        </p:nvSpPr>
        <p:spPr bwMode="auto">
          <a:xfrm>
            <a:off x="4343400" y="3048000"/>
            <a:ext cx="1752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1" name="Line 29"/>
          <p:cNvSpPr>
            <a:spLocks noChangeShapeType="1"/>
          </p:cNvSpPr>
          <p:nvPr/>
        </p:nvSpPr>
        <p:spPr bwMode="auto">
          <a:xfrm>
            <a:off x="4343400" y="2133600"/>
            <a:ext cx="1752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2" name="Line 30"/>
          <p:cNvSpPr>
            <a:spLocks noChangeShapeType="1"/>
          </p:cNvSpPr>
          <p:nvPr/>
        </p:nvSpPr>
        <p:spPr bwMode="auto">
          <a:xfrm flipH="1" flipV="1">
            <a:off x="3962400" y="2743200"/>
            <a:ext cx="381000" cy="304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3" name="Line 31"/>
          <p:cNvSpPr>
            <a:spLocks noChangeShapeType="1"/>
          </p:cNvSpPr>
          <p:nvPr/>
        </p:nvSpPr>
        <p:spPr bwMode="auto">
          <a:xfrm flipH="1">
            <a:off x="3962400" y="2133600"/>
            <a:ext cx="381000" cy="304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4" name="Rectangle 32"/>
          <p:cNvSpPr>
            <a:spLocks noChangeArrowheads="1"/>
          </p:cNvSpPr>
          <p:nvPr/>
        </p:nvSpPr>
        <p:spPr bwMode="auto">
          <a:xfrm>
            <a:off x="4252913" y="2195513"/>
            <a:ext cx="1559723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 smtClean="0"/>
              <a:t>(.40</a:t>
            </a:r>
            <a:r>
              <a:rPr lang="en-US" dirty="0"/>
              <a:t>)  </a:t>
            </a:r>
            <a:r>
              <a:rPr lang="en-US" dirty="0" smtClean="0"/>
              <a:t>      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$500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3585" name="Rectangle 33"/>
          <p:cNvSpPr>
            <a:spLocks noChangeArrowheads="1"/>
          </p:cNvSpPr>
          <p:nvPr/>
        </p:nvSpPr>
        <p:spPr bwMode="auto">
          <a:xfrm>
            <a:off x="4252913" y="2652713"/>
            <a:ext cx="1559723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 smtClean="0"/>
              <a:t>(.20</a:t>
            </a:r>
            <a:r>
              <a:rPr lang="en-US" dirty="0"/>
              <a:t>)  </a:t>
            </a:r>
            <a:r>
              <a:rPr lang="en-US" dirty="0" smtClean="0"/>
              <a:t>      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$200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3586" name="Rectangle 34"/>
          <p:cNvSpPr>
            <a:spLocks noChangeArrowheads="1"/>
          </p:cNvSpPr>
          <p:nvPr/>
        </p:nvSpPr>
        <p:spPr bwMode="auto">
          <a:xfrm>
            <a:off x="4252913" y="1738313"/>
            <a:ext cx="1559723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 smtClean="0"/>
              <a:t>(.40</a:t>
            </a:r>
            <a:r>
              <a:rPr lang="en-US" dirty="0"/>
              <a:t>)  </a:t>
            </a:r>
            <a:r>
              <a:rPr lang="en-US" dirty="0" smtClean="0"/>
              <a:t>      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$800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3587" name="Line 35"/>
          <p:cNvSpPr>
            <a:spLocks noChangeShapeType="1"/>
          </p:cNvSpPr>
          <p:nvPr/>
        </p:nvSpPr>
        <p:spPr bwMode="auto">
          <a:xfrm>
            <a:off x="4057650" y="4095750"/>
            <a:ext cx="20574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8" name="Line 36"/>
          <p:cNvSpPr>
            <a:spLocks noChangeShapeType="1"/>
          </p:cNvSpPr>
          <p:nvPr/>
        </p:nvSpPr>
        <p:spPr bwMode="auto">
          <a:xfrm>
            <a:off x="4038600" y="5562600"/>
            <a:ext cx="20574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9" name="Line 37"/>
          <p:cNvSpPr>
            <a:spLocks noChangeShapeType="1"/>
          </p:cNvSpPr>
          <p:nvPr/>
        </p:nvSpPr>
        <p:spPr bwMode="auto">
          <a:xfrm flipH="1" flipV="1">
            <a:off x="3962400" y="4267200"/>
            <a:ext cx="381000" cy="304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90" name="Line 38"/>
          <p:cNvSpPr>
            <a:spLocks noChangeShapeType="1"/>
          </p:cNvSpPr>
          <p:nvPr/>
        </p:nvSpPr>
        <p:spPr bwMode="auto">
          <a:xfrm flipH="1">
            <a:off x="4000500" y="3657600"/>
            <a:ext cx="381000" cy="304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91" name="Line 39"/>
          <p:cNvSpPr>
            <a:spLocks noChangeShapeType="1"/>
          </p:cNvSpPr>
          <p:nvPr/>
        </p:nvSpPr>
        <p:spPr bwMode="auto">
          <a:xfrm flipH="1">
            <a:off x="3962400" y="5105400"/>
            <a:ext cx="381000" cy="304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92" name="Line 40"/>
          <p:cNvSpPr>
            <a:spLocks noChangeShapeType="1"/>
          </p:cNvSpPr>
          <p:nvPr/>
        </p:nvSpPr>
        <p:spPr bwMode="auto">
          <a:xfrm flipH="1" flipV="1">
            <a:off x="3962400" y="5715000"/>
            <a:ext cx="381000" cy="304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93" name="Line 41"/>
          <p:cNvSpPr>
            <a:spLocks noChangeShapeType="1"/>
          </p:cNvSpPr>
          <p:nvPr/>
        </p:nvSpPr>
        <p:spPr bwMode="auto">
          <a:xfrm>
            <a:off x="4381500" y="3657600"/>
            <a:ext cx="1752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94" name="Line 42"/>
          <p:cNvSpPr>
            <a:spLocks noChangeShapeType="1"/>
          </p:cNvSpPr>
          <p:nvPr/>
        </p:nvSpPr>
        <p:spPr bwMode="auto">
          <a:xfrm>
            <a:off x="4343400" y="4572000"/>
            <a:ext cx="1752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95" name="Line 43"/>
          <p:cNvSpPr>
            <a:spLocks noChangeShapeType="1"/>
          </p:cNvSpPr>
          <p:nvPr/>
        </p:nvSpPr>
        <p:spPr bwMode="auto">
          <a:xfrm>
            <a:off x="4343400" y="5105400"/>
            <a:ext cx="1752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96" name="Line 44"/>
          <p:cNvSpPr>
            <a:spLocks noChangeShapeType="1"/>
          </p:cNvSpPr>
          <p:nvPr/>
        </p:nvSpPr>
        <p:spPr bwMode="auto">
          <a:xfrm>
            <a:off x="4343400" y="6019800"/>
            <a:ext cx="1752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97" name="Rectangle 45"/>
          <p:cNvSpPr>
            <a:spLocks noChangeArrowheads="1"/>
          </p:cNvSpPr>
          <p:nvPr/>
        </p:nvSpPr>
        <p:spPr bwMode="auto">
          <a:xfrm>
            <a:off x="4262438" y="3243263"/>
            <a:ext cx="1506824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 smtClean="0"/>
              <a:t>(.20)       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$500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3598" name="Rectangle 46"/>
          <p:cNvSpPr>
            <a:spLocks noChangeArrowheads="1"/>
          </p:cNvSpPr>
          <p:nvPr/>
        </p:nvSpPr>
        <p:spPr bwMode="auto">
          <a:xfrm>
            <a:off x="4271963" y="3690938"/>
            <a:ext cx="1506824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 smtClean="0"/>
              <a:t>(.60</a:t>
            </a:r>
            <a:r>
              <a:rPr lang="en-US" dirty="0"/>
              <a:t>)  </a:t>
            </a:r>
            <a:r>
              <a:rPr lang="en-US" dirty="0" smtClean="0"/>
              <a:t>     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$200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3599" name="Rectangle 47"/>
          <p:cNvSpPr>
            <a:spLocks noChangeArrowheads="1"/>
          </p:cNvSpPr>
          <p:nvPr/>
        </p:nvSpPr>
        <p:spPr bwMode="auto">
          <a:xfrm>
            <a:off x="4262438" y="4176713"/>
            <a:ext cx="1471558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/>
              <a:t>(.</a:t>
            </a:r>
            <a:r>
              <a:rPr lang="en-US" dirty="0" smtClean="0"/>
              <a:t>20)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-$100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3600" name="Rectangle 48"/>
          <p:cNvSpPr>
            <a:spLocks noChangeArrowheads="1"/>
          </p:cNvSpPr>
          <p:nvPr/>
        </p:nvSpPr>
        <p:spPr bwMode="auto">
          <a:xfrm>
            <a:off x="4262438" y="4710113"/>
            <a:ext cx="1559723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 smtClean="0"/>
              <a:t>(.20</a:t>
            </a:r>
            <a:r>
              <a:rPr lang="en-US" dirty="0"/>
              <a:t>) </a:t>
            </a:r>
            <a:r>
              <a:rPr lang="en-US" dirty="0" smtClean="0"/>
              <a:t>      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$200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3601" name="Rectangle 49"/>
          <p:cNvSpPr>
            <a:spLocks noChangeArrowheads="1"/>
          </p:cNvSpPr>
          <p:nvPr/>
        </p:nvSpPr>
        <p:spPr bwMode="auto">
          <a:xfrm>
            <a:off x="4262438" y="5167313"/>
            <a:ext cx="1506824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 smtClean="0"/>
              <a:t>(.40)      </a:t>
            </a:r>
            <a:r>
              <a:rPr lang="en-US" baseline="30000" dirty="0" smtClean="0"/>
              <a:t>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-$100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3602" name="Rectangle 50"/>
          <p:cNvSpPr>
            <a:spLocks noChangeArrowheads="1"/>
          </p:cNvSpPr>
          <p:nvPr/>
        </p:nvSpPr>
        <p:spPr bwMode="auto">
          <a:xfrm>
            <a:off x="4262438" y="5624513"/>
            <a:ext cx="1559723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/>
              <a:t>(.40</a:t>
            </a:r>
            <a:r>
              <a:rPr lang="en-US" dirty="0" smtClean="0"/>
              <a:t>)      </a:t>
            </a:r>
            <a:r>
              <a:rPr lang="en-US" baseline="30000" dirty="0" smtClean="0"/>
              <a:t>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-$400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3603" name="Line 51"/>
          <p:cNvSpPr>
            <a:spLocks noChangeShapeType="1"/>
          </p:cNvSpPr>
          <p:nvPr/>
        </p:nvSpPr>
        <p:spPr bwMode="auto">
          <a:xfrm>
            <a:off x="6219825" y="1843088"/>
            <a:ext cx="0" cy="4557712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604" name="Line 52"/>
          <p:cNvSpPr>
            <a:spLocks noChangeShapeType="1"/>
          </p:cNvSpPr>
          <p:nvPr/>
        </p:nvSpPr>
        <p:spPr bwMode="auto">
          <a:xfrm>
            <a:off x="5410200" y="6400800"/>
            <a:ext cx="838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605" name="Line 53"/>
          <p:cNvSpPr>
            <a:spLocks noChangeShapeType="1"/>
          </p:cNvSpPr>
          <p:nvPr/>
        </p:nvSpPr>
        <p:spPr bwMode="auto">
          <a:xfrm flipH="1">
            <a:off x="3810000" y="6400800"/>
            <a:ext cx="7620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606" name="Rectangle 54"/>
          <p:cNvSpPr>
            <a:spLocks noChangeArrowheads="1"/>
          </p:cNvSpPr>
          <p:nvPr/>
        </p:nvSpPr>
        <p:spPr bwMode="auto">
          <a:xfrm>
            <a:off x="4557713" y="6226175"/>
            <a:ext cx="754503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1800">
                <a:effectLst>
                  <a:outerShdw blurRad="38100" dist="38100" dir="2700000" algn="tl">
                    <a:srgbClr val="C0C0C0"/>
                  </a:outerShdw>
                </a:effectLst>
              </a:rPr>
              <a:t>Year 2</a:t>
            </a:r>
          </a:p>
        </p:txBody>
      </p:sp>
      <p:sp>
        <p:nvSpPr>
          <p:cNvPr id="23607" name="Oval 55"/>
          <p:cNvSpPr>
            <a:spLocks noChangeArrowheads="1"/>
          </p:cNvSpPr>
          <p:nvPr/>
        </p:nvSpPr>
        <p:spPr bwMode="auto">
          <a:xfrm>
            <a:off x="6111875" y="2025650"/>
            <a:ext cx="215900" cy="2159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08" name="Oval 56"/>
          <p:cNvSpPr>
            <a:spLocks noChangeArrowheads="1"/>
          </p:cNvSpPr>
          <p:nvPr/>
        </p:nvSpPr>
        <p:spPr bwMode="auto">
          <a:xfrm>
            <a:off x="6111875" y="2482850"/>
            <a:ext cx="215900" cy="2159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09" name="Oval 57"/>
          <p:cNvSpPr>
            <a:spLocks noChangeArrowheads="1"/>
          </p:cNvSpPr>
          <p:nvPr/>
        </p:nvSpPr>
        <p:spPr bwMode="auto">
          <a:xfrm>
            <a:off x="6116638" y="2940050"/>
            <a:ext cx="215900" cy="2159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10" name="Oval 58"/>
          <p:cNvSpPr>
            <a:spLocks noChangeArrowheads="1"/>
          </p:cNvSpPr>
          <p:nvPr/>
        </p:nvSpPr>
        <p:spPr bwMode="auto">
          <a:xfrm>
            <a:off x="6111875" y="3544888"/>
            <a:ext cx="215900" cy="2159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11" name="Oval 59"/>
          <p:cNvSpPr>
            <a:spLocks noChangeArrowheads="1"/>
          </p:cNvSpPr>
          <p:nvPr/>
        </p:nvSpPr>
        <p:spPr bwMode="auto">
          <a:xfrm>
            <a:off x="6111875" y="3987800"/>
            <a:ext cx="215900" cy="2159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12" name="Oval 60"/>
          <p:cNvSpPr>
            <a:spLocks noChangeArrowheads="1"/>
          </p:cNvSpPr>
          <p:nvPr/>
        </p:nvSpPr>
        <p:spPr bwMode="auto">
          <a:xfrm>
            <a:off x="6111875" y="4464050"/>
            <a:ext cx="215900" cy="2159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13" name="Oval 61"/>
          <p:cNvSpPr>
            <a:spLocks noChangeArrowheads="1"/>
          </p:cNvSpPr>
          <p:nvPr/>
        </p:nvSpPr>
        <p:spPr bwMode="auto">
          <a:xfrm>
            <a:off x="6111875" y="4997450"/>
            <a:ext cx="215900" cy="2159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14" name="Oval 62"/>
          <p:cNvSpPr>
            <a:spLocks noChangeArrowheads="1"/>
          </p:cNvSpPr>
          <p:nvPr/>
        </p:nvSpPr>
        <p:spPr bwMode="auto">
          <a:xfrm>
            <a:off x="6116638" y="5449888"/>
            <a:ext cx="215900" cy="2159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15" name="Oval 63"/>
          <p:cNvSpPr>
            <a:spLocks noChangeArrowheads="1"/>
          </p:cNvSpPr>
          <p:nvPr/>
        </p:nvSpPr>
        <p:spPr bwMode="auto">
          <a:xfrm>
            <a:off x="6111875" y="5902325"/>
            <a:ext cx="215900" cy="2159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64174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Rectangle 5"/>
          <p:cNvSpPr>
            <a:spLocks noGrp="1" noChangeArrowheads="1"/>
          </p:cNvSpPr>
          <p:nvPr>
            <p:ph type="title"/>
          </p:nvPr>
        </p:nvSpPr>
        <p:spPr>
          <a:xfrm>
            <a:off x="479074" y="228600"/>
            <a:ext cx="8588726" cy="127635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Joint Probabilities [P(1,2)]</a:t>
            </a:r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6559550" y="1911350"/>
            <a:ext cx="2197100" cy="4483100"/>
          </a:xfrm>
          <a:noFill/>
          <a:ln w="12700" cap="flat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spcBef>
                <a:spcPct val="0"/>
              </a:spcBef>
              <a:spcAft>
                <a:spcPct val="25000"/>
              </a:spcAft>
              <a:buFont typeface="Monotype Sorts" pitchFamily="2" charset="2"/>
              <a:buNone/>
            </a:pPr>
            <a:r>
              <a:rPr lang="en-US" sz="2400" dirty="0"/>
              <a:t>.</a:t>
            </a:r>
            <a:r>
              <a:rPr lang="en-US" sz="2400" dirty="0" smtClean="0"/>
              <a:t>01   </a:t>
            </a:r>
            <a:r>
              <a:rPr lang="en-US" sz="2400" dirty="0"/>
              <a:t>Branch 1</a:t>
            </a:r>
          </a:p>
          <a:p>
            <a:pPr marL="0" indent="0">
              <a:spcBef>
                <a:spcPct val="0"/>
              </a:spcBef>
              <a:spcAft>
                <a:spcPct val="25000"/>
              </a:spcAft>
              <a:buFont typeface="Monotype Sorts" pitchFamily="2" charset="2"/>
              <a:buNone/>
            </a:pPr>
            <a:r>
              <a:rPr lang="en-US" sz="2400" dirty="0" smtClean="0"/>
              <a:t>.01   </a:t>
            </a:r>
            <a:r>
              <a:rPr lang="en-US" sz="2400" dirty="0"/>
              <a:t>Branch 2</a:t>
            </a:r>
          </a:p>
          <a:p>
            <a:pPr marL="0" indent="0">
              <a:spcBef>
                <a:spcPct val="0"/>
              </a:spcBef>
              <a:spcAft>
                <a:spcPct val="70000"/>
              </a:spcAft>
              <a:buFont typeface="Monotype Sorts" pitchFamily="2" charset="2"/>
              <a:buNone/>
            </a:pPr>
            <a:r>
              <a:rPr lang="en-US" sz="2400" dirty="0"/>
              <a:t>.</a:t>
            </a:r>
            <a:r>
              <a:rPr lang="en-US" sz="2400" dirty="0" smtClean="0"/>
              <a:t>05   </a:t>
            </a:r>
            <a:r>
              <a:rPr lang="en-US" sz="2400" dirty="0"/>
              <a:t>Branch 3</a:t>
            </a:r>
          </a:p>
          <a:p>
            <a:pPr marL="0" indent="0">
              <a:spcBef>
                <a:spcPct val="0"/>
              </a:spcBef>
              <a:spcAft>
                <a:spcPct val="25000"/>
              </a:spcAft>
              <a:buFont typeface="Monotype Sorts" pitchFamily="2" charset="2"/>
              <a:buNone/>
            </a:pPr>
            <a:r>
              <a:rPr lang="en-US" sz="2400" dirty="0" smtClean="0"/>
              <a:t>.10   </a:t>
            </a:r>
            <a:r>
              <a:rPr lang="en-US" sz="2400" dirty="0"/>
              <a:t>Branch 4</a:t>
            </a:r>
          </a:p>
          <a:p>
            <a:pPr marL="0" indent="0">
              <a:spcBef>
                <a:spcPct val="0"/>
              </a:spcBef>
              <a:spcAft>
                <a:spcPct val="25000"/>
              </a:spcAft>
              <a:buFont typeface="Monotype Sorts" pitchFamily="2" charset="2"/>
              <a:buNone/>
            </a:pPr>
            <a:r>
              <a:rPr lang="en-US" sz="2400" dirty="0" smtClean="0"/>
              <a:t>.30   </a:t>
            </a:r>
            <a:r>
              <a:rPr lang="en-US" sz="2400" dirty="0"/>
              <a:t>Branch 5</a:t>
            </a:r>
          </a:p>
          <a:p>
            <a:pPr marL="0" indent="0">
              <a:spcBef>
                <a:spcPct val="0"/>
              </a:spcBef>
              <a:spcAft>
                <a:spcPct val="50000"/>
              </a:spcAft>
              <a:buFont typeface="Monotype Sorts" pitchFamily="2" charset="2"/>
              <a:buNone/>
            </a:pPr>
            <a:r>
              <a:rPr lang="en-US" sz="2400" dirty="0"/>
              <a:t>.</a:t>
            </a:r>
            <a:r>
              <a:rPr lang="en-US" sz="2400" dirty="0" smtClean="0"/>
              <a:t>10   </a:t>
            </a:r>
            <a:r>
              <a:rPr lang="en-US" sz="2400" dirty="0"/>
              <a:t>Branch 6</a:t>
            </a:r>
          </a:p>
          <a:p>
            <a:pPr marL="0" indent="0">
              <a:spcBef>
                <a:spcPct val="0"/>
              </a:spcBef>
              <a:spcAft>
                <a:spcPct val="25000"/>
              </a:spcAft>
              <a:buFont typeface="Monotype Sorts" pitchFamily="2" charset="2"/>
              <a:buNone/>
            </a:pPr>
            <a:r>
              <a:rPr lang="en-US" sz="2400" dirty="0"/>
              <a:t>.</a:t>
            </a:r>
            <a:r>
              <a:rPr lang="en-US" sz="2400" dirty="0" smtClean="0"/>
              <a:t>05   </a:t>
            </a:r>
            <a:r>
              <a:rPr lang="en-US" sz="2400" dirty="0"/>
              <a:t>Branch 7</a:t>
            </a:r>
          </a:p>
          <a:p>
            <a:pPr marL="0" indent="0">
              <a:spcBef>
                <a:spcPct val="0"/>
              </a:spcBef>
              <a:spcAft>
                <a:spcPct val="25000"/>
              </a:spcAft>
              <a:buFont typeface="Monotype Sorts" pitchFamily="2" charset="2"/>
              <a:buNone/>
            </a:pPr>
            <a:r>
              <a:rPr lang="en-US" sz="2400" dirty="0"/>
              <a:t>.10   Branch 8</a:t>
            </a:r>
          </a:p>
          <a:p>
            <a:pPr marL="0" indent="0">
              <a:spcBef>
                <a:spcPct val="0"/>
              </a:spcBef>
              <a:spcAft>
                <a:spcPct val="25000"/>
              </a:spcAft>
              <a:buFont typeface="Monotype Sorts" pitchFamily="2" charset="2"/>
              <a:buNone/>
            </a:pPr>
            <a:r>
              <a:rPr lang="en-US" sz="2400" dirty="0" smtClean="0"/>
              <a:t>.10   </a:t>
            </a:r>
            <a:r>
              <a:rPr lang="en-US" sz="2400" dirty="0"/>
              <a:t>Branch 9</a:t>
            </a:r>
          </a:p>
        </p:txBody>
      </p:sp>
      <p:sp>
        <p:nvSpPr>
          <p:cNvPr id="62" name="Line 2"/>
          <p:cNvSpPr>
            <a:spLocks noChangeShapeType="1"/>
          </p:cNvSpPr>
          <p:nvPr/>
        </p:nvSpPr>
        <p:spPr bwMode="auto">
          <a:xfrm>
            <a:off x="3787424" y="1902181"/>
            <a:ext cx="4762" cy="4562475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" name="Line 3"/>
          <p:cNvSpPr>
            <a:spLocks noChangeShapeType="1"/>
          </p:cNvSpPr>
          <p:nvPr/>
        </p:nvSpPr>
        <p:spPr bwMode="auto">
          <a:xfrm>
            <a:off x="1044224" y="1897419"/>
            <a:ext cx="4762" cy="4567237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" name="AutoShape 8"/>
          <p:cNvSpPr>
            <a:spLocks noChangeArrowheads="1"/>
          </p:cNvSpPr>
          <p:nvPr/>
        </p:nvSpPr>
        <p:spPr bwMode="auto">
          <a:xfrm>
            <a:off x="479074" y="3890552"/>
            <a:ext cx="1130300" cy="520700"/>
          </a:xfrm>
          <a:prstGeom prst="octagon">
            <a:avLst>
              <a:gd name="adj" fmla="val 29282"/>
            </a:avLst>
          </a:prstGeom>
          <a:solidFill>
            <a:schemeClr val="bg1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688310" y="3976222"/>
            <a:ext cx="721352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-$240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6" name="Oval 10"/>
          <p:cNvSpPr>
            <a:spLocks noChangeArrowheads="1"/>
          </p:cNvSpPr>
          <p:nvPr/>
        </p:nvSpPr>
        <p:spPr bwMode="auto">
          <a:xfrm>
            <a:off x="3569936" y="2432406"/>
            <a:ext cx="444500" cy="4445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Oval 11"/>
          <p:cNvSpPr>
            <a:spLocks noChangeArrowheads="1"/>
          </p:cNvSpPr>
          <p:nvPr/>
        </p:nvSpPr>
        <p:spPr bwMode="auto">
          <a:xfrm>
            <a:off x="3569936" y="5404206"/>
            <a:ext cx="444500" cy="4445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Oval 12"/>
          <p:cNvSpPr>
            <a:spLocks noChangeArrowheads="1"/>
          </p:cNvSpPr>
          <p:nvPr/>
        </p:nvSpPr>
        <p:spPr bwMode="auto">
          <a:xfrm>
            <a:off x="3579461" y="3918306"/>
            <a:ext cx="444500" cy="4445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Line 13"/>
          <p:cNvSpPr>
            <a:spLocks noChangeShapeType="1"/>
          </p:cNvSpPr>
          <p:nvPr/>
        </p:nvSpPr>
        <p:spPr bwMode="auto">
          <a:xfrm>
            <a:off x="1658586" y="4150081"/>
            <a:ext cx="19050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" name="Line 14"/>
          <p:cNvSpPr>
            <a:spLocks noChangeShapeType="1"/>
          </p:cNvSpPr>
          <p:nvPr/>
        </p:nvSpPr>
        <p:spPr bwMode="auto">
          <a:xfrm>
            <a:off x="1810986" y="2654656"/>
            <a:ext cx="1752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" name="Line 15"/>
          <p:cNvSpPr>
            <a:spLocks noChangeShapeType="1"/>
          </p:cNvSpPr>
          <p:nvPr/>
        </p:nvSpPr>
        <p:spPr bwMode="auto">
          <a:xfrm flipH="1">
            <a:off x="1125186" y="2654656"/>
            <a:ext cx="685800" cy="12192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" name="Rectangle 16"/>
          <p:cNvSpPr>
            <a:spLocks noChangeArrowheads="1"/>
          </p:cNvSpPr>
          <p:nvPr/>
        </p:nvSpPr>
        <p:spPr bwMode="auto">
          <a:xfrm>
            <a:off x="1720499" y="2259369"/>
            <a:ext cx="1348127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/>
              <a:t>(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25</a:t>
            </a:r>
            <a:r>
              <a:rPr lang="en-US" dirty="0" smtClean="0"/>
              <a:t>) </a:t>
            </a:r>
            <a:r>
              <a:rPr lang="en-US" dirty="0" smtClean="0"/>
              <a:t>   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5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00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3" name="Line 17"/>
          <p:cNvSpPr>
            <a:spLocks noChangeShapeType="1"/>
          </p:cNvSpPr>
          <p:nvPr/>
        </p:nvSpPr>
        <p:spPr bwMode="auto">
          <a:xfrm>
            <a:off x="1810986" y="5626456"/>
            <a:ext cx="1752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" name="Line 18"/>
          <p:cNvSpPr>
            <a:spLocks noChangeShapeType="1"/>
          </p:cNvSpPr>
          <p:nvPr/>
        </p:nvSpPr>
        <p:spPr bwMode="auto">
          <a:xfrm flipH="1" flipV="1">
            <a:off x="1125186" y="4407256"/>
            <a:ext cx="685800" cy="12192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" name="Rectangle 19"/>
          <p:cNvSpPr>
            <a:spLocks noChangeArrowheads="1"/>
          </p:cNvSpPr>
          <p:nvPr/>
        </p:nvSpPr>
        <p:spPr bwMode="auto">
          <a:xfrm>
            <a:off x="1644299" y="5231169"/>
            <a:ext cx="1418659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/>
              <a:t> (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25</a:t>
            </a:r>
            <a:r>
              <a:rPr lang="en-US" dirty="0" smtClean="0"/>
              <a:t>)   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-$100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6" name="Rectangle 20"/>
          <p:cNvSpPr>
            <a:spLocks noChangeArrowheads="1"/>
          </p:cNvSpPr>
          <p:nvPr/>
        </p:nvSpPr>
        <p:spPr bwMode="auto">
          <a:xfrm>
            <a:off x="1720499" y="3707169"/>
            <a:ext cx="1348127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 smtClean="0"/>
              <a:t>(.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5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0</a:t>
            </a:r>
            <a:r>
              <a:rPr lang="en-US" dirty="0"/>
              <a:t>)    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$200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7" name="Rectangle 21"/>
          <p:cNvSpPr>
            <a:spLocks noChangeArrowheads="1"/>
          </p:cNvSpPr>
          <p:nvPr/>
        </p:nvSpPr>
        <p:spPr bwMode="auto">
          <a:xfrm>
            <a:off x="2025299" y="6290031"/>
            <a:ext cx="754503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1800">
                <a:effectLst>
                  <a:outerShdw blurRad="38100" dist="38100" dir="2700000" algn="tl">
                    <a:srgbClr val="C0C0C0"/>
                  </a:outerShdw>
                </a:effectLst>
              </a:rPr>
              <a:t>Year 1</a:t>
            </a:r>
          </a:p>
        </p:txBody>
      </p:sp>
      <p:sp>
        <p:nvSpPr>
          <p:cNvPr id="78" name="Line 22"/>
          <p:cNvSpPr>
            <a:spLocks noChangeShapeType="1"/>
          </p:cNvSpPr>
          <p:nvPr/>
        </p:nvSpPr>
        <p:spPr bwMode="auto">
          <a:xfrm flipH="1">
            <a:off x="1048986" y="6464656"/>
            <a:ext cx="838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" name="Line 23"/>
          <p:cNvSpPr>
            <a:spLocks noChangeShapeType="1"/>
          </p:cNvSpPr>
          <p:nvPr/>
        </p:nvSpPr>
        <p:spPr bwMode="auto">
          <a:xfrm>
            <a:off x="2953986" y="6464656"/>
            <a:ext cx="838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" name="Rectangle 24"/>
          <p:cNvSpPr>
            <a:spLocks noChangeArrowheads="1"/>
          </p:cNvSpPr>
          <p:nvPr/>
        </p:nvSpPr>
        <p:spPr bwMode="auto">
          <a:xfrm>
            <a:off x="3625499" y="2457806"/>
            <a:ext cx="322262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</a:p>
        </p:txBody>
      </p:sp>
      <p:sp>
        <p:nvSpPr>
          <p:cNvPr id="81" name="Rectangle 25"/>
          <p:cNvSpPr>
            <a:spLocks noChangeArrowheads="1"/>
          </p:cNvSpPr>
          <p:nvPr/>
        </p:nvSpPr>
        <p:spPr bwMode="auto">
          <a:xfrm>
            <a:off x="3625499" y="3981806"/>
            <a:ext cx="322262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</a:p>
        </p:txBody>
      </p:sp>
      <p:sp>
        <p:nvSpPr>
          <p:cNvPr id="82" name="Rectangle 26"/>
          <p:cNvSpPr>
            <a:spLocks noChangeArrowheads="1"/>
          </p:cNvSpPr>
          <p:nvPr/>
        </p:nvSpPr>
        <p:spPr bwMode="auto">
          <a:xfrm>
            <a:off x="3625499" y="5429606"/>
            <a:ext cx="322262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</a:p>
        </p:txBody>
      </p:sp>
      <p:sp>
        <p:nvSpPr>
          <p:cNvPr id="83" name="Line 27"/>
          <p:cNvSpPr>
            <a:spLocks noChangeShapeType="1"/>
          </p:cNvSpPr>
          <p:nvPr/>
        </p:nvSpPr>
        <p:spPr bwMode="auto">
          <a:xfrm>
            <a:off x="4020786" y="2654656"/>
            <a:ext cx="20574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" name="Line 28"/>
          <p:cNvSpPr>
            <a:spLocks noChangeShapeType="1"/>
          </p:cNvSpPr>
          <p:nvPr/>
        </p:nvSpPr>
        <p:spPr bwMode="auto">
          <a:xfrm>
            <a:off x="4325586" y="3111856"/>
            <a:ext cx="1752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" name="Line 29"/>
          <p:cNvSpPr>
            <a:spLocks noChangeShapeType="1"/>
          </p:cNvSpPr>
          <p:nvPr/>
        </p:nvSpPr>
        <p:spPr bwMode="auto">
          <a:xfrm>
            <a:off x="4325586" y="2197456"/>
            <a:ext cx="1752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" name="Line 30"/>
          <p:cNvSpPr>
            <a:spLocks noChangeShapeType="1"/>
          </p:cNvSpPr>
          <p:nvPr/>
        </p:nvSpPr>
        <p:spPr bwMode="auto">
          <a:xfrm flipH="1" flipV="1">
            <a:off x="3944586" y="2807056"/>
            <a:ext cx="381000" cy="304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" name="Line 31"/>
          <p:cNvSpPr>
            <a:spLocks noChangeShapeType="1"/>
          </p:cNvSpPr>
          <p:nvPr/>
        </p:nvSpPr>
        <p:spPr bwMode="auto">
          <a:xfrm flipH="1">
            <a:off x="3944586" y="2197456"/>
            <a:ext cx="381000" cy="304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" name="Rectangle 32"/>
          <p:cNvSpPr>
            <a:spLocks noChangeArrowheads="1"/>
          </p:cNvSpPr>
          <p:nvPr/>
        </p:nvSpPr>
        <p:spPr bwMode="auto">
          <a:xfrm>
            <a:off x="4235099" y="2259369"/>
            <a:ext cx="1559723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 smtClean="0"/>
              <a:t>(.40</a:t>
            </a:r>
            <a:r>
              <a:rPr lang="en-US" dirty="0"/>
              <a:t>)  </a:t>
            </a:r>
            <a:r>
              <a:rPr lang="en-US" dirty="0" smtClean="0"/>
              <a:t>      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$500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9" name="Rectangle 33"/>
          <p:cNvSpPr>
            <a:spLocks noChangeArrowheads="1"/>
          </p:cNvSpPr>
          <p:nvPr/>
        </p:nvSpPr>
        <p:spPr bwMode="auto">
          <a:xfrm>
            <a:off x="4235099" y="2716569"/>
            <a:ext cx="1559723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 smtClean="0"/>
              <a:t>(.20</a:t>
            </a:r>
            <a:r>
              <a:rPr lang="en-US" dirty="0"/>
              <a:t>)  </a:t>
            </a:r>
            <a:r>
              <a:rPr lang="en-US" dirty="0" smtClean="0"/>
              <a:t>      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$200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0" name="Rectangle 34"/>
          <p:cNvSpPr>
            <a:spLocks noChangeArrowheads="1"/>
          </p:cNvSpPr>
          <p:nvPr/>
        </p:nvSpPr>
        <p:spPr bwMode="auto">
          <a:xfrm>
            <a:off x="4235099" y="1802169"/>
            <a:ext cx="1559723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 smtClean="0"/>
              <a:t>(.40</a:t>
            </a:r>
            <a:r>
              <a:rPr lang="en-US" dirty="0"/>
              <a:t>)  </a:t>
            </a:r>
            <a:r>
              <a:rPr lang="en-US" dirty="0" smtClean="0"/>
              <a:t>      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$800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1" name="Line 35"/>
          <p:cNvSpPr>
            <a:spLocks noChangeShapeType="1"/>
          </p:cNvSpPr>
          <p:nvPr/>
        </p:nvSpPr>
        <p:spPr bwMode="auto">
          <a:xfrm>
            <a:off x="4039836" y="4159606"/>
            <a:ext cx="20574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" name="Line 36"/>
          <p:cNvSpPr>
            <a:spLocks noChangeShapeType="1"/>
          </p:cNvSpPr>
          <p:nvPr/>
        </p:nvSpPr>
        <p:spPr bwMode="auto">
          <a:xfrm>
            <a:off x="4020786" y="5626456"/>
            <a:ext cx="20574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" name="Line 37"/>
          <p:cNvSpPr>
            <a:spLocks noChangeShapeType="1"/>
          </p:cNvSpPr>
          <p:nvPr/>
        </p:nvSpPr>
        <p:spPr bwMode="auto">
          <a:xfrm flipH="1" flipV="1">
            <a:off x="3944586" y="4331056"/>
            <a:ext cx="381000" cy="304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4" name="Line 38"/>
          <p:cNvSpPr>
            <a:spLocks noChangeShapeType="1"/>
          </p:cNvSpPr>
          <p:nvPr/>
        </p:nvSpPr>
        <p:spPr bwMode="auto">
          <a:xfrm flipH="1">
            <a:off x="3982686" y="3721456"/>
            <a:ext cx="381000" cy="304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5" name="Line 39"/>
          <p:cNvSpPr>
            <a:spLocks noChangeShapeType="1"/>
          </p:cNvSpPr>
          <p:nvPr/>
        </p:nvSpPr>
        <p:spPr bwMode="auto">
          <a:xfrm flipH="1">
            <a:off x="3944586" y="5169256"/>
            <a:ext cx="381000" cy="304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" name="Line 40"/>
          <p:cNvSpPr>
            <a:spLocks noChangeShapeType="1"/>
          </p:cNvSpPr>
          <p:nvPr/>
        </p:nvSpPr>
        <p:spPr bwMode="auto">
          <a:xfrm flipH="1" flipV="1">
            <a:off x="3944586" y="5778856"/>
            <a:ext cx="381000" cy="304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" name="Line 41"/>
          <p:cNvSpPr>
            <a:spLocks noChangeShapeType="1"/>
          </p:cNvSpPr>
          <p:nvPr/>
        </p:nvSpPr>
        <p:spPr bwMode="auto">
          <a:xfrm>
            <a:off x="4363686" y="3721456"/>
            <a:ext cx="1752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8" name="Line 42"/>
          <p:cNvSpPr>
            <a:spLocks noChangeShapeType="1"/>
          </p:cNvSpPr>
          <p:nvPr/>
        </p:nvSpPr>
        <p:spPr bwMode="auto">
          <a:xfrm>
            <a:off x="4325586" y="4635856"/>
            <a:ext cx="1752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9" name="Line 43"/>
          <p:cNvSpPr>
            <a:spLocks noChangeShapeType="1"/>
          </p:cNvSpPr>
          <p:nvPr/>
        </p:nvSpPr>
        <p:spPr bwMode="auto">
          <a:xfrm>
            <a:off x="4325586" y="5169256"/>
            <a:ext cx="1752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0" name="Line 44"/>
          <p:cNvSpPr>
            <a:spLocks noChangeShapeType="1"/>
          </p:cNvSpPr>
          <p:nvPr/>
        </p:nvSpPr>
        <p:spPr bwMode="auto">
          <a:xfrm>
            <a:off x="4325586" y="6083656"/>
            <a:ext cx="1752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" name="Rectangle 45"/>
          <p:cNvSpPr>
            <a:spLocks noChangeArrowheads="1"/>
          </p:cNvSpPr>
          <p:nvPr/>
        </p:nvSpPr>
        <p:spPr bwMode="auto">
          <a:xfrm>
            <a:off x="4244624" y="3307119"/>
            <a:ext cx="1506824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 smtClean="0"/>
              <a:t>(.20)       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$500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2" name="Rectangle 46"/>
          <p:cNvSpPr>
            <a:spLocks noChangeArrowheads="1"/>
          </p:cNvSpPr>
          <p:nvPr/>
        </p:nvSpPr>
        <p:spPr bwMode="auto">
          <a:xfrm>
            <a:off x="4254149" y="3754794"/>
            <a:ext cx="1506824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 smtClean="0"/>
              <a:t>(.60</a:t>
            </a:r>
            <a:r>
              <a:rPr lang="en-US" dirty="0"/>
              <a:t>)  </a:t>
            </a:r>
            <a:r>
              <a:rPr lang="en-US" dirty="0" smtClean="0"/>
              <a:t>     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$200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3" name="Rectangle 47"/>
          <p:cNvSpPr>
            <a:spLocks noChangeArrowheads="1"/>
          </p:cNvSpPr>
          <p:nvPr/>
        </p:nvSpPr>
        <p:spPr bwMode="auto">
          <a:xfrm>
            <a:off x="4244624" y="4240569"/>
            <a:ext cx="1471558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/>
              <a:t>(.</a:t>
            </a:r>
            <a:r>
              <a:rPr lang="en-US" dirty="0" smtClean="0"/>
              <a:t>20)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-$100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4" name="Rectangle 48"/>
          <p:cNvSpPr>
            <a:spLocks noChangeArrowheads="1"/>
          </p:cNvSpPr>
          <p:nvPr/>
        </p:nvSpPr>
        <p:spPr bwMode="auto">
          <a:xfrm>
            <a:off x="4244624" y="4773969"/>
            <a:ext cx="1559723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 smtClean="0"/>
              <a:t>(.20</a:t>
            </a:r>
            <a:r>
              <a:rPr lang="en-US" dirty="0"/>
              <a:t>) </a:t>
            </a:r>
            <a:r>
              <a:rPr lang="en-US" dirty="0" smtClean="0"/>
              <a:t>      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$200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5" name="Rectangle 49"/>
          <p:cNvSpPr>
            <a:spLocks noChangeArrowheads="1"/>
          </p:cNvSpPr>
          <p:nvPr/>
        </p:nvSpPr>
        <p:spPr bwMode="auto">
          <a:xfrm>
            <a:off x="4244624" y="5231169"/>
            <a:ext cx="1506824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 smtClean="0"/>
              <a:t>(.40)      </a:t>
            </a:r>
            <a:r>
              <a:rPr lang="en-US" baseline="30000" dirty="0" smtClean="0"/>
              <a:t>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-$100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6" name="Rectangle 50"/>
          <p:cNvSpPr>
            <a:spLocks noChangeArrowheads="1"/>
          </p:cNvSpPr>
          <p:nvPr/>
        </p:nvSpPr>
        <p:spPr bwMode="auto">
          <a:xfrm>
            <a:off x="4244624" y="5688369"/>
            <a:ext cx="1559723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/>
              <a:t>(.40</a:t>
            </a:r>
            <a:r>
              <a:rPr lang="en-US" dirty="0" smtClean="0"/>
              <a:t>)      </a:t>
            </a:r>
            <a:r>
              <a:rPr lang="en-US" baseline="30000" dirty="0" smtClean="0"/>
              <a:t>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-$400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7" name="Line 51"/>
          <p:cNvSpPr>
            <a:spLocks noChangeShapeType="1"/>
          </p:cNvSpPr>
          <p:nvPr/>
        </p:nvSpPr>
        <p:spPr bwMode="auto">
          <a:xfrm>
            <a:off x="6202011" y="1906944"/>
            <a:ext cx="0" cy="4557712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8" name="Line 52"/>
          <p:cNvSpPr>
            <a:spLocks noChangeShapeType="1"/>
          </p:cNvSpPr>
          <p:nvPr/>
        </p:nvSpPr>
        <p:spPr bwMode="auto">
          <a:xfrm>
            <a:off x="5392386" y="6464656"/>
            <a:ext cx="838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9" name="Line 53"/>
          <p:cNvSpPr>
            <a:spLocks noChangeShapeType="1"/>
          </p:cNvSpPr>
          <p:nvPr/>
        </p:nvSpPr>
        <p:spPr bwMode="auto">
          <a:xfrm flipH="1">
            <a:off x="3792186" y="6464656"/>
            <a:ext cx="7620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" name="Rectangle 54"/>
          <p:cNvSpPr>
            <a:spLocks noChangeArrowheads="1"/>
          </p:cNvSpPr>
          <p:nvPr/>
        </p:nvSpPr>
        <p:spPr bwMode="auto">
          <a:xfrm>
            <a:off x="4539899" y="6290031"/>
            <a:ext cx="754503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1800">
                <a:effectLst>
                  <a:outerShdw blurRad="38100" dist="38100" dir="2700000" algn="tl">
                    <a:srgbClr val="C0C0C0"/>
                  </a:outerShdw>
                </a:effectLst>
              </a:rPr>
              <a:t>Year 2</a:t>
            </a:r>
          </a:p>
        </p:txBody>
      </p:sp>
      <p:sp>
        <p:nvSpPr>
          <p:cNvPr id="111" name="Oval 55"/>
          <p:cNvSpPr>
            <a:spLocks noChangeArrowheads="1"/>
          </p:cNvSpPr>
          <p:nvPr/>
        </p:nvSpPr>
        <p:spPr bwMode="auto">
          <a:xfrm>
            <a:off x="6094061" y="2089506"/>
            <a:ext cx="215900" cy="2159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" name="Oval 56"/>
          <p:cNvSpPr>
            <a:spLocks noChangeArrowheads="1"/>
          </p:cNvSpPr>
          <p:nvPr/>
        </p:nvSpPr>
        <p:spPr bwMode="auto">
          <a:xfrm>
            <a:off x="6094061" y="2546706"/>
            <a:ext cx="215900" cy="2159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" name="Oval 57"/>
          <p:cNvSpPr>
            <a:spLocks noChangeArrowheads="1"/>
          </p:cNvSpPr>
          <p:nvPr/>
        </p:nvSpPr>
        <p:spPr bwMode="auto">
          <a:xfrm>
            <a:off x="6098824" y="3003906"/>
            <a:ext cx="215900" cy="2159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4" name="Oval 58"/>
          <p:cNvSpPr>
            <a:spLocks noChangeArrowheads="1"/>
          </p:cNvSpPr>
          <p:nvPr/>
        </p:nvSpPr>
        <p:spPr bwMode="auto">
          <a:xfrm>
            <a:off x="6094061" y="3608744"/>
            <a:ext cx="215900" cy="2159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5" name="Oval 59"/>
          <p:cNvSpPr>
            <a:spLocks noChangeArrowheads="1"/>
          </p:cNvSpPr>
          <p:nvPr/>
        </p:nvSpPr>
        <p:spPr bwMode="auto">
          <a:xfrm>
            <a:off x="6094061" y="4051656"/>
            <a:ext cx="215900" cy="2159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6" name="Oval 60"/>
          <p:cNvSpPr>
            <a:spLocks noChangeArrowheads="1"/>
          </p:cNvSpPr>
          <p:nvPr/>
        </p:nvSpPr>
        <p:spPr bwMode="auto">
          <a:xfrm>
            <a:off x="6094061" y="4527906"/>
            <a:ext cx="215900" cy="2159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7" name="Oval 61"/>
          <p:cNvSpPr>
            <a:spLocks noChangeArrowheads="1"/>
          </p:cNvSpPr>
          <p:nvPr/>
        </p:nvSpPr>
        <p:spPr bwMode="auto">
          <a:xfrm>
            <a:off x="6094061" y="5061306"/>
            <a:ext cx="215900" cy="2159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8" name="Oval 62"/>
          <p:cNvSpPr>
            <a:spLocks noChangeArrowheads="1"/>
          </p:cNvSpPr>
          <p:nvPr/>
        </p:nvSpPr>
        <p:spPr bwMode="auto">
          <a:xfrm>
            <a:off x="6098824" y="5513744"/>
            <a:ext cx="215900" cy="2159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9" name="Oval 63"/>
          <p:cNvSpPr>
            <a:spLocks noChangeArrowheads="1"/>
          </p:cNvSpPr>
          <p:nvPr/>
        </p:nvSpPr>
        <p:spPr bwMode="auto">
          <a:xfrm>
            <a:off x="6094061" y="5966181"/>
            <a:ext cx="215900" cy="2159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505239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Rectangle 5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458200" cy="17526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3200" b="1" dirty="0"/>
              <a:t>Project NPV Based on Probability Tree Usage</a:t>
            </a:r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286000"/>
            <a:ext cx="3124200" cy="3962400"/>
          </a:xfrm>
          <a:noFill/>
          <a:ln/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dirty="0"/>
              <a:t>The probability tree accounts for the distribution of cash flows.  Therefore, discount all cash flows at </a:t>
            </a:r>
            <a:r>
              <a:rPr lang="en-US" i="1" dirty="0"/>
              <a:t>only</a:t>
            </a:r>
            <a:r>
              <a:rPr lang="en-US" dirty="0"/>
              <a:t> the 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risk-free</a:t>
            </a:r>
            <a:r>
              <a:rPr lang="en-US" dirty="0"/>
              <a:t> rate of return.</a:t>
            </a:r>
          </a:p>
        </p:txBody>
      </p:sp>
      <p:sp>
        <p:nvSpPr>
          <p:cNvPr id="25608" name="Rectangle 8"/>
          <p:cNvSpPr>
            <a:spLocks noGrp="1" noChangeArrowheads="1"/>
          </p:cNvSpPr>
          <p:nvPr>
            <p:ph type="body" sz="half" idx="2"/>
          </p:nvPr>
        </p:nvSpPr>
        <p:spPr>
          <a:xfrm>
            <a:off x="4114800" y="3505200"/>
            <a:ext cx="4724400" cy="1371600"/>
          </a:xfrm>
          <a:noFill/>
          <a:ln/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dirty="0"/>
              <a:t>The 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NPV for branch 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dirty="0"/>
              <a:t>of the probability tree for two years of cash flows is</a:t>
            </a:r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4405313" y="2165350"/>
            <a:ext cx="3661581" cy="705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600" dirty="0"/>
              <a:t>NPV = </a:t>
            </a:r>
            <a:r>
              <a:rPr lang="en-US" sz="4000" dirty="0">
                <a:latin typeface="Symbol" pitchFamily="18" charset="2"/>
              </a:rPr>
              <a:t>S</a:t>
            </a:r>
            <a:r>
              <a:rPr lang="en-US" sz="3600" dirty="0"/>
              <a:t> </a:t>
            </a:r>
            <a:r>
              <a:rPr lang="en-US" sz="3600" dirty="0" smtClean="0"/>
              <a:t> (</a:t>
            </a:r>
            <a:r>
              <a:rPr lang="en-US" sz="3600" dirty="0" err="1"/>
              <a:t>NPV</a:t>
            </a:r>
            <a:r>
              <a:rPr lang="en-US" sz="3600" baseline="-25000" dirty="0" err="1"/>
              <a:t>i</a:t>
            </a:r>
            <a:r>
              <a:rPr lang="en-US" sz="3600" dirty="0"/>
              <a:t>)(P</a:t>
            </a:r>
            <a:r>
              <a:rPr lang="en-US" sz="3600" baseline="-25000" dirty="0"/>
              <a:t>i</a:t>
            </a:r>
            <a:r>
              <a:rPr lang="en-US" sz="3600" dirty="0"/>
              <a:t>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213040" y="5146977"/>
            <a:ext cx="5584945" cy="1064658"/>
            <a:chOff x="2047467" y="5464716"/>
            <a:chExt cx="5584945" cy="1064658"/>
          </a:xfrm>
        </p:grpSpPr>
        <p:sp>
          <p:nvSpPr>
            <p:cNvPr id="25610" name="Rectangle 10"/>
            <p:cNvSpPr>
              <a:spLocks noChangeArrowheads="1"/>
            </p:cNvSpPr>
            <p:nvPr/>
          </p:nvSpPr>
          <p:spPr bwMode="auto">
            <a:xfrm>
              <a:off x="2047467" y="5648866"/>
              <a:ext cx="1342933" cy="582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NPV</a:t>
              </a:r>
              <a:r>
                <a:rPr lang="en-US" sz="3200" baseline="-25000"/>
                <a:t>i</a:t>
              </a:r>
              <a:r>
                <a:rPr lang="en-US" sz="3200"/>
                <a:t> = </a:t>
              </a:r>
            </a:p>
          </p:txBody>
        </p:sp>
        <p:sp>
          <p:nvSpPr>
            <p:cNvPr id="25611" name="Rectangle 11"/>
            <p:cNvSpPr>
              <a:spLocks noChangeArrowheads="1"/>
            </p:cNvSpPr>
            <p:nvPr/>
          </p:nvSpPr>
          <p:spPr bwMode="auto">
            <a:xfrm>
              <a:off x="3800067" y="5464716"/>
              <a:ext cx="660438" cy="5206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CF</a:t>
              </a:r>
              <a:r>
                <a:rPr lang="en-US" sz="2800" baseline="-25000"/>
                <a:t>1</a:t>
              </a:r>
            </a:p>
          </p:txBody>
        </p:sp>
        <p:sp>
          <p:nvSpPr>
            <p:cNvPr id="25612" name="Rectangle 12"/>
            <p:cNvSpPr>
              <a:spLocks noChangeArrowheads="1"/>
            </p:cNvSpPr>
            <p:nvPr/>
          </p:nvSpPr>
          <p:spPr bwMode="auto">
            <a:xfrm>
              <a:off x="3495267" y="5998116"/>
              <a:ext cx="1399423" cy="5206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(1 + R</a:t>
              </a:r>
              <a:r>
                <a:rPr lang="en-US" sz="2800" baseline="-25000"/>
                <a:t>f</a:t>
              </a:r>
              <a:r>
                <a:rPr lang="en-US" sz="2800"/>
                <a:t> )</a:t>
              </a:r>
              <a:r>
                <a:rPr lang="en-US" sz="2800" baseline="30000"/>
                <a:t>1</a:t>
              </a:r>
            </a:p>
          </p:txBody>
        </p:sp>
        <p:sp>
          <p:nvSpPr>
            <p:cNvPr id="25613" name="Rectangle 13"/>
            <p:cNvSpPr>
              <a:spLocks noChangeArrowheads="1"/>
            </p:cNvSpPr>
            <p:nvPr/>
          </p:nvSpPr>
          <p:spPr bwMode="auto">
            <a:xfrm>
              <a:off x="5255804" y="6008719"/>
              <a:ext cx="1399423" cy="5206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(1 + </a:t>
              </a:r>
              <a:r>
                <a:rPr lang="en-US" sz="2800" dirty="0" err="1"/>
                <a:t>R</a:t>
              </a:r>
              <a:r>
                <a:rPr lang="en-US" sz="2800" baseline="-25000" dirty="0" err="1"/>
                <a:t>f</a:t>
              </a:r>
              <a:r>
                <a:rPr lang="en-US" sz="2800" dirty="0"/>
                <a:t> )</a:t>
              </a:r>
              <a:r>
                <a:rPr lang="en-US" sz="2800" baseline="30000" dirty="0"/>
                <a:t>2</a:t>
              </a:r>
            </a:p>
          </p:txBody>
        </p:sp>
        <p:sp>
          <p:nvSpPr>
            <p:cNvPr id="25614" name="Rectangle 14"/>
            <p:cNvSpPr>
              <a:spLocks noChangeArrowheads="1"/>
            </p:cNvSpPr>
            <p:nvPr/>
          </p:nvSpPr>
          <p:spPr bwMode="auto">
            <a:xfrm>
              <a:off x="5476467" y="5464716"/>
              <a:ext cx="660438" cy="5206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CF</a:t>
              </a:r>
              <a:r>
                <a:rPr lang="en-US" sz="2800" baseline="-25000"/>
                <a:t>2</a:t>
              </a:r>
            </a:p>
          </p:txBody>
        </p:sp>
        <p:sp>
          <p:nvSpPr>
            <p:cNvPr id="25615" name="Rectangle 15"/>
            <p:cNvSpPr>
              <a:spLocks noChangeArrowheads="1"/>
            </p:cNvSpPr>
            <p:nvPr/>
          </p:nvSpPr>
          <p:spPr bwMode="auto">
            <a:xfrm>
              <a:off x="6660927" y="5679643"/>
              <a:ext cx="971485" cy="5206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-  ICO</a:t>
              </a:r>
            </a:p>
          </p:txBody>
        </p:sp>
        <p:sp>
          <p:nvSpPr>
            <p:cNvPr id="25616" name="Line 16"/>
            <p:cNvSpPr>
              <a:spLocks noChangeShapeType="1"/>
            </p:cNvSpPr>
            <p:nvPr/>
          </p:nvSpPr>
          <p:spPr bwMode="auto">
            <a:xfrm>
              <a:off x="3585754" y="5982241"/>
              <a:ext cx="1219200" cy="0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7" name="Line 17"/>
            <p:cNvSpPr>
              <a:spLocks noChangeShapeType="1"/>
            </p:cNvSpPr>
            <p:nvPr/>
          </p:nvSpPr>
          <p:spPr bwMode="auto">
            <a:xfrm>
              <a:off x="5338354" y="5982241"/>
              <a:ext cx="1219200" cy="0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8" name="Rectangle 18"/>
            <p:cNvSpPr>
              <a:spLocks noChangeArrowheads="1"/>
            </p:cNvSpPr>
            <p:nvPr/>
          </p:nvSpPr>
          <p:spPr bwMode="auto">
            <a:xfrm>
              <a:off x="4866867" y="5769516"/>
              <a:ext cx="388937" cy="5159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+</a:t>
              </a:r>
            </a:p>
          </p:txBody>
        </p:sp>
      </p:grpSp>
      <p:sp>
        <p:nvSpPr>
          <p:cNvPr id="25619" name="Line 19"/>
          <p:cNvSpPr>
            <a:spLocks noChangeShapeType="1"/>
          </p:cNvSpPr>
          <p:nvPr/>
        </p:nvSpPr>
        <p:spPr bwMode="auto">
          <a:xfrm>
            <a:off x="4381459" y="2286000"/>
            <a:ext cx="9144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20" name="Rectangle 20"/>
          <p:cNvSpPr>
            <a:spLocks noChangeArrowheads="1"/>
          </p:cNvSpPr>
          <p:nvPr/>
        </p:nvSpPr>
        <p:spPr bwMode="auto">
          <a:xfrm>
            <a:off x="5853113" y="2667000"/>
            <a:ext cx="5842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1600"/>
              <a:t>i = 1</a:t>
            </a:r>
          </a:p>
        </p:txBody>
      </p:sp>
      <p:sp>
        <p:nvSpPr>
          <p:cNvPr id="25621" name="Rectangle 21"/>
          <p:cNvSpPr>
            <a:spLocks noChangeArrowheads="1"/>
          </p:cNvSpPr>
          <p:nvPr/>
        </p:nvSpPr>
        <p:spPr bwMode="auto">
          <a:xfrm>
            <a:off x="6005513" y="2057400"/>
            <a:ext cx="282575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1600"/>
              <a:t>z</a:t>
            </a:r>
          </a:p>
        </p:txBody>
      </p:sp>
    </p:spTree>
    <p:extLst>
      <p:ext uri="{BB962C8B-B14F-4D97-AF65-F5344CB8AC3E}">
        <p14:creationId xmlns:p14="http://schemas.microsoft.com/office/powerpoint/2010/main" xmlns="" val="28306251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9" name="Rectangle 5"/>
          <p:cNvSpPr>
            <a:spLocks noGrp="1" noChangeArrowheads="1"/>
          </p:cNvSpPr>
          <p:nvPr>
            <p:ph type="title"/>
          </p:nvPr>
        </p:nvSpPr>
        <p:spPr>
          <a:xfrm>
            <a:off x="577850" y="76200"/>
            <a:ext cx="8489950" cy="1676400"/>
          </a:xfrm>
          <a:noFill/>
          <a:ln/>
        </p:spPr>
        <p:txBody>
          <a:bodyPr/>
          <a:lstStyle/>
          <a:p>
            <a:pPr algn="l"/>
            <a:r>
              <a:rPr lang="en-US" sz="4000" b="1" dirty="0"/>
              <a:t>NPV for Each Cash-Flow Stream at </a:t>
            </a:r>
            <a:r>
              <a:rPr lang="en-US" sz="4000" b="1" dirty="0" smtClean="0"/>
              <a:t>8% </a:t>
            </a:r>
            <a:r>
              <a:rPr lang="en-US" sz="4000" b="1" dirty="0"/>
              <a:t>Risk-Free Rate</a:t>
            </a:r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6559550" y="1911350"/>
            <a:ext cx="1892300" cy="4483100"/>
          </a:xfrm>
          <a:noFill/>
          <a:ln w="12700" cap="flat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spcBef>
                <a:spcPct val="0"/>
              </a:spcBef>
              <a:spcAft>
                <a:spcPct val="25000"/>
              </a:spcAft>
              <a:buFont typeface="Monotype Sorts" pitchFamily="2" charset="2"/>
              <a:buNone/>
            </a:pPr>
            <a:r>
              <a:rPr lang="en-US" sz="2400" dirty="0"/>
              <a:t> $ </a:t>
            </a:r>
            <a:r>
              <a:rPr lang="en-US" sz="2400" dirty="0" smtClean="0"/>
              <a:t>909</a:t>
            </a:r>
            <a:endParaRPr lang="en-US" sz="2400" dirty="0"/>
          </a:p>
          <a:p>
            <a:pPr marL="0" indent="0">
              <a:spcBef>
                <a:spcPct val="0"/>
              </a:spcBef>
              <a:spcAft>
                <a:spcPct val="25000"/>
              </a:spcAft>
              <a:buFont typeface="Monotype Sorts" pitchFamily="2" charset="2"/>
              <a:buNone/>
            </a:pPr>
            <a:r>
              <a:rPr lang="en-US" sz="2400" dirty="0"/>
              <a:t> $ </a:t>
            </a:r>
            <a:r>
              <a:rPr lang="en-US" sz="2400" dirty="0" smtClean="0"/>
              <a:t>652</a:t>
            </a:r>
            <a:endParaRPr lang="en-US" sz="2400" dirty="0"/>
          </a:p>
          <a:p>
            <a:pPr marL="0" indent="0">
              <a:spcBef>
                <a:spcPct val="0"/>
              </a:spcBef>
              <a:spcAft>
                <a:spcPct val="70000"/>
              </a:spcAft>
              <a:buFont typeface="Monotype Sorts" pitchFamily="2" charset="2"/>
              <a:buNone/>
            </a:pPr>
            <a:r>
              <a:rPr lang="en-US" sz="2400" dirty="0"/>
              <a:t> $ </a:t>
            </a:r>
            <a:r>
              <a:rPr lang="en-US" sz="2400" dirty="0" smtClean="0"/>
              <a:t>394</a:t>
            </a:r>
            <a:endParaRPr lang="en-US" sz="2400" dirty="0"/>
          </a:p>
          <a:p>
            <a:pPr marL="0" indent="0">
              <a:spcBef>
                <a:spcPct val="0"/>
              </a:spcBef>
              <a:spcAft>
                <a:spcPct val="25000"/>
              </a:spcAft>
              <a:buFont typeface="Monotype Sorts" pitchFamily="2" charset="2"/>
              <a:buNone/>
            </a:pPr>
            <a:r>
              <a:rPr lang="en-US" sz="2400" dirty="0"/>
              <a:t> $ </a:t>
            </a:r>
            <a:r>
              <a:rPr lang="en-US" sz="2400" dirty="0" smtClean="0"/>
              <a:t>374</a:t>
            </a:r>
            <a:endParaRPr lang="en-US" sz="2400" dirty="0"/>
          </a:p>
          <a:p>
            <a:pPr marL="0" indent="0">
              <a:spcBef>
                <a:spcPct val="0"/>
              </a:spcBef>
              <a:spcAft>
                <a:spcPct val="25000"/>
              </a:spcAft>
              <a:buFont typeface="Monotype Sorts" pitchFamily="2" charset="2"/>
              <a:buNone/>
            </a:pPr>
            <a:r>
              <a:rPr lang="en-US" sz="2400" dirty="0"/>
              <a:t> $ </a:t>
            </a:r>
            <a:r>
              <a:rPr lang="en-US" sz="2400" dirty="0" smtClean="0"/>
              <a:t>117</a:t>
            </a:r>
            <a:endParaRPr lang="en-US" sz="2400" dirty="0"/>
          </a:p>
          <a:p>
            <a:pPr marL="0" indent="0">
              <a:spcBef>
                <a:spcPct val="0"/>
              </a:spcBef>
              <a:spcAft>
                <a:spcPct val="50000"/>
              </a:spcAft>
              <a:buFont typeface="Monotype Sorts" pitchFamily="2" charset="2"/>
              <a:buNone/>
            </a:pPr>
            <a:r>
              <a:rPr lang="en-US" sz="2400" dirty="0"/>
              <a:t>-$ </a:t>
            </a:r>
            <a:r>
              <a:rPr lang="en-US" sz="2400" dirty="0" smtClean="0"/>
              <a:t>141</a:t>
            </a:r>
            <a:endParaRPr lang="en-US" sz="2400" dirty="0"/>
          </a:p>
          <a:p>
            <a:pPr marL="0" indent="0">
              <a:spcBef>
                <a:spcPct val="0"/>
              </a:spcBef>
              <a:spcAft>
                <a:spcPct val="25000"/>
              </a:spcAft>
              <a:buFont typeface="Monotype Sorts" pitchFamily="2" charset="2"/>
              <a:buNone/>
            </a:pPr>
            <a:r>
              <a:rPr lang="en-US" sz="2400" dirty="0"/>
              <a:t>-$ </a:t>
            </a:r>
            <a:r>
              <a:rPr lang="en-US" sz="2400" dirty="0" smtClean="0"/>
              <a:t>161</a:t>
            </a:r>
          </a:p>
          <a:p>
            <a:pPr marL="0" indent="0">
              <a:spcBef>
                <a:spcPct val="0"/>
              </a:spcBef>
              <a:spcAft>
                <a:spcPct val="25000"/>
              </a:spcAft>
              <a:buFont typeface="Monotype Sorts" pitchFamily="2" charset="2"/>
              <a:buNone/>
            </a:pPr>
            <a:r>
              <a:rPr lang="en-US" sz="2400" dirty="0" smtClean="0"/>
              <a:t>-$ 418</a:t>
            </a:r>
          </a:p>
          <a:p>
            <a:pPr marL="0" indent="0">
              <a:spcBef>
                <a:spcPct val="0"/>
              </a:spcBef>
              <a:spcAft>
                <a:spcPct val="25000"/>
              </a:spcAft>
              <a:buFont typeface="Monotype Sorts" pitchFamily="2" charset="2"/>
              <a:buNone/>
            </a:pPr>
            <a:r>
              <a:rPr lang="en-US" sz="2400" dirty="0" smtClean="0"/>
              <a:t>-$ 676</a:t>
            </a:r>
            <a:endParaRPr lang="en-US" sz="2400" dirty="0"/>
          </a:p>
        </p:txBody>
      </p:sp>
      <p:sp>
        <p:nvSpPr>
          <p:cNvPr id="62" name="Line 2"/>
          <p:cNvSpPr>
            <a:spLocks noChangeShapeType="1"/>
          </p:cNvSpPr>
          <p:nvPr/>
        </p:nvSpPr>
        <p:spPr bwMode="auto">
          <a:xfrm>
            <a:off x="3843338" y="1896502"/>
            <a:ext cx="4762" cy="4562475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" name="Line 3"/>
          <p:cNvSpPr>
            <a:spLocks noChangeShapeType="1"/>
          </p:cNvSpPr>
          <p:nvPr/>
        </p:nvSpPr>
        <p:spPr bwMode="auto">
          <a:xfrm>
            <a:off x="1100138" y="1891740"/>
            <a:ext cx="4762" cy="4567237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" name="AutoShape 8"/>
          <p:cNvSpPr>
            <a:spLocks noChangeArrowheads="1"/>
          </p:cNvSpPr>
          <p:nvPr/>
        </p:nvSpPr>
        <p:spPr bwMode="auto">
          <a:xfrm>
            <a:off x="577850" y="3874527"/>
            <a:ext cx="1130300" cy="520700"/>
          </a:xfrm>
          <a:prstGeom prst="octagon">
            <a:avLst>
              <a:gd name="adj" fmla="val 29282"/>
            </a:avLst>
          </a:prstGeom>
          <a:solidFill>
            <a:schemeClr val="bg1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633413" y="3930090"/>
            <a:ext cx="721352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-$240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6" name="Oval 10"/>
          <p:cNvSpPr>
            <a:spLocks noChangeArrowheads="1"/>
          </p:cNvSpPr>
          <p:nvPr/>
        </p:nvSpPr>
        <p:spPr bwMode="auto">
          <a:xfrm>
            <a:off x="3625850" y="2426727"/>
            <a:ext cx="444500" cy="4445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Oval 11"/>
          <p:cNvSpPr>
            <a:spLocks noChangeArrowheads="1"/>
          </p:cNvSpPr>
          <p:nvPr/>
        </p:nvSpPr>
        <p:spPr bwMode="auto">
          <a:xfrm>
            <a:off x="3625850" y="5398527"/>
            <a:ext cx="444500" cy="4445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Oval 12"/>
          <p:cNvSpPr>
            <a:spLocks noChangeArrowheads="1"/>
          </p:cNvSpPr>
          <p:nvPr/>
        </p:nvSpPr>
        <p:spPr bwMode="auto">
          <a:xfrm>
            <a:off x="3635375" y="3912627"/>
            <a:ext cx="444500" cy="4445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Line 13"/>
          <p:cNvSpPr>
            <a:spLocks noChangeShapeType="1"/>
          </p:cNvSpPr>
          <p:nvPr/>
        </p:nvSpPr>
        <p:spPr bwMode="auto">
          <a:xfrm>
            <a:off x="1714500" y="4144402"/>
            <a:ext cx="19050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" name="Line 14"/>
          <p:cNvSpPr>
            <a:spLocks noChangeShapeType="1"/>
          </p:cNvSpPr>
          <p:nvPr/>
        </p:nvSpPr>
        <p:spPr bwMode="auto">
          <a:xfrm>
            <a:off x="1866900" y="2648977"/>
            <a:ext cx="1752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" name="Line 15"/>
          <p:cNvSpPr>
            <a:spLocks noChangeShapeType="1"/>
          </p:cNvSpPr>
          <p:nvPr/>
        </p:nvSpPr>
        <p:spPr bwMode="auto">
          <a:xfrm flipH="1">
            <a:off x="1181100" y="2648977"/>
            <a:ext cx="685800" cy="12192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" name="Rectangle 16"/>
          <p:cNvSpPr>
            <a:spLocks noChangeArrowheads="1"/>
          </p:cNvSpPr>
          <p:nvPr/>
        </p:nvSpPr>
        <p:spPr bwMode="auto">
          <a:xfrm>
            <a:off x="1776413" y="2253690"/>
            <a:ext cx="1348127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/>
              <a:t>(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25</a:t>
            </a:r>
            <a:r>
              <a:rPr lang="en-US" dirty="0" smtClean="0"/>
              <a:t>)    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5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00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3" name="Line 17"/>
          <p:cNvSpPr>
            <a:spLocks noChangeShapeType="1"/>
          </p:cNvSpPr>
          <p:nvPr/>
        </p:nvSpPr>
        <p:spPr bwMode="auto">
          <a:xfrm>
            <a:off x="1866900" y="5620777"/>
            <a:ext cx="1752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" name="Line 18"/>
          <p:cNvSpPr>
            <a:spLocks noChangeShapeType="1"/>
          </p:cNvSpPr>
          <p:nvPr/>
        </p:nvSpPr>
        <p:spPr bwMode="auto">
          <a:xfrm flipH="1" flipV="1">
            <a:off x="1181100" y="4401577"/>
            <a:ext cx="685800" cy="12192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" name="Rectangle 19"/>
          <p:cNvSpPr>
            <a:spLocks noChangeArrowheads="1"/>
          </p:cNvSpPr>
          <p:nvPr/>
        </p:nvSpPr>
        <p:spPr bwMode="auto">
          <a:xfrm>
            <a:off x="1700213" y="5225490"/>
            <a:ext cx="1418659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/>
              <a:t> (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25</a:t>
            </a:r>
            <a:r>
              <a:rPr lang="en-US" dirty="0" smtClean="0"/>
              <a:t>)   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-$100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6" name="Rectangle 20"/>
          <p:cNvSpPr>
            <a:spLocks noChangeArrowheads="1"/>
          </p:cNvSpPr>
          <p:nvPr/>
        </p:nvSpPr>
        <p:spPr bwMode="auto">
          <a:xfrm>
            <a:off x="1776413" y="3701490"/>
            <a:ext cx="1348127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 smtClean="0"/>
              <a:t>(.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5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0</a:t>
            </a:r>
            <a:r>
              <a:rPr lang="en-US" dirty="0"/>
              <a:t>)    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$200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7" name="Rectangle 21"/>
          <p:cNvSpPr>
            <a:spLocks noChangeArrowheads="1"/>
          </p:cNvSpPr>
          <p:nvPr/>
        </p:nvSpPr>
        <p:spPr bwMode="auto">
          <a:xfrm>
            <a:off x="2081213" y="6284352"/>
            <a:ext cx="754503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1800">
                <a:effectLst>
                  <a:outerShdw blurRad="38100" dist="38100" dir="2700000" algn="tl">
                    <a:srgbClr val="C0C0C0"/>
                  </a:outerShdw>
                </a:effectLst>
              </a:rPr>
              <a:t>Year 1</a:t>
            </a:r>
          </a:p>
        </p:txBody>
      </p:sp>
      <p:sp>
        <p:nvSpPr>
          <p:cNvPr id="78" name="Line 22"/>
          <p:cNvSpPr>
            <a:spLocks noChangeShapeType="1"/>
          </p:cNvSpPr>
          <p:nvPr/>
        </p:nvSpPr>
        <p:spPr bwMode="auto">
          <a:xfrm flipH="1">
            <a:off x="1104900" y="6458977"/>
            <a:ext cx="838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" name="Line 23"/>
          <p:cNvSpPr>
            <a:spLocks noChangeShapeType="1"/>
          </p:cNvSpPr>
          <p:nvPr/>
        </p:nvSpPr>
        <p:spPr bwMode="auto">
          <a:xfrm>
            <a:off x="3009900" y="6458977"/>
            <a:ext cx="838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" name="Rectangle 24"/>
          <p:cNvSpPr>
            <a:spLocks noChangeArrowheads="1"/>
          </p:cNvSpPr>
          <p:nvPr/>
        </p:nvSpPr>
        <p:spPr bwMode="auto">
          <a:xfrm>
            <a:off x="3681413" y="2452127"/>
            <a:ext cx="322262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</a:p>
        </p:txBody>
      </p:sp>
      <p:sp>
        <p:nvSpPr>
          <p:cNvPr id="81" name="Rectangle 25"/>
          <p:cNvSpPr>
            <a:spLocks noChangeArrowheads="1"/>
          </p:cNvSpPr>
          <p:nvPr/>
        </p:nvSpPr>
        <p:spPr bwMode="auto">
          <a:xfrm>
            <a:off x="3681413" y="3976127"/>
            <a:ext cx="322262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</a:p>
        </p:txBody>
      </p:sp>
      <p:sp>
        <p:nvSpPr>
          <p:cNvPr id="82" name="Rectangle 26"/>
          <p:cNvSpPr>
            <a:spLocks noChangeArrowheads="1"/>
          </p:cNvSpPr>
          <p:nvPr/>
        </p:nvSpPr>
        <p:spPr bwMode="auto">
          <a:xfrm>
            <a:off x="3681413" y="5423927"/>
            <a:ext cx="322262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</a:p>
        </p:txBody>
      </p:sp>
      <p:sp>
        <p:nvSpPr>
          <p:cNvPr id="83" name="Line 27"/>
          <p:cNvSpPr>
            <a:spLocks noChangeShapeType="1"/>
          </p:cNvSpPr>
          <p:nvPr/>
        </p:nvSpPr>
        <p:spPr bwMode="auto">
          <a:xfrm>
            <a:off x="4076700" y="2648977"/>
            <a:ext cx="20574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" name="Line 28"/>
          <p:cNvSpPr>
            <a:spLocks noChangeShapeType="1"/>
          </p:cNvSpPr>
          <p:nvPr/>
        </p:nvSpPr>
        <p:spPr bwMode="auto">
          <a:xfrm>
            <a:off x="4381500" y="3106177"/>
            <a:ext cx="1752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" name="Line 29"/>
          <p:cNvSpPr>
            <a:spLocks noChangeShapeType="1"/>
          </p:cNvSpPr>
          <p:nvPr/>
        </p:nvSpPr>
        <p:spPr bwMode="auto">
          <a:xfrm>
            <a:off x="4381500" y="2191777"/>
            <a:ext cx="1752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" name="Line 30"/>
          <p:cNvSpPr>
            <a:spLocks noChangeShapeType="1"/>
          </p:cNvSpPr>
          <p:nvPr/>
        </p:nvSpPr>
        <p:spPr bwMode="auto">
          <a:xfrm flipH="1" flipV="1">
            <a:off x="4000500" y="2801377"/>
            <a:ext cx="381000" cy="304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" name="Line 31"/>
          <p:cNvSpPr>
            <a:spLocks noChangeShapeType="1"/>
          </p:cNvSpPr>
          <p:nvPr/>
        </p:nvSpPr>
        <p:spPr bwMode="auto">
          <a:xfrm flipH="1">
            <a:off x="4000500" y="2191777"/>
            <a:ext cx="381000" cy="304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" name="Rectangle 32"/>
          <p:cNvSpPr>
            <a:spLocks noChangeArrowheads="1"/>
          </p:cNvSpPr>
          <p:nvPr/>
        </p:nvSpPr>
        <p:spPr bwMode="auto">
          <a:xfrm>
            <a:off x="4291013" y="2253690"/>
            <a:ext cx="1559723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 smtClean="0"/>
              <a:t>(.40</a:t>
            </a:r>
            <a:r>
              <a:rPr lang="en-US" dirty="0"/>
              <a:t>)  </a:t>
            </a:r>
            <a:r>
              <a:rPr lang="en-US" dirty="0" smtClean="0"/>
              <a:t>      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$500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9" name="Rectangle 33"/>
          <p:cNvSpPr>
            <a:spLocks noChangeArrowheads="1"/>
          </p:cNvSpPr>
          <p:nvPr/>
        </p:nvSpPr>
        <p:spPr bwMode="auto">
          <a:xfrm>
            <a:off x="4291013" y="2710890"/>
            <a:ext cx="1559723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 smtClean="0"/>
              <a:t>(.20</a:t>
            </a:r>
            <a:r>
              <a:rPr lang="en-US" dirty="0"/>
              <a:t>)  </a:t>
            </a:r>
            <a:r>
              <a:rPr lang="en-US" dirty="0" smtClean="0"/>
              <a:t>      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$200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0" name="Rectangle 34"/>
          <p:cNvSpPr>
            <a:spLocks noChangeArrowheads="1"/>
          </p:cNvSpPr>
          <p:nvPr/>
        </p:nvSpPr>
        <p:spPr bwMode="auto">
          <a:xfrm>
            <a:off x="4291013" y="1796490"/>
            <a:ext cx="1559723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 smtClean="0"/>
              <a:t>(.40</a:t>
            </a:r>
            <a:r>
              <a:rPr lang="en-US" dirty="0"/>
              <a:t>)  </a:t>
            </a:r>
            <a:r>
              <a:rPr lang="en-US" dirty="0" smtClean="0"/>
              <a:t>      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$800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1" name="Line 35"/>
          <p:cNvSpPr>
            <a:spLocks noChangeShapeType="1"/>
          </p:cNvSpPr>
          <p:nvPr/>
        </p:nvSpPr>
        <p:spPr bwMode="auto">
          <a:xfrm>
            <a:off x="4095750" y="4153927"/>
            <a:ext cx="20574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" name="Line 36"/>
          <p:cNvSpPr>
            <a:spLocks noChangeShapeType="1"/>
          </p:cNvSpPr>
          <p:nvPr/>
        </p:nvSpPr>
        <p:spPr bwMode="auto">
          <a:xfrm>
            <a:off x="4076700" y="5620777"/>
            <a:ext cx="20574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" name="Line 37"/>
          <p:cNvSpPr>
            <a:spLocks noChangeShapeType="1"/>
          </p:cNvSpPr>
          <p:nvPr/>
        </p:nvSpPr>
        <p:spPr bwMode="auto">
          <a:xfrm flipH="1" flipV="1">
            <a:off x="4000500" y="4325377"/>
            <a:ext cx="381000" cy="304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4" name="Line 38"/>
          <p:cNvSpPr>
            <a:spLocks noChangeShapeType="1"/>
          </p:cNvSpPr>
          <p:nvPr/>
        </p:nvSpPr>
        <p:spPr bwMode="auto">
          <a:xfrm flipH="1">
            <a:off x="4038600" y="3715777"/>
            <a:ext cx="381000" cy="304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5" name="Line 39"/>
          <p:cNvSpPr>
            <a:spLocks noChangeShapeType="1"/>
          </p:cNvSpPr>
          <p:nvPr/>
        </p:nvSpPr>
        <p:spPr bwMode="auto">
          <a:xfrm flipH="1">
            <a:off x="4000500" y="5163577"/>
            <a:ext cx="381000" cy="304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" name="Line 40"/>
          <p:cNvSpPr>
            <a:spLocks noChangeShapeType="1"/>
          </p:cNvSpPr>
          <p:nvPr/>
        </p:nvSpPr>
        <p:spPr bwMode="auto">
          <a:xfrm flipH="1" flipV="1">
            <a:off x="4000500" y="5773177"/>
            <a:ext cx="381000" cy="304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" name="Line 41"/>
          <p:cNvSpPr>
            <a:spLocks noChangeShapeType="1"/>
          </p:cNvSpPr>
          <p:nvPr/>
        </p:nvSpPr>
        <p:spPr bwMode="auto">
          <a:xfrm>
            <a:off x="4419600" y="3715777"/>
            <a:ext cx="1752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8" name="Line 42"/>
          <p:cNvSpPr>
            <a:spLocks noChangeShapeType="1"/>
          </p:cNvSpPr>
          <p:nvPr/>
        </p:nvSpPr>
        <p:spPr bwMode="auto">
          <a:xfrm>
            <a:off x="4381500" y="4630177"/>
            <a:ext cx="1752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9" name="Line 43"/>
          <p:cNvSpPr>
            <a:spLocks noChangeShapeType="1"/>
          </p:cNvSpPr>
          <p:nvPr/>
        </p:nvSpPr>
        <p:spPr bwMode="auto">
          <a:xfrm>
            <a:off x="4381500" y="5163577"/>
            <a:ext cx="1752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0" name="Line 44"/>
          <p:cNvSpPr>
            <a:spLocks noChangeShapeType="1"/>
          </p:cNvSpPr>
          <p:nvPr/>
        </p:nvSpPr>
        <p:spPr bwMode="auto">
          <a:xfrm>
            <a:off x="4381500" y="6077977"/>
            <a:ext cx="1752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" name="Rectangle 45"/>
          <p:cNvSpPr>
            <a:spLocks noChangeArrowheads="1"/>
          </p:cNvSpPr>
          <p:nvPr/>
        </p:nvSpPr>
        <p:spPr bwMode="auto">
          <a:xfrm>
            <a:off x="4300538" y="3301440"/>
            <a:ext cx="1506824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 smtClean="0"/>
              <a:t>(.20)       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$500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2" name="Rectangle 46"/>
          <p:cNvSpPr>
            <a:spLocks noChangeArrowheads="1"/>
          </p:cNvSpPr>
          <p:nvPr/>
        </p:nvSpPr>
        <p:spPr bwMode="auto">
          <a:xfrm>
            <a:off x="4310063" y="3749115"/>
            <a:ext cx="1506824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 smtClean="0"/>
              <a:t>(.60</a:t>
            </a:r>
            <a:r>
              <a:rPr lang="en-US" dirty="0"/>
              <a:t>)  </a:t>
            </a:r>
            <a:r>
              <a:rPr lang="en-US" dirty="0" smtClean="0"/>
              <a:t>     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$200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3" name="Rectangle 47"/>
          <p:cNvSpPr>
            <a:spLocks noChangeArrowheads="1"/>
          </p:cNvSpPr>
          <p:nvPr/>
        </p:nvSpPr>
        <p:spPr bwMode="auto">
          <a:xfrm>
            <a:off x="4300538" y="4234890"/>
            <a:ext cx="1471558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/>
              <a:t>(.</a:t>
            </a:r>
            <a:r>
              <a:rPr lang="en-US" dirty="0" smtClean="0"/>
              <a:t>20)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-$100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4" name="Rectangle 48"/>
          <p:cNvSpPr>
            <a:spLocks noChangeArrowheads="1"/>
          </p:cNvSpPr>
          <p:nvPr/>
        </p:nvSpPr>
        <p:spPr bwMode="auto">
          <a:xfrm>
            <a:off x="4300538" y="4768290"/>
            <a:ext cx="1559723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 smtClean="0"/>
              <a:t>(.20</a:t>
            </a:r>
            <a:r>
              <a:rPr lang="en-US" dirty="0"/>
              <a:t>) </a:t>
            </a:r>
            <a:r>
              <a:rPr lang="en-US" dirty="0" smtClean="0"/>
              <a:t>      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$200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5" name="Rectangle 49"/>
          <p:cNvSpPr>
            <a:spLocks noChangeArrowheads="1"/>
          </p:cNvSpPr>
          <p:nvPr/>
        </p:nvSpPr>
        <p:spPr bwMode="auto">
          <a:xfrm>
            <a:off x="4300538" y="5225490"/>
            <a:ext cx="1506824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 smtClean="0"/>
              <a:t>(.40)      </a:t>
            </a:r>
            <a:r>
              <a:rPr lang="en-US" baseline="30000" dirty="0" smtClean="0"/>
              <a:t>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-$100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6" name="Rectangle 50"/>
          <p:cNvSpPr>
            <a:spLocks noChangeArrowheads="1"/>
          </p:cNvSpPr>
          <p:nvPr/>
        </p:nvSpPr>
        <p:spPr bwMode="auto">
          <a:xfrm>
            <a:off x="4300538" y="5682690"/>
            <a:ext cx="1559723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/>
              <a:t>(.40</a:t>
            </a:r>
            <a:r>
              <a:rPr lang="en-US" dirty="0" smtClean="0"/>
              <a:t>)      </a:t>
            </a:r>
            <a:r>
              <a:rPr lang="en-US" baseline="30000" dirty="0" smtClean="0"/>
              <a:t>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-$400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7" name="Line 51"/>
          <p:cNvSpPr>
            <a:spLocks noChangeShapeType="1"/>
          </p:cNvSpPr>
          <p:nvPr/>
        </p:nvSpPr>
        <p:spPr bwMode="auto">
          <a:xfrm>
            <a:off x="6257925" y="1901265"/>
            <a:ext cx="0" cy="4557712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8" name="Line 52"/>
          <p:cNvSpPr>
            <a:spLocks noChangeShapeType="1"/>
          </p:cNvSpPr>
          <p:nvPr/>
        </p:nvSpPr>
        <p:spPr bwMode="auto">
          <a:xfrm>
            <a:off x="5448300" y="6458977"/>
            <a:ext cx="838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9" name="Line 53"/>
          <p:cNvSpPr>
            <a:spLocks noChangeShapeType="1"/>
          </p:cNvSpPr>
          <p:nvPr/>
        </p:nvSpPr>
        <p:spPr bwMode="auto">
          <a:xfrm flipH="1">
            <a:off x="3848100" y="6458977"/>
            <a:ext cx="7620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" name="Rectangle 54"/>
          <p:cNvSpPr>
            <a:spLocks noChangeArrowheads="1"/>
          </p:cNvSpPr>
          <p:nvPr/>
        </p:nvSpPr>
        <p:spPr bwMode="auto">
          <a:xfrm>
            <a:off x="4595813" y="6284352"/>
            <a:ext cx="754503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1800">
                <a:effectLst>
                  <a:outerShdw blurRad="38100" dist="38100" dir="2700000" algn="tl">
                    <a:srgbClr val="C0C0C0"/>
                  </a:outerShdw>
                </a:effectLst>
              </a:rPr>
              <a:t>Year 2</a:t>
            </a:r>
          </a:p>
        </p:txBody>
      </p:sp>
      <p:sp>
        <p:nvSpPr>
          <p:cNvPr id="111" name="Oval 55"/>
          <p:cNvSpPr>
            <a:spLocks noChangeArrowheads="1"/>
          </p:cNvSpPr>
          <p:nvPr/>
        </p:nvSpPr>
        <p:spPr bwMode="auto">
          <a:xfrm>
            <a:off x="6149975" y="2083827"/>
            <a:ext cx="215900" cy="2159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" name="Oval 56"/>
          <p:cNvSpPr>
            <a:spLocks noChangeArrowheads="1"/>
          </p:cNvSpPr>
          <p:nvPr/>
        </p:nvSpPr>
        <p:spPr bwMode="auto">
          <a:xfrm>
            <a:off x="6149975" y="2541027"/>
            <a:ext cx="215900" cy="2159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" name="Oval 57"/>
          <p:cNvSpPr>
            <a:spLocks noChangeArrowheads="1"/>
          </p:cNvSpPr>
          <p:nvPr/>
        </p:nvSpPr>
        <p:spPr bwMode="auto">
          <a:xfrm>
            <a:off x="6154738" y="2998227"/>
            <a:ext cx="215900" cy="2159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4" name="Oval 58"/>
          <p:cNvSpPr>
            <a:spLocks noChangeArrowheads="1"/>
          </p:cNvSpPr>
          <p:nvPr/>
        </p:nvSpPr>
        <p:spPr bwMode="auto">
          <a:xfrm>
            <a:off x="6149975" y="3603065"/>
            <a:ext cx="215900" cy="2159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5" name="Oval 59"/>
          <p:cNvSpPr>
            <a:spLocks noChangeArrowheads="1"/>
          </p:cNvSpPr>
          <p:nvPr/>
        </p:nvSpPr>
        <p:spPr bwMode="auto">
          <a:xfrm>
            <a:off x="6149975" y="4045977"/>
            <a:ext cx="215900" cy="2159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6" name="Oval 60"/>
          <p:cNvSpPr>
            <a:spLocks noChangeArrowheads="1"/>
          </p:cNvSpPr>
          <p:nvPr/>
        </p:nvSpPr>
        <p:spPr bwMode="auto">
          <a:xfrm>
            <a:off x="6149975" y="4522227"/>
            <a:ext cx="215900" cy="2159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7" name="Oval 61"/>
          <p:cNvSpPr>
            <a:spLocks noChangeArrowheads="1"/>
          </p:cNvSpPr>
          <p:nvPr/>
        </p:nvSpPr>
        <p:spPr bwMode="auto">
          <a:xfrm>
            <a:off x="6149975" y="5055627"/>
            <a:ext cx="215900" cy="2159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8" name="Oval 62"/>
          <p:cNvSpPr>
            <a:spLocks noChangeArrowheads="1"/>
          </p:cNvSpPr>
          <p:nvPr/>
        </p:nvSpPr>
        <p:spPr bwMode="auto">
          <a:xfrm>
            <a:off x="6154738" y="5508065"/>
            <a:ext cx="215900" cy="2159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9" name="Oval 63"/>
          <p:cNvSpPr>
            <a:spLocks noChangeArrowheads="1"/>
          </p:cNvSpPr>
          <p:nvPr/>
        </p:nvSpPr>
        <p:spPr bwMode="auto">
          <a:xfrm>
            <a:off x="6149975" y="5960502"/>
            <a:ext cx="215900" cy="2159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428459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title"/>
          </p:nvPr>
        </p:nvSpPr>
        <p:spPr>
          <a:xfrm>
            <a:off x="685799" y="76200"/>
            <a:ext cx="7391400" cy="16764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Calculating the Expected Net Present Value (NPV)</a:t>
            </a:r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05000"/>
            <a:ext cx="4038600" cy="4114800"/>
          </a:xfrm>
          <a:noFill/>
          <a:ln/>
        </p:spPr>
        <p:txBody>
          <a:bodyPr/>
          <a:lstStyle/>
          <a:p>
            <a:pPr marL="0" indent="0">
              <a:spcBef>
                <a:spcPct val="0"/>
              </a:spcBef>
              <a:buFont typeface="Monotype Sorts" pitchFamily="2" charset="2"/>
              <a:buNone/>
            </a:pPr>
            <a:r>
              <a:rPr lang="en-US" sz="2400" dirty="0" smtClean="0"/>
              <a:t>Branch</a:t>
            </a:r>
            <a:r>
              <a:rPr lang="en-US" sz="2400" dirty="0"/>
              <a:t>	</a:t>
            </a:r>
            <a:r>
              <a:rPr lang="en-US" sz="2400" dirty="0" smtClean="0"/>
              <a:t>                </a:t>
            </a:r>
            <a:r>
              <a:rPr lang="en-US" sz="2400" dirty="0" err="1" smtClean="0"/>
              <a:t>NPV</a:t>
            </a:r>
            <a:r>
              <a:rPr lang="en-US" sz="2400" baseline="-25000" dirty="0" err="1" smtClean="0"/>
              <a:t>i</a:t>
            </a:r>
            <a:endParaRPr lang="en-US" sz="2400" dirty="0" smtClean="0"/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 smtClean="0"/>
              <a:t>Branch 1 	 $  909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 smtClean="0"/>
              <a:t>Branch 2 	 $  652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 smtClean="0"/>
              <a:t>Branch 3 	 $  394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 smtClean="0"/>
              <a:t>Branch 4 	 $  374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 smtClean="0"/>
              <a:t>Branch 5 	 $  117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 smtClean="0"/>
              <a:t>Branch 6 	-$  141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 smtClean="0"/>
              <a:t>Branch 7 	-$  161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 smtClean="0"/>
              <a:t>Branch 8	-$  418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 smtClean="0"/>
              <a:t>Branch 9 	-$  676</a:t>
            </a:r>
            <a:endParaRPr lang="en-US" sz="2400" dirty="0"/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5029200" y="1905000"/>
            <a:ext cx="3810000" cy="3810000"/>
          </a:xfrm>
          <a:noFill/>
          <a:ln/>
        </p:spPr>
        <p:txBody>
          <a:bodyPr/>
          <a:lstStyle/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sz="2400" dirty="0"/>
              <a:t>P(1,2)      </a:t>
            </a:r>
            <a:r>
              <a:rPr lang="en-US" sz="2400" dirty="0" smtClean="0"/>
              <a:t>      </a:t>
            </a:r>
            <a:r>
              <a:rPr lang="en-US" sz="2400" dirty="0" err="1"/>
              <a:t>NPV</a:t>
            </a:r>
            <a:r>
              <a:rPr lang="en-US" sz="2400" baseline="-25000" dirty="0" err="1"/>
              <a:t>i</a:t>
            </a:r>
            <a:r>
              <a:rPr lang="en-US" sz="2400" baseline="-25000" dirty="0"/>
              <a:t> </a:t>
            </a:r>
            <a:r>
              <a:rPr lang="en-US" sz="2400" dirty="0" smtClean="0"/>
              <a:t> x P(1,2</a:t>
            </a:r>
            <a:r>
              <a:rPr lang="en-US" sz="2400" dirty="0"/>
              <a:t>) </a:t>
            </a:r>
          </a:p>
          <a:p>
            <a:pPr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  </a:t>
            </a:r>
            <a:r>
              <a:rPr lang="en-US" sz="2400" dirty="0" smtClean="0"/>
              <a:t>.10   </a:t>
            </a:r>
            <a:r>
              <a:rPr lang="en-US" sz="2400" dirty="0"/>
              <a:t>		 $  </a:t>
            </a:r>
            <a:r>
              <a:rPr lang="en-US" sz="2400" dirty="0" smtClean="0"/>
              <a:t>91</a:t>
            </a:r>
            <a:endParaRPr lang="en-US" sz="2400" dirty="0"/>
          </a:p>
          <a:p>
            <a:pPr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  .</a:t>
            </a:r>
            <a:r>
              <a:rPr lang="en-US" sz="2400" dirty="0" smtClean="0"/>
              <a:t>10   </a:t>
            </a:r>
            <a:r>
              <a:rPr lang="en-US" sz="2400" dirty="0"/>
              <a:t>		 </a:t>
            </a:r>
            <a:r>
              <a:rPr lang="en-US" sz="2400" dirty="0" smtClean="0"/>
              <a:t>$  65</a:t>
            </a:r>
            <a:endParaRPr lang="en-US" sz="2400" dirty="0"/>
          </a:p>
          <a:p>
            <a:pPr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  .</a:t>
            </a:r>
            <a:r>
              <a:rPr lang="en-US" sz="2400" dirty="0" smtClean="0"/>
              <a:t>05   </a:t>
            </a:r>
            <a:r>
              <a:rPr lang="en-US" sz="2400" dirty="0"/>
              <a:t>		 $  </a:t>
            </a:r>
            <a:r>
              <a:rPr lang="en-US" sz="2400" dirty="0" smtClean="0"/>
              <a:t>20</a:t>
            </a:r>
            <a:endParaRPr lang="en-US" sz="2400" dirty="0"/>
          </a:p>
          <a:p>
            <a:pPr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  </a:t>
            </a:r>
            <a:r>
              <a:rPr lang="en-US" sz="2400" dirty="0" smtClean="0"/>
              <a:t>.10   </a:t>
            </a:r>
            <a:r>
              <a:rPr lang="en-US" sz="2400" dirty="0"/>
              <a:t>		 $  </a:t>
            </a:r>
            <a:r>
              <a:rPr lang="en-US" sz="2400" dirty="0" smtClean="0"/>
              <a:t>37</a:t>
            </a:r>
            <a:endParaRPr lang="en-US" sz="2400" dirty="0"/>
          </a:p>
          <a:p>
            <a:pPr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  </a:t>
            </a:r>
            <a:r>
              <a:rPr lang="en-US" sz="2400" dirty="0" smtClean="0"/>
              <a:t>.30   </a:t>
            </a:r>
            <a:r>
              <a:rPr lang="en-US" sz="2400" dirty="0"/>
              <a:t>		 $  </a:t>
            </a:r>
            <a:r>
              <a:rPr lang="en-US" sz="2400" dirty="0" smtClean="0"/>
              <a:t>35</a:t>
            </a:r>
            <a:endParaRPr lang="en-US" sz="2400" dirty="0"/>
          </a:p>
          <a:p>
            <a:pPr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  .</a:t>
            </a:r>
            <a:r>
              <a:rPr lang="en-US" sz="2400" dirty="0" smtClean="0"/>
              <a:t>10   </a:t>
            </a:r>
            <a:r>
              <a:rPr lang="en-US" sz="2400" dirty="0"/>
              <a:t>		-$  </a:t>
            </a:r>
            <a:r>
              <a:rPr lang="en-US" sz="2400" dirty="0" smtClean="0"/>
              <a:t>14</a:t>
            </a:r>
            <a:endParaRPr lang="en-US" sz="2400" dirty="0"/>
          </a:p>
          <a:p>
            <a:pPr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  </a:t>
            </a:r>
            <a:r>
              <a:rPr lang="en-US" sz="2400" dirty="0" smtClean="0"/>
              <a:t>.05   </a:t>
            </a:r>
            <a:r>
              <a:rPr lang="en-US" sz="2400" dirty="0"/>
              <a:t>		-$  </a:t>
            </a:r>
            <a:r>
              <a:rPr lang="en-US" sz="2400" dirty="0" smtClean="0"/>
              <a:t>08</a:t>
            </a:r>
            <a:endParaRPr lang="en-US" sz="2400" dirty="0"/>
          </a:p>
          <a:p>
            <a:pPr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  .10   		</a:t>
            </a:r>
            <a:r>
              <a:rPr lang="en-US" sz="2400" dirty="0" smtClean="0"/>
              <a:t>-$</a:t>
            </a:r>
            <a:r>
              <a:rPr lang="en-US" sz="2400" dirty="0"/>
              <a:t> </a:t>
            </a:r>
            <a:r>
              <a:rPr lang="en-US" sz="2400" dirty="0" smtClean="0"/>
              <a:t> 42</a:t>
            </a:r>
            <a:endParaRPr lang="en-US" sz="2400" dirty="0"/>
          </a:p>
          <a:p>
            <a:pPr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  </a:t>
            </a:r>
            <a:r>
              <a:rPr lang="en-US" sz="2400" dirty="0" smtClean="0"/>
              <a:t>.10   </a:t>
            </a:r>
            <a:r>
              <a:rPr lang="en-US" sz="2400" dirty="0"/>
              <a:t>		</a:t>
            </a:r>
            <a:r>
              <a:rPr lang="en-US" sz="2400" dirty="0" smtClean="0"/>
              <a:t>-$</a:t>
            </a:r>
            <a:r>
              <a:rPr lang="en-US" sz="2400" dirty="0"/>
              <a:t> </a:t>
            </a:r>
            <a:r>
              <a:rPr lang="en-US" sz="2400" dirty="0" smtClean="0"/>
              <a:t> 68</a:t>
            </a:r>
            <a:endParaRPr lang="en-US" sz="2400" dirty="0"/>
          </a:p>
          <a:p>
            <a:pPr eaLnBrk="1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endParaRPr lang="en-US" sz="2400" dirty="0"/>
          </a:p>
        </p:txBody>
      </p:sp>
      <p:sp>
        <p:nvSpPr>
          <p:cNvPr id="27656" name="Line 8"/>
          <p:cNvSpPr>
            <a:spLocks noChangeShapeType="1"/>
          </p:cNvSpPr>
          <p:nvPr/>
        </p:nvSpPr>
        <p:spPr bwMode="auto">
          <a:xfrm>
            <a:off x="685800" y="2349910"/>
            <a:ext cx="792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7" name="Line 9"/>
          <p:cNvSpPr>
            <a:spLocks noChangeShapeType="1"/>
          </p:cNvSpPr>
          <p:nvPr/>
        </p:nvSpPr>
        <p:spPr bwMode="auto">
          <a:xfrm>
            <a:off x="685800" y="1905000"/>
            <a:ext cx="792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8" name="Line 10"/>
          <p:cNvSpPr>
            <a:spLocks noChangeShapeType="1"/>
          </p:cNvSpPr>
          <p:nvPr/>
        </p:nvSpPr>
        <p:spPr bwMode="auto">
          <a:xfrm>
            <a:off x="685800" y="5638800"/>
            <a:ext cx="792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9" name="Line 11"/>
          <p:cNvSpPr>
            <a:spLocks noChangeShapeType="1"/>
          </p:cNvSpPr>
          <p:nvPr/>
        </p:nvSpPr>
        <p:spPr bwMode="auto">
          <a:xfrm>
            <a:off x="685800" y="6186721"/>
            <a:ext cx="792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0" name="Line 12"/>
          <p:cNvSpPr>
            <a:spLocks noChangeShapeType="1"/>
          </p:cNvSpPr>
          <p:nvPr/>
        </p:nvSpPr>
        <p:spPr bwMode="auto">
          <a:xfrm flipV="1">
            <a:off x="685800" y="1904999"/>
            <a:ext cx="0" cy="4281721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1" name="Line 13"/>
          <p:cNvSpPr>
            <a:spLocks noChangeShapeType="1"/>
          </p:cNvSpPr>
          <p:nvPr/>
        </p:nvSpPr>
        <p:spPr bwMode="auto">
          <a:xfrm flipV="1">
            <a:off x="8610600" y="1905000"/>
            <a:ext cx="0" cy="4281721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2" name="Line 14"/>
          <p:cNvSpPr>
            <a:spLocks noChangeShapeType="1"/>
          </p:cNvSpPr>
          <p:nvPr/>
        </p:nvSpPr>
        <p:spPr bwMode="auto">
          <a:xfrm flipV="1">
            <a:off x="2286000" y="1905000"/>
            <a:ext cx="0" cy="38862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3" name="Line 15"/>
          <p:cNvSpPr>
            <a:spLocks noChangeShapeType="1"/>
          </p:cNvSpPr>
          <p:nvPr/>
        </p:nvSpPr>
        <p:spPr bwMode="auto">
          <a:xfrm flipV="1">
            <a:off x="4724400" y="1905000"/>
            <a:ext cx="0" cy="38862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4" name="Line 16"/>
          <p:cNvSpPr>
            <a:spLocks noChangeShapeType="1"/>
          </p:cNvSpPr>
          <p:nvPr/>
        </p:nvSpPr>
        <p:spPr bwMode="auto">
          <a:xfrm flipV="1">
            <a:off x="6477000" y="1905000"/>
            <a:ext cx="0" cy="38862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5" name="Line 17"/>
          <p:cNvSpPr>
            <a:spLocks noChangeShapeType="1"/>
          </p:cNvSpPr>
          <p:nvPr/>
        </p:nvSpPr>
        <p:spPr bwMode="auto">
          <a:xfrm>
            <a:off x="3810000" y="958645"/>
            <a:ext cx="11430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5" name="Rectangle 7"/>
          <p:cNvSpPr>
            <a:spLocks noChangeArrowheads="1"/>
          </p:cNvSpPr>
          <p:nvPr/>
        </p:nvSpPr>
        <p:spPr bwMode="auto">
          <a:xfrm>
            <a:off x="3408149" y="5668524"/>
            <a:ext cx="5202451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 smtClean="0"/>
              <a:t>Weighted Average =  $     116=NPV</a:t>
            </a:r>
            <a:endParaRPr lang="en-US" sz="2800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7824239" y="5791200"/>
            <a:ext cx="50592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006138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8305800" cy="16764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Calculating the Variance of the Net Present Value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3287713" y="1905000"/>
            <a:ext cx="5715000" cy="4800599"/>
          </a:xfrm>
          <a:noFill/>
          <a:ln/>
        </p:spPr>
        <p:txBody>
          <a:bodyPr>
            <a:normAutofit/>
          </a:bodyPr>
          <a:lstStyle/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dirty="0"/>
              <a:t>P(1,2)         </a:t>
            </a:r>
            <a:r>
              <a:rPr lang="en-US" dirty="0" smtClean="0"/>
              <a:t>(</a:t>
            </a:r>
            <a:r>
              <a:rPr lang="en-US" dirty="0" err="1"/>
              <a:t>NPV</a:t>
            </a:r>
            <a:r>
              <a:rPr lang="en-US" baseline="-25000" dirty="0" err="1"/>
              <a:t>i</a:t>
            </a:r>
            <a:r>
              <a:rPr lang="en-US" baseline="-25000" dirty="0"/>
              <a:t>  </a:t>
            </a:r>
            <a:r>
              <a:rPr lang="en-US" dirty="0"/>
              <a:t>- NPV )</a:t>
            </a:r>
            <a:r>
              <a:rPr lang="en-US" baseline="30000" dirty="0"/>
              <a:t>2</a:t>
            </a:r>
            <a:r>
              <a:rPr lang="en-US" dirty="0"/>
              <a:t>[P(1,2)]</a:t>
            </a:r>
          </a:p>
          <a:p>
            <a:pPr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500" dirty="0"/>
              <a:t>  </a:t>
            </a:r>
            <a:r>
              <a:rPr lang="en-US" sz="2500" dirty="0" smtClean="0"/>
              <a:t>.10   </a:t>
            </a:r>
            <a:r>
              <a:rPr lang="en-US" sz="2500" dirty="0"/>
              <a:t>		     </a:t>
            </a:r>
            <a:r>
              <a:rPr lang="en-US" sz="2500" dirty="0" smtClean="0"/>
              <a:t> $ 62,885</a:t>
            </a:r>
            <a:endParaRPr lang="en-US" sz="2500" dirty="0"/>
          </a:p>
          <a:p>
            <a:pPr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500" dirty="0"/>
              <a:t>  .</a:t>
            </a:r>
            <a:r>
              <a:rPr lang="en-US" sz="2500" dirty="0" smtClean="0"/>
              <a:t>10   </a:t>
            </a:r>
            <a:r>
              <a:rPr lang="en-US" sz="2500" dirty="0"/>
              <a:t>		     </a:t>
            </a:r>
            <a:r>
              <a:rPr lang="en-US" sz="2500" dirty="0" smtClean="0"/>
              <a:t> $ 28,730</a:t>
            </a:r>
            <a:endParaRPr lang="en-US" sz="2500" dirty="0"/>
          </a:p>
          <a:p>
            <a:pPr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500" dirty="0"/>
              <a:t>  .</a:t>
            </a:r>
            <a:r>
              <a:rPr lang="en-US" sz="2500" dirty="0" smtClean="0"/>
              <a:t>05   </a:t>
            </a:r>
            <a:r>
              <a:rPr lang="en-US" sz="2500" dirty="0"/>
              <a:t>		    </a:t>
            </a:r>
            <a:r>
              <a:rPr lang="en-US" sz="2500" dirty="0" smtClean="0"/>
              <a:t>  </a:t>
            </a:r>
            <a:r>
              <a:rPr lang="en-US" sz="2500" dirty="0"/>
              <a:t>$  </a:t>
            </a:r>
            <a:r>
              <a:rPr lang="en-US" sz="2500" dirty="0" smtClean="0"/>
              <a:t> 3,864</a:t>
            </a:r>
            <a:endParaRPr lang="en-US" sz="2500" dirty="0"/>
          </a:p>
          <a:p>
            <a:pPr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500" dirty="0"/>
              <a:t>  </a:t>
            </a:r>
            <a:r>
              <a:rPr lang="en-US" sz="2500" dirty="0" smtClean="0"/>
              <a:t>.10   </a:t>
            </a:r>
            <a:r>
              <a:rPr lang="en-US" sz="2500" dirty="0"/>
              <a:t>		    </a:t>
            </a:r>
            <a:r>
              <a:rPr lang="en-US" sz="2500" dirty="0" smtClean="0"/>
              <a:t>  </a:t>
            </a:r>
            <a:r>
              <a:rPr lang="en-US" sz="2500" dirty="0"/>
              <a:t>$ </a:t>
            </a:r>
            <a:r>
              <a:rPr lang="en-US" sz="2500" dirty="0" smtClean="0"/>
              <a:t>  6,656</a:t>
            </a:r>
            <a:endParaRPr lang="en-US" sz="2500" dirty="0"/>
          </a:p>
          <a:p>
            <a:pPr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500" dirty="0"/>
              <a:t>  </a:t>
            </a:r>
            <a:r>
              <a:rPr lang="en-US" sz="2500" dirty="0" smtClean="0"/>
              <a:t>.30   </a:t>
            </a:r>
            <a:r>
              <a:rPr lang="en-US" sz="2500" dirty="0"/>
              <a:t>		    </a:t>
            </a:r>
            <a:r>
              <a:rPr lang="en-US" sz="2500" dirty="0" smtClean="0"/>
              <a:t>  </a:t>
            </a:r>
            <a:r>
              <a:rPr lang="en-US" sz="2500" dirty="0"/>
              <a:t>$   </a:t>
            </a:r>
            <a:r>
              <a:rPr lang="en-US" sz="2500" dirty="0" smtClean="0"/>
              <a:t>   0.30</a:t>
            </a:r>
            <a:endParaRPr lang="en-US" sz="2500" dirty="0"/>
          </a:p>
          <a:p>
            <a:pPr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500" dirty="0"/>
              <a:t>  .</a:t>
            </a:r>
            <a:r>
              <a:rPr lang="en-US" sz="2500" dirty="0" smtClean="0"/>
              <a:t>10   </a:t>
            </a:r>
            <a:r>
              <a:rPr lang="en-US" sz="2500" dirty="0"/>
              <a:t>		    </a:t>
            </a:r>
            <a:r>
              <a:rPr lang="en-US" sz="2500" dirty="0" smtClean="0"/>
              <a:t>  </a:t>
            </a:r>
            <a:r>
              <a:rPr lang="en-US" sz="2500" dirty="0"/>
              <a:t>$    </a:t>
            </a:r>
            <a:r>
              <a:rPr lang="en-US" sz="2500" dirty="0" smtClean="0"/>
              <a:t>6,605</a:t>
            </a:r>
            <a:endParaRPr lang="en-US" sz="2500" dirty="0"/>
          </a:p>
          <a:p>
            <a:pPr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500" dirty="0"/>
              <a:t>  .</a:t>
            </a:r>
            <a:r>
              <a:rPr lang="en-US" sz="2500" dirty="0" smtClean="0"/>
              <a:t>05   </a:t>
            </a:r>
            <a:r>
              <a:rPr lang="en-US" sz="2500" dirty="0"/>
              <a:t>		    </a:t>
            </a:r>
            <a:r>
              <a:rPr lang="en-US" sz="2500" dirty="0" smtClean="0"/>
              <a:t>  </a:t>
            </a:r>
            <a:r>
              <a:rPr lang="en-US" sz="2500" dirty="0"/>
              <a:t>$  </a:t>
            </a:r>
            <a:r>
              <a:rPr lang="en-US" sz="2500" dirty="0" smtClean="0"/>
              <a:t>  3,836</a:t>
            </a:r>
            <a:endParaRPr lang="en-US" sz="2500" dirty="0"/>
          </a:p>
          <a:p>
            <a:pPr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500" dirty="0"/>
              <a:t>  .10   		    </a:t>
            </a:r>
            <a:r>
              <a:rPr lang="en-US" sz="2500" dirty="0" smtClean="0"/>
              <a:t>  </a:t>
            </a:r>
            <a:r>
              <a:rPr lang="en-US" sz="2500" dirty="0"/>
              <a:t>$ </a:t>
            </a:r>
            <a:r>
              <a:rPr lang="en-US" sz="2500" dirty="0" smtClean="0"/>
              <a:t> 28,516</a:t>
            </a:r>
            <a:endParaRPr lang="en-US" sz="2500" dirty="0"/>
          </a:p>
          <a:p>
            <a:pPr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500" dirty="0"/>
              <a:t>  </a:t>
            </a:r>
            <a:r>
              <a:rPr lang="en-US" sz="2500" dirty="0" smtClean="0"/>
              <a:t>.10   </a:t>
            </a:r>
            <a:r>
              <a:rPr lang="en-US" sz="2500" dirty="0"/>
              <a:t>		    </a:t>
            </a:r>
            <a:r>
              <a:rPr lang="en-US" sz="2500" dirty="0" smtClean="0"/>
              <a:t>  </a:t>
            </a:r>
            <a:r>
              <a:rPr lang="en-US" sz="2500" dirty="0"/>
              <a:t>$  </a:t>
            </a:r>
            <a:r>
              <a:rPr lang="en-US" sz="2500" dirty="0" smtClean="0"/>
              <a:t>62,726</a:t>
            </a:r>
            <a:endParaRPr lang="en-US" sz="2500" dirty="0"/>
          </a:p>
          <a:p>
            <a:pPr eaLnBrk="1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endParaRPr lang="en-US" sz="2400" dirty="0"/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4006902" y="5853112"/>
            <a:ext cx="3147529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/>
              <a:t>Variance = </a:t>
            </a:r>
            <a:r>
              <a:rPr lang="en-US" sz="2800" dirty="0" smtClean="0"/>
              <a:t>$203,819</a:t>
            </a:r>
            <a:endParaRPr lang="en-US" sz="2800" dirty="0"/>
          </a:p>
        </p:txBody>
      </p:sp>
      <p:sp>
        <p:nvSpPr>
          <p:cNvPr id="28680" name="Line 8"/>
          <p:cNvSpPr>
            <a:spLocks noChangeShapeType="1"/>
          </p:cNvSpPr>
          <p:nvPr/>
        </p:nvSpPr>
        <p:spPr bwMode="auto">
          <a:xfrm>
            <a:off x="685800" y="2362200"/>
            <a:ext cx="792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1" name="Line 9"/>
          <p:cNvSpPr>
            <a:spLocks noChangeShapeType="1"/>
          </p:cNvSpPr>
          <p:nvPr/>
        </p:nvSpPr>
        <p:spPr bwMode="auto">
          <a:xfrm>
            <a:off x="685800" y="1905000"/>
            <a:ext cx="792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2" name="Line 10"/>
          <p:cNvSpPr>
            <a:spLocks noChangeShapeType="1"/>
          </p:cNvSpPr>
          <p:nvPr/>
        </p:nvSpPr>
        <p:spPr bwMode="auto">
          <a:xfrm>
            <a:off x="685800" y="5791200"/>
            <a:ext cx="792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3" name="Line 11"/>
          <p:cNvSpPr>
            <a:spLocks noChangeShapeType="1"/>
          </p:cNvSpPr>
          <p:nvPr/>
        </p:nvSpPr>
        <p:spPr bwMode="auto">
          <a:xfrm>
            <a:off x="685800" y="6324600"/>
            <a:ext cx="792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4" name="Line 12"/>
          <p:cNvSpPr>
            <a:spLocks noChangeShapeType="1"/>
          </p:cNvSpPr>
          <p:nvPr/>
        </p:nvSpPr>
        <p:spPr bwMode="auto">
          <a:xfrm flipV="1">
            <a:off x="685800" y="1905000"/>
            <a:ext cx="0" cy="44196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5" name="Line 13"/>
          <p:cNvSpPr>
            <a:spLocks noChangeShapeType="1"/>
          </p:cNvSpPr>
          <p:nvPr/>
        </p:nvSpPr>
        <p:spPr bwMode="auto">
          <a:xfrm flipV="1">
            <a:off x="8610600" y="1905000"/>
            <a:ext cx="0" cy="44196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6" name="Line 14"/>
          <p:cNvSpPr>
            <a:spLocks noChangeShapeType="1"/>
          </p:cNvSpPr>
          <p:nvPr/>
        </p:nvSpPr>
        <p:spPr bwMode="auto">
          <a:xfrm flipV="1">
            <a:off x="2743200" y="1905000"/>
            <a:ext cx="0" cy="38862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7" name="Line 15"/>
          <p:cNvSpPr>
            <a:spLocks noChangeShapeType="1"/>
          </p:cNvSpPr>
          <p:nvPr/>
        </p:nvSpPr>
        <p:spPr bwMode="auto">
          <a:xfrm flipV="1">
            <a:off x="4724400" y="1905000"/>
            <a:ext cx="0" cy="38862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8" name="Line 16"/>
          <p:cNvSpPr>
            <a:spLocks noChangeShapeType="1"/>
          </p:cNvSpPr>
          <p:nvPr/>
        </p:nvSpPr>
        <p:spPr bwMode="auto">
          <a:xfrm>
            <a:off x="6086376" y="2004142"/>
            <a:ext cx="609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2286000" cy="4620035"/>
          </a:xfrm>
        </p:spPr>
        <p:txBody>
          <a:bodyPr>
            <a:normAutofit/>
          </a:bodyPr>
          <a:lstStyle/>
          <a:p>
            <a:pPr marL="0" indent="0">
              <a:spcBef>
                <a:spcPct val="0"/>
              </a:spcBef>
              <a:buFont typeface="Monotype Sorts" pitchFamily="2" charset="2"/>
              <a:buNone/>
            </a:pPr>
            <a:endParaRPr lang="en-US" dirty="0" smtClean="0"/>
          </a:p>
          <a:p>
            <a:pPr marL="0" indent="0">
              <a:spcBef>
                <a:spcPct val="0"/>
              </a:spcBef>
              <a:buFont typeface="Monotype Sorts" pitchFamily="2" charset="2"/>
              <a:buNone/>
            </a:pPr>
            <a:r>
              <a:rPr lang="en-US" dirty="0" smtClean="0"/>
              <a:t>      </a:t>
            </a:r>
            <a:r>
              <a:rPr lang="en-US" sz="3200" dirty="0" err="1" smtClean="0"/>
              <a:t>NPV</a:t>
            </a:r>
            <a:r>
              <a:rPr lang="en-US" sz="3200" baseline="-25000" dirty="0" err="1" smtClean="0"/>
              <a:t>i</a:t>
            </a:r>
            <a:endParaRPr lang="en-US" sz="3200" dirty="0"/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 smtClean="0"/>
              <a:t>     </a:t>
            </a:r>
            <a:r>
              <a:rPr lang="en-US" sz="2500" dirty="0"/>
              <a:t>$  </a:t>
            </a:r>
            <a:r>
              <a:rPr lang="en-US" sz="2500" dirty="0" smtClean="0"/>
              <a:t>909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500" dirty="0" smtClean="0"/>
              <a:t>     $  </a:t>
            </a:r>
            <a:r>
              <a:rPr lang="en-US" sz="2500" dirty="0"/>
              <a:t>652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500" dirty="0" smtClean="0"/>
              <a:t>     </a:t>
            </a:r>
            <a:r>
              <a:rPr lang="en-US" sz="2500" dirty="0"/>
              <a:t>$  394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500" dirty="0" smtClean="0"/>
              <a:t>     </a:t>
            </a:r>
            <a:r>
              <a:rPr lang="en-US" sz="2500" dirty="0"/>
              <a:t>$  374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500" dirty="0"/>
              <a:t> </a:t>
            </a:r>
            <a:r>
              <a:rPr lang="en-US" sz="2500" dirty="0" smtClean="0"/>
              <a:t>    </a:t>
            </a:r>
            <a:r>
              <a:rPr lang="en-US" sz="2500" dirty="0"/>
              <a:t>$  117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500" dirty="0"/>
              <a:t> </a:t>
            </a:r>
            <a:r>
              <a:rPr lang="en-US" sz="2500" dirty="0" smtClean="0"/>
              <a:t>   -$  </a:t>
            </a:r>
            <a:r>
              <a:rPr lang="en-US" sz="2500" dirty="0"/>
              <a:t>141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500" dirty="0" smtClean="0"/>
              <a:t>    -$  161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500" dirty="0"/>
              <a:t> </a:t>
            </a:r>
            <a:r>
              <a:rPr lang="en-US" sz="2500" dirty="0" smtClean="0"/>
              <a:t>   -$  </a:t>
            </a:r>
            <a:r>
              <a:rPr lang="en-US" sz="2500" dirty="0"/>
              <a:t>418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500" dirty="0" smtClean="0"/>
              <a:t>    -$  </a:t>
            </a:r>
            <a:r>
              <a:rPr lang="en-US" sz="2500" dirty="0"/>
              <a:t>676</a:t>
            </a:r>
          </a:p>
        </p:txBody>
      </p:sp>
    </p:spTree>
    <p:extLst>
      <p:ext uri="{BB962C8B-B14F-4D97-AF65-F5344CB8AC3E}">
        <p14:creationId xmlns:p14="http://schemas.microsoft.com/office/powerpoint/2010/main" xmlns="" val="16804389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76200"/>
            <a:ext cx="7848600" cy="16764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Summary of the Decision </a:t>
            </a:r>
            <a:r>
              <a:rPr lang="en-US" sz="3600" b="1" dirty="0" smtClean="0"/>
              <a:t>Tree Analysis</a:t>
            </a:r>
            <a:endParaRPr lang="en-US" sz="3600" b="1" dirty="0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001000" cy="4343400"/>
          </a:xfrm>
          <a:noFill/>
          <a:ln/>
        </p:spPr>
        <p:txBody>
          <a:bodyPr>
            <a:normAutofit/>
          </a:bodyPr>
          <a:lstStyle/>
          <a:p>
            <a:pPr marL="0" indent="0">
              <a:spcBef>
                <a:spcPct val="75000"/>
              </a:spcBef>
              <a:spcAft>
                <a:spcPct val="35000"/>
              </a:spcAft>
              <a:buFont typeface="Monotype Sorts" pitchFamily="2" charset="2"/>
              <a:buNone/>
            </a:pPr>
            <a:r>
              <a:rPr lang="en-US" dirty="0"/>
              <a:t>The standard deviation </a:t>
            </a:r>
            <a:r>
              <a:rPr lang="en-US" dirty="0" smtClean="0"/>
              <a:t>	= SQRT($20,3819) 					= $451</a:t>
            </a:r>
            <a:endParaRPr lang="en-US" dirty="0"/>
          </a:p>
          <a:p>
            <a:pPr marL="0" indent="0">
              <a:spcBef>
                <a:spcPct val="50000"/>
              </a:spcBef>
              <a:spcAft>
                <a:spcPct val="35000"/>
              </a:spcAft>
              <a:buFont typeface="Monotype Sorts" pitchFamily="2" charset="2"/>
              <a:buNone/>
            </a:pPr>
            <a:r>
              <a:rPr lang="en-US" dirty="0"/>
              <a:t>The expected </a:t>
            </a:r>
            <a:r>
              <a:rPr lang="en-US" dirty="0" smtClean="0"/>
              <a:t>NPV		= $ 116</a:t>
            </a:r>
            <a:endParaRPr lang="en-US" dirty="0"/>
          </a:p>
          <a:p>
            <a:pPr marL="0" indent="0">
              <a:spcBef>
                <a:spcPct val="3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dirty="0"/>
              <a:t>       </a:t>
            </a:r>
          </a:p>
        </p:txBody>
      </p:sp>
    </p:spTree>
    <p:extLst>
      <p:ext uri="{BB962C8B-B14F-4D97-AF65-F5344CB8AC3E}">
        <p14:creationId xmlns:p14="http://schemas.microsoft.com/office/powerpoint/2010/main" xmlns="" val="41114643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dirty="0" smtClean="0"/>
              <a:t>Summary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n-US" dirty="0" smtClean="0"/>
              <a:t>We covered following topics in today’s lecture;</a:t>
            </a:r>
          </a:p>
          <a:p>
            <a:pPr marL="0" indent="0">
              <a:lnSpc>
                <a:spcPct val="80000"/>
              </a:lnSpc>
              <a:buNone/>
            </a:pPr>
            <a:endParaRPr lang="en-US" dirty="0" smtClean="0"/>
          </a:p>
          <a:p>
            <a:pPr marL="685800" indent="-685800">
              <a:lnSpc>
                <a:spcPct val="80000"/>
              </a:lnSpc>
            </a:pPr>
            <a:r>
              <a:rPr lang="en-US" sz="2800" dirty="0" smtClean="0"/>
              <a:t>Define </a:t>
            </a:r>
            <a:r>
              <a:rPr lang="en-US" sz="2800" dirty="0"/>
              <a:t>the "riskiness" of a capital investment project. </a:t>
            </a:r>
          </a:p>
          <a:p>
            <a:pPr marL="685800" indent="-685800">
              <a:lnSpc>
                <a:spcPct val="80000"/>
              </a:lnSpc>
            </a:pPr>
            <a:r>
              <a:rPr lang="en-US" sz="2800" dirty="0"/>
              <a:t>Understand how cash-flow riskiness for a particular period is measured, including the concepts of expected value, standard deviation, and coefficient of variation.</a:t>
            </a:r>
          </a:p>
          <a:p>
            <a:pPr marL="685800" indent="-685800">
              <a:lnSpc>
                <a:spcPct val="80000"/>
              </a:lnSpc>
            </a:pPr>
            <a:r>
              <a:rPr lang="en-US" sz="2800" dirty="0"/>
              <a:t>Describe methods for assessing total project risk, including a probability </a:t>
            </a:r>
            <a:r>
              <a:rPr lang="en-US" sz="2800" dirty="0" smtClean="0"/>
              <a:t>approach. </a:t>
            </a: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3979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</TotalTime>
  <Words>1475</Words>
  <Application>Microsoft Office PowerPoint</Application>
  <PresentationFormat>On-screen Show (4:3)</PresentationFormat>
  <Paragraphs>329</Paragraphs>
  <Slides>31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Summary of Previous Lecture</vt:lpstr>
      <vt:lpstr>Chapter 14 (I)</vt:lpstr>
      <vt:lpstr>Learning Outcomes</vt:lpstr>
      <vt:lpstr>Risk and Managerial (Real) Options in Capital Budgeting</vt:lpstr>
      <vt:lpstr>Expectation and Measurement of Dispersion</vt:lpstr>
      <vt:lpstr>Coefficient of Variation (CV)</vt:lpstr>
      <vt:lpstr>Discrete and Continuous Distribution</vt:lpstr>
      <vt:lpstr>An Illustration of Total Risk  (Discrete Distribution)</vt:lpstr>
      <vt:lpstr>Probability Distribution of Year 1 Cash Flows</vt:lpstr>
      <vt:lpstr>Expected Value of Year 1 Cash Flows (Proposal A)</vt:lpstr>
      <vt:lpstr>Variance of Year 1 Cash Flows (Proposal A)</vt:lpstr>
      <vt:lpstr>Variance of Year 1 Cash Flows (Proposal A)</vt:lpstr>
      <vt:lpstr>Summary of Proposal A</vt:lpstr>
      <vt:lpstr>An Illustration of Total Risk  (Discrete Distribution)</vt:lpstr>
      <vt:lpstr>Probability Distribution of Year 1 Cash Flows</vt:lpstr>
      <vt:lpstr>Expected Value of Year 1 Cash Flows (Proposal B)</vt:lpstr>
      <vt:lpstr>Variance of Year 1 Cash Flows (Proposal B)</vt:lpstr>
      <vt:lpstr>Variance of Year 1 Cash Flows (Proposal B)</vt:lpstr>
      <vt:lpstr>Summary of Proposal B</vt:lpstr>
      <vt:lpstr>Total Project Risk</vt:lpstr>
      <vt:lpstr>Probability Tree Approach</vt:lpstr>
      <vt:lpstr>Probability Tree Approach</vt:lpstr>
      <vt:lpstr>Probability Tree Approach</vt:lpstr>
      <vt:lpstr>Probability Tree Approach</vt:lpstr>
      <vt:lpstr>Joint Probabilities [P(1,2)]</vt:lpstr>
      <vt:lpstr>Project NPV Based on Probability Tree Usage</vt:lpstr>
      <vt:lpstr>NPV for Each Cash-Flow Stream at 8% Risk-Free Rate</vt:lpstr>
      <vt:lpstr>Calculating the Expected Net Present Value (NPV)</vt:lpstr>
      <vt:lpstr>Calculating the Variance of the Net Present Value</vt:lpstr>
      <vt:lpstr>Summary of the Decision Tree Analysis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Muhammad Azhar Khan</dc:creator>
  <cp:lastModifiedBy>NTS</cp:lastModifiedBy>
  <cp:revision>32</cp:revision>
  <dcterms:created xsi:type="dcterms:W3CDTF">2012-11-17T13:42:47Z</dcterms:created>
  <dcterms:modified xsi:type="dcterms:W3CDTF">2012-11-22T07:34:40Z</dcterms:modified>
</cp:coreProperties>
</file>