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17" r:id="rId2"/>
    <p:sldId id="257" r:id="rId3"/>
    <p:sldId id="258" r:id="rId4"/>
    <p:sldId id="294" r:id="rId5"/>
    <p:sldId id="295" r:id="rId6"/>
    <p:sldId id="300" r:id="rId7"/>
    <p:sldId id="301" r:id="rId8"/>
    <p:sldId id="306" r:id="rId9"/>
    <p:sldId id="307" r:id="rId10"/>
    <p:sldId id="312" r:id="rId11"/>
    <p:sldId id="313" r:id="rId12"/>
    <p:sldId id="314" r:id="rId13"/>
    <p:sldId id="315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1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256BC-454D-439F-BCC3-963F346B7505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48C11-C48A-45B5-97FC-8722EFDFE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9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28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6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5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397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6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0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16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376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3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2DA5F-F0AD-402A-B9A1-3DE900456761}" type="datetimeFigureOut">
              <a:rPr lang="en-US" smtClean="0"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9E8CA-B149-4693-9313-990383D30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31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We covered the following topics;</a:t>
            </a:r>
          </a:p>
          <a:p>
            <a:pPr marL="685800" indent="-685800">
              <a:lnSpc>
                <a:spcPct val="80000"/>
              </a:lnSpc>
            </a:pPr>
            <a:r>
              <a:rPr lang="en-US" dirty="0"/>
              <a:t>Understand why ranking project proposals on the basis of IRR, NPV, and PI methods “may” lead to conflicts in ranking. </a:t>
            </a:r>
          </a:p>
          <a:p>
            <a:pPr marL="685800" indent="-685800">
              <a:lnSpc>
                <a:spcPct val="80000"/>
              </a:lnSpc>
            </a:pPr>
            <a:r>
              <a:rPr lang="en-US" dirty="0"/>
              <a:t>Describe the situations where ranking projects may be necessary and justify when to use either IRR, NPV, or PI rankings.</a:t>
            </a:r>
          </a:p>
          <a:p>
            <a:pPr marL="685800" indent="-685800">
              <a:lnSpc>
                <a:spcPct val="80000"/>
              </a:lnSpc>
            </a:pPr>
            <a:r>
              <a:rPr lang="en-US" dirty="0"/>
              <a:t>Understand how “sensitivity analysis” allows us to challenge the single-point input estimates used in traditional capital budgeting analysis.</a:t>
            </a:r>
          </a:p>
          <a:p>
            <a:pPr marL="685800" indent="-685800">
              <a:lnSpc>
                <a:spcPct val="80000"/>
              </a:lnSpc>
            </a:pPr>
            <a:r>
              <a:rPr lang="en-US" dirty="0"/>
              <a:t>Explain the role and process of project monitoring, including “progress reviews” and “post-completion audits.”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99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1430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13 (III)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514600"/>
            <a:ext cx="7696200" cy="2133600"/>
          </a:xfrm>
          <a:noFill/>
          <a:ln/>
          <a:effectLst/>
        </p:spPr>
        <p:txBody>
          <a:bodyPr>
            <a:normAutofit/>
          </a:bodyPr>
          <a:lstStyle/>
          <a:p>
            <a:pPr marL="342900" indent="-342900"/>
            <a:r>
              <a:rPr lang="en-US" sz="6000" b="1" dirty="0">
                <a:solidFill>
                  <a:schemeClr val="tx1"/>
                </a:solidFill>
              </a:rPr>
              <a:t>Capital Budgeting Techniques</a:t>
            </a:r>
          </a:p>
        </p:txBody>
      </p:sp>
    </p:spTree>
    <p:extLst>
      <p:ext uri="{BB962C8B-B14F-4D97-AF65-F5344CB8AC3E}">
        <p14:creationId xmlns:p14="http://schemas.microsoft.com/office/powerpoint/2010/main" val="23237590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304800" y="19665"/>
            <a:ext cx="8077200" cy="127635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Outcomes</a:t>
            </a:r>
            <a:endParaRPr lang="en-US" sz="4000" b="1" dirty="0"/>
          </a:p>
        </p:txBody>
      </p:sp>
      <p:sp>
        <p:nvSpPr>
          <p:cNvPr id="69635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382000" cy="55626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b="1" dirty="0"/>
              <a:t>After studying Chapter 13, you should be able to:</a:t>
            </a:r>
            <a:endParaRPr lang="en-US" sz="2000" dirty="0" smtClean="0"/>
          </a:p>
          <a:p>
            <a:pPr marL="685800" indent="-685800">
              <a:lnSpc>
                <a:spcPct val="80000"/>
              </a:lnSpc>
            </a:pPr>
            <a:r>
              <a:rPr lang="en-US" sz="2000" dirty="0" smtClean="0"/>
              <a:t>Understand </a:t>
            </a:r>
            <a:r>
              <a:rPr lang="en-US" sz="2000" dirty="0"/>
              <a:t>the payback period (PBP) method of project evaluation and selection, including its: (a) calculation; (b) acceptance criterion; (c) advantages and disadvantages; and (d) focus on liquidity rather than profitability.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Understand the three major discounted cash flow (DCF) methods of project evaluation and selection – internal rate of return (IRR), net present value (NPV), and profitability index (PI).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Explain the calculation, acceptance criterion, and advantages (over the PBP method) for each of the three major DCF methods. 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Define, construct, and interpret a graph called an “NPV profile.”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Understand why ranking project proposals on the basis of IRR, NPV, and PI methods “may” lead to conflicts in ranking. 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Describe the situations where ranking projects may be necessary and justify when to use either IRR, NPV, or PI rankings.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Understand how “sensitivity analysis” allows us to challenge the single-point input estimates used in traditional capital budgeting analysis.</a:t>
            </a:r>
          </a:p>
          <a:p>
            <a:pPr marL="685800" indent="-685800">
              <a:lnSpc>
                <a:spcPct val="80000"/>
              </a:lnSpc>
            </a:pPr>
            <a:r>
              <a:rPr lang="en-US" sz="2000" dirty="0"/>
              <a:t>Explain the role and process of project monitoring, including “progress reviews” and “post-completion audits.” </a:t>
            </a:r>
          </a:p>
        </p:txBody>
      </p:sp>
    </p:spTree>
    <p:extLst>
      <p:ext uri="{BB962C8B-B14F-4D97-AF65-F5344CB8AC3E}">
        <p14:creationId xmlns:p14="http://schemas.microsoft.com/office/powerpoint/2010/main" val="196457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295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Other Project Relationships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3962400"/>
            <a:ext cx="7620000" cy="2209800"/>
          </a:xfrm>
          <a:noFill/>
          <a:ln/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u="sng" dirty="0"/>
              <a:t>Mutually Exclusive</a:t>
            </a:r>
            <a:r>
              <a:rPr lang="en-US" sz="3200" dirty="0"/>
              <a:t> </a:t>
            </a:r>
            <a:r>
              <a:rPr lang="en-US" sz="3200" dirty="0" smtClean="0"/>
              <a:t> - </a:t>
            </a:r>
            <a:r>
              <a:rPr lang="en-US" sz="3200" dirty="0"/>
              <a:t>A project whose acceptance precludes the acceptance of one or more alternative projects. </a:t>
            </a:r>
            <a:r>
              <a:rPr lang="en-US" dirty="0" smtClean="0"/>
              <a:t>For example if the firm is considering purchasing a truck from two available options.</a:t>
            </a:r>
            <a:endParaRPr lang="en-US" sz="3200" dirty="0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762000" y="1219200"/>
            <a:ext cx="7467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</a:pPr>
            <a:r>
              <a:rPr lang="en-US" sz="3200" u="sng" dirty="0"/>
              <a:t>Dependent</a:t>
            </a:r>
            <a:r>
              <a:rPr lang="en-US" sz="3200" dirty="0"/>
              <a:t> </a:t>
            </a:r>
            <a:r>
              <a:rPr lang="en-US" sz="3200" dirty="0" smtClean="0"/>
              <a:t>(or Contingent) - </a:t>
            </a:r>
            <a:r>
              <a:rPr lang="en-US" sz="3200" dirty="0"/>
              <a:t>A project whose acceptance depends on the acceptance of one or more other projects</a:t>
            </a:r>
            <a:r>
              <a:rPr lang="en-US" sz="3200" dirty="0" smtClean="0"/>
              <a:t>. For example, construction of new building for the new machinery to be installed.</a:t>
            </a:r>
          </a:p>
        </p:txBody>
      </p:sp>
    </p:spTree>
    <p:extLst>
      <p:ext uri="{BB962C8B-B14F-4D97-AF65-F5344CB8AC3E}">
        <p14:creationId xmlns:p14="http://schemas.microsoft.com/office/powerpoint/2010/main" val="56131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82000" cy="15240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Ranking Problems</a:t>
            </a:r>
            <a:endParaRPr lang="en-US" sz="4000" b="1" dirty="0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581400"/>
            <a:ext cx="8382000" cy="27432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574675" lvl="3" indent="0">
              <a:buFont typeface="Monotype Sorts" pitchFamily="2" charset="2"/>
              <a:buNone/>
            </a:pPr>
            <a:r>
              <a:rPr lang="en-US" sz="3200" dirty="0"/>
              <a:t>A.  Scale of Investment</a:t>
            </a:r>
          </a:p>
          <a:p>
            <a:pPr marL="574675" lvl="3" indent="0">
              <a:buFont typeface="Monotype Sorts" pitchFamily="2" charset="2"/>
              <a:buNone/>
            </a:pPr>
            <a:r>
              <a:rPr lang="en-US" sz="3200" dirty="0"/>
              <a:t>B.  Cash-flow Pattern</a:t>
            </a:r>
          </a:p>
          <a:p>
            <a:pPr marL="574675" lvl="3" indent="0">
              <a:buFont typeface="Monotype Sorts" pitchFamily="2" charset="2"/>
              <a:buNone/>
            </a:pPr>
            <a:r>
              <a:rPr lang="en-US" sz="3200" dirty="0"/>
              <a:t>C.  Project Life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524000"/>
            <a:ext cx="7848600" cy="1981200"/>
          </a:xfrm>
          <a:noFill/>
          <a:ln/>
        </p:spPr>
        <p:txBody>
          <a:bodyPr>
            <a:noAutofit/>
          </a:bodyPr>
          <a:lstStyle/>
          <a:p>
            <a:pPr marL="0" lvl="1" indent="0">
              <a:buFont typeface="Monotype Sorts" pitchFamily="2" charset="2"/>
              <a:buNone/>
            </a:pPr>
            <a:r>
              <a:rPr lang="en-US" sz="3200" dirty="0"/>
              <a:t>Potential Problems </a:t>
            </a:r>
            <a:r>
              <a:rPr lang="en-US" sz="3200" dirty="0" smtClean="0"/>
              <a:t>under mutual exclusive projects; ranking of proposals using DCF methods may produce contradictory results in the form of;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55991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xfrm>
            <a:off x="486569" y="304800"/>
            <a:ext cx="73914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Examine NPV Profiles</a:t>
            </a:r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>
            <a:off x="1600200" y="2362200"/>
            <a:ext cx="0" cy="3276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>
            <a:off x="1433512" y="5029200"/>
            <a:ext cx="5805487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3262313" y="6081713"/>
            <a:ext cx="27892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Discount Rate (%)</a:t>
            </a: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1433513" y="5700713"/>
            <a:ext cx="5528759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0        </a:t>
            </a:r>
            <a:r>
              <a:rPr lang="en-US" sz="2400" dirty="0" smtClean="0"/>
              <a:t>   </a:t>
            </a:r>
            <a:r>
              <a:rPr lang="en-US" sz="2400" dirty="0"/>
              <a:t>5     </a:t>
            </a:r>
            <a:r>
              <a:rPr lang="en-US" sz="2400" dirty="0" smtClean="0"/>
              <a:t>      </a:t>
            </a:r>
            <a:r>
              <a:rPr lang="en-US" sz="2400" dirty="0"/>
              <a:t>10     </a:t>
            </a:r>
            <a:r>
              <a:rPr lang="en-US" sz="2400" dirty="0" smtClean="0"/>
              <a:t>       </a:t>
            </a:r>
            <a:r>
              <a:rPr lang="en-US" sz="2400" dirty="0"/>
              <a:t>15      </a:t>
            </a:r>
            <a:r>
              <a:rPr lang="en-US" sz="2400" dirty="0" smtClean="0"/>
              <a:t>    </a:t>
            </a:r>
            <a:r>
              <a:rPr lang="en-US" sz="2400" dirty="0"/>
              <a:t>20      </a:t>
            </a:r>
            <a:r>
              <a:rPr lang="en-US" sz="2400" dirty="0" smtClean="0"/>
              <a:t>     </a:t>
            </a:r>
            <a:r>
              <a:rPr lang="en-US" sz="2400" dirty="0"/>
              <a:t>25</a:t>
            </a:r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 rot="16200000">
            <a:off x="-783830" y="3873344"/>
            <a:ext cx="402193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-200    0     </a:t>
            </a:r>
            <a:r>
              <a:rPr lang="en-US" sz="2400" dirty="0" smtClean="0"/>
              <a:t>    200     </a:t>
            </a:r>
            <a:r>
              <a:rPr lang="en-US" sz="2400" dirty="0"/>
              <a:t>400      600</a:t>
            </a:r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 flipV="1">
            <a:off x="66294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 flipV="1">
            <a:off x="4572000" y="3962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 flipV="1">
            <a:off x="3505200" y="31242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2514600" y="2362200"/>
            <a:ext cx="0" cy="3276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V="1">
            <a:off x="55626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600200" y="4191000"/>
            <a:ext cx="3200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600200" y="3352800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1600200" y="25146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>
            <a:off x="1600200" y="5638800"/>
            <a:ext cx="5638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9" name="Rectangle 19"/>
          <p:cNvSpPr>
            <a:spLocks noChangeArrowheads="1"/>
          </p:cNvSpPr>
          <p:nvPr/>
        </p:nvSpPr>
        <p:spPr bwMode="auto">
          <a:xfrm>
            <a:off x="5167313" y="4024313"/>
            <a:ext cx="593112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IRR</a:t>
            </a:r>
          </a:p>
        </p:txBody>
      </p:sp>
      <p:sp>
        <p:nvSpPr>
          <p:cNvPr id="40980" name="Rectangle 20"/>
          <p:cNvSpPr>
            <a:spLocks noChangeArrowheads="1"/>
          </p:cNvSpPr>
          <p:nvPr/>
        </p:nvSpPr>
        <p:spPr bwMode="auto">
          <a:xfrm>
            <a:off x="3719513" y="3490913"/>
            <a:ext cx="1519776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NPV@10%</a:t>
            </a:r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 flipH="1">
            <a:off x="5029200" y="4419600"/>
            <a:ext cx="381000" cy="4572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 flipH="1">
            <a:off x="3657600" y="3886200"/>
            <a:ext cx="228600" cy="304800"/>
          </a:xfrm>
          <a:prstGeom prst="line">
            <a:avLst/>
          </a:prstGeom>
          <a:noFill/>
          <a:ln w="12700">
            <a:solidFill>
              <a:srgbClr val="A7515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5624513" y="2043113"/>
            <a:ext cx="2736850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/>
              <a:t>Plot NPV for each</a:t>
            </a:r>
          </a:p>
          <a:p>
            <a:pPr algn="ctr"/>
            <a:r>
              <a:rPr lang="en-US" sz="2400"/>
              <a:t>project at various</a:t>
            </a:r>
          </a:p>
          <a:p>
            <a:pPr algn="ctr"/>
            <a:r>
              <a:rPr lang="en-US" sz="2400"/>
              <a:t>discount rates.</a:t>
            </a:r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 rot="16200000">
            <a:off x="-858044" y="3725069"/>
            <a:ext cx="323056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Net Present Value ($)</a:t>
            </a:r>
          </a:p>
        </p:txBody>
      </p:sp>
      <p:sp>
        <p:nvSpPr>
          <p:cNvPr id="40985" name="Freeform 25"/>
          <p:cNvSpPr>
            <a:spLocks/>
          </p:cNvSpPr>
          <p:nvPr/>
        </p:nvSpPr>
        <p:spPr bwMode="auto">
          <a:xfrm>
            <a:off x="1600200" y="3352800"/>
            <a:ext cx="5335588" cy="1830388"/>
          </a:xfrm>
          <a:custGeom>
            <a:avLst/>
            <a:gdLst>
              <a:gd name="T0" fmla="*/ 0 w 3361"/>
              <a:gd name="T1" fmla="*/ 0 h 1153"/>
              <a:gd name="T2" fmla="*/ 1200 w 3361"/>
              <a:gd name="T3" fmla="*/ 576 h 1153"/>
              <a:gd name="T4" fmla="*/ 2976 w 3361"/>
              <a:gd name="T5" fmla="*/ 1056 h 1153"/>
              <a:gd name="T6" fmla="*/ 3360 w 3361"/>
              <a:gd name="T7" fmla="*/ 1152 h 1153"/>
              <a:gd name="T8" fmla="*/ 3360 w 3361"/>
              <a:gd name="T9" fmla="*/ 1152 h 1153"/>
              <a:gd name="T10" fmla="*/ 3360 w 3361"/>
              <a:gd name="T11" fmla="*/ 1152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61" h="1153">
                <a:moveTo>
                  <a:pt x="0" y="0"/>
                </a:moveTo>
                <a:lnTo>
                  <a:pt x="1200" y="576"/>
                </a:lnTo>
                <a:lnTo>
                  <a:pt x="2976" y="1056"/>
                </a:lnTo>
                <a:lnTo>
                  <a:pt x="3360" y="1152"/>
                </a:lnTo>
                <a:lnTo>
                  <a:pt x="3360" y="1152"/>
                </a:lnTo>
                <a:lnTo>
                  <a:pt x="3360" y="1152"/>
                </a:lnTo>
              </a:path>
            </a:pathLst>
          </a:custGeom>
          <a:noFill/>
          <a:ln w="25400" cap="rnd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6" name="Freeform 26"/>
          <p:cNvSpPr>
            <a:spLocks/>
          </p:cNvSpPr>
          <p:nvPr/>
        </p:nvSpPr>
        <p:spPr bwMode="auto">
          <a:xfrm>
            <a:off x="1600200" y="2667000"/>
            <a:ext cx="3963988" cy="2592388"/>
          </a:xfrm>
          <a:custGeom>
            <a:avLst/>
            <a:gdLst>
              <a:gd name="T0" fmla="*/ 0 w 2497"/>
              <a:gd name="T1" fmla="*/ 0 h 1633"/>
              <a:gd name="T2" fmla="*/ 1200 w 2497"/>
              <a:gd name="T3" fmla="*/ 1008 h 1633"/>
              <a:gd name="T4" fmla="*/ 2064 w 2497"/>
              <a:gd name="T5" fmla="*/ 1488 h 1633"/>
              <a:gd name="T6" fmla="*/ 2496 w 2497"/>
              <a:gd name="T7" fmla="*/ 1632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97" h="1633">
                <a:moveTo>
                  <a:pt x="0" y="0"/>
                </a:moveTo>
                <a:lnTo>
                  <a:pt x="1200" y="1008"/>
                </a:lnTo>
                <a:lnTo>
                  <a:pt x="2064" y="1488"/>
                </a:lnTo>
                <a:lnTo>
                  <a:pt x="2496" y="1632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1530350" y="2597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1530350" y="3282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435350" y="4197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8069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62547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Line 32"/>
          <p:cNvSpPr>
            <a:spLocks noChangeShapeType="1"/>
          </p:cNvSpPr>
          <p:nvPr/>
        </p:nvSpPr>
        <p:spPr bwMode="auto">
          <a:xfrm>
            <a:off x="5715000" y="4495800"/>
            <a:ext cx="457200" cy="3810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2209800" y="2895600"/>
            <a:ext cx="121174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Project I</a:t>
            </a:r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6477000" y="4724400"/>
            <a:ext cx="132395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Project D</a:t>
            </a:r>
          </a:p>
        </p:txBody>
      </p:sp>
    </p:spTree>
    <p:extLst>
      <p:ext uri="{BB962C8B-B14F-4D97-AF65-F5344CB8AC3E}">
        <p14:creationId xmlns:p14="http://schemas.microsoft.com/office/powerpoint/2010/main" val="14393029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16" name="Freeform 32" descr="Dark vertical"/>
          <p:cNvSpPr>
            <a:spLocks/>
          </p:cNvSpPr>
          <p:nvPr/>
        </p:nvSpPr>
        <p:spPr bwMode="auto">
          <a:xfrm>
            <a:off x="3505200" y="4267200"/>
            <a:ext cx="3352800" cy="990600"/>
          </a:xfrm>
          <a:custGeom>
            <a:avLst/>
            <a:gdLst>
              <a:gd name="T0" fmla="*/ 0 w 2112"/>
              <a:gd name="T1" fmla="*/ 0 h 624"/>
              <a:gd name="T2" fmla="*/ 1776 w 2112"/>
              <a:gd name="T3" fmla="*/ 480 h 624"/>
              <a:gd name="T4" fmla="*/ 2112 w 2112"/>
              <a:gd name="T5" fmla="*/ 576 h 624"/>
              <a:gd name="T6" fmla="*/ 1248 w 2112"/>
              <a:gd name="T7" fmla="*/ 624 h 624"/>
              <a:gd name="T8" fmla="*/ 864 w 2112"/>
              <a:gd name="T9" fmla="*/ 480 h 624"/>
              <a:gd name="T10" fmla="*/ 0 w 2112"/>
              <a:gd name="T11" fmla="*/ 0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12" h="624">
                <a:moveTo>
                  <a:pt x="0" y="0"/>
                </a:moveTo>
                <a:lnTo>
                  <a:pt x="1776" y="480"/>
                </a:lnTo>
                <a:lnTo>
                  <a:pt x="2112" y="576"/>
                </a:lnTo>
                <a:lnTo>
                  <a:pt x="1248" y="624"/>
                </a:lnTo>
                <a:lnTo>
                  <a:pt x="864" y="480"/>
                </a:lnTo>
                <a:lnTo>
                  <a:pt x="0" y="0"/>
                </a:lnTo>
                <a:close/>
              </a:path>
            </a:pathLst>
          </a:custGeom>
          <a:pattFill prst="dkVert">
            <a:fgClr>
              <a:srgbClr val="CC99FF"/>
            </a:fgClr>
            <a:bgClr>
              <a:schemeClr val="bg1"/>
            </a:bgClr>
          </a:patt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5" name="Freeform 31" descr="Dark horizontal"/>
          <p:cNvSpPr>
            <a:spLocks/>
          </p:cNvSpPr>
          <p:nvPr/>
        </p:nvSpPr>
        <p:spPr bwMode="auto">
          <a:xfrm>
            <a:off x="1600200" y="2667000"/>
            <a:ext cx="1905000" cy="1600200"/>
          </a:xfrm>
          <a:custGeom>
            <a:avLst/>
            <a:gdLst>
              <a:gd name="T0" fmla="*/ 0 w 1200"/>
              <a:gd name="T1" fmla="*/ 0 h 1008"/>
              <a:gd name="T2" fmla="*/ 0 w 1200"/>
              <a:gd name="T3" fmla="*/ 432 h 1008"/>
              <a:gd name="T4" fmla="*/ 1200 w 1200"/>
              <a:gd name="T5" fmla="*/ 1008 h 1008"/>
              <a:gd name="T6" fmla="*/ 0 w 1200"/>
              <a:gd name="T7" fmla="*/ 0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00" h="1008">
                <a:moveTo>
                  <a:pt x="0" y="0"/>
                </a:moveTo>
                <a:lnTo>
                  <a:pt x="0" y="432"/>
                </a:lnTo>
                <a:lnTo>
                  <a:pt x="1200" y="1008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rgbClr val="FF0000"/>
            </a:fgClr>
            <a:bgClr>
              <a:schemeClr val="bg1"/>
            </a:bgClr>
          </a:patt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476250"/>
            <a:ext cx="84582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Fisher’s Rate of Intersection</a:t>
            </a:r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>
            <a:off x="1600200" y="2362200"/>
            <a:ext cx="0" cy="3276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>
            <a:off x="1379538" y="5029200"/>
            <a:ext cx="5859462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3262313" y="6081713"/>
            <a:ext cx="26876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Discount Rate ($)</a:t>
            </a: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1433513" y="5700713"/>
            <a:ext cx="5528759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0        </a:t>
            </a:r>
            <a:r>
              <a:rPr lang="en-US" sz="2400" dirty="0" smtClean="0"/>
              <a:t>   </a:t>
            </a:r>
            <a:r>
              <a:rPr lang="en-US" sz="2400" dirty="0"/>
              <a:t>5      </a:t>
            </a:r>
            <a:r>
              <a:rPr lang="en-US" sz="2400" dirty="0" smtClean="0"/>
              <a:t>      </a:t>
            </a:r>
            <a:r>
              <a:rPr lang="en-US" sz="2400" u="sng" dirty="0">
                <a:solidFill>
                  <a:srgbClr val="A75151"/>
                </a:solidFill>
              </a:rPr>
              <a:t>10</a:t>
            </a:r>
            <a:r>
              <a:rPr lang="en-US" sz="2400" dirty="0"/>
              <a:t>        </a:t>
            </a:r>
            <a:r>
              <a:rPr lang="en-US" sz="2400" dirty="0" smtClean="0"/>
              <a:t>   </a:t>
            </a:r>
            <a:r>
              <a:rPr lang="en-US" sz="2400" dirty="0"/>
              <a:t>15  </a:t>
            </a:r>
            <a:r>
              <a:rPr lang="en-US" sz="2400" dirty="0" smtClean="0"/>
              <a:t>        </a:t>
            </a:r>
            <a:r>
              <a:rPr lang="en-US" sz="2400" dirty="0"/>
              <a:t>20    </a:t>
            </a:r>
            <a:r>
              <a:rPr lang="en-US" sz="2400" dirty="0" smtClean="0"/>
              <a:t>       </a:t>
            </a:r>
            <a:r>
              <a:rPr lang="en-US" sz="2400" dirty="0"/>
              <a:t>25</a:t>
            </a:r>
          </a:p>
        </p:txBody>
      </p:sp>
      <p:sp>
        <p:nvSpPr>
          <p:cNvPr id="41993" name="Rectangle 9"/>
          <p:cNvSpPr>
            <a:spLocks noChangeArrowheads="1"/>
          </p:cNvSpPr>
          <p:nvPr/>
        </p:nvSpPr>
        <p:spPr bwMode="auto">
          <a:xfrm rot="16200000">
            <a:off x="-671668" y="3879057"/>
            <a:ext cx="4102413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/>
          <a:p>
            <a:r>
              <a:rPr lang="en-US" sz="2400" dirty="0"/>
              <a:t>-200 </a:t>
            </a:r>
            <a:r>
              <a:rPr lang="en-US" sz="2400" dirty="0" smtClean="0"/>
              <a:t>  0            200     </a:t>
            </a:r>
            <a:r>
              <a:rPr lang="en-US" sz="2400" dirty="0"/>
              <a:t>400      600</a:t>
            </a:r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V="1">
            <a:off x="66294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 flipV="1">
            <a:off x="4572000" y="3962400"/>
            <a:ext cx="0" cy="16764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 flipV="1">
            <a:off x="3505200" y="3124200"/>
            <a:ext cx="0" cy="2514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 flipV="1">
            <a:off x="2514600" y="2362200"/>
            <a:ext cx="0" cy="3276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 flipV="1">
            <a:off x="5562600" y="4648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>
            <a:off x="1600200" y="4191000"/>
            <a:ext cx="32004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0" name="Line 16"/>
          <p:cNvSpPr>
            <a:spLocks noChangeShapeType="1"/>
          </p:cNvSpPr>
          <p:nvPr/>
        </p:nvSpPr>
        <p:spPr bwMode="auto">
          <a:xfrm>
            <a:off x="1600200" y="3352800"/>
            <a:ext cx="2133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>
            <a:off x="1600200" y="25146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2" name="Line 18"/>
          <p:cNvSpPr>
            <a:spLocks noChangeShapeType="1"/>
          </p:cNvSpPr>
          <p:nvPr/>
        </p:nvSpPr>
        <p:spPr bwMode="auto">
          <a:xfrm>
            <a:off x="1600200" y="5638800"/>
            <a:ext cx="5638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3" name="Line 19"/>
          <p:cNvSpPr>
            <a:spLocks noChangeShapeType="1"/>
          </p:cNvSpPr>
          <p:nvPr/>
        </p:nvSpPr>
        <p:spPr bwMode="auto">
          <a:xfrm flipH="1">
            <a:off x="3733800" y="3200400"/>
            <a:ext cx="2362200" cy="251460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4" name="Rectangle 20"/>
          <p:cNvSpPr>
            <a:spLocks noChangeArrowheads="1"/>
          </p:cNvSpPr>
          <p:nvPr/>
        </p:nvSpPr>
        <p:spPr bwMode="auto">
          <a:xfrm rot="16200000">
            <a:off x="-629443" y="3647281"/>
            <a:ext cx="32305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Net Present Value ($)</a:t>
            </a:r>
          </a:p>
        </p:txBody>
      </p:sp>
      <p:sp>
        <p:nvSpPr>
          <p:cNvPr id="42005" name="Freeform 21"/>
          <p:cNvSpPr>
            <a:spLocks/>
          </p:cNvSpPr>
          <p:nvPr/>
        </p:nvSpPr>
        <p:spPr bwMode="auto">
          <a:xfrm>
            <a:off x="1600200" y="3352800"/>
            <a:ext cx="5335588" cy="1830388"/>
          </a:xfrm>
          <a:custGeom>
            <a:avLst/>
            <a:gdLst>
              <a:gd name="T0" fmla="*/ 0 w 3361"/>
              <a:gd name="T1" fmla="*/ 0 h 1153"/>
              <a:gd name="T2" fmla="*/ 1200 w 3361"/>
              <a:gd name="T3" fmla="*/ 576 h 1153"/>
              <a:gd name="T4" fmla="*/ 2976 w 3361"/>
              <a:gd name="T5" fmla="*/ 1056 h 1153"/>
              <a:gd name="T6" fmla="*/ 3360 w 3361"/>
              <a:gd name="T7" fmla="*/ 1152 h 1153"/>
              <a:gd name="T8" fmla="*/ 3360 w 3361"/>
              <a:gd name="T9" fmla="*/ 1152 h 1153"/>
              <a:gd name="T10" fmla="*/ 3360 w 3361"/>
              <a:gd name="T11" fmla="*/ 1152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61" h="1153">
                <a:moveTo>
                  <a:pt x="0" y="0"/>
                </a:moveTo>
                <a:lnTo>
                  <a:pt x="1200" y="576"/>
                </a:lnTo>
                <a:lnTo>
                  <a:pt x="2976" y="1056"/>
                </a:lnTo>
                <a:lnTo>
                  <a:pt x="3360" y="1152"/>
                </a:lnTo>
                <a:lnTo>
                  <a:pt x="3360" y="1152"/>
                </a:lnTo>
                <a:lnTo>
                  <a:pt x="3360" y="1152"/>
                </a:lnTo>
              </a:path>
            </a:pathLst>
          </a:custGeom>
          <a:noFill/>
          <a:ln w="25400" cap="rnd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6" name="Freeform 22"/>
          <p:cNvSpPr>
            <a:spLocks/>
          </p:cNvSpPr>
          <p:nvPr/>
        </p:nvSpPr>
        <p:spPr bwMode="auto">
          <a:xfrm>
            <a:off x="1600200" y="2667000"/>
            <a:ext cx="3963988" cy="2592388"/>
          </a:xfrm>
          <a:custGeom>
            <a:avLst/>
            <a:gdLst>
              <a:gd name="T0" fmla="*/ 0 w 2497"/>
              <a:gd name="T1" fmla="*/ 0 h 1633"/>
              <a:gd name="T2" fmla="*/ 1200 w 2497"/>
              <a:gd name="T3" fmla="*/ 1008 h 1633"/>
              <a:gd name="T4" fmla="*/ 2064 w 2497"/>
              <a:gd name="T5" fmla="*/ 1488 h 1633"/>
              <a:gd name="T6" fmla="*/ 2496 w 2497"/>
              <a:gd name="T7" fmla="*/ 1632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97" h="1633">
                <a:moveTo>
                  <a:pt x="0" y="0"/>
                </a:moveTo>
                <a:lnTo>
                  <a:pt x="1200" y="1008"/>
                </a:lnTo>
                <a:lnTo>
                  <a:pt x="2064" y="1488"/>
                </a:lnTo>
                <a:lnTo>
                  <a:pt x="2496" y="1632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7" name="Oval 23"/>
          <p:cNvSpPr>
            <a:spLocks noChangeArrowheads="1"/>
          </p:cNvSpPr>
          <p:nvPr/>
        </p:nvSpPr>
        <p:spPr bwMode="auto">
          <a:xfrm>
            <a:off x="1530350" y="2597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8" name="Oval 24"/>
          <p:cNvSpPr>
            <a:spLocks noChangeArrowheads="1"/>
          </p:cNvSpPr>
          <p:nvPr/>
        </p:nvSpPr>
        <p:spPr bwMode="auto">
          <a:xfrm>
            <a:off x="1530350" y="3282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Oval 25"/>
          <p:cNvSpPr>
            <a:spLocks noChangeArrowheads="1"/>
          </p:cNvSpPr>
          <p:nvPr/>
        </p:nvSpPr>
        <p:spPr bwMode="auto">
          <a:xfrm>
            <a:off x="3435350" y="4197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Oval 26"/>
          <p:cNvSpPr>
            <a:spLocks noChangeArrowheads="1"/>
          </p:cNvSpPr>
          <p:nvPr/>
        </p:nvSpPr>
        <p:spPr bwMode="auto">
          <a:xfrm>
            <a:off x="48069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Oval 27"/>
          <p:cNvSpPr>
            <a:spLocks noChangeArrowheads="1"/>
          </p:cNvSpPr>
          <p:nvPr/>
        </p:nvSpPr>
        <p:spPr bwMode="auto">
          <a:xfrm>
            <a:off x="6254750" y="49593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2" name="Rectangle 28"/>
          <p:cNvSpPr>
            <a:spLocks noChangeArrowheads="1"/>
          </p:cNvSpPr>
          <p:nvPr/>
        </p:nvSpPr>
        <p:spPr bwMode="auto">
          <a:xfrm>
            <a:off x="2514600" y="2590800"/>
            <a:ext cx="29495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 k&lt;10%, I is best!</a:t>
            </a:r>
          </a:p>
        </p:txBody>
      </p:sp>
      <p:sp>
        <p:nvSpPr>
          <p:cNvPr id="42013" name="Rectangle 29"/>
          <p:cNvSpPr>
            <a:spLocks noChangeArrowheads="1"/>
          </p:cNvSpPr>
          <p:nvPr/>
        </p:nvSpPr>
        <p:spPr bwMode="auto">
          <a:xfrm>
            <a:off x="6118507" y="2652713"/>
            <a:ext cx="2088586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Fisher’s </a:t>
            </a:r>
            <a:r>
              <a:rPr lang="en-US" sz="24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Rate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of</a:t>
            </a:r>
          </a:p>
          <a:p>
            <a:pPr algn="ctr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Intersection</a:t>
            </a:r>
          </a:p>
        </p:txBody>
      </p:sp>
      <p:sp>
        <p:nvSpPr>
          <p:cNvPr id="42014" name="Rectangle 30"/>
          <p:cNvSpPr>
            <a:spLocks noChangeArrowheads="1"/>
          </p:cNvSpPr>
          <p:nvPr/>
        </p:nvSpPr>
        <p:spPr bwMode="auto">
          <a:xfrm>
            <a:off x="5548313" y="4100513"/>
            <a:ext cx="2648098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At k&gt;10%, D is best!</a:t>
            </a:r>
          </a:p>
        </p:txBody>
      </p:sp>
    </p:spTree>
    <p:extLst>
      <p:ext uri="{BB962C8B-B14F-4D97-AF65-F5344CB8AC3E}">
        <p14:creationId xmlns:p14="http://schemas.microsoft.com/office/powerpoint/2010/main" val="7024131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</p:spPr>
        <p:txBody>
          <a:bodyPr/>
          <a:lstStyle/>
          <a:p>
            <a:pPr algn="l"/>
            <a:r>
              <a:rPr lang="en-US" b="1" dirty="0"/>
              <a:t>Capital Rationing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4525963"/>
          </a:xfrm>
          <a:noFill/>
          <a:ln/>
        </p:spPr>
        <p:txBody>
          <a:bodyPr>
            <a:normAutofit lnSpcReduction="10000"/>
          </a:bodyPr>
          <a:lstStyle/>
          <a:p>
            <a:pPr marL="0" lvl="1" indent="0">
              <a:buNone/>
            </a:pPr>
            <a:r>
              <a:rPr lang="en-US" dirty="0"/>
              <a:t>Capital Rationing occurs when a constraint (or budget ceiling) is placed on the total size of capital </a:t>
            </a:r>
            <a:r>
              <a:rPr lang="en-US" dirty="0" smtClean="0"/>
              <a:t>expenditures </a:t>
            </a:r>
            <a:r>
              <a:rPr lang="en-US" dirty="0"/>
              <a:t>during a particular period</a:t>
            </a:r>
            <a:r>
              <a:rPr lang="en-US" dirty="0" smtClean="0"/>
              <a:t>. For example a budget ceiling on investment projects where the firms have a policy of internally financing capital expenditures.</a:t>
            </a:r>
            <a:endParaRPr lang="en-US" dirty="0"/>
          </a:p>
          <a:p>
            <a:pPr marL="0" indent="0">
              <a:buFont typeface="Monotype Sorts" pitchFamily="2" charset="2"/>
              <a:buNone/>
            </a:pPr>
            <a:endParaRPr lang="en-US" sz="2800" u="sng" dirty="0" smtClean="0"/>
          </a:p>
          <a:p>
            <a:pPr marL="0" indent="0">
              <a:buFont typeface="Monotype Sorts" pitchFamily="2" charset="2"/>
              <a:buNone/>
            </a:pPr>
            <a:r>
              <a:rPr lang="en-US" sz="2800" u="sng" dirty="0" smtClean="0"/>
              <a:t>Example</a:t>
            </a:r>
            <a:r>
              <a:rPr lang="en-US" sz="2800" dirty="0"/>
              <a:t>:  </a:t>
            </a:r>
            <a:r>
              <a:rPr lang="en-US" sz="2800" dirty="0" smtClean="0"/>
              <a:t>Mr. A from AB Corporation (ABC) must </a:t>
            </a:r>
            <a:r>
              <a:rPr lang="en-US" sz="2800" dirty="0"/>
              <a:t>determine what investment opportunities to undertake for </a:t>
            </a:r>
            <a:r>
              <a:rPr lang="en-US" sz="2800" dirty="0" smtClean="0"/>
              <a:t>ABC.  He </a:t>
            </a:r>
            <a:r>
              <a:rPr lang="en-US" sz="2800" dirty="0"/>
              <a:t>is limited to a maximum expenditure of $32,500 only for this capital budgeting period.</a:t>
            </a:r>
          </a:p>
        </p:txBody>
      </p:sp>
    </p:spTree>
    <p:extLst>
      <p:ext uri="{BB962C8B-B14F-4D97-AF65-F5344CB8AC3E}">
        <p14:creationId xmlns:p14="http://schemas.microsoft.com/office/powerpoint/2010/main" val="3291035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575187" y="228600"/>
            <a:ext cx="8534400" cy="12763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Available Projects for </a:t>
            </a:r>
            <a:r>
              <a:rPr lang="en-US" sz="4000" b="1" dirty="0" smtClean="0"/>
              <a:t>ABC</a:t>
            </a:r>
            <a:endParaRPr lang="en-US" sz="4000" b="1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914400" y="2371685"/>
            <a:ext cx="8001000" cy="3876715"/>
          </a:xfrm>
          <a:noFill/>
          <a:ln/>
        </p:spPr>
        <p:txBody>
          <a:bodyPr/>
          <a:lstStyle/>
          <a:p>
            <a:pPr marL="114300" lvl="1" indent="0">
              <a:buFont typeface="Monotype Sorts" pitchFamily="2" charset="2"/>
              <a:buNone/>
            </a:pPr>
            <a:r>
              <a:rPr lang="en-US" sz="2800" dirty="0" smtClean="0"/>
              <a:t>A      $   </a:t>
            </a:r>
            <a:r>
              <a:rPr lang="en-US" sz="2000" dirty="0" smtClean="0"/>
              <a:t> </a:t>
            </a:r>
            <a:r>
              <a:rPr lang="en-US" sz="2800" dirty="0"/>
              <a:t>500        </a:t>
            </a:r>
            <a:r>
              <a:rPr lang="en-US" sz="2800" dirty="0" smtClean="0"/>
              <a:t>     </a:t>
            </a:r>
            <a:r>
              <a:rPr lang="en-US" sz="2800" dirty="0"/>
              <a:t>18</a:t>
            </a:r>
            <a:r>
              <a:rPr lang="en-US" sz="2800" dirty="0" smtClean="0"/>
              <a:t>%	     $          </a:t>
            </a:r>
            <a:r>
              <a:rPr lang="en-US" sz="2800" dirty="0"/>
              <a:t>50    1.10 </a:t>
            </a:r>
            <a:r>
              <a:rPr lang="en-US" sz="2800" dirty="0" smtClean="0"/>
              <a:t>	                B</a:t>
            </a:r>
            <a:r>
              <a:rPr lang="en-US" sz="2800" dirty="0"/>
              <a:t>	</a:t>
            </a:r>
            <a:r>
              <a:rPr lang="en-US" sz="2800" dirty="0" smtClean="0"/>
              <a:t>  </a:t>
            </a:r>
            <a:r>
              <a:rPr lang="en-US" sz="2800" dirty="0"/>
              <a:t>5,000	 </a:t>
            </a:r>
            <a:r>
              <a:rPr lang="en-US" sz="2800" dirty="0" smtClean="0"/>
              <a:t> </a:t>
            </a:r>
            <a:r>
              <a:rPr lang="en-US" sz="2800" dirty="0"/>
              <a:t>25		 6,500    2.30 	</a:t>
            </a:r>
            <a:r>
              <a:rPr lang="en-US" sz="2800" dirty="0" smtClean="0"/>
              <a:t>    C </a:t>
            </a:r>
            <a:r>
              <a:rPr lang="en-US" sz="2800" dirty="0"/>
              <a:t>	  5,000	  37		 5,500    2.10 	</a:t>
            </a:r>
            <a:r>
              <a:rPr lang="en-US" sz="2800" dirty="0" smtClean="0"/>
              <a:t>     D</a:t>
            </a:r>
            <a:r>
              <a:rPr lang="en-US" sz="2800" dirty="0"/>
              <a:t>	  7,500	  20		 5,000    1.67 	</a:t>
            </a:r>
            <a:r>
              <a:rPr lang="en-US" sz="2800" dirty="0" smtClean="0"/>
              <a:t>     E</a:t>
            </a:r>
            <a:r>
              <a:rPr lang="en-US" sz="2800" dirty="0"/>
              <a:t>	12,500	  26		    500    1.04 	</a:t>
            </a:r>
            <a:r>
              <a:rPr lang="en-US" sz="2800" dirty="0" smtClean="0"/>
              <a:t>     F</a:t>
            </a:r>
            <a:r>
              <a:rPr lang="en-US" sz="2800" dirty="0"/>
              <a:t>	15,000 	  28	        </a:t>
            </a:r>
            <a:r>
              <a:rPr lang="en-US" sz="2800" dirty="0" smtClean="0"/>
              <a:t>  </a:t>
            </a:r>
            <a:r>
              <a:rPr lang="en-US" sz="1000" dirty="0" smtClean="0"/>
              <a:t> </a:t>
            </a:r>
            <a:r>
              <a:rPr lang="en-US" sz="2800" dirty="0"/>
              <a:t>21,000    </a:t>
            </a:r>
            <a:r>
              <a:rPr lang="en-US" sz="2800" dirty="0" smtClean="0"/>
              <a:t>2.40   </a:t>
            </a:r>
            <a:r>
              <a:rPr lang="en-US" sz="2800" dirty="0"/>
              <a:t>	</a:t>
            </a:r>
            <a:r>
              <a:rPr lang="en-US" sz="2800" dirty="0" smtClean="0"/>
              <a:t>    G</a:t>
            </a:r>
            <a:r>
              <a:rPr lang="en-US" sz="2800" dirty="0"/>
              <a:t>	17,500	  19		 7,500    1.43 	</a:t>
            </a:r>
            <a:r>
              <a:rPr lang="en-US" sz="2800" dirty="0" smtClean="0"/>
              <a:t>    H</a:t>
            </a:r>
            <a:r>
              <a:rPr lang="en-US" sz="2800" dirty="0"/>
              <a:t>	25,000	  15		 6,000    1.24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1828800"/>
            <a:ext cx="7195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u="sng" dirty="0" smtClean="0"/>
              <a:t>Project         ICO              IRR                   NPV       PI</a:t>
            </a:r>
            <a:endParaRPr 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933468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620000" cy="1524000"/>
          </a:xfrm>
          <a:noFill/>
          <a:ln/>
          <a:effectLst/>
        </p:spPr>
        <p:txBody>
          <a:bodyPr/>
          <a:lstStyle/>
          <a:p>
            <a:pPr algn="l"/>
            <a:r>
              <a:rPr lang="en-US" sz="4000" b="1" dirty="0"/>
              <a:t>Single-Point Estimate and Sensitivity Analysis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3810000"/>
            <a:ext cx="7848600" cy="26670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Allows us to change from “</a:t>
            </a:r>
            <a:r>
              <a:rPr lang="en-US" i="1" dirty="0"/>
              <a:t>single-point</a:t>
            </a:r>
            <a:r>
              <a:rPr lang="en-US" dirty="0"/>
              <a:t>” (i.e., </a:t>
            </a:r>
            <a:r>
              <a:rPr lang="en-US" dirty="0" smtClean="0"/>
              <a:t>changes in revenue</a:t>
            </a:r>
            <a:r>
              <a:rPr lang="en-US" dirty="0"/>
              <a:t>, installation cost, </a:t>
            </a:r>
            <a:r>
              <a:rPr lang="en-US" dirty="0" smtClean="0"/>
              <a:t>final salvage</a:t>
            </a:r>
            <a:r>
              <a:rPr lang="en-US" dirty="0"/>
              <a:t>, etc.) estimates to a “</a:t>
            </a:r>
            <a:r>
              <a:rPr lang="en-US" i="1" dirty="0"/>
              <a:t>what if</a:t>
            </a:r>
            <a:r>
              <a:rPr lang="en-US" dirty="0"/>
              <a:t>” analysis</a:t>
            </a:r>
          </a:p>
          <a:p>
            <a:pPr>
              <a:lnSpc>
                <a:spcPct val="80000"/>
              </a:lnSpc>
            </a:pPr>
            <a:r>
              <a:rPr lang="en-US" dirty="0"/>
              <a:t>Utilize a “base-case” to compare the impact of individual variable changes</a:t>
            </a:r>
          </a:p>
          <a:p>
            <a:pPr lvl="1">
              <a:lnSpc>
                <a:spcPct val="80000"/>
              </a:lnSpc>
            </a:pPr>
            <a:r>
              <a:rPr lang="en-US" sz="2800" dirty="0"/>
              <a:t>E.g., Change forecasted sales units to see impact on the project’s NPV</a:t>
            </a:r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752600"/>
            <a:ext cx="8153400" cy="1828800"/>
          </a:xfrm>
          <a:noFill/>
          <a:ln/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buFont typeface="Monotype Sorts" pitchFamily="2" charset="2"/>
              <a:buNone/>
            </a:pPr>
            <a:r>
              <a:rPr lang="en-US" dirty="0"/>
              <a:t>  </a:t>
            </a:r>
            <a:r>
              <a:rPr lang="en-US" u="sng" dirty="0"/>
              <a:t>Sensitivity Analysis</a:t>
            </a:r>
            <a:r>
              <a:rPr lang="en-US" dirty="0"/>
              <a:t>: A type of “what-if” uncertainty analysis in which variables or assumptions are changed from a base case in order to determine their impact on a project’s measured results (such as NPV or IRR).</a:t>
            </a:r>
          </a:p>
        </p:txBody>
      </p:sp>
    </p:spTree>
    <p:extLst>
      <p:ext uri="{BB962C8B-B14F-4D97-AF65-F5344CB8AC3E}">
        <p14:creationId xmlns:p14="http://schemas.microsoft.com/office/powerpoint/2010/main" val="3803126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Post-Completion Audit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981200"/>
            <a:ext cx="8229600" cy="1828800"/>
          </a:xfrm>
          <a:noFill/>
          <a:ln/>
        </p:spPr>
        <p:txBody>
          <a:bodyPr/>
          <a:lstStyle/>
          <a:p>
            <a:pPr marL="114300" lvl="1" indent="0">
              <a:buFont typeface="Monotype Sorts" pitchFamily="2" charset="2"/>
              <a:buNone/>
            </a:pPr>
            <a:r>
              <a:rPr lang="en-US" sz="3200" u="sng" dirty="0"/>
              <a:t>Post-completion Audit</a:t>
            </a:r>
            <a:endParaRPr lang="en-US" sz="3200" dirty="0"/>
          </a:p>
          <a:p>
            <a:pPr marL="114300" lvl="1" indent="0">
              <a:buFont typeface="Monotype Sorts" pitchFamily="2" charset="2"/>
              <a:buNone/>
            </a:pPr>
            <a:r>
              <a:rPr lang="en-US" sz="2800" dirty="0"/>
              <a:t>A formal comparison of the actual costs and benefits of a project with original estimates.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886200"/>
            <a:ext cx="8305800" cy="2667000"/>
          </a:xfrm>
          <a:noFill/>
          <a:ln/>
        </p:spPr>
        <p:txBody>
          <a:bodyPr/>
          <a:lstStyle/>
          <a:p>
            <a:pPr marL="114300" lvl="1" indent="0"/>
            <a:r>
              <a:rPr lang="en-US" sz="2800" dirty="0"/>
              <a:t>  Identify any project weaknesses</a:t>
            </a:r>
          </a:p>
          <a:p>
            <a:pPr marL="114300" lvl="1" indent="0"/>
            <a:r>
              <a:rPr lang="en-US" sz="2800" dirty="0"/>
              <a:t>  Develop a possible set of corrective actions</a:t>
            </a:r>
          </a:p>
          <a:p>
            <a:pPr marL="114300" lvl="1" indent="0"/>
            <a:r>
              <a:rPr lang="en-US" sz="2800" dirty="0"/>
              <a:t>  Provide appropriate feedback</a:t>
            </a:r>
            <a:endParaRPr lang="en-US" sz="3200" dirty="0"/>
          </a:p>
          <a:p>
            <a:pPr marL="114300" lvl="1" indent="0">
              <a:buFont typeface="Monotype Sorts" pitchFamily="2" charset="2"/>
              <a:buNone/>
            </a:pPr>
            <a:r>
              <a:rPr lang="en-US" sz="3200" u="sng" dirty="0"/>
              <a:t>Result:  Making better future decisions!</a:t>
            </a:r>
          </a:p>
        </p:txBody>
      </p:sp>
      <p:sp>
        <p:nvSpPr>
          <p:cNvPr id="53256" name="Line 8"/>
          <p:cNvSpPr>
            <a:spLocks noChangeShapeType="1"/>
          </p:cNvSpPr>
          <p:nvPr/>
        </p:nvSpPr>
        <p:spPr bwMode="auto">
          <a:xfrm>
            <a:off x="457200" y="3733800"/>
            <a:ext cx="830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87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83820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Multiple IRR Problem*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876800"/>
            <a:ext cx="8382000" cy="1295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342900" lvl="3" indent="0">
              <a:buFont typeface="Monotype Sorts" pitchFamily="2" charset="2"/>
              <a:buNone/>
            </a:pPr>
            <a:r>
              <a:rPr lang="en-US" sz="3200" dirty="0" smtClean="0"/>
              <a:t>Two; </a:t>
            </a:r>
            <a:r>
              <a:rPr lang="en-US" sz="3200" dirty="0"/>
              <a:t>There are as many </a:t>
            </a:r>
            <a:r>
              <a:rPr lang="en-US" sz="3200" dirty="0" smtClean="0"/>
              <a:t>potential IRRs </a:t>
            </a:r>
            <a:r>
              <a:rPr lang="en-US" sz="3200" dirty="0"/>
              <a:t>as there are sign changes.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905000"/>
            <a:ext cx="8686800" cy="2971800"/>
          </a:xfrm>
          <a:noFill/>
          <a:ln/>
        </p:spPr>
        <p:txBody>
          <a:bodyPr/>
          <a:lstStyle/>
          <a:p>
            <a:pPr marL="457200" lvl="1" indent="0">
              <a:buFont typeface="Monotype Sorts" pitchFamily="2" charset="2"/>
              <a:buNone/>
            </a:pPr>
            <a:r>
              <a:rPr lang="en-US" sz="3200" dirty="0"/>
              <a:t>Let us assume the following cash flow pattern for a project for Years 0 to 4:</a:t>
            </a:r>
          </a:p>
          <a:p>
            <a:pPr marL="457200" lvl="1" indent="0">
              <a:buFont typeface="Monotype Sorts" pitchFamily="2" charset="2"/>
              <a:buNone/>
            </a:pPr>
            <a:r>
              <a:rPr lang="en-US" sz="3200" dirty="0"/>
              <a:t>-$100  +$100  +$900  -$1,000</a:t>
            </a:r>
          </a:p>
          <a:p>
            <a:pPr marL="457200" lvl="1" indent="0">
              <a:buFont typeface="Monotype Sorts" pitchFamily="2" charset="2"/>
              <a:buNone/>
            </a:pPr>
            <a:r>
              <a:rPr lang="en-US" sz="3200" dirty="0"/>
              <a:t>How many </a:t>
            </a:r>
            <a:r>
              <a:rPr lang="en-US" sz="3200" i="1" dirty="0"/>
              <a:t>potential</a:t>
            </a:r>
            <a:r>
              <a:rPr lang="en-US" sz="3200" dirty="0"/>
              <a:t> IRRs could this project have?</a:t>
            </a:r>
          </a:p>
        </p:txBody>
      </p:sp>
    </p:spTree>
    <p:extLst>
      <p:ext uri="{BB962C8B-B14F-4D97-AF65-F5344CB8AC3E}">
        <p14:creationId xmlns:p14="http://schemas.microsoft.com/office/powerpoint/2010/main" val="1972039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reeform 2"/>
          <p:cNvSpPr>
            <a:spLocks/>
          </p:cNvSpPr>
          <p:nvPr/>
        </p:nvSpPr>
        <p:spPr bwMode="auto">
          <a:xfrm>
            <a:off x="1600200" y="2667000"/>
            <a:ext cx="5487988" cy="2973388"/>
          </a:xfrm>
          <a:custGeom>
            <a:avLst/>
            <a:gdLst>
              <a:gd name="T0" fmla="*/ 0 w 3457"/>
              <a:gd name="T1" fmla="*/ 1872 h 1873"/>
              <a:gd name="T2" fmla="*/ 144 w 3457"/>
              <a:gd name="T3" fmla="*/ 1296 h 1873"/>
              <a:gd name="T4" fmla="*/ 768 w 3457"/>
              <a:gd name="T5" fmla="*/ 0 h 1873"/>
              <a:gd name="T6" fmla="*/ 1824 w 3457"/>
              <a:gd name="T7" fmla="*/ 720 h 1873"/>
              <a:gd name="T8" fmla="*/ 3120 w 3457"/>
              <a:gd name="T9" fmla="*/ 1296 h 1873"/>
              <a:gd name="T10" fmla="*/ 3456 w 3457"/>
              <a:gd name="T11" fmla="*/ 1392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57" h="1873">
                <a:moveTo>
                  <a:pt x="0" y="1872"/>
                </a:moveTo>
                <a:lnTo>
                  <a:pt x="144" y="1296"/>
                </a:lnTo>
                <a:lnTo>
                  <a:pt x="768" y="0"/>
                </a:lnTo>
                <a:lnTo>
                  <a:pt x="1824" y="720"/>
                </a:lnTo>
                <a:lnTo>
                  <a:pt x="3120" y="1296"/>
                </a:lnTo>
                <a:lnTo>
                  <a:pt x="3456" y="1392"/>
                </a:lnTo>
              </a:path>
            </a:pathLst>
          </a:custGeom>
          <a:noFill/>
          <a:ln w="25400" cap="rnd" cmpd="sng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476250"/>
            <a:ext cx="8458200" cy="12763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NPV Profile -- Multiple IRRs</a:t>
            </a:r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>
            <a:off x="1600200" y="2362200"/>
            <a:ext cx="0" cy="3276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2" name="Line 6"/>
          <p:cNvSpPr>
            <a:spLocks noChangeShapeType="1"/>
          </p:cNvSpPr>
          <p:nvPr/>
        </p:nvSpPr>
        <p:spPr bwMode="auto">
          <a:xfrm>
            <a:off x="1511300" y="4724400"/>
            <a:ext cx="57277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2957513" y="6081713"/>
            <a:ext cx="27892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Discount Rate (%)</a:t>
            </a: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1433513" y="5700713"/>
            <a:ext cx="5530361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dirty="0"/>
              <a:t>0       </a:t>
            </a:r>
            <a:r>
              <a:rPr lang="en-US" sz="2400" dirty="0" smtClean="0"/>
              <a:t>  </a:t>
            </a:r>
            <a:r>
              <a:rPr lang="en-US" sz="2400" dirty="0"/>
              <a:t>40      </a:t>
            </a:r>
            <a:r>
              <a:rPr lang="en-US" sz="2400" dirty="0" smtClean="0"/>
              <a:t>     </a:t>
            </a:r>
            <a:r>
              <a:rPr lang="en-US" sz="2400" dirty="0"/>
              <a:t>80     </a:t>
            </a:r>
            <a:r>
              <a:rPr lang="en-US" sz="2400" dirty="0" smtClean="0"/>
              <a:t>     </a:t>
            </a:r>
            <a:r>
              <a:rPr lang="en-US" sz="2400" dirty="0"/>
              <a:t>120   </a:t>
            </a:r>
            <a:r>
              <a:rPr lang="en-US" sz="2400" dirty="0" smtClean="0"/>
              <a:t>     </a:t>
            </a:r>
            <a:r>
              <a:rPr lang="en-US" sz="2400" dirty="0"/>
              <a:t>160      </a:t>
            </a:r>
            <a:r>
              <a:rPr lang="en-US" sz="2400" dirty="0" smtClean="0"/>
              <a:t>  </a:t>
            </a:r>
            <a:r>
              <a:rPr lang="en-US" sz="2400" dirty="0"/>
              <a:t>200</a:t>
            </a:r>
          </a:p>
        </p:txBody>
      </p:sp>
      <p:sp>
        <p:nvSpPr>
          <p:cNvPr id="55305" name="Line 9"/>
          <p:cNvSpPr>
            <a:spLocks noChangeShapeType="1"/>
          </p:cNvSpPr>
          <p:nvPr/>
        </p:nvSpPr>
        <p:spPr bwMode="auto">
          <a:xfrm flipV="1">
            <a:off x="6629400" y="4495800"/>
            <a:ext cx="0" cy="11430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 flipV="1">
            <a:off x="4572000" y="3657600"/>
            <a:ext cx="0" cy="19812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7" name="Line 11"/>
          <p:cNvSpPr>
            <a:spLocks noChangeShapeType="1"/>
          </p:cNvSpPr>
          <p:nvPr/>
        </p:nvSpPr>
        <p:spPr bwMode="auto">
          <a:xfrm flipV="1">
            <a:off x="3505200" y="2819400"/>
            <a:ext cx="0" cy="28194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 flipV="1">
            <a:off x="2514600" y="2362200"/>
            <a:ext cx="0" cy="32766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9" name="Line 13"/>
          <p:cNvSpPr>
            <a:spLocks noChangeShapeType="1"/>
          </p:cNvSpPr>
          <p:nvPr/>
        </p:nvSpPr>
        <p:spPr bwMode="auto">
          <a:xfrm flipV="1">
            <a:off x="5562600" y="3810000"/>
            <a:ext cx="0" cy="182880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0" name="Line 14"/>
          <p:cNvSpPr>
            <a:spLocks noChangeShapeType="1"/>
          </p:cNvSpPr>
          <p:nvPr/>
        </p:nvSpPr>
        <p:spPr bwMode="auto">
          <a:xfrm>
            <a:off x="1600200" y="4038600"/>
            <a:ext cx="42672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1" name="Line 15"/>
          <p:cNvSpPr>
            <a:spLocks noChangeShapeType="1"/>
          </p:cNvSpPr>
          <p:nvPr/>
        </p:nvSpPr>
        <p:spPr bwMode="auto">
          <a:xfrm>
            <a:off x="1600200" y="3276600"/>
            <a:ext cx="25146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2" name="Line 16"/>
          <p:cNvSpPr>
            <a:spLocks noChangeShapeType="1"/>
          </p:cNvSpPr>
          <p:nvPr/>
        </p:nvSpPr>
        <p:spPr bwMode="auto">
          <a:xfrm>
            <a:off x="1600200" y="24384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3" name="Line 17"/>
          <p:cNvSpPr>
            <a:spLocks noChangeShapeType="1"/>
          </p:cNvSpPr>
          <p:nvPr/>
        </p:nvSpPr>
        <p:spPr bwMode="auto">
          <a:xfrm>
            <a:off x="1600200" y="5638800"/>
            <a:ext cx="5638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14" name="Rectangle 18"/>
          <p:cNvSpPr>
            <a:spLocks noChangeArrowheads="1"/>
          </p:cNvSpPr>
          <p:nvPr/>
        </p:nvSpPr>
        <p:spPr bwMode="auto">
          <a:xfrm rot="16200000">
            <a:off x="-629443" y="3566319"/>
            <a:ext cx="277336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dirty="0"/>
              <a:t>Net Present Value</a:t>
            </a:r>
          </a:p>
          <a:p>
            <a:pPr algn="ctr"/>
            <a:r>
              <a:rPr lang="en-US" sz="2400" dirty="0"/>
              <a:t>($000s)</a:t>
            </a:r>
          </a:p>
        </p:txBody>
      </p:sp>
      <p:sp>
        <p:nvSpPr>
          <p:cNvPr id="55315" name="Oval 19"/>
          <p:cNvSpPr>
            <a:spLocks noChangeArrowheads="1"/>
          </p:cNvSpPr>
          <p:nvPr/>
        </p:nvSpPr>
        <p:spPr bwMode="auto">
          <a:xfrm>
            <a:off x="2749550" y="2597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6" name="Oval 20"/>
          <p:cNvSpPr>
            <a:spLocks noChangeArrowheads="1"/>
          </p:cNvSpPr>
          <p:nvPr/>
        </p:nvSpPr>
        <p:spPr bwMode="auto">
          <a:xfrm>
            <a:off x="1758950" y="4654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7" name="Oval 21"/>
          <p:cNvSpPr>
            <a:spLocks noChangeArrowheads="1"/>
          </p:cNvSpPr>
          <p:nvPr/>
        </p:nvSpPr>
        <p:spPr bwMode="auto">
          <a:xfrm>
            <a:off x="1530350" y="5568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8" name="Oval 22"/>
          <p:cNvSpPr>
            <a:spLocks noChangeArrowheads="1"/>
          </p:cNvSpPr>
          <p:nvPr/>
        </p:nvSpPr>
        <p:spPr bwMode="auto">
          <a:xfrm>
            <a:off x="4425950" y="37401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19" name="Oval 23"/>
          <p:cNvSpPr>
            <a:spLocks noChangeArrowheads="1"/>
          </p:cNvSpPr>
          <p:nvPr/>
        </p:nvSpPr>
        <p:spPr bwMode="auto">
          <a:xfrm>
            <a:off x="6483350" y="46545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20" name="Oval 24"/>
          <p:cNvSpPr>
            <a:spLocks noChangeArrowheads="1"/>
          </p:cNvSpPr>
          <p:nvPr/>
        </p:nvSpPr>
        <p:spPr bwMode="auto">
          <a:xfrm>
            <a:off x="7016750" y="4806950"/>
            <a:ext cx="139700" cy="139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21" name="Rectangle 25"/>
          <p:cNvSpPr>
            <a:spLocks noChangeArrowheads="1"/>
          </p:cNvSpPr>
          <p:nvPr/>
        </p:nvSpPr>
        <p:spPr bwMode="auto">
          <a:xfrm>
            <a:off x="5070006" y="2271713"/>
            <a:ext cx="3215625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dirty="0"/>
              <a:t>Multiple IRRs at</a:t>
            </a:r>
          </a:p>
          <a:p>
            <a:pPr algn="ctr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 </a:t>
            </a:r>
            <a:r>
              <a:rPr lang="en-US" sz="2400" dirty="0"/>
              <a:t>=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12.95%</a:t>
            </a:r>
            <a:r>
              <a:rPr lang="en-US" sz="2400" dirty="0"/>
              <a:t> and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191.15%</a:t>
            </a:r>
          </a:p>
        </p:txBody>
      </p:sp>
      <p:sp>
        <p:nvSpPr>
          <p:cNvPr id="55322" name="Line 26"/>
          <p:cNvSpPr>
            <a:spLocks noChangeShapeType="1"/>
          </p:cNvSpPr>
          <p:nvPr/>
        </p:nvSpPr>
        <p:spPr bwMode="auto">
          <a:xfrm flipH="1">
            <a:off x="1981200" y="3048000"/>
            <a:ext cx="2819400" cy="1600200"/>
          </a:xfrm>
          <a:prstGeom prst="line">
            <a:avLst/>
          </a:prstGeom>
          <a:noFill/>
          <a:ln w="12700">
            <a:solidFill>
              <a:schemeClr val="accent6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3" name="Line 27"/>
          <p:cNvSpPr>
            <a:spLocks noChangeShapeType="1"/>
          </p:cNvSpPr>
          <p:nvPr/>
        </p:nvSpPr>
        <p:spPr bwMode="auto">
          <a:xfrm>
            <a:off x="6553200" y="3048000"/>
            <a:ext cx="0" cy="1524000"/>
          </a:xfrm>
          <a:prstGeom prst="line">
            <a:avLst/>
          </a:prstGeom>
          <a:noFill/>
          <a:ln w="12700">
            <a:solidFill>
              <a:srgbClr val="CF76F4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24" name="Rectangle 28"/>
          <p:cNvSpPr>
            <a:spLocks noChangeArrowheads="1"/>
          </p:cNvSpPr>
          <p:nvPr/>
        </p:nvSpPr>
        <p:spPr bwMode="auto">
          <a:xfrm>
            <a:off x="1074738" y="2255838"/>
            <a:ext cx="52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75</a:t>
            </a:r>
          </a:p>
        </p:txBody>
      </p:sp>
      <p:sp>
        <p:nvSpPr>
          <p:cNvPr id="55325" name="Rectangle 29"/>
          <p:cNvSpPr>
            <a:spLocks noChangeArrowheads="1"/>
          </p:cNvSpPr>
          <p:nvPr/>
        </p:nvSpPr>
        <p:spPr bwMode="auto">
          <a:xfrm>
            <a:off x="1090613" y="3062288"/>
            <a:ext cx="52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50</a:t>
            </a:r>
          </a:p>
        </p:txBody>
      </p:sp>
      <p:sp>
        <p:nvSpPr>
          <p:cNvPr id="55326" name="Rectangle 30"/>
          <p:cNvSpPr>
            <a:spLocks noChangeArrowheads="1"/>
          </p:cNvSpPr>
          <p:nvPr/>
        </p:nvSpPr>
        <p:spPr bwMode="auto">
          <a:xfrm>
            <a:off x="1077913" y="3814763"/>
            <a:ext cx="5207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25</a:t>
            </a:r>
          </a:p>
        </p:txBody>
      </p:sp>
      <p:sp>
        <p:nvSpPr>
          <p:cNvPr id="55327" name="Rectangle 31"/>
          <p:cNvSpPr>
            <a:spLocks noChangeArrowheads="1"/>
          </p:cNvSpPr>
          <p:nvPr/>
        </p:nvSpPr>
        <p:spPr bwMode="auto">
          <a:xfrm>
            <a:off x="1160463" y="4522788"/>
            <a:ext cx="3508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0</a:t>
            </a:r>
          </a:p>
        </p:txBody>
      </p:sp>
      <p:sp>
        <p:nvSpPr>
          <p:cNvPr id="55328" name="Rectangle 32"/>
          <p:cNvSpPr>
            <a:spLocks noChangeArrowheads="1"/>
          </p:cNvSpPr>
          <p:nvPr/>
        </p:nvSpPr>
        <p:spPr bwMode="auto">
          <a:xfrm>
            <a:off x="795338" y="5430838"/>
            <a:ext cx="7921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/>
              <a:t>-100</a:t>
            </a:r>
          </a:p>
        </p:txBody>
      </p:sp>
    </p:spTree>
    <p:extLst>
      <p:ext uri="{BB962C8B-B14F-4D97-AF65-F5344CB8AC3E}">
        <p14:creationId xmlns:p14="http://schemas.microsoft.com/office/powerpoint/2010/main" val="676986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005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In this chapter we covered following topics;</a:t>
            </a:r>
          </a:p>
          <a:p>
            <a:pPr marL="685800" indent="-685800"/>
            <a:r>
              <a:rPr lang="en-US" sz="2400" dirty="0" smtClean="0"/>
              <a:t>Payback </a:t>
            </a:r>
            <a:r>
              <a:rPr lang="en-US" sz="2400" dirty="0"/>
              <a:t>period (PBP) method of project evaluation and </a:t>
            </a:r>
            <a:r>
              <a:rPr lang="en-US" sz="2400" dirty="0" smtClean="0"/>
              <a:t>selection, discounted </a:t>
            </a:r>
            <a:r>
              <a:rPr lang="en-US" sz="2400" dirty="0"/>
              <a:t>cash flow (DCF) methods of project evaluation and selection – internal rate of return (IRR), net present value (NPV), and profitability index (PI).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 smtClean="0"/>
              <a:t>Understand </a:t>
            </a:r>
            <a:r>
              <a:rPr lang="en-US" sz="2400" dirty="0"/>
              <a:t>why ranking project proposals on the basis of IRR, NPV, and PI methods “may” lead to conflicts in ranking. 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Describe the situations where ranking projects may be necessary and justify when to use either IRR, NPV, or PI rankings.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Understand how “sensitivity analysis” allows us to challenge the single-point input estimates used in traditional capital budgeting analysis.</a:t>
            </a:r>
          </a:p>
          <a:p>
            <a:pPr marL="685800" indent="-685800">
              <a:lnSpc>
                <a:spcPct val="80000"/>
              </a:lnSpc>
            </a:pPr>
            <a:r>
              <a:rPr lang="en-US" sz="2400" dirty="0"/>
              <a:t>Explain the role and process of project monitoring, including “progress reviews” and “post-completion audits.”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078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990</Words>
  <Application>Microsoft Office PowerPoint</Application>
  <PresentationFormat>On-screen Show (4:3)</PresentationFormat>
  <Paragraphs>90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Summary of Previous Lecture</vt:lpstr>
      <vt:lpstr>Chapter 13 (III)</vt:lpstr>
      <vt:lpstr>Learning Outcomes</vt:lpstr>
      <vt:lpstr>Other Project Relationships</vt:lpstr>
      <vt:lpstr>Ranking Problems</vt:lpstr>
      <vt:lpstr>Examine NPV Profiles</vt:lpstr>
      <vt:lpstr>Fisher’s Rate of Intersection</vt:lpstr>
      <vt:lpstr>Capital Rationing</vt:lpstr>
      <vt:lpstr>Available Projects for ABC</vt:lpstr>
      <vt:lpstr>Single-Point Estimate and Sensitivity Analysis</vt:lpstr>
      <vt:lpstr>Post-Completion Audit</vt:lpstr>
      <vt:lpstr>Multiple IRR Problem*</vt:lpstr>
      <vt:lpstr>NPV Profile -- Multiple IRRs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Dr. Muhammad Azhar Khan</cp:lastModifiedBy>
  <cp:revision>33</cp:revision>
  <dcterms:created xsi:type="dcterms:W3CDTF">2012-11-15T08:00:36Z</dcterms:created>
  <dcterms:modified xsi:type="dcterms:W3CDTF">2012-11-19T06:24:57Z</dcterms:modified>
</cp:coreProperties>
</file>