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17" r:id="rId2"/>
    <p:sldId id="257" r:id="rId3"/>
    <p:sldId id="258" r:id="rId4"/>
    <p:sldId id="294" r:id="rId5"/>
    <p:sldId id="295" r:id="rId6"/>
    <p:sldId id="296" r:id="rId7"/>
    <p:sldId id="297" r:id="rId8"/>
    <p:sldId id="318" r:id="rId9"/>
    <p:sldId id="298" r:id="rId10"/>
    <p:sldId id="299" r:id="rId11"/>
    <p:sldId id="300" r:id="rId12"/>
    <p:sldId id="301" r:id="rId13"/>
    <p:sldId id="319" r:id="rId14"/>
    <p:sldId id="302" r:id="rId15"/>
    <p:sldId id="303" r:id="rId16"/>
    <p:sldId id="320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21" r:id="rId29"/>
    <p:sldId id="315" r:id="rId30"/>
    <p:sldId id="31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256BC-454D-439F-BCC3-963F346B7505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48C11-C48A-45B5-97FC-8722EFDFE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9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8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6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5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9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6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1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7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3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2DA5F-F0AD-402A-B9A1-3DE900456761}" type="datetimeFigureOut">
              <a:rPr lang="en-US" smtClean="0"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1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We covered the following topics;</a:t>
            </a:r>
          </a:p>
          <a:p>
            <a:pPr marL="0" indent="0">
              <a:buNone/>
            </a:pPr>
            <a:endParaRPr lang="en-US" dirty="0"/>
          </a:p>
          <a:p>
            <a:pPr marL="685800" indent="-685800"/>
            <a:r>
              <a:rPr lang="en-US" dirty="0" smtClean="0"/>
              <a:t>Payback </a:t>
            </a:r>
            <a:r>
              <a:rPr lang="en-US" dirty="0"/>
              <a:t>period (PBP) method of project evaluation and selection, including its: (a) calculation; (b) acceptance criterion; (c) advantages and disadvantages; and (d) focus on liquidity rather than profitability.</a:t>
            </a:r>
          </a:p>
          <a:p>
            <a:pPr marL="685800" indent="-685800"/>
            <a:r>
              <a:rPr lang="en-US" dirty="0" smtClean="0"/>
              <a:t>Discounted </a:t>
            </a:r>
            <a:r>
              <a:rPr lang="en-US" dirty="0"/>
              <a:t>cash flow (DCF) methods of project evaluation and selection – internal rate of return (IRR), net present value (NPV), and profitability index (PI).</a:t>
            </a:r>
          </a:p>
          <a:p>
            <a:pPr marL="685800" indent="-685800"/>
            <a:r>
              <a:rPr lang="en-US" dirty="0"/>
              <a:t>Explain the calculation, acceptance criterion, and advantages (over the PBP method) for each of the three major DCF methods.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9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13 (II)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696200" cy="21336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6000" b="1" dirty="0">
                <a:solidFill>
                  <a:schemeClr val="tx1"/>
                </a:solidFill>
              </a:rPr>
              <a:t>Capital Budgeting Techniques</a:t>
            </a:r>
          </a:p>
        </p:txBody>
      </p:sp>
    </p:spTree>
    <p:extLst>
      <p:ext uri="{BB962C8B-B14F-4D97-AF65-F5344CB8AC3E}">
        <p14:creationId xmlns:p14="http://schemas.microsoft.com/office/powerpoint/2010/main" val="2323759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304800" y="19665"/>
            <a:ext cx="80772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963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82000" cy="55626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After studying Chapter 13, you should be able to:</a:t>
            </a:r>
            <a:endParaRPr lang="en-US" sz="2000" dirty="0" smtClean="0"/>
          </a:p>
          <a:p>
            <a:pPr marL="685800" indent="-685800">
              <a:lnSpc>
                <a:spcPct val="80000"/>
              </a:lnSpc>
            </a:pPr>
            <a:r>
              <a:rPr lang="en-US" sz="2000" dirty="0" smtClean="0"/>
              <a:t>Understand </a:t>
            </a:r>
            <a:r>
              <a:rPr lang="en-US" sz="2000" dirty="0"/>
              <a:t>the payback period (PBP) method of project evaluation and selection, including its: (a) calculation; (b) acceptance criterion; (c) advantages and disadvantages; and (d) focus on liquidity rather than profitability.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Understand the three major discounted cash flow (DCF) methods of project evaluation and selection – internal rate of return (IRR), net present value (NPV), and profitability index (PI).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Explain the calculation, acceptance criterion, and advantages (over the PBP method) for each of the three major DCF methods.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Define, construct, and interpret a graph called an “NPV profile.”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Understand why ranking project proposals on the basis of IRR, NPV, and PI methods “may” lead to conflicts in ranking. 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Describe the situations where ranking projects may be necessary and justify when to use either IRR, NPV, or PI rankings.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Understand how “sensitivity analysis” allows us to challenge the single-point input estimates used in traditional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Explain the role and process of project monitoring, including “progress reviews” and “post-completion audits.” </a:t>
            </a:r>
          </a:p>
        </p:txBody>
      </p:sp>
    </p:spTree>
    <p:extLst>
      <p:ext uri="{BB962C8B-B14F-4D97-AF65-F5344CB8AC3E}">
        <p14:creationId xmlns:p14="http://schemas.microsoft.com/office/powerpoint/2010/main" val="19645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295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Other Project Relationships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3962400"/>
            <a:ext cx="7620000" cy="22098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u="sng" dirty="0"/>
              <a:t>Mutually Exclusive</a:t>
            </a:r>
            <a:r>
              <a:rPr lang="en-US" sz="3200" dirty="0"/>
              <a:t> </a:t>
            </a:r>
            <a:r>
              <a:rPr lang="en-US" sz="3200" dirty="0" smtClean="0"/>
              <a:t> - </a:t>
            </a:r>
            <a:r>
              <a:rPr lang="en-US" sz="3200" dirty="0"/>
              <a:t>A project whose acceptance precludes the acceptance of one or more alternative projects. </a:t>
            </a:r>
            <a:r>
              <a:rPr lang="en-US" dirty="0" smtClean="0"/>
              <a:t>For example if the firm is considering purchasing a truck from two available options.</a:t>
            </a:r>
            <a:endParaRPr lang="en-US" sz="3200" dirty="0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762000" y="1219200"/>
            <a:ext cx="7467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</a:pPr>
            <a:r>
              <a:rPr lang="en-US" sz="3200" u="sng" dirty="0"/>
              <a:t>Dependent</a:t>
            </a:r>
            <a:r>
              <a:rPr lang="en-US" sz="3200" dirty="0"/>
              <a:t> </a:t>
            </a:r>
            <a:r>
              <a:rPr lang="en-US" sz="3200" dirty="0" smtClean="0"/>
              <a:t>(or Contingent) - </a:t>
            </a:r>
            <a:r>
              <a:rPr lang="en-US" sz="3200" dirty="0"/>
              <a:t>A project whose acceptance depends on the acceptance of one or more other projects</a:t>
            </a:r>
            <a:r>
              <a:rPr lang="en-US" sz="3200" dirty="0" smtClean="0"/>
              <a:t>. For example, construction of new building for the new machinery to be installed.</a:t>
            </a:r>
          </a:p>
        </p:txBody>
      </p:sp>
    </p:spTree>
    <p:extLst>
      <p:ext uri="{BB962C8B-B14F-4D97-AF65-F5344CB8AC3E}">
        <p14:creationId xmlns:p14="http://schemas.microsoft.com/office/powerpoint/2010/main" val="56131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Ranking Problems</a:t>
            </a:r>
            <a:endParaRPr lang="en-US" sz="4000" b="1" dirty="0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581400"/>
            <a:ext cx="8382000" cy="27432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574675" lvl="3" indent="0">
              <a:buFont typeface="Monotype Sorts" pitchFamily="2" charset="2"/>
              <a:buNone/>
            </a:pPr>
            <a:r>
              <a:rPr lang="en-US" sz="3200" dirty="0"/>
              <a:t>A.  Scale of Investment</a:t>
            </a:r>
          </a:p>
          <a:p>
            <a:pPr marL="574675" lvl="3" indent="0">
              <a:buFont typeface="Monotype Sorts" pitchFamily="2" charset="2"/>
              <a:buNone/>
            </a:pPr>
            <a:r>
              <a:rPr lang="en-US" sz="3200" dirty="0"/>
              <a:t>B.  Cash-flow Pattern</a:t>
            </a:r>
          </a:p>
          <a:p>
            <a:pPr marL="574675" lvl="3" indent="0">
              <a:buFont typeface="Monotype Sorts" pitchFamily="2" charset="2"/>
              <a:buNone/>
            </a:pPr>
            <a:r>
              <a:rPr lang="en-US" sz="3200" dirty="0"/>
              <a:t>C.  Project Life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524000"/>
            <a:ext cx="7848600" cy="1981200"/>
          </a:xfrm>
          <a:noFill/>
          <a:ln/>
        </p:spPr>
        <p:txBody>
          <a:bodyPr>
            <a:noAutofit/>
          </a:bodyPr>
          <a:lstStyle/>
          <a:p>
            <a:pPr marL="0" lvl="1" indent="0">
              <a:buFont typeface="Monotype Sorts" pitchFamily="2" charset="2"/>
              <a:buNone/>
            </a:pPr>
            <a:r>
              <a:rPr lang="en-US" sz="3200" dirty="0"/>
              <a:t>Potential Problems </a:t>
            </a:r>
            <a:r>
              <a:rPr lang="en-US" sz="3200" dirty="0" smtClean="0"/>
              <a:t>under mutual exclusive projects; ranking of proposals using DCF methods may produce contradictory results in the form of;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5599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639558" y="228600"/>
            <a:ext cx="73152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A.  Scale Differences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600200"/>
            <a:ext cx="7848600" cy="1295400"/>
          </a:xfrm>
          <a:noFill/>
          <a:ln/>
        </p:spPr>
        <p:txBody>
          <a:bodyPr/>
          <a:lstStyle/>
          <a:p>
            <a:pPr marL="457200" lvl="1" indent="0">
              <a:buFont typeface="Monotype Sorts" pitchFamily="2" charset="2"/>
              <a:buNone/>
            </a:pPr>
            <a:r>
              <a:rPr lang="en-US" sz="3600" dirty="0" smtClean="0"/>
              <a:t>Compare </a:t>
            </a:r>
            <a:r>
              <a:rPr lang="en-US" sz="3600" dirty="0"/>
              <a:t>a small (S) and a large (L) project.</a:t>
            </a: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762000" y="3429000"/>
            <a:ext cx="7543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5014913" y="3521075"/>
            <a:ext cx="3379787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NET CASH FLOWS</a:t>
            </a: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4419600" y="3962400"/>
            <a:ext cx="39147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4557713" y="3978275"/>
            <a:ext cx="383540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Project S      Project L</a:t>
            </a:r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762000" y="4505325"/>
            <a:ext cx="759142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671513" y="3978275"/>
            <a:ext cx="26098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END OF YEAR</a:t>
            </a:r>
          </a:p>
        </p:txBody>
      </p: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747713" y="4587875"/>
            <a:ext cx="7183058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000000"/>
                </a:solidFill>
              </a:rPr>
              <a:t>0 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      </a:t>
            </a:r>
            <a:r>
              <a:rPr lang="en-US" sz="2800" dirty="0">
                <a:solidFill>
                  <a:srgbClr val="000000"/>
                </a:solidFill>
              </a:rPr>
              <a:t>-$100         -$100,000</a:t>
            </a:r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1023938" y="5197475"/>
            <a:ext cx="669895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      1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              </a:t>
            </a:r>
            <a:r>
              <a:rPr lang="en-US" sz="2800" dirty="0">
                <a:solidFill>
                  <a:srgbClr val="000000"/>
                </a:solidFill>
              </a:rPr>
              <a:t>0                       0</a:t>
            </a:r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900113" y="5807075"/>
            <a:ext cx="7043596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       2   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      </a:t>
            </a:r>
            <a:r>
              <a:rPr lang="en-US" sz="2800" dirty="0">
                <a:solidFill>
                  <a:srgbClr val="000000"/>
                </a:solidFill>
              </a:rPr>
              <a:t>$400          $156,250</a:t>
            </a:r>
          </a:p>
        </p:txBody>
      </p:sp>
    </p:spTree>
    <p:extLst>
      <p:ext uri="{BB962C8B-B14F-4D97-AF65-F5344CB8AC3E}">
        <p14:creationId xmlns:p14="http://schemas.microsoft.com/office/powerpoint/2010/main" val="719603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4582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Scale Differences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" y="1933575"/>
            <a:ext cx="8077200" cy="2790825"/>
          </a:xfrm>
          <a:noFill/>
          <a:ln/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600" dirty="0"/>
              <a:t>Calculate the PBP, IRR, NPV@10%, </a:t>
            </a:r>
            <a:r>
              <a:rPr lang="en-US" sz="3600" dirty="0" smtClean="0"/>
              <a:t>and PI@10%. Which </a:t>
            </a:r>
            <a:r>
              <a:rPr lang="en-US" sz="3600" dirty="0"/>
              <a:t>project is preferred?  Why</a:t>
            </a:r>
            <a:r>
              <a:rPr lang="en-US" sz="3600" dirty="0" smtClean="0"/>
              <a:t>?</a:t>
            </a:r>
          </a:p>
          <a:p>
            <a:pPr marL="0" indent="0">
              <a:buFont typeface="Monotype Sorts" pitchFamily="2" charset="2"/>
              <a:buNone/>
            </a:pPr>
            <a:endParaRPr lang="en-US" sz="3600" dirty="0"/>
          </a:p>
          <a:p>
            <a:pPr>
              <a:spcBef>
                <a:spcPct val="45000"/>
              </a:spcBef>
              <a:buFont typeface="Monotype Sorts" pitchFamily="2" charset="2"/>
              <a:buNone/>
            </a:pPr>
            <a:r>
              <a:rPr lang="en-US" u="sng" dirty="0" smtClean="0"/>
              <a:t> Project</a:t>
            </a:r>
            <a:r>
              <a:rPr lang="en-US" dirty="0" smtClean="0"/>
              <a:t>              </a:t>
            </a:r>
            <a:r>
              <a:rPr lang="en-US" u="sng" dirty="0"/>
              <a:t>IRR</a:t>
            </a:r>
            <a:r>
              <a:rPr lang="en-US" dirty="0"/>
              <a:t>         </a:t>
            </a:r>
            <a:r>
              <a:rPr lang="en-US" dirty="0" smtClean="0"/>
              <a:t>       </a:t>
            </a:r>
            <a:r>
              <a:rPr lang="en-US" u="sng" dirty="0"/>
              <a:t>NPV</a:t>
            </a:r>
            <a:r>
              <a:rPr lang="en-US" dirty="0"/>
              <a:t>               </a:t>
            </a:r>
            <a:r>
              <a:rPr lang="en-US" u="sng" dirty="0"/>
              <a:t>PI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572000"/>
            <a:ext cx="8382000" cy="1295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200" dirty="0"/>
              <a:t>	  S        </a:t>
            </a:r>
            <a:r>
              <a:rPr lang="en-US" sz="3200" dirty="0" smtClean="0"/>
              <a:t>        </a:t>
            </a:r>
            <a:r>
              <a:rPr lang="en-US" sz="3200" dirty="0"/>
              <a:t>100%     </a:t>
            </a:r>
            <a:r>
              <a:rPr lang="en-US" sz="3200" dirty="0" smtClean="0"/>
              <a:t>     $</a:t>
            </a:r>
            <a:r>
              <a:rPr lang="en-US" sz="3200" dirty="0" smtClean="0"/>
              <a:t>231           </a:t>
            </a:r>
            <a:r>
              <a:rPr lang="en-US" sz="3200" dirty="0"/>
              <a:t>3.31</a:t>
            </a:r>
          </a:p>
          <a:p>
            <a:pPr>
              <a:buFont typeface="Monotype Sorts" pitchFamily="2" charset="2"/>
              <a:buNone/>
            </a:pPr>
            <a:r>
              <a:rPr lang="en-US" sz="3200" dirty="0"/>
              <a:t>     L                 25%     </a:t>
            </a:r>
            <a:r>
              <a:rPr lang="en-US" sz="3200" dirty="0" smtClean="0"/>
              <a:t>  $</a:t>
            </a:r>
            <a:r>
              <a:rPr lang="en-US" sz="3200" dirty="0"/>
              <a:t>29,132      </a:t>
            </a:r>
            <a:r>
              <a:rPr lang="en-US" sz="3200" dirty="0" smtClean="0"/>
              <a:t>     1.29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8900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Ranking the S and L Projects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Rankings	    IRR	         NPV at 10%        PI at 10%</a:t>
            </a:r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Project	      S			L		     S</a:t>
            </a:r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Project	      L			S		     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terms of absolute dollar terms Project L is superior where as DCF techniques may also suggest otherwise.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6764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22098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3400" y="34290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98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6868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B.  Cash Flow Pattern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905000"/>
            <a:ext cx="8915400" cy="1143000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3000" dirty="0"/>
              <a:t>Let us compare a decreasing cash-flow (D) project and an increasing cash-flow (I) project.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685800" y="3276600"/>
            <a:ext cx="7696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5014913" y="3292475"/>
            <a:ext cx="3379787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NET CASH FLOWS</a:t>
            </a: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4495800" y="3733800"/>
            <a:ext cx="39147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4456932" y="3673475"/>
            <a:ext cx="3210495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Project D      Project I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685800" y="4176713"/>
            <a:ext cx="77866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71513" y="3673475"/>
            <a:ext cx="26098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END OF YEAR</a:t>
            </a:r>
          </a:p>
        </p:txBody>
      </p:sp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747713" y="4206875"/>
            <a:ext cx="6926577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000000"/>
                </a:solidFill>
              </a:rPr>
              <a:t>0     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-$</a:t>
            </a:r>
            <a:r>
              <a:rPr lang="en-US" sz="2800" dirty="0">
                <a:solidFill>
                  <a:srgbClr val="000000"/>
                </a:solidFill>
              </a:rPr>
              <a:t>1,200         -$1,200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747713" y="4664075"/>
            <a:ext cx="6884899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000000"/>
                </a:solidFill>
              </a:rPr>
              <a:t>1     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    </a:t>
            </a:r>
            <a:r>
              <a:rPr lang="en-US" sz="2800" dirty="0">
                <a:solidFill>
                  <a:srgbClr val="000000"/>
                </a:solidFill>
              </a:rPr>
              <a:t>1,000               100</a:t>
            </a: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747713" y="5197475"/>
            <a:ext cx="6857648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000000"/>
                </a:solidFill>
              </a:rPr>
              <a:t>2      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      </a:t>
            </a:r>
            <a:r>
              <a:rPr lang="en-US" sz="2800" dirty="0">
                <a:solidFill>
                  <a:srgbClr val="000000"/>
                </a:solidFill>
              </a:rPr>
              <a:t>500               600</a:t>
            </a:r>
          </a:p>
        </p:txBody>
      </p:sp>
      <p:sp>
        <p:nvSpPr>
          <p:cNvPr id="38927" name="Rectangle 15"/>
          <p:cNvSpPr>
            <a:spLocks noChangeArrowheads="1"/>
          </p:cNvSpPr>
          <p:nvPr/>
        </p:nvSpPr>
        <p:spPr bwMode="auto">
          <a:xfrm>
            <a:off x="747713" y="5730875"/>
            <a:ext cx="6884899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000000"/>
                </a:solidFill>
              </a:rPr>
              <a:t>3                                  </a:t>
            </a:r>
            <a:r>
              <a:rPr lang="en-US" sz="2800" dirty="0" smtClean="0">
                <a:solidFill>
                  <a:srgbClr val="000000"/>
                </a:solidFill>
              </a:rPr>
              <a:t>        </a:t>
            </a:r>
            <a:r>
              <a:rPr lang="en-US" sz="2800" dirty="0">
                <a:solidFill>
                  <a:srgbClr val="000000"/>
                </a:solidFill>
              </a:rPr>
              <a:t>100            1,080</a:t>
            </a:r>
          </a:p>
        </p:txBody>
      </p:sp>
    </p:spTree>
    <p:extLst>
      <p:ext uri="{BB962C8B-B14F-4D97-AF65-F5344CB8AC3E}">
        <p14:creationId xmlns:p14="http://schemas.microsoft.com/office/powerpoint/2010/main" val="2483747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4114800"/>
            <a:ext cx="6781800" cy="130492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  </a:t>
            </a:r>
            <a:r>
              <a:rPr lang="en-US" sz="3200" dirty="0"/>
              <a:t>   D           </a:t>
            </a:r>
            <a:r>
              <a:rPr lang="en-US" sz="3200" dirty="0" smtClean="0"/>
              <a:t>     </a:t>
            </a:r>
            <a:r>
              <a:rPr lang="en-US" sz="3200" dirty="0"/>
              <a:t>23%       $198        1.17</a:t>
            </a:r>
          </a:p>
          <a:p>
            <a:pPr>
              <a:buFont typeface="Monotype Sorts" pitchFamily="2" charset="2"/>
              <a:buNone/>
            </a:pPr>
            <a:r>
              <a:rPr lang="en-US" sz="3200" dirty="0"/>
              <a:t>     I            </a:t>
            </a:r>
            <a:r>
              <a:rPr lang="en-US" sz="3200" dirty="0" smtClean="0"/>
              <a:t>     </a:t>
            </a:r>
            <a:r>
              <a:rPr lang="en-US" sz="3200" dirty="0"/>
              <a:t>17%       $198        1.17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620000" cy="12192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Cash Flow Pattern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057400"/>
            <a:ext cx="8077200" cy="2105025"/>
          </a:xfrm>
          <a:noFill/>
          <a:ln/>
        </p:spPr>
        <p:txBody>
          <a:bodyPr>
            <a:normAutofit fontScale="92500" lnSpcReduction="20000"/>
          </a:bodyPr>
          <a:lstStyle/>
          <a:p>
            <a:pPr marL="515938" indent="0">
              <a:buFont typeface="Monotype Sorts" pitchFamily="2" charset="2"/>
              <a:buNone/>
            </a:pPr>
            <a:r>
              <a:rPr lang="en-US" sz="3200" dirty="0" smtClean="0"/>
              <a:t>Calculate </a:t>
            </a:r>
            <a:r>
              <a:rPr lang="en-US" sz="3200" dirty="0"/>
              <a:t>the IRR, NPV@10%, </a:t>
            </a:r>
            <a:r>
              <a:rPr lang="en-US" sz="3200" dirty="0" smtClean="0"/>
              <a:t>and </a:t>
            </a:r>
            <a:r>
              <a:rPr lang="en-US" sz="3200" dirty="0"/>
              <a:t>PI@10%.</a:t>
            </a:r>
          </a:p>
          <a:p>
            <a:pPr marL="515938" indent="0">
              <a:buFont typeface="Monotype Sorts" pitchFamily="2" charset="2"/>
              <a:buNone/>
            </a:pPr>
            <a:r>
              <a:rPr lang="en-US" sz="3200" dirty="0"/>
              <a:t>Which project is preferred? </a:t>
            </a:r>
            <a:r>
              <a:rPr lang="en-US" sz="3200" dirty="0" smtClean="0"/>
              <a:t>IRR for the D and I are 23 % and 17% respectively.</a:t>
            </a:r>
            <a:endParaRPr lang="en-US" sz="3200" dirty="0"/>
          </a:p>
          <a:p>
            <a:pPr algn="ctr">
              <a:spcBef>
                <a:spcPct val="75000"/>
              </a:spcBef>
              <a:buFont typeface="Monotype Sorts" pitchFamily="2" charset="2"/>
              <a:buNone/>
            </a:pPr>
            <a:r>
              <a:rPr lang="en-US" sz="3200" dirty="0" smtClean="0"/>
              <a:t> </a:t>
            </a:r>
            <a:r>
              <a:rPr lang="en-US" sz="3200" u="sng" dirty="0" smtClean="0"/>
              <a:t>Project</a:t>
            </a:r>
            <a:r>
              <a:rPr lang="en-US" sz="3200" dirty="0" smtClean="0"/>
              <a:t> </a:t>
            </a:r>
            <a:r>
              <a:rPr lang="en-US" sz="3200" dirty="0"/>
              <a:t>	    </a:t>
            </a:r>
            <a:r>
              <a:rPr lang="en-US" sz="3200" u="sng" dirty="0"/>
              <a:t>IRR</a:t>
            </a:r>
            <a:r>
              <a:rPr lang="en-US" sz="3200" dirty="0"/>
              <a:t>     </a:t>
            </a:r>
            <a:r>
              <a:rPr lang="en-US" sz="3200" dirty="0" smtClean="0"/>
              <a:t>    </a:t>
            </a:r>
            <a:r>
              <a:rPr lang="en-US" sz="3200" u="sng" dirty="0"/>
              <a:t>NPV</a:t>
            </a:r>
            <a:r>
              <a:rPr lang="en-US" sz="3200" dirty="0"/>
              <a:t>        </a:t>
            </a:r>
            <a:r>
              <a:rPr lang="en-US" sz="3200" dirty="0" smtClean="0"/>
              <a:t>   </a:t>
            </a:r>
            <a:r>
              <a:rPr lang="en-US" sz="3200" u="sng" dirty="0"/>
              <a:t>PI</a:t>
            </a:r>
          </a:p>
        </p:txBody>
      </p:sp>
    </p:spTree>
    <p:extLst>
      <p:ext uri="{BB962C8B-B14F-4D97-AF65-F5344CB8AC3E}">
        <p14:creationId xmlns:p14="http://schemas.microsoft.com/office/powerpoint/2010/main" val="2476287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486569" y="304800"/>
            <a:ext cx="73914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Examine NPV Profiles</a:t>
            </a: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1433512" y="5029200"/>
            <a:ext cx="58054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262313" y="6081713"/>
            <a:ext cx="27892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Discount Rate (%)</a:t>
            </a: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1433513" y="5700713"/>
            <a:ext cx="552875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 </a:t>
            </a:r>
            <a:r>
              <a:rPr lang="en-US" sz="2400" dirty="0" smtClean="0"/>
              <a:t>   </a:t>
            </a:r>
            <a:r>
              <a:rPr lang="en-US" sz="2400" dirty="0"/>
              <a:t>5     </a:t>
            </a:r>
            <a:r>
              <a:rPr lang="en-US" sz="2400" dirty="0" smtClean="0"/>
              <a:t>      </a:t>
            </a:r>
            <a:r>
              <a:rPr lang="en-US" sz="2400" dirty="0"/>
              <a:t>10     </a:t>
            </a:r>
            <a:r>
              <a:rPr lang="en-US" sz="2400" dirty="0" smtClean="0"/>
              <a:t>       </a:t>
            </a:r>
            <a:r>
              <a:rPr lang="en-US" sz="2400" dirty="0"/>
              <a:t>15      </a:t>
            </a:r>
            <a:r>
              <a:rPr lang="en-US" sz="2400" dirty="0" smtClean="0"/>
              <a:t>    </a:t>
            </a:r>
            <a:r>
              <a:rPr lang="en-US" sz="2400" dirty="0"/>
              <a:t>20      </a:t>
            </a:r>
            <a:r>
              <a:rPr lang="en-US" sz="2400" dirty="0" smtClean="0"/>
              <a:t>     </a:t>
            </a:r>
            <a:r>
              <a:rPr lang="en-US" sz="2400" dirty="0"/>
              <a:t>25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 rot="16200000">
            <a:off x="-783830" y="3873344"/>
            <a:ext cx="402193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-200    0     </a:t>
            </a:r>
            <a:r>
              <a:rPr lang="en-US" sz="2400" dirty="0" smtClean="0"/>
              <a:t>    200     </a:t>
            </a:r>
            <a:r>
              <a:rPr lang="en-US" sz="2400" dirty="0"/>
              <a:t>400      600</a:t>
            </a: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V="1">
            <a:off x="66294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V="1">
            <a:off x="4572000" y="3962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 flipV="1">
            <a:off x="35052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V="1">
            <a:off x="55626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600200" y="41910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600200" y="33528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1600200" y="2514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5167313" y="4024313"/>
            <a:ext cx="59311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IRR</a:t>
            </a:r>
          </a:p>
        </p:txBody>
      </p:sp>
      <p:sp>
        <p:nvSpPr>
          <p:cNvPr id="40980" name="Rectangle 20"/>
          <p:cNvSpPr>
            <a:spLocks noChangeArrowheads="1"/>
          </p:cNvSpPr>
          <p:nvPr/>
        </p:nvSpPr>
        <p:spPr bwMode="auto">
          <a:xfrm>
            <a:off x="3719513" y="3490913"/>
            <a:ext cx="151977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NPV@10%</a:t>
            </a:r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 flipH="1">
            <a:off x="5029200" y="4419600"/>
            <a:ext cx="381000" cy="457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 flipH="1">
            <a:off x="3657600" y="3886200"/>
            <a:ext cx="228600" cy="304800"/>
          </a:xfrm>
          <a:prstGeom prst="line">
            <a:avLst/>
          </a:prstGeom>
          <a:noFill/>
          <a:ln w="12700">
            <a:solidFill>
              <a:srgbClr val="A7515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5624513" y="2043113"/>
            <a:ext cx="2736850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Plot NPV for each</a:t>
            </a:r>
          </a:p>
          <a:p>
            <a:pPr algn="ctr"/>
            <a:r>
              <a:rPr lang="en-US" sz="2400"/>
              <a:t>project at various</a:t>
            </a:r>
          </a:p>
          <a:p>
            <a:pPr algn="ctr"/>
            <a:r>
              <a:rPr lang="en-US" sz="2400"/>
              <a:t>discount rates.</a:t>
            </a: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 rot="16200000">
            <a:off x="-858044" y="3725069"/>
            <a:ext cx="32305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Net Present Value ($)</a:t>
            </a:r>
          </a:p>
        </p:txBody>
      </p:sp>
      <p:sp>
        <p:nvSpPr>
          <p:cNvPr id="40985" name="Freeform 25"/>
          <p:cNvSpPr>
            <a:spLocks/>
          </p:cNvSpPr>
          <p:nvPr/>
        </p:nvSpPr>
        <p:spPr bwMode="auto">
          <a:xfrm>
            <a:off x="1600200" y="3352800"/>
            <a:ext cx="5335588" cy="1830388"/>
          </a:xfrm>
          <a:custGeom>
            <a:avLst/>
            <a:gdLst>
              <a:gd name="T0" fmla="*/ 0 w 3361"/>
              <a:gd name="T1" fmla="*/ 0 h 1153"/>
              <a:gd name="T2" fmla="*/ 1200 w 3361"/>
              <a:gd name="T3" fmla="*/ 576 h 1153"/>
              <a:gd name="T4" fmla="*/ 2976 w 3361"/>
              <a:gd name="T5" fmla="*/ 1056 h 1153"/>
              <a:gd name="T6" fmla="*/ 3360 w 3361"/>
              <a:gd name="T7" fmla="*/ 1152 h 1153"/>
              <a:gd name="T8" fmla="*/ 3360 w 3361"/>
              <a:gd name="T9" fmla="*/ 1152 h 1153"/>
              <a:gd name="T10" fmla="*/ 3360 w 3361"/>
              <a:gd name="T11" fmla="*/ 1152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61" h="1153">
                <a:moveTo>
                  <a:pt x="0" y="0"/>
                </a:moveTo>
                <a:lnTo>
                  <a:pt x="1200" y="576"/>
                </a:lnTo>
                <a:lnTo>
                  <a:pt x="2976" y="1056"/>
                </a:lnTo>
                <a:lnTo>
                  <a:pt x="3360" y="1152"/>
                </a:lnTo>
                <a:lnTo>
                  <a:pt x="3360" y="1152"/>
                </a:lnTo>
                <a:lnTo>
                  <a:pt x="3360" y="1152"/>
                </a:lnTo>
              </a:path>
            </a:pathLst>
          </a:custGeom>
          <a:noFill/>
          <a:ln w="25400" cap="rnd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6" name="Freeform 26"/>
          <p:cNvSpPr>
            <a:spLocks/>
          </p:cNvSpPr>
          <p:nvPr/>
        </p:nvSpPr>
        <p:spPr bwMode="auto">
          <a:xfrm>
            <a:off x="1600200" y="2667000"/>
            <a:ext cx="3963988" cy="2592388"/>
          </a:xfrm>
          <a:custGeom>
            <a:avLst/>
            <a:gdLst>
              <a:gd name="T0" fmla="*/ 0 w 2497"/>
              <a:gd name="T1" fmla="*/ 0 h 1633"/>
              <a:gd name="T2" fmla="*/ 1200 w 2497"/>
              <a:gd name="T3" fmla="*/ 1008 h 1633"/>
              <a:gd name="T4" fmla="*/ 2064 w 2497"/>
              <a:gd name="T5" fmla="*/ 1488 h 1633"/>
              <a:gd name="T6" fmla="*/ 2496 w 2497"/>
              <a:gd name="T7" fmla="*/ 1632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7" h="1633">
                <a:moveTo>
                  <a:pt x="0" y="0"/>
                </a:moveTo>
                <a:lnTo>
                  <a:pt x="1200" y="1008"/>
                </a:lnTo>
                <a:lnTo>
                  <a:pt x="2064" y="1488"/>
                </a:lnTo>
                <a:lnTo>
                  <a:pt x="2496" y="1632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15303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15303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4353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8069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62547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Line 32"/>
          <p:cNvSpPr>
            <a:spLocks noChangeShapeType="1"/>
          </p:cNvSpPr>
          <p:nvPr/>
        </p:nvSpPr>
        <p:spPr bwMode="auto">
          <a:xfrm>
            <a:off x="5715000" y="4495800"/>
            <a:ext cx="457200" cy="3810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2209800" y="2895600"/>
            <a:ext cx="121174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Project I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6477000" y="4724400"/>
            <a:ext cx="132395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Project D</a:t>
            </a:r>
          </a:p>
        </p:txBody>
      </p:sp>
    </p:spTree>
    <p:extLst>
      <p:ext uri="{BB962C8B-B14F-4D97-AF65-F5344CB8AC3E}">
        <p14:creationId xmlns:p14="http://schemas.microsoft.com/office/powerpoint/2010/main" val="1439302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6" name="Freeform 32" descr="Dark vertical"/>
          <p:cNvSpPr>
            <a:spLocks/>
          </p:cNvSpPr>
          <p:nvPr/>
        </p:nvSpPr>
        <p:spPr bwMode="auto">
          <a:xfrm>
            <a:off x="3505200" y="4267200"/>
            <a:ext cx="3352800" cy="990600"/>
          </a:xfrm>
          <a:custGeom>
            <a:avLst/>
            <a:gdLst>
              <a:gd name="T0" fmla="*/ 0 w 2112"/>
              <a:gd name="T1" fmla="*/ 0 h 624"/>
              <a:gd name="T2" fmla="*/ 1776 w 2112"/>
              <a:gd name="T3" fmla="*/ 480 h 624"/>
              <a:gd name="T4" fmla="*/ 2112 w 2112"/>
              <a:gd name="T5" fmla="*/ 576 h 624"/>
              <a:gd name="T6" fmla="*/ 1248 w 2112"/>
              <a:gd name="T7" fmla="*/ 624 h 624"/>
              <a:gd name="T8" fmla="*/ 864 w 2112"/>
              <a:gd name="T9" fmla="*/ 480 h 624"/>
              <a:gd name="T10" fmla="*/ 0 w 2112"/>
              <a:gd name="T11" fmla="*/ 0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12" h="624">
                <a:moveTo>
                  <a:pt x="0" y="0"/>
                </a:moveTo>
                <a:lnTo>
                  <a:pt x="1776" y="480"/>
                </a:lnTo>
                <a:lnTo>
                  <a:pt x="2112" y="576"/>
                </a:lnTo>
                <a:lnTo>
                  <a:pt x="1248" y="624"/>
                </a:lnTo>
                <a:lnTo>
                  <a:pt x="864" y="480"/>
                </a:lnTo>
                <a:lnTo>
                  <a:pt x="0" y="0"/>
                </a:lnTo>
                <a:close/>
              </a:path>
            </a:pathLst>
          </a:custGeom>
          <a:pattFill prst="dkVert">
            <a:fgClr>
              <a:srgbClr val="CC99FF"/>
            </a:fgClr>
            <a:bgClr>
              <a:schemeClr val="bg1"/>
            </a:bgClr>
          </a:patt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5" name="Freeform 31" descr="Dark horizontal"/>
          <p:cNvSpPr>
            <a:spLocks/>
          </p:cNvSpPr>
          <p:nvPr/>
        </p:nvSpPr>
        <p:spPr bwMode="auto">
          <a:xfrm>
            <a:off x="1600200" y="2667000"/>
            <a:ext cx="1905000" cy="1600200"/>
          </a:xfrm>
          <a:custGeom>
            <a:avLst/>
            <a:gdLst>
              <a:gd name="T0" fmla="*/ 0 w 1200"/>
              <a:gd name="T1" fmla="*/ 0 h 1008"/>
              <a:gd name="T2" fmla="*/ 0 w 1200"/>
              <a:gd name="T3" fmla="*/ 432 h 1008"/>
              <a:gd name="T4" fmla="*/ 1200 w 1200"/>
              <a:gd name="T5" fmla="*/ 1008 h 1008"/>
              <a:gd name="T6" fmla="*/ 0 w 1200"/>
              <a:gd name="T7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" h="1008">
                <a:moveTo>
                  <a:pt x="0" y="0"/>
                </a:moveTo>
                <a:lnTo>
                  <a:pt x="0" y="432"/>
                </a:lnTo>
                <a:lnTo>
                  <a:pt x="1200" y="1008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rgbClr val="FF0000"/>
            </a:fgClr>
            <a:bgClr>
              <a:schemeClr val="bg1"/>
            </a:bgClr>
          </a:patt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84582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Fisher’s Rate of Intersection</a:t>
            </a: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1379538" y="5029200"/>
            <a:ext cx="58594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262313" y="6081713"/>
            <a:ext cx="2687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Discount Rate ($)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1433513" y="5700713"/>
            <a:ext cx="552875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 </a:t>
            </a:r>
            <a:r>
              <a:rPr lang="en-US" sz="2400" dirty="0" smtClean="0"/>
              <a:t>   </a:t>
            </a:r>
            <a:r>
              <a:rPr lang="en-US" sz="2400" dirty="0"/>
              <a:t>5      </a:t>
            </a:r>
            <a:r>
              <a:rPr lang="en-US" sz="2400" dirty="0" smtClean="0"/>
              <a:t>      </a:t>
            </a:r>
            <a:r>
              <a:rPr lang="en-US" sz="2400" u="sng" dirty="0">
                <a:solidFill>
                  <a:srgbClr val="A75151"/>
                </a:solidFill>
              </a:rPr>
              <a:t>10</a:t>
            </a:r>
            <a:r>
              <a:rPr lang="en-US" sz="2400" dirty="0"/>
              <a:t>        </a:t>
            </a:r>
            <a:r>
              <a:rPr lang="en-US" sz="2400" dirty="0" smtClean="0"/>
              <a:t>   </a:t>
            </a:r>
            <a:r>
              <a:rPr lang="en-US" sz="2400" dirty="0"/>
              <a:t>15  </a:t>
            </a:r>
            <a:r>
              <a:rPr lang="en-US" sz="2400" dirty="0" smtClean="0"/>
              <a:t>        </a:t>
            </a:r>
            <a:r>
              <a:rPr lang="en-US" sz="2400" dirty="0"/>
              <a:t>20    </a:t>
            </a:r>
            <a:r>
              <a:rPr lang="en-US" sz="2400" dirty="0" smtClean="0"/>
              <a:t>       </a:t>
            </a:r>
            <a:r>
              <a:rPr lang="en-US" sz="2400" dirty="0"/>
              <a:t>25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 rot="16200000">
            <a:off x="-671668" y="3879057"/>
            <a:ext cx="410241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2400" dirty="0"/>
              <a:t>-200 </a:t>
            </a:r>
            <a:r>
              <a:rPr lang="en-US" sz="2400" dirty="0" smtClean="0"/>
              <a:t>  0            200     </a:t>
            </a:r>
            <a:r>
              <a:rPr lang="en-US" sz="2400" dirty="0"/>
              <a:t>400      600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V="1">
            <a:off x="66294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4572000" y="3962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 flipV="1">
            <a:off x="35052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 flipV="1">
            <a:off x="55626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1600200" y="41910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1600200" y="33528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1600200" y="2514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 flipH="1">
            <a:off x="3733800" y="3200400"/>
            <a:ext cx="2362200" cy="251460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 rot="16200000">
            <a:off x="-629443" y="3647281"/>
            <a:ext cx="32305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Net Present Value ($)</a:t>
            </a:r>
          </a:p>
        </p:txBody>
      </p:sp>
      <p:sp>
        <p:nvSpPr>
          <p:cNvPr id="42005" name="Freeform 21"/>
          <p:cNvSpPr>
            <a:spLocks/>
          </p:cNvSpPr>
          <p:nvPr/>
        </p:nvSpPr>
        <p:spPr bwMode="auto">
          <a:xfrm>
            <a:off x="1600200" y="3352800"/>
            <a:ext cx="5335588" cy="1830388"/>
          </a:xfrm>
          <a:custGeom>
            <a:avLst/>
            <a:gdLst>
              <a:gd name="T0" fmla="*/ 0 w 3361"/>
              <a:gd name="T1" fmla="*/ 0 h 1153"/>
              <a:gd name="T2" fmla="*/ 1200 w 3361"/>
              <a:gd name="T3" fmla="*/ 576 h 1153"/>
              <a:gd name="T4" fmla="*/ 2976 w 3361"/>
              <a:gd name="T5" fmla="*/ 1056 h 1153"/>
              <a:gd name="T6" fmla="*/ 3360 w 3361"/>
              <a:gd name="T7" fmla="*/ 1152 h 1153"/>
              <a:gd name="T8" fmla="*/ 3360 w 3361"/>
              <a:gd name="T9" fmla="*/ 1152 h 1153"/>
              <a:gd name="T10" fmla="*/ 3360 w 3361"/>
              <a:gd name="T11" fmla="*/ 1152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61" h="1153">
                <a:moveTo>
                  <a:pt x="0" y="0"/>
                </a:moveTo>
                <a:lnTo>
                  <a:pt x="1200" y="576"/>
                </a:lnTo>
                <a:lnTo>
                  <a:pt x="2976" y="1056"/>
                </a:lnTo>
                <a:lnTo>
                  <a:pt x="3360" y="1152"/>
                </a:lnTo>
                <a:lnTo>
                  <a:pt x="3360" y="1152"/>
                </a:lnTo>
                <a:lnTo>
                  <a:pt x="3360" y="1152"/>
                </a:lnTo>
              </a:path>
            </a:pathLst>
          </a:custGeom>
          <a:noFill/>
          <a:ln w="25400" cap="rnd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Freeform 22"/>
          <p:cNvSpPr>
            <a:spLocks/>
          </p:cNvSpPr>
          <p:nvPr/>
        </p:nvSpPr>
        <p:spPr bwMode="auto">
          <a:xfrm>
            <a:off x="1600200" y="2667000"/>
            <a:ext cx="3963988" cy="2592388"/>
          </a:xfrm>
          <a:custGeom>
            <a:avLst/>
            <a:gdLst>
              <a:gd name="T0" fmla="*/ 0 w 2497"/>
              <a:gd name="T1" fmla="*/ 0 h 1633"/>
              <a:gd name="T2" fmla="*/ 1200 w 2497"/>
              <a:gd name="T3" fmla="*/ 1008 h 1633"/>
              <a:gd name="T4" fmla="*/ 2064 w 2497"/>
              <a:gd name="T5" fmla="*/ 1488 h 1633"/>
              <a:gd name="T6" fmla="*/ 2496 w 2497"/>
              <a:gd name="T7" fmla="*/ 1632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7" h="1633">
                <a:moveTo>
                  <a:pt x="0" y="0"/>
                </a:moveTo>
                <a:lnTo>
                  <a:pt x="1200" y="1008"/>
                </a:lnTo>
                <a:lnTo>
                  <a:pt x="2064" y="1488"/>
                </a:lnTo>
                <a:lnTo>
                  <a:pt x="2496" y="1632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Oval 23"/>
          <p:cNvSpPr>
            <a:spLocks noChangeArrowheads="1"/>
          </p:cNvSpPr>
          <p:nvPr/>
        </p:nvSpPr>
        <p:spPr bwMode="auto">
          <a:xfrm>
            <a:off x="15303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Oval 24"/>
          <p:cNvSpPr>
            <a:spLocks noChangeArrowheads="1"/>
          </p:cNvSpPr>
          <p:nvPr/>
        </p:nvSpPr>
        <p:spPr bwMode="auto">
          <a:xfrm>
            <a:off x="15303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Oval 25"/>
          <p:cNvSpPr>
            <a:spLocks noChangeArrowheads="1"/>
          </p:cNvSpPr>
          <p:nvPr/>
        </p:nvSpPr>
        <p:spPr bwMode="auto">
          <a:xfrm>
            <a:off x="34353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Oval 26"/>
          <p:cNvSpPr>
            <a:spLocks noChangeArrowheads="1"/>
          </p:cNvSpPr>
          <p:nvPr/>
        </p:nvSpPr>
        <p:spPr bwMode="auto">
          <a:xfrm>
            <a:off x="48069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Oval 27"/>
          <p:cNvSpPr>
            <a:spLocks noChangeArrowheads="1"/>
          </p:cNvSpPr>
          <p:nvPr/>
        </p:nvSpPr>
        <p:spPr bwMode="auto">
          <a:xfrm>
            <a:off x="62547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2514600" y="2590800"/>
            <a:ext cx="29495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 k&lt;10%, I is best!</a:t>
            </a:r>
          </a:p>
        </p:txBody>
      </p:sp>
      <p:sp>
        <p:nvSpPr>
          <p:cNvPr id="42013" name="Rectangle 29"/>
          <p:cNvSpPr>
            <a:spLocks noChangeArrowheads="1"/>
          </p:cNvSpPr>
          <p:nvPr/>
        </p:nvSpPr>
        <p:spPr bwMode="auto">
          <a:xfrm>
            <a:off x="6118507" y="2652713"/>
            <a:ext cx="2088586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Fisher’s </a:t>
            </a:r>
            <a:r>
              <a:rPr lang="en-US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Rate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of</a:t>
            </a:r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Intersection</a:t>
            </a:r>
          </a:p>
        </p:txBody>
      </p:sp>
      <p:sp>
        <p:nvSpPr>
          <p:cNvPr id="42014" name="Rectangle 30"/>
          <p:cNvSpPr>
            <a:spLocks noChangeArrowheads="1"/>
          </p:cNvSpPr>
          <p:nvPr/>
        </p:nvSpPr>
        <p:spPr bwMode="auto">
          <a:xfrm>
            <a:off x="5548313" y="4100513"/>
            <a:ext cx="2648098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At k&gt;10%, D is best!</a:t>
            </a:r>
          </a:p>
        </p:txBody>
      </p:sp>
    </p:spTree>
    <p:extLst>
      <p:ext uri="{BB962C8B-B14F-4D97-AF65-F5344CB8AC3E}">
        <p14:creationId xmlns:p14="http://schemas.microsoft.com/office/powerpoint/2010/main" val="7024131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Ranking the D and I Projects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K&lt;10%		K&gt;10%</a:t>
            </a:r>
          </a:p>
          <a:p>
            <a:pPr marL="0" indent="0">
              <a:buNone/>
            </a:pPr>
            <a:r>
              <a:rPr lang="en-US" dirty="0" smtClean="0"/>
              <a:t>Rankings	    IRR	         NPV     PI             NPV	   PI</a:t>
            </a:r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Project	     D		  I	   I		D	    D</a:t>
            </a:r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Project	      I		 D	   D		 I   	     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Remember that initial cash outflow and life of the project are identical for projects D and I.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6002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27432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3400" y="41148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2133600"/>
            <a:ext cx="1295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858000" y="2133600"/>
            <a:ext cx="1295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57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671513" y="228600"/>
            <a:ext cx="8396287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C.  Project Life Differences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71512" y="1905000"/>
            <a:ext cx="7939087" cy="1143000"/>
          </a:xfrm>
          <a:noFill/>
          <a:ln/>
        </p:spPr>
        <p:txBody>
          <a:bodyPr/>
          <a:lstStyle/>
          <a:p>
            <a:pPr marL="0" lvl="1" indent="0">
              <a:buFont typeface="Monotype Sorts" pitchFamily="2" charset="2"/>
              <a:buNone/>
            </a:pPr>
            <a:r>
              <a:rPr lang="en-US" sz="3000" dirty="0" smtClean="0"/>
              <a:t>Let </a:t>
            </a:r>
            <a:r>
              <a:rPr lang="en-US" sz="3000" dirty="0"/>
              <a:t>us compare a </a:t>
            </a:r>
            <a:r>
              <a:rPr lang="en-US" sz="3000" i="1" dirty="0"/>
              <a:t>long</a:t>
            </a:r>
            <a:r>
              <a:rPr lang="en-US" sz="3000" dirty="0"/>
              <a:t> life (X) project </a:t>
            </a:r>
            <a:r>
              <a:rPr lang="en-US" sz="3000" dirty="0" smtClean="0"/>
              <a:t>and </a:t>
            </a:r>
            <a:r>
              <a:rPr lang="en-US" sz="3000" dirty="0"/>
              <a:t>a </a:t>
            </a:r>
            <a:r>
              <a:rPr lang="en-US" sz="3000" i="1" dirty="0"/>
              <a:t>short</a:t>
            </a:r>
            <a:r>
              <a:rPr lang="en-US" sz="3000" dirty="0"/>
              <a:t> life (Y) project.</a:t>
            </a:r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>
            <a:off x="685800" y="3276600"/>
            <a:ext cx="7696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4580731" y="3239985"/>
            <a:ext cx="3379787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NET CASH FLOWS</a:t>
            </a:r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4495800" y="3733800"/>
            <a:ext cx="39147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4343400" y="3660775"/>
            <a:ext cx="38544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Project X      Project Y</a:t>
            </a:r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685800" y="4176713"/>
            <a:ext cx="77866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671513" y="3673475"/>
            <a:ext cx="26098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END OF YEAR</a:t>
            </a: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747713" y="4206875"/>
            <a:ext cx="7621587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         </a:t>
            </a:r>
            <a:r>
              <a:rPr lang="en-US" sz="2800">
                <a:solidFill>
                  <a:srgbClr val="000000"/>
                </a:solidFill>
              </a:rPr>
              <a:t>0                               -$1,000         -$1,000</a:t>
            </a: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747713" y="4664075"/>
            <a:ext cx="763587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         </a:t>
            </a:r>
            <a:r>
              <a:rPr lang="en-US" sz="2800">
                <a:solidFill>
                  <a:srgbClr val="000000"/>
                </a:solidFill>
              </a:rPr>
              <a:t>1                                         0            </a:t>
            </a:r>
            <a:r>
              <a:rPr lang="en-US" sz="1800">
                <a:solidFill>
                  <a:srgbClr val="000000"/>
                </a:solidFill>
              </a:rPr>
              <a:t> </a:t>
            </a:r>
            <a:r>
              <a:rPr lang="en-US" sz="2800">
                <a:solidFill>
                  <a:srgbClr val="000000"/>
                </a:solidFill>
              </a:rPr>
              <a:t>2,000</a:t>
            </a: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747713" y="5197475"/>
            <a:ext cx="7567612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         </a:t>
            </a:r>
            <a:r>
              <a:rPr lang="en-US" sz="2800">
                <a:solidFill>
                  <a:srgbClr val="000000"/>
                </a:solidFill>
              </a:rPr>
              <a:t>2                                         0                   0</a:t>
            </a:r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747713" y="5730875"/>
            <a:ext cx="6355908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000000"/>
                </a:solidFill>
              </a:rPr>
              <a:t>3                                  3,375            </a:t>
            </a:r>
            <a:r>
              <a:rPr lang="en-US" sz="2800" dirty="0" smtClean="0">
                <a:solidFill>
                  <a:srgbClr val="000000"/>
                </a:solidFill>
              </a:rPr>
              <a:t>      </a:t>
            </a:r>
            <a:r>
              <a:rPr lang="en-US" sz="2800" dirty="0">
                <a:solidFill>
                  <a:srgbClr val="00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081799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962400"/>
            <a:ext cx="8382000" cy="145732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          X                       50%       $1,536        2.54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          Y                     100%       $   818        1.82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8610600" cy="12382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Project Life Differences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" y="1933575"/>
            <a:ext cx="8077200" cy="2790825"/>
          </a:xfrm>
          <a:noFill/>
          <a:ln/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3200" dirty="0"/>
              <a:t>Calculate the </a:t>
            </a:r>
            <a:r>
              <a:rPr lang="en-US" sz="3200" dirty="0" smtClean="0"/>
              <a:t>IRR</a:t>
            </a:r>
            <a:r>
              <a:rPr lang="en-US" sz="3200" dirty="0"/>
              <a:t>, NPV@10%, and PI@10%.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3200" dirty="0"/>
              <a:t>Which project is preferred?  Why? </a:t>
            </a:r>
            <a:endParaRPr lang="en-US" sz="3200" dirty="0" smtClean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endParaRPr lang="en-US" u="sng" dirty="0" smtClean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u="sng" dirty="0" smtClean="0"/>
              <a:t>Project</a:t>
            </a:r>
            <a:r>
              <a:rPr lang="en-US" dirty="0" smtClean="0"/>
              <a:t>                </a:t>
            </a:r>
            <a:r>
              <a:rPr lang="en-US" u="sng" dirty="0"/>
              <a:t>IRR</a:t>
            </a:r>
            <a:r>
              <a:rPr lang="en-US" dirty="0"/>
              <a:t>          </a:t>
            </a:r>
            <a:r>
              <a:rPr lang="en-US" u="sng" dirty="0"/>
              <a:t>NPV</a:t>
            </a:r>
            <a:r>
              <a:rPr lang="en-US" dirty="0"/>
              <a:t>     </a:t>
            </a:r>
            <a:r>
              <a:rPr lang="en-US" dirty="0" smtClean="0"/>
              <a:t>       </a:t>
            </a:r>
            <a:r>
              <a:rPr lang="en-US" u="sng" dirty="0"/>
              <a:t>PI</a:t>
            </a:r>
          </a:p>
        </p:txBody>
      </p:sp>
    </p:spTree>
    <p:extLst>
      <p:ext uri="{BB962C8B-B14F-4D97-AF65-F5344CB8AC3E}">
        <p14:creationId xmlns:p14="http://schemas.microsoft.com/office/powerpoint/2010/main" val="1990607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Ranking the X and Y Projects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Rankings	    IRR	         NPV at 10%        PI at 10%</a:t>
            </a:r>
          </a:p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Project	      Y			X		     X</a:t>
            </a:r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Project	      X			Y		     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Project Y”s IRR is twice that of project X with same ICO, I case Project X CF starts after 3 years whereas Project Y provides all CF in just one year and can be capitalized for future ventures.</a:t>
            </a:r>
          </a:p>
          <a:p>
            <a:pPr marL="0" indent="0">
              <a:buNone/>
            </a:pPr>
            <a:r>
              <a:rPr lang="en-US" dirty="0" smtClean="0"/>
              <a:t>Choice of project should consider the addition of greatest absolute increment in the value of firm.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5240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20574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3400" y="2895600"/>
            <a:ext cx="792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97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9342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Another Way to Look at Things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763000" cy="47244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100" dirty="0" smtClean="0"/>
              <a:t>Adjust </a:t>
            </a:r>
            <a:r>
              <a:rPr lang="en-US" sz="3100" dirty="0"/>
              <a:t>cash flows to a common terminal </a:t>
            </a:r>
            <a:r>
              <a:rPr lang="en-US" sz="3100" dirty="0" smtClean="0"/>
              <a:t>year </a:t>
            </a:r>
            <a:r>
              <a:rPr lang="en-US" sz="3100" dirty="0"/>
              <a:t>if project “Y” </a:t>
            </a:r>
            <a:r>
              <a:rPr lang="en-US" sz="3100" dirty="0" smtClean="0"/>
              <a:t>will not be </a:t>
            </a:r>
            <a:r>
              <a:rPr lang="en-US" sz="3100" dirty="0"/>
              <a:t>replaced</a:t>
            </a:r>
            <a:r>
              <a:rPr lang="en-US" sz="31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0" indent="0">
              <a:buFont typeface="Monotype Sorts" pitchFamily="2" charset="2"/>
              <a:buNone/>
            </a:pPr>
            <a:r>
              <a:rPr lang="en-US" sz="2800" dirty="0" smtClean="0"/>
              <a:t>  Compound </a:t>
            </a:r>
            <a:r>
              <a:rPr lang="en-US" sz="2800" dirty="0"/>
              <a:t>Project Y, Year 1 @10% for 2 years</a:t>
            </a:r>
            <a:r>
              <a:rPr lang="en-US" sz="2800" dirty="0" smtClean="0"/>
              <a:t>.</a:t>
            </a:r>
          </a:p>
          <a:p>
            <a:pPr marL="0" indent="0"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buFont typeface="Monotype Sorts" pitchFamily="2" charset="2"/>
              <a:buNone/>
            </a:pPr>
            <a:endParaRPr lang="en-US" sz="900" dirty="0"/>
          </a:p>
          <a:p>
            <a:pPr marL="0" indent="0">
              <a:buFont typeface="Monotype Sorts" pitchFamily="2" charset="2"/>
              <a:buNone/>
            </a:pPr>
            <a:r>
              <a:rPr lang="en-US" sz="2800" dirty="0" smtClean="0"/>
              <a:t>  </a:t>
            </a:r>
            <a:r>
              <a:rPr lang="en-US" sz="2800" u="sng" dirty="0" smtClean="0"/>
              <a:t>Year            </a:t>
            </a:r>
            <a:r>
              <a:rPr lang="en-US" sz="2800" u="sng" dirty="0"/>
              <a:t>0               1               2               </a:t>
            </a:r>
            <a:r>
              <a:rPr lang="en-US" sz="2800" u="sng" dirty="0" smtClean="0"/>
              <a:t>3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2800" dirty="0" smtClean="0"/>
              <a:t>  CF         -$1,000         $0              $0        $2,420</a:t>
            </a:r>
          </a:p>
          <a:p>
            <a:pPr marL="0" indent="0">
              <a:buFont typeface="Monotype Sorts" pitchFamily="2" charset="2"/>
              <a:buNone/>
            </a:pPr>
            <a:endParaRPr lang="en-US" sz="1600" dirty="0"/>
          </a:p>
          <a:p>
            <a:pPr marL="0" indent="0">
              <a:buFont typeface="Monotype Sorts" pitchFamily="2" charset="2"/>
              <a:buNone/>
            </a:pPr>
            <a:r>
              <a:rPr lang="en-US" sz="2800" dirty="0" smtClean="0"/>
              <a:t>  Results</a:t>
            </a:r>
            <a:r>
              <a:rPr lang="en-US" sz="2800" dirty="0"/>
              <a:t>:	IRR* = 34.26%	NPV = $</a:t>
            </a:r>
            <a:r>
              <a:rPr lang="en-US" sz="2800" dirty="0" smtClean="0"/>
              <a:t>818</a:t>
            </a:r>
          </a:p>
          <a:p>
            <a:pPr marL="0" indent="0">
              <a:buFont typeface="Monotype Sorts" pitchFamily="2" charset="2"/>
              <a:buNone/>
            </a:pPr>
            <a:endParaRPr lang="en-US" sz="2800" dirty="0"/>
          </a:p>
          <a:p>
            <a:pPr marL="0" indent="0">
              <a:buFont typeface="Monotype Sorts" pitchFamily="2" charset="2"/>
              <a:buNone/>
            </a:pPr>
            <a:r>
              <a:rPr lang="en-US" sz="2400" dirty="0" smtClean="0"/>
              <a:t>  Lower </a:t>
            </a:r>
            <a:r>
              <a:rPr lang="en-US" sz="2400" dirty="0"/>
              <a:t>IRR from adjusted cash-flow stream.  X is still Best.</a:t>
            </a:r>
          </a:p>
        </p:txBody>
      </p:sp>
    </p:spTree>
    <p:extLst>
      <p:ext uri="{BB962C8B-B14F-4D97-AF65-F5344CB8AC3E}">
        <p14:creationId xmlns:p14="http://schemas.microsoft.com/office/powerpoint/2010/main" val="2497386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519113" y="0"/>
            <a:ext cx="8548687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Replacing Projects </a:t>
            </a:r>
            <a:r>
              <a:rPr lang="en-US" sz="4000" b="1" dirty="0" smtClean="0"/>
              <a:t>with </a:t>
            </a:r>
            <a:br>
              <a:rPr lang="en-US" sz="4000" b="1" dirty="0" smtClean="0"/>
            </a:br>
            <a:r>
              <a:rPr lang="en-US" sz="4000" b="1" dirty="0" smtClean="0"/>
              <a:t>Identical </a:t>
            </a:r>
            <a:r>
              <a:rPr lang="en-US" sz="4000" b="1" dirty="0"/>
              <a:t>Projects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686800" cy="4267200"/>
          </a:xfrm>
          <a:noFill/>
          <a:ln/>
        </p:spPr>
        <p:txBody>
          <a:bodyPr>
            <a:normAutofit/>
          </a:bodyPr>
          <a:lstStyle/>
          <a:p>
            <a:pPr marL="914400" indent="-914400">
              <a:buFont typeface="Monotype Sorts" pitchFamily="2" charset="2"/>
              <a:buNone/>
            </a:pPr>
            <a:r>
              <a:rPr lang="en-US" sz="2800" dirty="0" smtClean="0"/>
              <a:t>2.	Use </a:t>
            </a:r>
            <a:r>
              <a:rPr lang="en-US" sz="2800" dirty="0"/>
              <a:t>Replacement Chain </a:t>
            </a:r>
            <a:r>
              <a:rPr lang="en-US" sz="2800" dirty="0" smtClean="0"/>
              <a:t>Approach when </a:t>
            </a:r>
            <a:r>
              <a:rPr lang="en-US" sz="2800" dirty="0"/>
              <a:t>project “Y” will be replaced.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>
            <a:off x="1219200" y="3657600"/>
            <a:ext cx="6553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1219200" y="3276600"/>
            <a:ext cx="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3429000" y="3276600"/>
            <a:ext cx="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5715000" y="3276600"/>
            <a:ext cx="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7772400" y="3276600"/>
            <a:ext cx="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1052513" y="2881313"/>
            <a:ext cx="693940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0            </a:t>
            </a:r>
            <a:r>
              <a:rPr lang="en-US" sz="2400" dirty="0" smtClean="0">
                <a:solidFill>
                  <a:srgbClr val="000000"/>
                </a:solidFill>
              </a:rPr>
              <a:t>                  </a:t>
            </a:r>
            <a:r>
              <a:rPr lang="en-US" sz="2400" dirty="0">
                <a:solidFill>
                  <a:srgbClr val="000000"/>
                </a:solidFill>
              </a:rPr>
              <a:t>1       </a:t>
            </a:r>
            <a:r>
              <a:rPr lang="en-US" sz="2400" dirty="0" smtClean="0">
                <a:solidFill>
                  <a:srgbClr val="000000"/>
                </a:solidFill>
              </a:rPr>
              <a:t>                        </a:t>
            </a:r>
            <a:r>
              <a:rPr lang="en-US" sz="2400" dirty="0">
                <a:solidFill>
                  <a:srgbClr val="000000"/>
                </a:solidFill>
              </a:rPr>
              <a:t>2        </a:t>
            </a:r>
            <a:r>
              <a:rPr lang="en-US" sz="2400" dirty="0" smtClean="0">
                <a:solidFill>
                  <a:srgbClr val="000000"/>
                </a:solidFill>
              </a:rPr>
              <a:t>                    </a:t>
            </a:r>
            <a:r>
              <a:rPr lang="en-US" sz="240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519113" y="3719513"/>
            <a:ext cx="336470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-$</a:t>
            </a:r>
            <a:r>
              <a:rPr lang="en-US" sz="2400" dirty="0"/>
              <a:t>1,000        </a:t>
            </a:r>
            <a:r>
              <a:rPr lang="en-US" sz="2400" dirty="0" smtClean="0"/>
              <a:t>            $</a:t>
            </a:r>
            <a:r>
              <a:rPr lang="en-US" sz="2400" dirty="0"/>
              <a:t>2,000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2719388" y="4110038"/>
            <a:ext cx="334707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/>
              <a:t>-1,000             </a:t>
            </a:r>
            <a:r>
              <a:rPr lang="en-US" sz="2400" dirty="0" smtClean="0"/>
              <a:t>       </a:t>
            </a:r>
            <a:r>
              <a:rPr lang="en-US" sz="2400" dirty="0"/>
              <a:t>$2,000</a:t>
            </a:r>
          </a:p>
        </p:txBody>
      </p:sp>
      <p:sp>
        <p:nvSpPr>
          <p:cNvPr id="46094" name="Rectangle 14"/>
          <p:cNvSpPr>
            <a:spLocks noChangeArrowheads="1"/>
          </p:cNvSpPr>
          <p:nvPr/>
        </p:nvSpPr>
        <p:spPr bwMode="auto">
          <a:xfrm>
            <a:off x="4929188" y="4481513"/>
            <a:ext cx="327814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  -1,000               </a:t>
            </a:r>
            <a:r>
              <a:rPr lang="en-US" sz="2400" dirty="0" smtClean="0"/>
              <a:t>    $</a:t>
            </a:r>
            <a:r>
              <a:rPr lang="en-US" sz="2400" dirty="0"/>
              <a:t>2,000</a:t>
            </a:r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4953000" y="4876800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6" name="Line 16"/>
          <p:cNvSpPr>
            <a:spLocks noChangeShapeType="1"/>
          </p:cNvSpPr>
          <p:nvPr/>
        </p:nvSpPr>
        <p:spPr bwMode="auto">
          <a:xfrm>
            <a:off x="7162800" y="4876800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7" name="Line 17"/>
          <p:cNvSpPr>
            <a:spLocks noChangeShapeType="1"/>
          </p:cNvSpPr>
          <p:nvPr/>
        </p:nvSpPr>
        <p:spPr bwMode="auto">
          <a:xfrm>
            <a:off x="2743200" y="4876800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8" name="Line 18"/>
          <p:cNvSpPr>
            <a:spLocks noChangeShapeType="1"/>
          </p:cNvSpPr>
          <p:nvPr/>
        </p:nvSpPr>
        <p:spPr bwMode="auto">
          <a:xfrm>
            <a:off x="533400" y="4876800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519113" y="5014913"/>
            <a:ext cx="762388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-$1,000              </a:t>
            </a:r>
            <a:r>
              <a:rPr lang="en-US" sz="2400" dirty="0" smtClean="0"/>
              <a:t>     </a:t>
            </a:r>
            <a:r>
              <a:rPr lang="en-US" sz="2400" dirty="0"/>
              <a:t>$1,000              </a:t>
            </a:r>
            <a:r>
              <a:rPr lang="en-US" sz="2400" dirty="0" smtClean="0"/>
              <a:t>       </a:t>
            </a:r>
            <a:r>
              <a:rPr lang="en-US" sz="2400" dirty="0"/>
              <a:t>$1,000               </a:t>
            </a:r>
            <a:r>
              <a:rPr lang="en-US" sz="2400" dirty="0" smtClean="0"/>
              <a:t>   $</a:t>
            </a:r>
            <a:r>
              <a:rPr lang="en-US" sz="2400" dirty="0"/>
              <a:t>2,000</a:t>
            </a:r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306388" y="5564188"/>
            <a:ext cx="8685212" cy="112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800" dirty="0"/>
              <a:t>Results:	IRR = 100% 	   NPV* = $2,238.17</a:t>
            </a:r>
          </a:p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2800" dirty="0"/>
              <a:t>*</a:t>
            </a:r>
            <a:r>
              <a:rPr lang="en-US" sz="2800" i="1" dirty="0"/>
              <a:t>Higher NPV, but the same IRR</a:t>
            </a:r>
            <a:r>
              <a:rPr lang="en-US" sz="2800" dirty="0"/>
              <a:t>.  Y is Best.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519113" y="5564188"/>
            <a:ext cx="78628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48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/>
          <a:lstStyle/>
          <a:p>
            <a:pPr algn="l"/>
            <a:r>
              <a:rPr lang="en-US" b="1" dirty="0"/>
              <a:t>Capital Rationing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525963"/>
          </a:xfrm>
          <a:noFill/>
          <a:ln/>
        </p:spPr>
        <p:txBody>
          <a:bodyPr>
            <a:normAutofit lnSpcReduction="10000"/>
          </a:bodyPr>
          <a:lstStyle/>
          <a:p>
            <a:pPr marL="0" lvl="1" indent="0">
              <a:buNone/>
            </a:pPr>
            <a:r>
              <a:rPr lang="en-US" dirty="0"/>
              <a:t>Capital Rationing occurs when a constraint (or budget ceiling) is placed on the total size of capital </a:t>
            </a:r>
            <a:r>
              <a:rPr lang="en-US" dirty="0" smtClean="0"/>
              <a:t>expenditures </a:t>
            </a:r>
            <a:r>
              <a:rPr lang="en-US" dirty="0"/>
              <a:t>during a particular period</a:t>
            </a:r>
            <a:r>
              <a:rPr lang="en-US" dirty="0" smtClean="0"/>
              <a:t>. For example a budget ceiling on investment projects where the firms have a policy of internally financing capital expenditures.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endParaRPr lang="en-US" sz="2800" u="sng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2800" u="sng" dirty="0" smtClean="0"/>
              <a:t>Example</a:t>
            </a:r>
            <a:r>
              <a:rPr lang="en-US" sz="2800" dirty="0"/>
              <a:t>:  </a:t>
            </a:r>
            <a:r>
              <a:rPr lang="en-US" sz="2800" dirty="0" smtClean="0"/>
              <a:t>Mr. A from AB Corporation (ABC) must </a:t>
            </a:r>
            <a:r>
              <a:rPr lang="en-US" sz="2800" dirty="0"/>
              <a:t>determine what investment opportunities to undertake for </a:t>
            </a:r>
            <a:r>
              <a:rPr lang="en-US" sz="2800" dirty="0" smtClean="0"/>
              <a:t>ABC.  He </a:t>
            </a:r>
            <a:r>
              <a:rPr lang="en-US" sz="2800" dirty="0"/>
              <a:t>is limited to a maximum expenditure of $32,500 only for this capital budgeting period.</a:t>
            </a:r>
          </a:p>
        </p:txBody>
      </p:sp>
    </p:spTree>
    <p:extLst>
      <p:ext uri="{BB962C8B-B14F-4D97-AF65-F5344CB8AC3E}">
        <p14:creationId xmlns:p14="http://schemas.microsoft.com/office/powerpoint/2010/main" val="3291035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575187" y="228600"/>
            <a:ext cx="85344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Available Projects for </a:t>
            </a:r>
            <a:r>
              <a:rPr lang="en-US" sz="4000" b="1" dirty="0" smtClean="0"/>
              <a:t>ABC</a:t>
            </a:r>
            <a:endParaRPr lang="en-US" sz="4000" b="1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914400" y="2371685"/>
            <a:ext cx="8001000" cy="3876715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2800" dirty="0" smtClean="0"/>
              <a:t>A      $   </a:t>
            </a:r>
            <a:r>
              <a:rPr lang="en-US" sz="2000" dirty="0" smtClean="0"/>
              <a:t> </a:t>
            </a:r>
            <a:r>
              <a:rPr lang="en-US" sz="2800" dirty="0"/>
              <a:t>500        </a:t>
            </a:r>
            <a:r>
              <a:rPr lang="en-US" sz="2800" dirty="0" smtClean="0"/>
              <a:t>     </a:t>
            </a:r>
            <a:r>
              <a:rPr lang="en-US" sz="2800" dirty="0"/>
              <a:t>18</a:t>
            </a:r>
            <a:r>
              <a:rPr lang="en-US" sz="2800" dirty="0" smtClean="0"/>
              <a:t>%	     $          </a:t>
            </a:r>
            <a:r>
              <a:rPr lang="en-US" sz="2800" dirty="0"/>
              <a:t>50    1.10 </a:t>
            </a:r>
            <a:r>
              <a:rPr lang="en-US" sz="2800" dirty="0" smtClean="0"/>
              <a:t>	                B</a:t>
            </a:r>
            <a:r>
              <a:rPr lang="en-US" sz="2800" dirty="0"/>
              <a:t>	</a:t>
            </a:r>
            <a:r>
              <a:rPr lang="en-US" sz="2800" dirty="0" smtClean="0"/>
              <a:t>  </a:t>
            </a:r>
            <a:r>
              <a:rPr lang="en-US" sz="2800" dirty="0"/>
              <a:t>5,000	 </a:t>
            </a:r>
            <a:r>
              <a:rPr lang="en-US" sz="2800" dirty="0" smtClean="0"/>
              <a:t> </a:t>
            </a:r>
            <a:r>
              <a:rPr lang="en-US" sz="2800" dirty="0"/>
              <a:t>25		 6,500    2.30 	</a:t>
            </a:r>
            <a:r>
              <a:rPr lang="en-US" sz="2800" dirty="0" smtClean="0"/>
              <a:t>    C </a:t>
            </a:r>
            <a:r>
              <a:rPr lang="en-US" sz="2800" dirty="0"/>
              <a:t>	  5,000	  37		 5,500    2.10 	</a:t>
            </a:r>
            <a:r>
              <a:rPr lang="en-US" sz="2800" dirty="0" smtClean="0"/>
              <a:t>     D</a:t>
            </a:r>
            <a:r>
              <a:rPr lang="en-US" sz="2800" dirty="0"/>
              <a:t>	  7,500	  20		 5,000    1.67 	</a:t>
            </a:r>
            <a:r>
              <a:rPr lang="en-US" sz="2800" dirty="0" smtClean="0"/>
              <a:t>     E</a:t>
            </a:r>
            <a:r>
              <a:rPr lang="en-US" sz="2800" dirty="0"/>
              <a:t>	12,500	  26		    500    1.04 	</a:t>
            </a:r>
            <a:r>
              <a:rPr lang="en-US" sz="2800" dirty="0" smtClean="0"/>
              <a:t>     F</a:t>
            </a:r>
            <a:r>
              <a:rPr lang="en-US" sz="2800" dirty="0"/>
              <a:t>	15,000 	  28	        </a:t>
            </a:r>
            <a:r>
              <a:rPr lang="en-US" sz="2800" dirty="0" smtClean="0"/>
              <a:t>  </a:t>
            </a:r>
            <a:r>
              <a:rPr lang="en-US" sz="1000" dirty="0" smtClean="0"/>
              <a:t> </a:t>
            </a:r>
            <a:r>
              <a:rPr lang="en-US" sz="2800" dirty="0"/>
              <a:t>21,000    </a:t>
            </a:r>
            <a:r>
              <a:rPr lang="en-US" sz="2800" dirty="0" smtClean="0"/>
              <a:t>2.40   </a:t>
            </a:r>
            <a:r>
              <a:rPr lang="en-US" sz="2800" dirty="0"/>
              <a:t>	</a:t>
            </a:r>
            <a:r>
              <a:rPr lang="en-US" sz="2800" dirty="0" smtClean="0"/>
              <a:t>    G</a:t>
            </a:r>
            <a:r>
              <a:rPr lang="en-US" sz="2800" dirty="0"/>
              <a:t>	17,500	  19		 7,500    1.43 	</a:t>
            </a:r>
            <a:r>
              <a:rPr lang="en-US" sz="2800" dirty="0" smtClean="0"/>
              <a:t>    H</a:t>
            </a:r>
            <a:r>
              <a:rPr lang="en-US" sz="2800" dirty="0"/>
              <a:t>	25,000	  15		 6,000    1.24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828800"/>
            <a:ext cx="7195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 smtClean="0"/>
              <a:t>Project         ICO              IRR                   NPV       PI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933468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3914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Choosing by IRRs for </a:t>
            </a:r>
            <a:r>
              <a:rPr lang="en-US" sz="4000" b="1" dirty="0" smtClean="0"/>
              <a:t>ABC</a:t>
            </a:r>
            <a:endParaRPr lang="en-US" sz="4000" b="1" dirty="0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981200"/>
            <a:ext cx="8001000" cy="4495800"/>
          </a:xfrm>
          <a:noFill/>
          <a:ln/>
        </p:spPr>
        <p:txBody>
          <a:bodyPr/>
          <a:lstStyle/>
          <a:p>
            <a:pPr marL="1143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2900" dirty="0" smtClean="0"/>
              <a:t>C          $  5,000  </a:t>
            </a:r>
            <a:r>
              <a:rPr lang="en-US" sz="2900" dirty="0"/>
              <a:t>	</a:t>
            </a:r>
            <a:r>
              <a:rPr lang="en-US" sz="2900" dirty="0" smtClean="0"/>
              <a:t>   37</a:t>
            </a:r>
            <a:r>
              <a:rPr lang="en-US" sz="2900" dirty="0"/>
              <a:t>%	      </a:t>
            </a:r>
            <a:r>
              <a:rPr lang="en-US" sz="2900" dirty="0" smtClean="0"/>
              <a:t>  </a:t>
            </a:r>
            <a:r>
              <a:rPr lang="en-US" sz="2900" dirty="0"/>
              <a:t>$  5,500    </a:t>
            </a:r>
            <a:r>
              <a:rPr lang="en-US" sz="2900" dirty="0" smtClean="0"/>
              <a:t> 2.10    </a:t>
            </a:r>
            <a:r>
              <a:rPr lang="en-US" sz="2900" dirty="0"/>
              <a:t>	</a:t>
            </a:r>
            <a:r>
              <a:rPr lang="en-US" sz="2900" dirty="0" smtClean="0"/>
              <a:t>     F</a:t>
            </a:r>
            <a:r>
              <a:rPr lang="en-US" sz="2900" dirty="0"/>
              <a:t>	</a:t>
            </a:r>
            <a:r>
              <a:rPr lang="en-US" sz="2900" dirty="0" smtClean="0"/>
              <a:t>     15,000 </a:t>
            </a:r>
            <a:r>
              <a:rPr lang="en-US" sz="2900" dirty="0"/>
              <a:t>	</a:t>
            </a:r>
            <a:r>
              <a:rPr lang="en-US" sz="2900" dirty="0" smtClean="0"/>
              <a:t>   28</a:t>
            </a:r>
            <a:r>
              <a:rPr lang="en-US" sz="2900" dirty="0"/>
              <a:t>	       </a:t>
            </a:r>
            <a:r>
              <a:rPr lang="en-US" sz="2900" dirty="0" smtClean="0"/>
              <a:t>   </a:t>
            </a:r>
            <a:r>
              <a:rPr lang="en-US" sz="2900" dirty="0"/>
              <a:t>21,000   </a:t>
            </a:r>
            <a:r>
              <a:rPr lang="en-US" sz="2900" dirty="0" smtClean="0"/>
              <a:t>  2.40 </a:t>
            </a:r>
            <a:r>
              <a:rPr lang="en-US" sz="2900" dirty="0"/>
              <a:t>	</a:t>
            </a:r>
            <a:r>
              <a:rPr lang="en-US" sz="2900" dirty="0" smtClean="0"/>
              <a:t>      E</a:t>
            </a:r>
            <a:r>
              <a:rPr lang="en-US" sz="2900" dirty="0"/>
              <a:t>	</a:t>
            </a:r>
            <a:r>
              <a:rPr lang="en-US" sz="2900" dirty="0" smtClean="0"/>
              <a:t>     12,500</a:t>
            </a:r>
            <a:r>
              <a:rPr lang="en-US" sz="2900" dirty="0"/>
              <a:t>	</a:t>
            </a:r>
            <a:r>
              <a:rPr lang="en-US" sz="2900" dirty="0" smtClean="0"/>
              <a:t>   26</a:t>
            </a:r>
            <a:r>
              <a:rPr lang="en-US" sz="2900" dirty="0"/>
              <a:t>		</a:t>
            </a:r>
            <a:r>
              <a:rPr lang="en-US" sz="2900" dirty="0" smtClean="0"/>
              <a:t>     </a:t>
            </a:r>
            <a:r>
              <a:rPr lang="en-US" sz="2900" dirty="0"/>
              <a:t>500    </a:t>
            </a:r>
            <a:r>
              <a:rPr lang="en-US" sz="2900" dirty="0" smtClean="0"/>
              <a:t> </a:t>
            </a:r>
            <a:r>
              <a:rPr lang="en-US" sz="2900" dirty="0" smtClean="0"/>
              <a:t>1.04</a:t>
            </a:r>
          </a:p>
          <a:p>
            <a:pPr marL="1143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2900" dirty="0" smtClean="0"/>
              <a:t>					27000</a:t>
            </a:r>
          </a:p>
          <a:p>
            <a:pPr marL="1143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2900" dirty="0" smtClean="0"/>
              <a:t>B</a:t>
            </a:r>
            <a:r>
              <a:rPr lang="en-US" sz="2900" dirty="0"/>
              <a:t>	 </a:t>
            </a:r>
            <a:r>
              <a:rPr lang="en-US" sz="2900" dirty="0" smtClean="0"/>
              <a:t>      </a:t>
            </a:r>
            <a:r>
              <a:rPr lang="en-US" sz="2900" dirty="0"/>
              <a:t>5,000	</a:t>
            </a:r>
            <a:r>
              <a:rPr lang="en-US" sz="2900" dirty="0" smtClean="0"/>
              <a:t>   25</a:t>
            </a:r>
            <a:r>
              <a:rPr lang="en-US" sz="2900" dirty="0"/>
              <a:t>		 </a:t>
            </a:r>
            <a:r>
              <a:rPr lang="en-US" sz="2900" dirty="0" smtClean="0"/>
              <a:t> 6,500     </a:t>
            </a:r>
            <a:r>
              <a:rPr lang="en-US" sz="2900" dirty="0"/>
              <a:t>2.30</a:t>
            </a:r>
          </a:p>
          <a:p>
            <a:pPr marL="114300" lvl="1" indent="0"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/>
              <a:t>            </a:t>
            </a:r>
            <a:endParaRPr lang="en-US" sz="2800" dirty="0" smtClean="0"/>
          </a:p>
          <a:p>
            <a:pPr marL="1143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 </a:t>
            </a:r>
            <a:r>
              <a:rPr lang="en-US" sz="2800" dirty="0"/>
              <a:t>Projects C, F, and E have </a:t>
            </a:r>
            <a:r>
              <a:rPr lang="en-US" sz="2800" dirty="0" smtClean="0"/>
              <a:t>the three </a:t>
            </a:r>
            <a:r>
              <a:rPr lang="en-US" sz="2800" dirty="0"/>
              <a:t>largest IRRs.</a:t>
            </a:r>
          </a:p>
          <a:p>
            <a:pPr marL="114300" lvl="1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/>
              <a:t>The resulting increase in shareholder wealth is $27,000 with a $32,500 outlay.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8206" y="1567190"/>
            <a:ext cx="6868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 smtClean="0"/>
              <a:t>Project         ICO            IRR                 NPV       PI</a:t>
            </a:r>
            <a:endParaRPr lang="en-US" sz="2800" u="sng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838200" y="3200400"/>
            <a:ext cx="6428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257800" y="3657600"/>
            <a:ext cx="990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724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5344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Choosing by NPVs for </a:t>
            </a:r>
            <a:r>
              <a:rPr lang="en-US" sz="4000" b="1" dirty="0" smtClean="0"/>
              <a:t>ABC</a:t>
            </a:r>
            <a:endParaRPr lang="en-US" sz="4000" b="1" dirty="0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981200"/>
            <a:ext cx="8001000" cy="4419600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2800" dirty="0" smtClean="0"/>
              <a:t>          F       $</a:t>
            </a:r>
            <a:r>
              <a:rPr lang="en-US" sz="2800" dirty="0"/>
              <a:t>15,000 </a:t>
            </a:r>
            <a:r>
              <a:rPr lang="en-US" sz="2800" dirty="0" smtClean="0"/>
              <a:t>   </a:t>
            </a:r>
            <a:r>
              <a:rPr lang="en-US" sz="2800" dirty="0"/>
              <a:t> </a:t>
            </a:r>
            <a:r>
              <a:rPr lang="en-US" sz="2800" dirty="0" smtClean="0"/>
              <a:t>   28%	$21,000</a:t>
            </a:r>
            <a:r>
              <a:rPr lang="en-US" sz="2800" dirty="0"/>
              <a:t>	 </a:t>
            </a:r>
            <a:r>
              <a:rPr lang="en-US" sz="2800" dirty="0" smtClean="0"/>
              <a:t>   2.40 </a:t>
            </a:r>
            <a:r>
              <a:rPr lang="en-US" sz="2800" dirty="0"/>
              <a:t>	G	</a:t>
            </a:r>
            <a:r>
              <a:rPr lang="en-US" sz="2800" dirty="0" smtClean="0"/>
              <a:t>17,500        19</a:t>
            </a:r>
            <a:r>
              <a:rPr lang="en-US" sz="2800" dirty="0"/>
              <a:t>	</a:t>
            </a:r>
            <a:r>
              <a:rPr lang="en-US" sz="2800" dirty="0" smtClean="0"/>
              <a:t>    7,500    	    1.43 </a:t>
            </a:r>
            <a:r>
              <a:rPr lang="en-US" sz="2800" dirty="0"/>
              <a:t>	B	  </a:t>
            </a:r>
            <a:r>
              <a:rPr lang="en-US" sz="2800" dirty="0" smtClean="0"/>
              <a:t>5,000        25	    6,500            2.30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 smtClean="0"/>
              <a:t>					   </a:t>
            </a:r>
            <a:r>
              <a:rPr lang="en-US" sz="2800" dirty="0" smtClean="0"/>
              <a:t>28500</a:t>
            </a: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 smtClean="0"/>
              <a:t>Projects </a:t>
            </a:r>
            <a:r>
              <a:rPr lang="en-US" sz="2800" dirty="0"/>
              <a:t>F and G have </a:t>
            </a:r>
            <a:r>
              <a:rPr lang="en-US" sz="2800" dirty="0" smtClean="0"/>
              <a:t>the two </a:t>
            </a:r>
            <a:r>
              <a:rPr lang="en-US" sz="2800" dirty="0"/>
              <a:t>largest NPVs.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/>
              <a:t>The resulting increase in shareholder wealth is $28,500 with a $32,500 outlay.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6800" y="1567190"/>
            <a:ext cx="6949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 smtClean="0"/>
              <a:t>Project      ICO            IRR           NPV                  PI</a:t>
            </a:r>
            <a:endParaRPr lang="en-US" sz="2800" u="sng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5486400" y="3276600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555226" y="3810000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55226" y="3957484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095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Choosing by PIs for </a:t>
            </a:r>
            <a:r>
              <a:rPr lang="en-US" sz="4000" b="1" dirty="0" smtClean="0"/>
              <a:t>ABC</a:t>
            </a:r>
            <a:endParaRPr lang="en-US" sz="4000" b="1" dirty="0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828800"/>
            <a:ext cx="8763000" cy="4572000"/>
          </a:xfrm>
          <a:noFill/>
          <a:ln/>
        </p:spPr>
        <p:txBody>
          <a:bodyPr>
            <a:normAutofit lnSpcReduction="10000"/>
          </a:bodyPr>
          <a:lstStyle/>
          <a:p>
            <a:pPr marL="114300" lvl="1" indent="0">
              <a:buFont typeface="Monotype Sorts" pitchFamily="2" charset="2"/>
              <a:buNone/>
            </a:pPr>
            <a:r>
              <a:rPr lang="en-US" sz="2800" dirty="0"/>
              <a:t>	F	 $15,000 	    28%	  $21,000    2.40		B	     5,000	    25	    	      6,500    2.30 		C 	     5,000	    37    	      5,500    2.10 		D	     7,500	    20		      5,000    1.67 		</a:t>
            </a:r>
            <a:r>
              <a:rPr lang="en-US" sz="2800" dirty="0" smtClean="0"/>
              <a:t>					     38000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/>
              <a:t>	</a:t>
            </a:r>
            <a:r>
              <a:rPr lang="en-US" sz="2800" dirty="0" smtClean="0"/>
              <a:t>G</a:t>
            </a:r>
            <a:r>
              <a:rPr lang="en-US" sz="2800" dirty="0"/>
              <a:t>	   17,500	    19	    	      7,500    1.43</a:t>
            </a:r>
          </a:p>
          <a:p>
            <a:pPr marL="114300" lvl="1" indent="0" algn="ctr">
              <a:buFont typeface="Monotype Sorts" pitchFamily="2" charset="2"/>
              <a:buNone/>
            </a:pPr>
            <a:endParaRPr lang="en-US" sz="2800" dirty="0" smtClean="0"/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 smtClean="0"/>
              <a:t>Projects </a:t>
            </a:r>
            <a:r>
              <a:rPr lang="en-US" sz="2800" dirty="0"/>
              <a:t>F, B, C, and D have the four largest PIs.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/>
              <a:t>The resulting increase in shareholder wealth is $38,000 with a $32,500 outlay.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320328"/>
            <a:ext cx="73586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 smtClean="0"/>
              <a:t>Project         ICO              IRR                   NPV          PI</a:t>
            </a:r>
            <a:endParaRPr lang="en-US" sz="2800" u="sng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0" y="3429000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69742" y="3733800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9262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476250"/>
            <a:ext cx="86868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Summary of Comparison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752600"/>
            <a:ext cx="8915400" cy="4572000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3200" u="sng" dirty="0"/>
              <a:t> Method</a:t>
            </a:r>
            <a:r>
              <a:rPr lang="en-US" sz="3200" dirty="0"/>
              <a:t>   </a:t>
            </a:r>
            <a:r>
              <a:rPr lang="en-US" sz="3200" u="sng" dirty="0"/>
              <a:t>Projects Accepted</a:t>
            </a:r>
            <a:r>
              <a:rPr lang="en-US" sz="3200" dirty="0"/>
              <a:t>     </a:t>
            </a:r>
            <a:r>
              <a:rPr lang="en-US" sz="3200" u="sng" dirty="0"/>
              <a:t>Value Added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/>
              <a:t>     PI	      </a:t>
            </a:r>
            <a:r>
              <a:rPr lang="en-US" sz="3200" dirty="0" smtClean="0"/>
              <a:t>            F</a:t>
            </a:r>
            <a:r>
              <a:rPr lang="en-US" sz="3200" dirty="0"/>
              <a:t>, B, C, and D             $38,000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/>
              <a:t>   NPV		  F and G                   $28,500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/>
              <a:t>    IRR		C, F, and E                $27,000</a:t>
            </a:r>
          </a:p>
          <a:p>
            <a:pPr marL="114300" lvl="1" indent="0" algn="ctr">
              <a:buFont typeface="Monotype Sorts" pitchFamily="2" charset="2"/>
              <a:buNone/>
            </a:pPr>
            <a:endParaRPr lang="en-US" sz="1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/>
              <a:t>PI generates the greatest increase in shareholder wealth when a limited capital budget exists for a single period.</a:t>
            </a:r>
          </a:p>
        </p:txBody>
      </p:sp>
    </p:spTree>
    <p:extLst>
      <p:ext uri="{BB962C8B-B14F-4D97-AF65-F5344CB8AC3E}">
        <p14:creationId xmlns:p14="http://schemas.microsoft.com/office/powerpoint/2010/main" val="4029447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620000" cy="1524000"/>
          </a:xfrm>
          <a:noFill/>
          <a:ln/>
          <a:effectLst/>
        </p:spPr>
        <p:txBody>
          <a:bodyPr/>
          <a:lstStyle/>
          <a:p>
            <a:pPr algn="l"/>
            <a:r>
              <a:rPr lang="en-US" sz="4000" b="1" dirty="0"/>
              <a:t>Single-Point Estimate and Sensitivity Analysis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810000"/>
            <a:ext cx="7848600" cy="2667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Allows us to change from “</a:t>
            </a:r>
            <a:r>
              <a:rPr lang="en-US" i="1" dirty="0"/>
              <a:t>single-point</a:t>
            </a:r>
            <a:r>
              <a:rPr lang="en-US" dirty="0"/>
              <a:t>” (i.e., </a:t>
            </a:r>
            <a:r>
              <a:rPr lang="en-US" dirty="0" smtClean="0"/>
              <a:t>changes in </a:t>
            </a:r>
            <a:r>
              <a:rPr lang="en-US" dirty="0" smtClean="0"/>
              <a:t>revenue</a:t>
            </a:r>
            <a:r>
              <a:rPr lang="en-US" dirty="0"/>
              <a:t>, installation cost, </a:t>
            </a:r>
            <a:r>
              <a:rPr lang="en-US" dirty="0" smtClean="0"/>
              <a:t>final salvage</a:t>
            </a:r>
            <a:r>
              <a:rPr lang="en-US" dirty="0"/>
              <a:t>, etc.) estimates to a “</a:t>
            </a:r>
            <a:r>
              <a:rPr lang="en-US" i="1" dirty="0"/>
              <a:t>what if</a:t>
            </a:r>
            <a:r>
              <a:rPr lang="en-US" dirty="0"/>
              <a:t>” analysis</a:t>
            </a:r>
          </a:p>
          <a:p>
            <a:pPr>
              <a:lnSpc>
                <a:spcPct val="80000"/>
              </a:lnSpc>
            </a:pPr>
            <a:r>
              <a:rPr lang="en-US" dirty="0"/>
              <a:t>Utilize a “base-case” to compare the impact of individual variable changes</a:t>
            </a:r>
          </a:p>
          <a:p>
            <a:pPr lvl="1">
              <a:lnSpc>
                <a:spcPct val="80000"/>
              </a:lnSpc>
            </a:pPr>
            <a:r>
              <a:rPr lang="en-US" sz="2800" dirty="0"/>
              <a:t>E.g., Change forecasted sales units to see impact on the project’s NPV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752600"/>
            <a:ext cx="8153400" cy="1828800"/>
          </a:xfrm>
          <a:noFill/>
          <a:ln/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buFont typeface="Monotype Sorts" pitchFamily="2" charset="2"/>
              <a:buNone/>
            </a:pPr>
            <a:r>
              <a:rPr lang="en-US" dirty="0"/>
              <a:t>  </a:t>
            </a:r>
            <a:r>
              <a:rPr lang="en-US" u="sng" dirty="0"/>
              <a:t>Sensitivity Analysis</a:t>
            </a:r>
            <a:r>
              <a:rPr lang="en-US" dirty="0"/>
              <a:t>: A type of “what-if” uncertainty analysis in which variables or assumptions are changed from a base case in order to determine their impact on a project’s measured results (such as NPV or IRR).</a:t>
            </a:r>
          </a:p>
        </p:txBody>
      </p:sp>
    </p:spTree>
    <p:extLst>
      <p:ext uri="{BB962C8B-B14F-4D97-AF65-F5344CB8AC3E}">
        <p14:creationId xmlns:p14="http://schemas.microsoft.com/office/powerpoint/2010/main" val="3803126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Post-Completion Audit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981200"/>
            <a:ext cx="8229600" cy="1828800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3200" u="sng" dirty="0"/>
              <a:t>Post-completion Audit</a:t>
            </a: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/>
              <a:t>A formal comparison of the actual costs and benefits of a project with original estimates.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86200"/>
            <a:ext cx="8305800" cy="2667000"/>
          </a:xfrm>
          <a:noFill/>
          <a:ln/>
        </p:spPr>
        <p:txBody>
          <a:bodyPr/>
          <a:lstStyle/>
          <a:p>
            <a:pPr marL="114300" lvl="1" indent="0"/>
            <a:r>
              <a:rPr lang="en-US" sz="2800" dirty="0"/>
              <a:t>  Identify any project weaknesses</a:t>
            </a:r>
          </a:p>
          <a:p>
            <a:pPr marL="114300" lvl="1" indent="0"/>
            <a:r>
              <a:rPr lang="en-US" sz="2800" dirty="0"/>
              <a:t>  Develop a possible set of corrective actions</a:t>
            </a:r>
          </a:p>
          <a:p>
            <a:pPr marL="114300" lvl="1" indent="0"/>
            <a:r>
              <a:rPr lang="en-US" sz="2800" dirty="0"/>
              <a:t>  Provide appropriate feedback</a:t>
            </a: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3200" u="sng" dirty="0"/>
              <a:t>Result:  Making better future decisions!</a:t>
            </a:r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457200" y="3733800"/>
            <a:ext cx="830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87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3820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Multiple IRR Problem*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876800"/>
            <a:ext cx="8382000" cy="1295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342900" lvl="3" indent="0">
              <a:buFont typeface="Monotype Sorts" pitchFamily="2" charset="2"/>
              <a:buNone/>
            </a:pPr>
            <a:r>
              <a:rPr lang="en-US" sz="3200" dirty="0" smtClean="0"/>
              <a:t>Two; </a:t>
            </a:r>
            <a:r>
              <a:rPr lang="en-US" sz="3200" dirty="0"/>
              <a:t>There are as many </a:t>
            </a:r>
            <a:r>
              <a:rPr lang="en-US" sz="3200" dirty="0" smtClean="0"/>
              <a:t>potential IRRs </a:t>
            </a:r>
            <a:r>
              <a:rPr lang="en-US" sz="3200" dirty="0"/>
              <a:t>as there are sign changes.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905000"/>
            <a:ext cx="8686800" cy="2971800"/>
          </a:xfrm>
          <a:noFill/>
          <a:ln/>
        </p:spPr>
        <p:txBody>
          <a:bodyPr/>
          <a:lstStyle/>
          <a:p>
            <a:pPr marL="457200" lvl="1" indent="0">
              <a:buFont typeface="Monotype Sorts" pitchFamily="2" charset="2"/>
              <a:buNone/>
            </a:pPr>
            <a:r>
              <a:rPr lang="en-US" sz="3200" dirty="0"/>
              <a:t>Let us assume the following cash flow pattern for a project for Years 0 to 4:</a:t>
            </a:r>
          </a:p>
          <a:p>
            <a:pPr marL="457200" lvl="1" indent="0">
              <a:buFont typeface="Monotype Sorts" pitchFamily="2" charset="2"/>
              <a:buNone/>
            </a:pPr>
            <a:r>
              <a:rPr lang="en-US" sz="3200" dirty="0"/>
              <a:t>-$100  +$100  +$900  -$1,000</a:t>
            </a:r>
          </a:p>
          <a:p>
            <a:pPr marL="457200" lvl="1" indent="0">
              <a:buFont typeface="Monotype Sorts" pitchFamily="2" charset="2"/>
              <a:buNone/>
            </a:pPr>
            <a:r>
              <a:rPr lang="en-US" sz="3200" dirty="0"/>
              <a:t>How many </a:t>
            </a:r>
            <a:r>
              <a:rPr lang="en-US" sz="3200" i="1" dirty="0"/>
              <a:t>potential</a:t>
            </a:r>
            <a:r>
              <a:rPr lang="en-US" sz="3200" dirty="0"/>
              <a:t> IRRs could this project have?</a:t>
            </a:r>
          </a:p>
        </p:txBody>
      </p:sp>
    </p:spTree>
    <p:extLst>
      <p:ext uri="{BB962C8B-B14F-4D97-AF65-F5344CB8AC3E}">
        <p14:creationId xmlns:p14="http://schemas.microsoft.com/office/powerpoint/2010/main" val="1972039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Multiple IRR Problem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						NPV</a:t>
            </a:r>
          </a:p>
          <a:p>
            <a:pPr marL="0" indent="0">
              <a:buNone/>
            </a:pPr>
            <a:r>
              <a:rPr lang="en-US" sz="2400" dirty="0" smtClean="0"/>
              <a:t>Periods	Cash Flows	   12.95%	50%	   191.15%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267200" y="2030361"/>
            <a:ext cx="358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2438400"/>
            <a:ext cx="784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58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/>
          <p:cNvSpPr>
            <a:spLocks/>
          </p:cNvSpPr>
          <p:nvPr/>
        </p:nvSpPr>
        <p:spPr bwMode="auto">
          <a:xfrm>
            <a:off x="1600200" y="2667000"/>
            <a:ext cx="5487988" cy="2973388"/>
          </a:xfrm>
          <a:custGeom>
            <a:avLst/>
            <a:gdLst>
              <a:gd name="T0" fmla="*/ 0 w 3457"/>
              <a:gd name="T1" fmla="*/ 1872 h 1873"/>
              <a:gd name="T2" fmla="*/ 144 w 3457"/>
              <a:gd name="T3" fmla="*/ 1296 h 1873"/>
              <a:gd name="T4" fmla="*/ 768 w 3457"/>
              <a:gd name="T5" fmla="*/ 0 h 1873"/>
              <a:gd name="T6" fmla="*/ 1824 w 3457"/>
              <a:gd name="T7" fmla="*/ 720 h 1873"/>
              <a:gd name="T8" fmla="*/ 3120 w 3457"/>
              <a:gd name="T9" fmla="*/ 1296 h 1873"/>
              <a:gd name="T10" fmla="*/ 3456 w 3457"/>
              <a:gd name="T11" fmla="*/ 1392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57" h="1873">
                <a:moveTo>
                  <a:pt x="0" y="1872"/>
                </a:moveTo>
                <a:lnTo>
                  <a:pt x="144" y="1296"/>
                </a:lnTo>
                <a:lnTo>
                  <a:pt x="768" y="0"/>
                </a:lnTo>
                <a:lnTo>
                  <a:pt x="1824" y="720"/>
                </a:lnTo>
                <a:lnTo>
                  <a:pt x="3120" y="1296"/>
                </a:lnTo>
                <a:lnTo>
                  <a:pt x="3456" y="1392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84582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NPV Profile -- Multiple IRRs</a:t>
            </a:r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>
            <a:off x="1511300" y="4724400"/>
            <a:ext cx="57277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2957513" y="6081713"/>
            <a:ext cx="27892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Discount Rate (%)</a:t>
            </a: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433513" y="5700713"/>
            <a:ext cx="553036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</a:t>
            </a:r>
            <a:r>
              <a:rPr lang="en-US" sz="2400" dirty="0" smtClean="0"/>
              <a:t>  </a:t>
            </a:r>
            <a:r>
              <a:rPr lang="en-US" sz="2400" dirty="0"/>
              <a:t>40      </a:t>
            </a:r>
            <a:r>
              <a:rPr lang="en-US" sz="2400" dirty="0" smtClean="0"/>
              <a:t>     </a:t>
            </a:r>
            <a:r>
              <a:rPr lang="en-US" sz="2400" dirty="0"/>
              <a:t>80     </a:t>
            </a:r>
            <a:r>
              <a:rPr lang="en-US" sz="2400" dirty="0" smtClean="0"/>
              <a:t>     </a:t>
            </a:r>
            <a:r>
              <a:rPr lang="en-US" sz="2400" dirty="0"/>
              <a:t>120   </a:t>
            </a:r>
            <a:r>
              <a:rPr lang="en-US" sz="2400" dirty="0" smtClean="0"/>
              <a:t>     </a:t>
            </a:r>
            <a:r>
              <a:rPr lang="en-US" sz="2400" dirty="0"/>
              <a:t>160      </a:t>
            </a:r>
            <a:r>
              <a:rPr lang="en-US" sz="2400" dirty="0" smtClean="0"/>
              <a:t>  </a:t>
            </a:r>
            <a:r>
              <a:rPr lang="en-US" sz="2400" dirty="0"/>
              <a:t>200</a:t>
            </a:r>
          </a:p>
        </p:txBody>
      </p:sp>
      <p:sp>
        <p:nvSpPr>
          <p:cNvPr id="55305" name="Line 9"/>
          <p:cNvSpPr>
            <a:spLocks noChangeShapeType="1"/>
          </p:cNvSpPr>
          <p:nvPr/>
        </p:nvSpPr>
        <p:spPr bwMode="auto">
          <a:xfrm flipV="1">
            <a:off x="6629400" y="44958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 flipV="1">
            <a:off x="4572000" y="3657600"/>
            <a:ext cx="0" cy="1981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 flipV="1">
            <a:off x="3505200" y="2819400"/>
            <a:ext cx="0" cy="2819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 flipV="1">
            <a:off x="5562600" y="3810000"/>
            <a:ext cx="0" cy="18288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1600200" y="4038600"/>
            <a:ext cx="42672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1" name="Line 15"/>
          <p:cNvSpPr>
            <a:spLocks noChangeShapeType="1"/>
          </p:cNvSpPr>
          <p:nvPr/>
        </p:nvSpPr>
        <p:spPr bwMode="auto">
          <a:xfrm>
            <a:off x="1600200" y="3276600"/>
            <a:ext cx="2514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2" name="Line 16"/>
          <p:cNvSpPr>
            <a:spLocks noChangeShapeType="1"/>
          </p:cNvSpPr>
          <p:nvPr/>
        </p:nvSpPr>
        <p:spPr bwMode="auto">
          <a:xfrm>
            <a:off x="1600200" y="24384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3" name="Line 17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4" name="Rectangle 18"/>
          <p:cNvSpPr>
            <a:spLocks noChangeArrowheads="1"/>
          </p:cNvSpPr>
          <p:nvPr/>
        </p:nvSpPr>
        <p:spPr bwMode="auto">
          <a:xfrm rot="16200000">
            <a:off x="-629443" y="3566319"/>
            <a:ext cx="27733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/>
              <a:t>Net Present Value</a:t>
            </a:r>
          </a:p>
          <a:p>
            <a:pPr algn="ctr"/>
            <a:r>
              <a:rPr lang="en-US" sz="2400" dirty="0"/>
              <a:t>($000s)</a:t>
            </a:r>
          </a:p>
        </p:txBody>
      </p:sp>
      <p:sp>
        <p:nvSpPr>
          <p:cNvPr id="55315" name="Oval 19"/>
          <p:cNvSpPr>
            <a:spLocks noChangeArrowheads="1"/>
          </p:cNvSpPr>
          <p:nvPr/>
        </p:nvSpPr>
        <p:spPr bwMode="auto">
          <a:xfrm>
            <a:off x="27495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6" name="Oval 20"/>
          <p:cNvSpPr>
            <a:spLocks noChangeArrowheads="1"/>
          </p:cNvSpPr>
          <p:nvPr/>
        </p:nvSpPr>
        <p:spPr bwMode="auto">
          <a:xfrm>
            <a:off x="1758950" y="4654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7" name="Oval 21"/>
          <p:cNvSpPr>
            <a:spLocks noChangeArrowheads="1"/>
          </p:cNvSpPr>
          <p:nvPr/>
        </p:nvSpPr>
        <p:spPr bwMode="auto">
          <a:xfrm>
            <a:off x="1530350" y="5568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8" name="Oval 22"/>
          <p:cNvSpPr>
            <a:spLocks noChangeArrowheads="1"/>
          </p:cNvSpPr>
          <p:nvPr/>
        </p:nvSpPr>
        <p:spPr bwMode="auto">
          <a:xfrm>
            <a:off x="4425950" y="3740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9" name="Oval 23"/>
          <p:cNvSpPr>
            <a:spLocks noChangeArrowheads="1"/>
          </p:cNvSpPr>
          <p:nvPr/>
        </p:nvSpPr>
        <p:spPr bwMode="auto">
          <a:xfrm>
            <a:off x="6483350" y="4654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20" name="Oval 24"/>
          <p:cNvSpPr>
            <a:spLocks noChangeArrowheads="1"/>
          </p:cNvSpPr>
          <p:nvPr/>
        </p:nvSpPr>
        <p:spPr bwMode="auto">
          <a:xfrm>
            <a:off x="7016750" y="4806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21" name="Rectangle 25"/>
          <p:cNvSpPr>
            <a:spLocks noChangeArrowheads="1"/>
          </p:cNvSpPr>
          <p:nvPr/>
        </p:nvSpPr>
        <p:spPr bwMode="auto">
          <a:xfrm>
            <a:off x="5070006" y="2271713"/>
            <a:ext cx="3215625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/>
              <a:t>Multiple IRRs at</a:t>
            </a:r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 </a:t>
            </a:r>
            <a:r>
              <a:rPr lang="en-US" sz="2400" dirty="0"/>
              <a:t>=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12.95%</a:t>
            </a:r>
            <a:r>
              <a:rPr lang="en-US" sz="2400" dirty="0"/>
              <a:t> and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191.15%</a:t>
            </a:r>
          </a:p>
        </p:txBody>
      </p:sp>
      <p:sp>
        <p:nvSpPr>
          <p:cNvPr id="55322" name="Line 26"/>
          <p:cNvSpPr>
            <a:spLocks noChangeShapeType="1"/>
          </p:cNvSpPr>
          <p:nvPr/>
        </p:nvSpPr>
        <p:spPr bwMode="auto">
          <a:xfrm flipH="1">
            <a:off x="1981200" y="3048000"/>
            <a:ext cx="2819400" cy="160020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3" name="Line 27"/>
          <p:cNvSpPr>
            <a:spLocks noChangeShapeType="1"/>
          </p:cNvSpPr>
          <p:nvPr/>
        </p:nvSpPr>
        <p:spPr bwMode="auto">
          <a:xfrm>
            <a:off x="6553200" y="3048000"/>
            <a:ext cx="0" cy="1524000"/>
          </a:xfrm>
          <a:prstGeom prst="line">
            <a:avLst/>
          </a:prstGeom>
          <a:noFill/>
          <a:ln w="12700">
            <a:solidFill>
              <a:srgbClr val="CF76F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4" name="Rectangle 28"/>
          <p:cNvSpPr>
            <a:spLocks noChangeArrowheads="1"/>
          </p:cNvSpPr>
          <p:nvPr/>
        </p:nvSpPr>
        <p:spPr bwMode="auto">
          <a:xfrm>
            <a:off x="1074738" y="2255838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75</a:t>
            </a:r>
          </a:p>
        </p:txBody>
      </p:sp>
      <p:sp>
        <p:nvSpPr>
          <p:cNvPr id="55325" name="Rectangle 29"/>
          <p:cNvSpPr>
            <a:spLocks noChangeArrowheads="1"/>
          </p:cNvSpPr>
          <p:nvPr/>
        </p:nvSpPr>
        <p:spPr bwMode="auto">
          <a:xfrm>
            <a:off x="1090613" y="3062288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50</a:t>
            </a:r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auto">
          <a:xfrm>
            <a:off x="1077913" y="3814763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25</a:t>
            </a:r>
          </a:p>
        </p:txBody>
      </p:sp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1160463" y="452278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0</a:t>
            </a:r>
          </a:p>
        </p:txBody>
      </p:sp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795338" y="5430838"/>
            <a:ext cx="7921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-100</a:t>
            </a:r>
          </a:p>
        </p:txBody>
      </p:sp>
    </p:spTree>
    <p:extLst>
      <p:ext uri="{BB962C8B-B14F-4D97-AF65-F5344CB8AC3E}">
        <p14:creationId xmlns:p14="http://schemas.microsoft.com/office/powerpoint/2010/main" val="676986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indent="-685800">
              <a:lnSpc>
                <a:spcPct val="80000"/>
              </a:lnSpc>
            </a:pPr>
            <a:r>
              <a:rPr lang="en-US" sz="2800" dirty="0" smtClean="0"/>
              <a:t>Understand </a:t>
            </a:r>
            <a:r>
              <a:rPr lang="en-US" sz="2800" dirty="0"/>
              <a:t>why ranking project proposals on the basis of IRR, NPV, and PI methods “may” lead to conflicts in ranking.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Describe the situations where ranking projects may be necessary and justify when to use either IRR, NPV, or PI rankings.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Understand how “sensitivity analysis” allows us to challenge the single-point input estimates used in traditional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Explain the role and process of project monitoring, including “progress reviews” and “post-completion audits.”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78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1374</Words>
  <Application>Microsoft Office PowerPoint</Application>
  <PresentationFormat>On-screen Show (4:3)</PresentationFormat>
  <Paragraphs>205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Summary of Previous Lecture</vt:lpstr>
      <vt:lpstr>Chapter 13 (II)</vt:lpstr>
      <vt:lpstr>Learning Outcomes</vt:lpstr>
      <vt:lpstr>Other Project Relationships</vt:lpstr>
      <vt:lpstr>Ranking Problems</vt:lpstr>
      <vt:lpstr>A.  Scale Differences</vt:lpstr>
      <vt:lpstr>Scale Differences</vt:lpstr>
      <vt:lpstr>Ranking the S and L Projects</vt:lpstr>
      <vt:lpstr>B.  Cash Flow Pattern</vt:lpstr>
      <vt:lpstr>Cash Flow Pattern</vt:lpstr>
      <vt:lpstr>Examine NPV Profiles</vt:lpstr>
      <vt:lpstr>Fisher’s Rate of Intersection</vt:lpstr>
      <vt:lpstr>Ranking the D and I Projects</vt:lpstr>
      <vt:lpstr>C.  Project Life Differences</vt:lpstr>
      <vt:lpstr>Project Life Differences</vt:lpstr>
      <vt:lpstr>Ranking the X and Y Projects</vt:lpstr>
      <vt:lpstr>Another Way to Look at Things</vt:lpstr>
      <vt:lpstr>Replacing Projects with  Identical Projects</vt:lpstr>
      <vt:lpstr>Capital Rationing</vt:lpstr>
      <vt:lpstr>Available Projects for ABC</vt:lpstr>
      <vt:lpstr>Choosing by IRRs for ABC</vt:lpstr>
      <vt:lpstr>Choosing by NPVs for ABC</vt:lpstr>
      <vt:lpstr>Choosing by PIs for ABC</vt:lpstr>
      <vt:lpstr>Summary of Comparison</vt:lpstr>
      <vt:lpstr>Single-Point Estimate and Sensitivity Analysis</vt:lpstr>
      <vt:lpstr>Post-Completion Audit</vt:lpstr>
      <vt:lpstr>Multiple IRR Problem*</vt:lpstr>
      <vt:lpstr>Multiple IRR Problem</vt:lpstr>
      <vt:lpstr>NPV Profile -- Multiple IRRs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Dr. Muhammad Azhar Khan</cp:lastModifiedBy>
  <cp:revision>30</cp:revision>
  <dcterms:created xsi:type="dcterms:W3CDTF">2012-11-15T08:00:36Z</dcterms:created>
  <dcterms:modified xsi:type="dcterms:W3CDTF">2012-11-17T05:12:06Z</dcterms:modified>
</cp:coreProperties>
</file>